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handoutMasterIdLst>
    <p:handoutMasterId r:id="rId62"/>
  </p:handoutMasterIdLst>
  <p:sldIdLst>
    <p:sldId id="271" r:id="rId3"/>
    <p:sldId id="2390" r:id="rId4"/>
    <p:sldId id="2391" r:id="rId5"/>
    <p:sldId id="2032092397" r:id="rId6"/>
    <p:sldId id="2032092406" r:id="rId7"/>
    <p:sldId id="828" r:id="rId8"/>
    <p:sldId id="2032092407" r:id="rId9"/>
    <p:sldId id="257" r:id="rId10"/>
    <p:sldId id="2147474189" r:id="rId11"/>
    <p:sldId id="2032092402" r:id="rId12"/>
    <p:sldId id="2032092404" r:id="rId13"/>
    <p:sldId id="2147471830" r:id="rId14"/>
    <p:sldId id="853" r:id="rId15"/>
    <p:sldId id="2374" r:id="rId16"/>
    <p:sldId id="2147471831" r:id="rId17"/>
    <p:sldId id="854" r:id="rId18"/>
    <p:sldId id="855" r:id="rId19"/>
    <p:sldId id="2147474212" r:id="rId20"/>
    <p:sldId id="2147474172" r:id="rId21"/>
    <p:sldId id="2147474211" r:id="rId22"/>
    <p:sldId id="2147474213" r:id="rId23"/>
    <p:sldId id="2147474148" r:id="rId24"/>
    <p:sldId id="2147474121" r:id="rId25"/>
    <p:sldId id="2147474120" r:id="rId26"/>
    <p:sldId id="2147474204" r:id="rId27"/>
    <p:sldId id="2147474205" r:id="rId28"/>
    <p:sldId id="2147474210" r:id="rId29"/>
    <p:sldId id="2147471850" r:id="rId30"/>
    <p:sldId id="2147474178" r:id="rId31"/>
    <p:sldId id="2147474152" r:id="rId32"/>
    <p:sldId id="846" r:id="rId33"/>
    <p:sldId id="842" r:id="rId34"/>
    <p:sldId id="2032092394" r:id="rId35"/>
    <p:sldId id="2032092395" r:id="rId36"/>
    <p:sldId id="2032092414" r:id="rId37"/>
    <p:sldId id="2147474214" r:id="rId38"/>
    <p:sldId id="2147474208" r:id="rId39"/>
    <p:sldId id="2147474209" r:id="rId40"/>
    <p:sldId id="2032092403" r:id="rId41"/>
    <p:sldId id="2032092392" r:id="rId42"/>
    <p:sldId id="2032092393" r:id="rId43"/>
    <p:sldId id="821" r:id="rId44"/>
    <p:sldId id="2147474207" r:id="rId45"/>
    <p:sldId id="2147474206" r:id="rId46"/>
    <p:sldId id="2147471842" r:id="rId47"/>
    <p:sldId id="2147471852" r:id="rId48"/>
    <p:sldId id="2147474201" r:id="rId49"/>
    <p:sldId id="2147474202" r:id="rId50"/>
    <p:sldId id="2147474138" r:id="rId51"/>
    <p:sldId id="2147474194" r:id="rId52"/>
    <p:sldId id="15611" r:id="rId53"/>
    <p:sldId id="2147471827" r:id="rId54"/>
    <p:sldId id="2147471796" r:id="rId55"/>
    <p:sldId id="867" r:id="rId56"/>
    <p:sldId id="2032092417" r:id="rId57"/>
    <p:sldId id="2032092410" r:id="rId58"/>
    <p:sldId id="2032092412" r:id="rId59"/>
    <p:sldId id="2032092418" r:id="rId60"/>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604"/>
    <a:srgbClr val="EC8F14"/>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7" autoAdjust="0"/>
    <p:restoredTop sz="94694"/>
  </p:normalViewPr>
  <p:slideViewPr>
    <p:cSldViewPr snapToGrid="0">
      <p:cViewPr varScale="1">
        <p:scale>
          <a:sx n="121" d="100"/>
          <a:sy n="121" d="100"/>
        </p:scale>
        <p:origin x="392" y="176"/>
      </p:cViewPr>
      <p:guideLst/>
    </p:cSldViewPr>
  </p:slideViewPr>
  <p:notesTextViewPr>
    <p:cViewPr>
      <p:scale>
        <a:sx n="1" d="1"/>
        <a:sy n="1" d="1"/>
      </p:scale>
      <p:origin x="0" y="0"/>
    </p:cViewPr>
  </p:notesTextViewPr>
  <p:sorterViewPr>
    <p:cViewPr>
      <p:scale>
        <a:sx n="100" d="100"/>
        <a:sy n="100" d="100"/>
      </p:scale>
      <p:origin x="0" y="-3562"/>
    </p:cViewPr>
  </p:sorterViewPr>
  <p:notesViewPr>
    <p:cSldViewPr snapToGrid="0">
      <p:cViewPr>
        <p:scale>
          <a:sx n="110" d="100"/>
          <a:sy n="110" d="100"/>
        </p:scale>
        <p:origin x="3984" y="-2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747331-9E99-7C9A-5825-3FDE5E6568DC}"/>
              </a:ext>
            </a:extLst>
          </p:cNvPr>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B6E1AB-D1D0-075C-9ADD-9F219F553502}"/>
              </a:ext>
            </a:extLst>
          </p:cNvPr>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45FEE6F8-36D9-6A43-BC23-D27D371FFBAB}" type="datetimeFigureOut">
              <a:rPr lang="en-US" smtClean="0"/>
              <a:t>3/24/26</a:t>
            </a:fld>
            <a:endParaRPr lang="en-US"/>
          </a:p>
        </p:txBody>
      </p:sp>
      <p:sp>
        <p:nvSpPr>
          <p:cNvPr id="4" name="Footer Placeholder 3">
            <a:extLst>
              <a:ext uri="{FF2B5EF4-FFF2-40B4-BE49-F238E27FC236}">
                <a16:creationId xmlns:a16="http://schemas.microsoft.com/office/drawing/2014/main" id="{C516414F-806F-4513-ABF7-008571E2DE63}"/>
              </a:ext>
            </a:extLst>
          </p:cNvPr>
          <p:cNvSpPr>
            <a:spLocks noGrp="1"/>
          </p:cNvSpPr>
          <p:nvPr>
            <p:ph type="ftr" sz="quarter" idx="2"/>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685249-5C5D-340F-1173-492851997C9D}"/>
              </a:ext>
            </a:extLst>
          </p:cNvPr>
          <p:cNvSpPr>
            <a:spLocks noGrp="1"/>
          </p:cNvSpPr>
          <p:nvPr>
            <p:ph type="sldNum" sz="quarter" idx="3"/>
          </p:nvPr>
        </p:nvSpPr>
        <p:spPr>
          <a:xfrm>
            <a:off x="3967163" y="8824913"/>
            <a:ext cx="3035300" cy="465137"/>
          </a:xfrm>
          <a:prstGeom prst="rect">
            <a:avLst/>
          </a:prstGeom>
        </p:spPr>
        <p:txBody>
          <a:bodyPr vert="horz" lIns="91440" tIns="45720" rIns="91440" bIns="45720" rtlCol="0" anchor="b"/>
          <a:lstStyle>
            <a:lvl1pPr algn="r">
              <a:defRPr sz="1200"/>
            </a:lvl1pPr>
          </a:lstStyle>
          <a:p>
            <a:fld id="{6EA58B95-D39D-8C4B-8FF3-E5455E33B133}" type="slidenum">
              <a:rPr lang="en-US" smtClean="0"/>
              <a:t>‹#›</a:t>
            </a:fld>
            <a:endParaRPr lang="en-US"/>
          </a:p>
        </p:txBody>
      </p:sp>
    </p:spTree>
    <p:extLst>
      <p:ext uri="{BB962C8B-B14F-4D97-AF65-F5344CB8AC3E}">
        <p14:creationId xmlns:p14="http://schemas.microsoft.com/office/powerpoint/2010/main" val="23507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71372AC0-638B-4ACB-95CE-0999F22BE713}" type="datetimeFigureOut">
              <a:rPr lang="en-US" smtClean="0"/>
              <a:t>3/24/26</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36013C34-52FE-47D3-A165-84AB0F94F932}" type="slidenum">
              <a:rPr lang="en-US" smtClean="0"/>
              <a:t>‹#›</a:t>
            </a:fld>
            <a:endParaRPr lang="en-US"/>
          </a:p>
        </p:txBody>
      </p:sp>
    </p:spTree>
    <p:extLst>
      <p:ext uri="{BB962C8B-B14F-4D97-AF65-F5344CB8AC3E}">
        <p14:creationId xmlns:p14="http://schemas.microsoft.com/office/powerpoint/2010/main" val="136875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685800" y="1143000"/>
            <a:ext cx="5480050" cy="3082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33580" y="4226211"/>
            <a:ext cx="5715873" cy="4808667"/>
          </a:xfrm>
          <a:prstGeom prst="rect">
            <a:avLst/>
          </a:prstGeom>
          <a:noFill/>
          <a:ln>
            <a:noFill/>
          </a:ln>
        </p:spPr>
        <p:txBody>
          <a:bodyPr spcFirstLastPara="1" wrap="square" lIns="91352" tIns="45663" rIns="91352" bIns="45663" anchor="t" anchorCtr="0">
            <a:noAutofit/>
          </a:bodyPr>
          <a:lstStyle/>
          <a:p>
            <a:pPr marL="456834" indent="-228417">
              <a:buSzPts val="1400"/>
            </a:pPr>
            <a:r>
              <a:rPr lang="en-US" sz="1800" dirty="0"/>
              <a:t>Welcome Back </a:t>
            </a:r>
          </a:p>
          <a:p>
            <a:pPr marL="456834" indent="-228417">
              <a:buSzPts val="1400"/>
            </a:pPr>
            <a:r>
              <a:rPr lang="en-US" sz="1800" dirty="0"/>
              <a:t>We hope you enjoyed that excellent and thought provoking keynote by Dr. Ehrenfeld that definitely left us with some important call to actions.</a:t>
            </a:r>
          </a:p>
          <a:p>
            <a:pPr marL="456834" indent="-228417">
              <a:buSzPts val="1400"/>
            </a:pPr>
            <a:r>
              <a:rPr lang="en-US" sz="1800" dirty="0"/>
              <a:t>And we hope you have had some time  during the break for networking.</a:t>
            </a:r>
          </a:p>
          <a:p>
            <a:pPr marL="456834" indent="-228417">
              <a:buSzPts val="1400"/>
            </a:pPr>
            <a:r>
              <a:rPr lang="en-US" sz="1800" dirty="0"/>
              <a:t>Now we would like to move to the next part of the program and talk about our vision for LOINC.</a:t>
            </a:r>
          </a:p>
          <a:p>
            <a:pPr marL="456834" indent="-228417">
              <a:buSzPts val="1400"/>
            </a:pPr>
            <a:r>
              <a:rPr lang="en-US" sz="1800" dirty="0"/>
              <a:t>Earlier in the year, we celebrated LOINC’s 30</a:t>
            </a:r>
            <a:r>
              <a:rPr lang="en-US" sz="1800" baseline="30000" dirty="0"/>
              <a:t>th</a:t>
            </a:r>
            <a:r>
              <a:rPr lang="en-US" sz="1800" dirty="0"/>
              <a:t> anniversary which is a tremendous milestone of 30 years of working together to improve health data and interoperability for better care and better health.</a:t>
            </a:r>
          </a:p>
          <a:p>
            <a:pPr marL="456834" indent="-228417">
              <a:buSzPts val="1400"/>
            </a:pPr>
            <a:r>
              <a:rPr lang="en-US" sz="1800" dirty="0"/>
              <a:t>That was a time to reminisce, now we would like to take some time to look forward and talk about where LOINC is going next. </a:t>
            </a:r>
          </a:p>
          <a:p>
            <a:pPr marL="456834" indent="-228417">
              <a:buSzPts val="1400"/>
            </a:pPr>
            <a:r>
              <a:rPr lang="en-US" sz="1800" dirty="0"/>
              <a:t>I am going to talk about where we are headed strategically and then Stan Huff, who Chairs the LOINC Clinical Committee will drill down a bit more and talk about where we are going with LOINC in terms of its content and concept model and the changes we are proposing to LOINC so that it continues to grow and evolve to meet the needs or interoperability, particularly semantic interoperability.</a:t>
            </a:r>
          </a:p>
        </p:txBody>
      </p:sp>
      <p:sp>
        <p:nvSpPr>
          <p:cNvPr id="34" name="Google Shape;34;p1:notes"/>
          <p:cNvSpPr txBox="1">
            <a:spLocks noGrp="1"/>
          </p:cNvSpPr>
          <p:nvPr>
            <p:ph type="sldNum" idx="12"/>
          </p:nvPr>
        </p:nvSpPr>
        <p:spPr>
          <a:xfrm>
            <a:off x="3881094" y="8679281"/>
            <a:ext cx="2969108" cy="458474"/>
          </a:xfrm>
          <a:prstGeom prst="rect">
            <a:avLst/>
          </a:prstGeom>
          <a:noFill/>
          <a:ln>
            <a:noFill/>
          </a:ln>
        </p:spPr>
        <p:txBody>
          <a:bodyPr spcFirstLastPara="1" wrap="square" lIns="91352" tIns="45663" rIns="91352" bIns="45663" anchor="b" anchorCtr="0">
            <a:noAutofit/>
          </a:bodyPr>
          <a:lstStyle/>
          <a:p>
            <a:pPr algn="l" defTabSz="913668">
              <a:buClr>
                <a:srgbClr val="000000"/>
              </a:buClr>
              <a:buSzPts val="1400"/>
              <a:defRPr/>
            </a:pPr>
            <a:fld id="{00000000-1234-1234-1234-123412341234}" type="slidenum">
              <a:rPr lang="en-US" sz="1400" kern="0">
                <a:solidFill>
                  <a:srgbClr val="000000"/>
                </a:solidFill>
                <a:latin typeface="Arial"/>
                <a:cs typeface="Arial"/>
                <a:sym typeface="Arial"/>
              </a:rPr>
              <a:pPr algn="l" defTabSz="913668">
                <a:buClr>
                  <a:srgbClr val="000000"/>
                </a:buClr>
                <a:buSzPts val="1400"/>
                <a:defRPr/>
              </a:pPr>
              <a:t>1</a:t>
            </a:fld>
            <a:endParaRPr sz="1400" kern="0" dirty="0">
              <a:solidFill>
                <a:srgbClr val="000000"/>
              </a:solidFill>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2C355-260D-AA91-A81B-AA816B8FAF05}"/>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2A50226D-0630-F627-80DD-BFC7A576072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A85BC1-8AAB-DD49-9C88-7F88FBEFB04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3" name="Rectangle 2">
            <a:extLst>
              <a:ext uri="{FF2B5EF4-FFF2-40B4-BE49-F238E27FC236}">
                <a16:creationId xmlns:a16="http://schemas.microsoft.com/office/drawing/2014/main" id="{05BB74AA-E5A9-2ED3-D31E-1DFE5F84A3F5}"/>
              </a:ext>
            </a:extLst>
          </p:cNvPr>
          <p:cNvSpPr>
            <a:spLocks noChangeArrowheads="1"/>
          </p:cNvSpPr>
          <p:nvPr/>
        </p:nvSpPr>
        <p:spPr bwMode="auto">
          <a:xfrm>
            <a:off x="3886200" y="-1588"/>
            <a:ext cx="29718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4" name="Rectangle 3">
            <a:extLst>
              <a:ext uri="{FF2B5EF4-FFF2-40B4-BE49-F238E27FC236}">
                <a16:creationId xmlns:a16="http://schemas.microsoft.com/office/drawing/2014/main" id="{B75F9032-A75C-EA4A-0EDC-3B354C2F8CA6}"/>
              </a:ext>
            </a:extLst>
          </p:cNvPr>
          <p:cNvSpPr>
            <a:spLocks noChangeArrowheads="1"/>
          </p:cNvSpPr>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42</a:t>
            </a:r>
          </a:p>
        </p:txBody>
      </p:sp>
      <p:sp>
        <p:nvSpPr>
          <p:cNvPr id="5125" name="Rectangle 4">
            <a:extLst>
              <a:ext uri="{FF2B5EF4-FFF2-40B4-BE49-F238E27FC236}">
                <a16:creationId xmlns:a16="http://schemas.microsoft.com/office/drawing/2014/main" id="{5267D1FD-4D67-C420-B81B-1BD0A55ADB70}"/>
              </a:ext>
            </a:extLst>
          </p:cNvPr>
          <p:cNvSpPr>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6" name="Rectangle 5">
            <a:extLst>
              <a:ext uri="{FF2B5EF4-FFF2-40B4-BE49-F238E27FC236}">
                <a16:creationId xmlns:a16="http://schemas.microsoft.com/office/drawing/2014/main" id="{82C257D6-E361-1A38-A4C7-6BECC492B738}"/>
              </a:ext>
            </a:extLst>
          </p:cNvPr>
          <p:cNvSpPr>
            <a:spLocks noChangeArrowheads="1"/>
          </p:cNvSpPr>
          <p:nvPr/>
        </p:nvSpPr>
        <p:spPr bwMode="auto">
          <a:xfrm>
            <a:off x="0" y="-1588"/>
            <a:ext cx="29718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7" name="Rectangle 6">
            <a:extLst>
              <a:ext uri="{FF2B5EF4-FFF2-40B4-BE49-F238E27FC236}">
                <a16:creationId xmlns:a16="http://schemas.microsoft.com/office/drawing/2014/main" id="{273FD96F-AE2F-71D3-C276-14DDD8770AAF}"/>
              </a:ext>
            </a:extLst>
          </p:cNvPr>
          <p:cNvSpPr>
            <a:spLocks noGrp="1" noRot="1" noChangeAspect="1" noChangeArrowheads="1" noTextEdit="1"/>
          </p:cNvSpPr>
          <p:nvPr>
            <p:ph type="sldImg"/>
          </p:nvPr>
        </p:nvSpPr>
        <p:spPr>
          <a:xfrm>
            <a:off x="236538" y="601663"/>
            <a:ext cx="6386512" cy="3594100"/>
          </a:xfrm>
          <a:ln w="12700" cap="flat">
            <a:solidFill>
              <a:schemeClr val="tx1"/>
            </a:solidFill>
          </a:ln>
        </p:spPr>
      </p:sp>
      <p:sp>
        <p:nvSpPr>
          <p:cNvPr id="5128" name="Rectangle 7">
            <a:extLst>
              <a:ext uri="{FF2B5EF4-FFF2-40B4-BE49-F238E27FC236}">
                <a16:creationId xmlns:a16="http://schemas.microsoft.com/office/drawing/2014/main" id="{5E1911BD-06D2-BCC0-FCD4-FBAF9FC59223}"/>
              </a:ext>
            </a:extLst>
          </p:cNvPr>
          <p:cNvSpPr>
            <a:spLocks noGrp="1" noChangeArrowheads="1"/>
          </p:cNvSpPr>
          <p:nvPr>
            <p:ph type="body" idx="1"/>
          </p:nvPr>
        </p:nvSpPr>
        <p:spPr>
          <a:xfrm>
            <a:off x="914400" y="4344988"/>
            <a:ext cx="5029200" cy="3808412"/>
          </a:xfrm>
          <a:noFill/>
        </p:spPr>
        <p:txBody>
          <a:bodyPr lIns="92059" tIns="46030" rIns="92059" bIns="46030"/>
          <a:lstStyle/>
          <a:p>
            <a:endParaRPr lang="en-US" altLang="en-US"/>
          </a:p>
        </p:txBody>
      </p:sp>
    </p:spTree>
    <p:extLst>
      <p:ext uri="{BB962C8B-B14F-4D97-AF65-F5344CB8AC3E}">
        <p14:creationId xmlns:p14="http://schemas.microsoft.com/office/powerpoint/2010/main" val="413513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1161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A7F7-E840-804D-FFB4-368E85059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52446-EF85-97CB-6CBA-6926BAB76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1FD82-8E99-2866-039B-30B8E8BDF8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3EE9AB-B0F5-1361-484A-0263258E0A42}"/>
              </a:ext>
            </a:extLst>
          </p:cNvPr>
          <p:cNvSpPr>
            <a:spLocks noGrp="1"/>
          </p:cNvSpPr>
          <p:nvPr>
            <p:ph type="sldNum" sz="quarter" idx="5"/>
          </p:nvPr>
        </p:nvSpPr>
        <p:spPr/>
        <p:txBody>
          <a:bodyPr/>
          <a:lstStyle/>
          <a:p>
            <a:fld id="{326BED9E-78BD-4C4E-B037-F792E5B37933}" type="slidenum">
              <a:rPr lang="en-US" smtClean="0"/>
              <a:t>25</a:t>
            </a:fld>
            <a:endParaRPr lang="en-US"/>
          </a:p>
        </p:txBody>
      </p:sp>
    </p:spTree>
    <p:extLst>
      <p:ext uri="{BB962C8B-B14F-4D97-AF65-F5344CB8AC3E}">
        <p14:creationId xmlns:p14="http://schemas.microsoft.com/office/powerpoint/2010/main" val="207692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Dutch information models, Michael van der Zel, </a:t>
            </a:r>
            <a:r>
              <a:rPr lang="en-US" dirty="0" err="1"/>
              <a:t>zibs</a:t>
            </a:r>
            <a:r>
              <a:rPr lang="en-US" dirty="0"/>
              <a:t>, https://</a:t>
            </a:r>
            <a:r>
              <a:rPr lang="en-US" dirty="0" err="1"/>
              <a:t>zibs.nl</a:t>
            </a:r>
            <a:r>
              <a:rPr lang="en-US" dirty="0"/>
              <a:t>/wiki/HCIM_Release_2024(EN) </a:t>
            </a:r>
          </a:p>
        </p:txBody>
      </p:sp>
      <p:sp>
        <p:nvSpPr>
          <p:cNvPr id="4" name="Slide Number Placeholder 3"/>
          <p:cNvSpPr>
            <a:spLocks noGrp="1"/>
          </p:cNvSpPr>
          <p:nvPr>
            <p:ph type="sldNum" sz="quarter" idx="5"/>
          </p:nvPr>
        </p:nvSpPr>
        <p:spPr/>
        <p:txBody>
          <a:bodyPr/>
          <a:lstStyle/>
          <a:p>
            <a:fld id="{36013C34-52FE-47D3-A165-84AB0F94F932}" type="slidenum">
              <a:rPr lang="en-US" smtClean="0"/>
              <a:t>27</a:t>
            </a:fld>
            <a:endParaRPr lang="en-US"/>
          </a:p>
        </p:txBody>
      </p:sp>
    </p:spTree>
    <p:extLst>
      <p:ext uri="{BB962C8B-B14F-4D97-AF65-F5344CB8AC3E}">
        <p14:creationId xmlns:p14="http://schemas.microsoft.com/office/powerpoint/2010/main" val="372322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Defining the structural knowledge of medical data is the hard job.  It is relatively easy to create cross compilers that create the different exchange syntaxes.</a:t>
            </a:r>
          </a:p>
        </p:txBody>
      </p:sp>
      <p:sp>
        <p:nvSpPr>
          <p:cNvPr id="4" name="Slide Number Placeholder 3"/>
          <p:cNvSpPr>
            <a:spLocks noGrp="1"/>
          </p:cNvSpPr>
          <p:nvPr>
            <p:ph type="sldNum" sz="quarter" idx="5"/>
          </p:nvPr>
        </p:nvSpPr>
        <p:spPr/>
        <p:txBody>
          <a:bodyPr/>
          <a:lstStyle/>
          <a:p>
            <a:fld id="{592511F7-0578-498F-A9E7-ED26CE2FC20C}" type="slidenum">
              <a:rPr lang="en-US" smtClean="0"/>
              <a:t>29</a:t>
            </a:fld>
            <a:endParaRPr lang="en-US"/>
          </a:p>
        </p:txBody>
      </p:sp>
    </p:spTree>
    <p:extLst>
      <p:ext uri="{BB962C8B-B14F-4D97-AF65-F5344CB8AC3E}">
        <p14:creationId xmlns:p14="http://schemas.microsoft.com/office/powerpoint/2010/main" val="11019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34</a:t>
            </a:fld>
            <a:endParaRPr lang="en-US"/>
          </a:p>
        </p:txBody>
      </p:sp>
    </p:spTree>
    <p:extLst>
      <p:ext uri="{BB962C8B-B14F-4D97-AF65-F5344CB8AC3E}">
        <p14:creationId xmlns:p14="http://schemas.microsoft.com/office/powerpoint/2010/main" val="7961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6AB2E-7B8E-877D-0752-65E4724E7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1EC73-9211-0189-09A6-C455D60A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75ED5-65E4-2C46-7785-2B9E56BE68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464EF9-0C2D-DDD1-1200-2B6BA63D0AB3}"/>
              </a:ext>
            </a:extLst>
          </p:cNvPr>
          <p:cNvSpPr>
            <a:spLocks noGrp="1"/>
          </p:cNvSpPr>
          <p:nvPr>
            <p:ph type="sldNum" sz="quarter" idx="5"/>
          </p:nvPr>
        </p:nvSpPr>
        <p:spPr/>
        <p:txBody>
          <a:bodyPr/>
          <a:lstStyle/>
          <a:p>
            <a:fld id="{CEFA16CB-AEBE-4616-A0C2-923B64A8254D}" type="slidenum">
              <a:rPr lang="en-US" smtClean="0"/>
              <a:pPr/>
              <a:t>35</a:t>
            </a:fld>
            <a:endParaRPr lang="en-US"/>
          </a:p>
        </p:txBody>
      </p:sp>
    </p:spTree>
    <p:extLst>
      <p:ext uri="{BB962C8B-B14F-4D97-AF65-F5344CB8AC3E}">
        <p14:creationId xmlns:p14="http://schemas.microsoft.com/office/powerpoint/2010/main" val="63104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693D-C1E1-E70D-01BD-5F8557C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5D10D-1AC4-8E76-B749-BDCD4ED9F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6062E-291E-741E-4987-394876D3CE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E5A37D-0E5F-73D0-E53A-AB2C897896AE}"/>
              </a:ext>
            </a:extLst>
          </p:cNvPr>
          <p:cNvSpPr>
            <a:spLocks noGrp="1"/>
          </p:cNvSpPr>
          <p:nvPr>
            <p:ph type="sldNum" sz="quarter" idx="5"/>
          </p:nvPr>
        </p:nvSpPr>
        <p:spPr/>
        <p:txBody>
          <a:bodyPr/>
          <a:lstStyle/>
          <a:p>
            <a:fld id="{326BED9E-78BD-4C4E-B037-F792E5B37933}" type="slidenum">
              <a:rPr lang="en-US" smtClean="0"/>
              <a:t>37</a:t>
            </a:fld>
            <a:endParaRPr lang="en-US"/>
          </a:p>
        </p:txBody>
      </p:sp>
    </p:spTree>
    <p:extLst>
      <p:ext uri="{BB962C8B-B14F-4D97-AF65-F5344CB8AC3E}">
        <p14:creationId xmlns:p14="http://schemas.microsoft.com/office/powerpoint/2010/main" val="192987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choose to go to the moon. We choose to go to the moon in this decade and do the other things, not because they are easy, but because they are hard, because that goal will serve to organize and measure the best of our energies and skills, because that challenge is one that we are willing to accept, one we are unwilling to postpone, and one which we intend to win, and the others, too. </a:t>
            </a:r>
            <a:endParaRPr lang="en-US" dirty="0"/>
          </a:p>
        </p:txBody>
      </p:sp>
      <p:sp>
        <p:nvSpPr>
          <p:cNvPr id="4" name="Slide Number Placeholder 3"/>
          <p:cNvSpPr>
            <a:spLocks noGrp="1"/>
          </p:cNvSpPr>
          <p:nvPr>
            <p:ph type="sldNum" sz="quarter" idx="5"/>
          </p:nvPr>
        </p:nvSpPr>
        <p:spPr/>
        <p:txBody>
          <a:bodyPr/>
          <a:lstStyle/>
          <a:p>
            <a:fld id="{36013C34-52FE-47D3-A165-84AB0F94F932}" type="slidenum">
              <a:rPr lang="en-US" smtClean="0"/>
              <a:t>38</a:t>
            </a:fld>
            <a:endParaRPr lang="en-US"/>
          </a:p>
        </p:txBody>
      </p:sp>
    </p:spTree>
    <p:extLst>
      <p:ext uri="{BB962C8B-B14F-4D97-AF65-F5344CB8AC3E}">
        <p14:creationId xmlns:p14="http://schemas.microsoft.com/office/powerpoint/2010/main" val="18312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BED9E-78BD-4C4E-B037-F792E5B37933}" type="slidenum">
              <a:rPr lang="en-US" smtClean="0"/>
              <a:t>40</a:t>
            </a:fld>
            <a:endParaRPr lang="en-US"/>
          </a:p>
        </p:txBody>
      </p:sp>
    </p:spTree>
    <p:extLst>
      <p:ext uri="{BB962C8B-B14F-4D97-AF65-F5344CB8AC3E}">
        <p14:creationId xmlns:p14="http://schemas.microsoft.com/office/powerpoint/2010/main" val="2697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were also employed at AT&amp;T Bell Laboratories</a:t>
            </a:r>
          </a:p>
          <a:p>
            <a:r>
              <a:rPr lang="en-US" dirty="0"/>
              <a:t>How many PhD students? </a:t>
            </a:r>
          </a:p>
          <a:p>
            <a:r>
              <a:rPr lang="en-US" dirty="0"/>
              <a:t>Also mention SHIELD (LIDR), Sequoia (Interoperability Matters </a:t>
            </a:r>
            <a:r>
              <a:rPr lang="en-US"/>
              <a:t>steering committee)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AE485-B217-4582-A1CB-E1FF6937C4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312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41</a:t>
            </a:fld>
            <a:endParaRPr lang="en-US"/>
          </a:p>
        </p:txBody>
      </p:sp>
    </p:spTree>
    <p:extLst>
      <p:ext uri="{BB962C8B-B14F-4D97-AF65-F5344CB8AC3E}">
        <p14:creationId xmlns:p14="http://schemas.microsoft.com/office/powerpoint/2010/main" val="1624821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42</a:t>
            </a:fld>
            <a:endParaRPr lang="en-US"/>
          </a:p>
        </p:txBody>
      </p:sp>
    </p:spTree>
    <p:extLst>
      <p:ext uri="{BB962C8B-B14F-4D97-AF65-F5344CB8AC3E}">
        <p14:creationId xmlns:p14="http://schemas.microsoft.com/office/powerpoint/2010/main" val="328161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8496-57A8-FC34-3F1A-983DAE21F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5C752-A2D3-35FB-C7EF-619AC451B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E05A9-0A4D-50E1-B468-0716E4EB4D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3406A4-25C6-564E-A797-ED5E6179CB1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9445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98A96-5231-51CD-805C-D661C8102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6A537-5988-052F-2178-3192AFB2568D}"/>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95B647DE-8C71-F367-C812-36D2EE361D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39786B-B353-D589-E874-C3CAFF69CAA3}"/>
              </a:ext>
            </a:extLst>
          </p:cNvPr>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14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Tree>
    <p:extLst>
      <p:ext uri="{BB962C8B-B14F-4D97-AF65-F5344CB8AC3E}">
        <p14:creationId xmlns:p14="http://schemas.microsoft.com/office/powerpoint/2010/main" val="3853245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This method can only be used for concepts where the relationships exist in current medical ontologies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ED9E-78BD-4C4E-B037-F792E5B37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168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6279-7413-A1D6-C135-C8995FA30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D8BE6-1A4F-C39D-34D1-DFD9F3B1CEE9}"/>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CD48C6C6-0995-DF07-0A4F-0819F582C288}"/>
              </a:ext>
            </a:extLst>
          </p:cNvPr>
          <p:cNvSpPr>
            <a:spLocks noGrp="1"/>
          </p:cNvSpPr>
          <p:nvPr>
            <p:ph type="body" idx="1"/>
          </p:nvPr>
        </p:nvSpPr>
        <p:spPr/>
        <p:txBody>
          <a:bodyPr/>
          <a:lstStyle/>
          <a:p>
            <a:r>
              <a:rPr lang="en-US" dirty="0"/>
              <a:t>Defining the structural knowledge of medical data is the hard job.  It is relatively easy to create cross compilers that create the different exchange syntaxes.</a:t>
            </a:r>
          </a:p>
        </p:txBody>
      </p:sp>
      <p:sp>
        <p:nvSpPr>
          <p:cNvPr id="4" name="Slide Number Placeholder 3">
            <a:extLst>
              <a:ext uri="{FF2B5EF4-FFF2-40B4-BE49-F238E27FC236}">
                <a16:creationId xmlns:a16="http://schemas.microsoft.com/office/drawing/2014/main" id="{9A0E8F96-49D1-7E86-7199-DFCC4DDBC233}"/>
              </a:ext>
            </a:extLst>
          </p:cNvPr>
          <p:cNvSpPr>
            <a:spLocks noGrp="1"/>
          </p:cNvSpPr>
          <p:nvPr>
            <p:ph type="sldNum" sz="quarter" idx="5"/>
          </p:nvPr>
        </p:nvSpPr>
        <p:spPr/>
        <p:txBody>
          <a:bodyPr/>
          <a:lstStyle/>
          <a:p>
            <a:fld id="{592511F7-0578-498F-A9E7-ED26CE2FC20C}" type="slidenum">
              <a:rPr lang="en-US" smtClean="0"/>
              <a:t>50</a:t>
            </a:fld>
            <a:endParaRPr lang="en-US"/>
          </a:p>
        </p:txBody>
      </p:sp>
    </p:spTree>
    <p:extLst>
      <p:ext uri="{BB962C8B-B14F-4D97-AF65-F5344CB8AC3E}">
        <p14:creationId xmlns:p14="http://schemas.microsoft.com/office/powerpoint/2010/main" val="3070480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694AB-8620-4548-AFBE-371807CD7F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149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fontAlgn="base">
              <a:spcBef>
                <a:spcPct val="0"/>
              </a:spcBef>
              <a:spcAft>
                <a:spcPct val="0"/>
              </a:spcAft>
            </a:pPr>
            <a:fld id="{1B2EB151-34A5-42A7-A4E6-CDA5BB53D964}" type="slidenum">
              <a:rPr lang="en-US" altLang="en-US">
                <a:latin typeface="Calibri" panose="020F0502020204030204" pitchFamily="34" charset="0"/>
              </a:rPr>
              <a:pPr fontAlgn="base">
                <a:spcBef>
                  <a:spcPct val="0"/>
                </a:spcBef>
                <a:spcAft>
                  <a:spcPct val="0"/>
                </a:spcAft>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1789849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fontAlgn="base">
              <a:spcBef>
                <a:spcPct val="0"/>
              </a:spcBef>
              <a:spcAft>
                <a:spcPct val="0"/>
              </a:spcAft>
            </a:pPr>
            <a:fld id="{4A1549D7-8685-4EC6-B745-EA3E3558D21D}" type="slidenum">
              <a:rPr lang="en-US" altLang="en-US">
                <a:latin typeface="Calibri" panose="020F0502020204030204" pitchFamily="34" charset="0"/>
              </a:rPr>
              <a:pPr fontAlgn="base">
                <a:spcBef>
                  <a:spcPct val="0"/>
                </a:spcBef>
                <a:spcAft>
                  <a:spcPct val="0"/>
                </a:spcAft>
              </a:pPr>
              <a:t>54</a:t>
            </a:fld>
            <a:endParaRPr lang="en-US" altLang="en-US">
              <a:latin typeface="Calibri" panose="020F0502020204030204" pitchFamily="34" charset="0"/>
            </a:endParaRPr>
          </a:p>
        </p:txBody>
      </p:sp>
    </p:spTree>
    <p:extLst>
      <p:ext uri="{BB962C8B-B14F-4D97-AF65-F5344CB8AC3E}">
        <p14:creationId xmlns:p14="http://schemas.microsoft.com/office/powerpoint/2010/main" val="42486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BED9E-78BD-4C4E-B037-F792E5B37933}" type="slidenum">
              <a:rPr lang="en-US" smtClean="0"/>
              <a:t>3</a:t>
            </a:fld>
            <a:endParaRPr lang="en-US"/>
          </a:p>
        </p:txBody>
      </p:sp>
    </p:spTree>
    <p:extLst>
      <p:ext uri="{BB962C8B-B14F-4D97-AF65-F5344CB8AC3E}">
        <p14:creationId xmlns:p14="http://schemas.microsoft.com/office/powerpoint/2010/main" val="356991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are not shown in the picture</a:t>
            </a:r>
          </a:p>
        </p:txBody>
      </p:sp>
      <p:sp>
        <p:nvSpPr>
          <p:cNvPr id="4" name="Slide Number Placeholder 3"/>
          <p:cNvSpPr>
            <a:spLocks noGrp="1"/>
          </p:cNvSpPr>
          <p:nvPr>
            <p:ph type="sldNum" sz="quarter" idx="5"/>
          </p:nvPr>
        </p:nvSpPr>
        <p:spPr/>
        <p:txBody>
          <a:bodyPr/>
          <a:lstStyle/>
          <a:p>
            <a:fld id="{881CE9E3-3504-441E-875D-A3A965DFFB39}" type="slidenum">
              <a:rPr lang="zh-TW" altLang="en-US" smtClean="0"/>
              <a:t>8</a:t>
            </a:fld>
            <a:endParaRPr lang="zh-TW" altLang="en-US"/>
          </a:p>
        </p:txBody>
      </p:sp>
    </p:spTree>
    <p:extLst>
      <p:ext uri="{BB962C8B-B14F-4D97-AF65-F5344CB8AC3E}">
        <p14:creationId xmlns:p14="http://schemas.microsoft.com/office/powerpoint/2010/main" val="9756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2FD4B-F0C9-33B3-0E70-BCDD20B4C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95C32-9207-3847-2DA3-591728164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7BD23-D0F3-1AE5-A868-52457C3B4DEA}"/>
              </a:ext>
            </a:extLst>
          </p:cNvPr>
          <p:cNvSpPr>
            <a:spLocks noGrp="1"/>
          </p:cNvSpPr>
          <p:nvPr>
            <p:ph type="body" idx="1"/>
          </p:nvPr>
        </p:nvSpPr>
        <p:spPr/>
        <p:txBody>
          <a:bodyPr/>
          <a:lstStyle/>
          <a:p>
            <a:r>
              <a:rPr lang="en-US" dirty="0"/>
              <a:t>Clinicians are not shown in the picture</a:t>
            </a:r>
          </a:p>
        </p:txBody>
      </p:sp>
      <p:sp>
        <p:nvSpPr>
          <p:cNvPr id="4" name="Slide Number Placeholder 3">
            <a:extLst>
              <a:ext uri="{FF2B5EF4-FFF2-40B4-BE49-F238E27FC236}">
                <a16:creationId xmlns:a16="http://schemas.microsoft.com/office/drawing/2014/main" id="{532B7295-55E5-1AE1-0719-47CB4AD76548}"/>
              </a:ext>
            </a:extLst>
          </p:cNvPr>
          <p:cNvSpPr>
            <a:spLocks noGrp="1"/>
          </p:cNvSpPr>
          <p:nvPr>
            <p:ph type="sldNum" sz="quarter" idx="5"/>
          </p:nvPr>
        </p:nvSpPr>
        <p:spPr/>
        <p:txBody>
          <a:bodyPr/>
          <a:lstStyle/>
          <a:p>
            <a:fld id="{881CE9E3-3504-441E-875D-A3A965DFFB39}" type="slidenum">
              <a:rPr lang="zh-TW" altLang="en-US" smtClean="0"/>
              <a:t>9</a:t>
            </a:fld>
            <a:endParaRPr lang="zh-TW" altLang="en-US"/>
          </a:p>
        </p:txBody>
      </p:sp>
    </p:spTree>
    <p:extLst>
      <p:ext uri="{BB962C8B-B14F-4D97-AF65-F5344CB8AC3E}">
        <p14:creationId xmlns:p14="http://schemas.microsoft.com/office/powerpoint/2010/main" val="364310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14</a:t>
            </a:fld>
            <a:endParaRPr lang="en-US"/>
          </a:p>
        </p:txBody>
      </p:sp>
    </p:spTree>
    <p:extLst>
      <p:ext uri="{BB962C8B-B14F-4D97-AF65-F5344CB8AC3E}">
        <p14:creationId xmlns:p14="http://schemas.microsoft.com/office/powerpoint/2010/main" val="249492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3C34-52FE-47D3-A165-84AB0F94F932}" type="slidenum">
              <a:rPr lang="en-US" smtClean="0"/>
              <a:t>15</a:t>
            </a:fld>
            <a:endParaRPr lang="en-US"/>
          </a:p>
        </p:txBody>
      </p:sp>
    </p:spTree>
    <p:extLst>
      <p:ext uri="{BB962C8B-B14F-4D97-AF65-F5344CB8AC3E}">
        <p14:creationId xmlns:p14="http://schemas.microsoft.com/office/powerpoint/2010/main" val="253644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E3F60-4708-EA4A-B5C2-870DFDD2DA3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3309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E3F60-4708-EA4A-B5C2-870DFDD2DA3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754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AB57-06C4-5A9F-FFC5-DAE8503F3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55FCFA-4EF0-F5B6-16C6-46F658C7E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919BFA-A816-62E9-152A-E66C8C991BFE}"/>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5" name="Footer Placeholder 4">
            <a:extLst>
              <a:ext uri="{FF2B5EF4-FFF2-40B4-BE49-F238E27FC236}">
                <a16:creationId xmlns:a16="http://schemas.microsoft.com/office/drawing/2014/main" id="{F5DF92E0-BD13-0892-0E8B-EF5EAD9FF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775E7-15A3-E059-1A6C-BCE783A643DE}"/>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26034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21D9-A34F-6AE9-57B8-65F9F1B4E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28A6D4-0E99-ED0A-D4C7-A1AB0A9FA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3D1CC-E001-057A-0C7F-620EFD0C2E91}"/>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5" name="Footer Placeholder 4">
            <a:extLst>
              <a:ext uri="{FF2B5EF4-FFF2-40B4-BE49-F238E27FC236}">
                <a16:creationId xmlns:a16="http://schemas.microsoft.com/office/drawing/2014/main" id="{A72F8320-1E81-55FF-5F32-0CD586593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03D4A-019F-0086-308A-CBB98382BC09}"/>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95462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CAC4F-71F5-36B5-A4A5-7611E6D12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77F62-446F-9F06-BC6F-455E166D0C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9FBD5-689C-BD99-9281-4C9706A9BD7E}"/>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5" name="Footer Placeholder 4">
            <a:extLst>
              <a:ext uri="{FF2B5EF4-FFF2-40B4-BE49-F238E27FC236}">
                <a16:creationId xmlns:a16="http://schemas.microsoft.com/office/drawing/2014/main" id="{19728DD6-EBB0-D1FE-9F78-FAAEE4B80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19AB1-AEC4-12F5-245E-E79693CD6041}"/>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291115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amp;_Subtitle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5C49AC9-AACB-4423-9122-128D2A622F3E}"/>
              </a:ext>
            </a:extLst>
          </p:cNvPr>
          <p:cNvSpPr>
            <a:spLocks noGrp="1"/>
          </p:cNvSpPr>
          <p:nvPr>
            <p:ph type="sldNum" sz="quarter" idx="12"/>
          </p:nvPr>
        </p:nvSpPr>
        <p:spPr>
          <a:xfrm>
            <a:off x="9228367" y="6356350"/>
            <a:ext cx="2743200" cy="365125"/>
          </a:xfrm>
        </p:spPr>
        <p:txBody>
          <a:bodyPr vert="horz" lIns="91440" tIns="45720" rIns="91440" bIns="45720" rtlCol="0" anchor="ctr"/>
          <a:lstStyle>
            <a:lvl1pPr>
              <a:defRPr lang="en-US" smtClean="0">
                <a:latin typeface="Avenir Next LT Pro" panose="020B0504020202020204" pitchFamily="34" charset="0"/>
              </a:defRPr>
            </a:lvl1pPr>
          </a:lstStyle>
          <a:p>
            <a:fld id="{6BC98F5C-0043-440F-8E93-B7C856130645}" type="slidenum">
              <a:rPr lang="en-US" smtClean="0"/>
              <a:pPr/>
              <a:t>‹#›</a:t>
            </a:fld>
            <a:endParaRPr lang="en-US"/>
          </a:p>
        </p:txBody>
      </p:sp>
      <p:sp>
        <p:nvSpPr>
          <p:cNvPr id="8" name="Title 1">
            <a:extLst>
              <a:ext uri="{FF2B5EF4-FFF2-40B4-BE49-F238E27FC236}">
                <a16:creationId xmlns:a16="http://schemas.microsoft.com/office/drawing/2014/main" id="{3A7F82E7-E5E6-4EAD-AE20-8D7D9D039A15}"/>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9" name="Rectangle 8">
            <a:extLst>
              <a:ext uri="{FF2B5EF4-FFF2-40B4-BE49-F238E27FC236}">
                <a16:creationId xmlns:a16="http://schemas.microsoft.com/office/drawing/2014/main" id="{C84B65BB-9354-47DE-A72A-E4AC1883CC9D}"/>
              </a:ext>
            </a:extLst>
          </p:cNvPr>
          <p:cNvSpPr/>
          <p:nvPr userDrawn="1"/>
        </p:nvSpPr>
        <p:spPr>
          <a:xfrm rot="16200000">
            <a:off x="-46286" y="611230"/>
            <a:ext cx="747898" cy="91440"/>
          </a:xfrm>
          <a:prstGeom prst="rect">
            <a:avLst/>
          </a:prstGeom>
          <a:solidFill>
            <a:srgbClr val="52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8F6D5CFB-0882-44FC-9F1E-F9D27E1B18C7}"/>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800" b="0">
                <a:solidFill>
                  <a:srgbClr val="000334"/>
                </a:solidFill>
                <a:latin typeface="Avenir Next LT Pro" panose="020B0504020202020204" pitchFamily="34" charset="0"/>
                <a:cs typeface="Poppins" pitchFamily="2" charset="77"/>
              </a:defRPr>
            </a:lvl1pPr>
          </a:lstStyle>
          <a:p>
            <a:pPr marL="0" lvl="0" defTabSz="457200"/>
            <a:r>
              <a:rPr lang="en-US"/>
              <a:t>Click to edit Master text styles</a:t>
            </a:r>
          </a:p>
        </p:txBody>
      </p:sp>
      <p:pic>
        <p:nvPicPr>
          <p:cNvPr id="11" name="Graphic 10">
            <a:extLst>
              <a:ext uri="{FF2B5EF4-FFF2-40B4-BE49-F238E27FC236}">
                <a16:creationId xmlns:a16="http://schemas.microsoft.com/office/drawing/2014/main" id="{EB99FA88-41C0-4CB4-AD21-9CD259400DB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3806" y="6308105"/>
            <a:ext cx="1342705" cy="383297"/>
          </a:xfrm>
          <a:prstGeom prst="rect">
            <a:avLst/>
          </a:prstGeom>
        </p:spPr>
      </p:pic>
    </p:spTree>
    <p:extLst>
      <p:ext uri="{BB962C8B-B14F-4D97-AF65-F5344CB8AC3E}">
        <p14:creationId xmlns:p14="http://schemas.microsoft.com/office/powerpoint/2010/main" val="62502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white">
    <p:bg>
      <p:bgPr>
        <a:solidFill>
          <a:srgbClr val="FFFFFF"/>
        </a:solidFill>
        <a:effectLst/>
      </p:bgPr>
    </p:bg>
    <p:spTree>
      <p:nvGrpSpPr>
        <p:cNvPr id="1" name=""/>
        <p:cNvGrpSpPr/>
        <p:nvPr/>
      </p:nvGrpSpPr>
      <p:grpSpPr>
        <a:xfrm>
          <a:off x="0" y="0"/>
          <a:ext cx="0" cy="0"/>
          <a:chOff x="0" y="0"/>
          <a:chExt cx="0" cy="0"/>
        </a:xfrm>
      </p:grpSpPr>
      <p:pic>
        <p:nvPicPr>
          <p:cNvPr id="5" name="Picture 4" descr="Text, logo&#10;&#10;Description automatically generated">
            <a:extLst>
              <a:ext uri="{FF2B5EF4-FFF2-40B4-BE49-F238E27FC236}">
                <a16:creationId xmlns:a16="http://schemas.microsoft.com/office/drawing/2014/main" id="{1D84F2F3-6B59-683E-44FC-E18BE4B44D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7237" y="6023918"/>
            <a:ext cx="2046673" cy="728715"/>
          </a:xfrm>
          <a:prstGeom prst="rect">
            <a:avLst/>
          </a:prstGeom>
        </p:spPr>
      </p:pic>
      <p:sp>
        <p:nvSpPr>
          <p:cNvPr id="2" name="Title 1">
            <a:extLst>
              <a:ext uri="{FF2B5EF4-FFF2-40B4-BE49-F238E27FC236}">
                <a16:creationId xmlns:a16="http://schemas.microsoft.com/office/drawing/2014/main" id="{06AD23E8-E6C2-811B-0D16-CE42177AE321}"/>
              </a:ext>
            </a:extLst>
          </p:cNvPr>
          <p:cNvSpPr>
            <a:spLocks noGrp="1"/>
          </p:cNvSpPr>
          <p:nvPr>
            <p:ph type="title"/>
          </p:nvPr>
        </p:nvSpPr>
        <p:spPr>
          <a:xfrm>
            <a:off x="885084" y="513068"/>
            <a:ext cx="9871560" cy="783361"/>
          </a:xfrm>
          <a:prstGeom prst="rect">
            <a:avLst/>
          </a:prstGeom>
        </p:spPr>
        <p:txBody>
          <a:bodyPr lIns="0"/>
          <a:lstStyle>
            <a:lvl1pPr>
              <a:defRPr sz="3400">
                <a:solidFill>
                  <a:schemeClr val="tx1"/>
                </a:solidFill>
              </a:defRPr>
            </a:lvl1pPr>
          </a:lstStyle>
          <a:p>
            <a:r>
              <a:rPr lang="en-US"/>
              <a:t>Click to edit Master title style</a:t>
            </a:r>
          </a:p>
        </p:txBody>
      </p:sp>
      <p:grpSp>
        <p:nvGrpSpPr>
          <p:cNvPr id="6" name="Group 5">
            <a:extLst>
              <a:ext uri="{FF2B5EF4-FFF2-40B4-BE49-F238E27FC236}">
                <a16:creationId xmlns:a16="http://schemas.microsoft.com/office/drawing/2014/main" id="{37A552B4-38E7-AD6C-E954-AF004D446E79}"/>
              </a:ext>
            </a:extLst>
          </p:cNvPr>
          <p:cNvGrpSpPr/>
          <p:nvPr userDrawn="1"/>
        </p:nvGrpSpPr>
        <p:grpSpPr>
          <a:xfrm>
            <a:off x="376648" y="-21516"/>
            <a:ext cx="137160" cy="1165860"/>
            <a:chOff x="376648" y="-21516"/>
            <a:chExt cx="137160" cy="1165860"/>
          </a:xfrm>
        </p:grpSpPr>
        <p:cxnSp>
          <p:nvCxnSpPr>
            <p:cNvPr id="3" name="Straight Connector 2">
              <a:extLst>
                <a:ext uri="{FF2B5EF4-FFF2-40B4-BE49-F238E27FC236}">
                  <a16:creationId xmlns:a16="http://schemas.microsoft.com/office/drawing/2014/main" id="{0CBB3052-4B59-2949-B754-5B75BABC9D77}"/>
                </a:ext>
              </a:extLst>
            </p:cNvPr>
            <p:cNvCxnSpPr/>
            <p:nvPr userDrawn="1"/>
          </p:nvCxnSpPr>
          <p:spPr>
            <a:xfrm>
              <a:off x="445228" y="-21516"/>
              <a:ext cx="0" cy="1097280"/>
            </a:xfrm>
            <a:prstGeom prst="line">
              <a:avLst/>
            </a:prstGeom>
            <a:ln/>
          </p:spPr>
          <p:style>
            <a:lnRef idx="3">
              <a:schemeClr val="accent6"/>
            </a:lnRef>
            <a:fillRef idx="0">
              <a:schemeClr val="accent6"/>
            </a:fillRef>
            <a:effectRef idx="2">
              <a:schemeClr val="accent6"/>
            </a:effectRef>
            <a:fontRef idx="minor">
              <a:schemeClr val="tx1"/>
            </a:fontRef>
          </p:style>
        </p:cxnSp>
        <p:sp>
          <p:nvSpPr>
            <p:cNvPr id="4" name="Oval 3">
              <a:extLst>
                <a:ext uri="{FF2B5EF4-FFF2-40B4-BE49-F238E27FC236}">
                  <a16:creationId xmlns:a16="http://schemas.microsoft.com/office/drawing/2014/main" id="{345B01F2-920E-34CB-17B1-E14313F96BDF}"/>
                </a:ext>
              </a:extLst>
            </p:cNvPr>
            <p:cNvSpPr>
              <a:spLocks noChangeAspect="1"/>
            </p:cNvSpPr>
            <p:nvPr userDrawn="1"/>
          </p:nvSpPr>
          <p:spPr>
            <a:xfrm>
              <a:off x="376648" y="1007184"/>
              <a:ext cx="137160" cy="1371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6">
            <a:extLst>
              <a:ext uri="{FF2B5EF4-FFF2-40B4-BE49-F238E27FC236}">
                <a16:creationId xmlns:a16="http://schemas.microsoft.com/office/drawing/2014/main" id="{03D037DE-6FBC-5DCD-840D-19529B747558}"/>
              </a:ext>
            </a:extLst>
          </p:cNvPr>
          <p:cNvSpPr>
            <a:spLocks noGrp="1"/>
          </p:cNvSpPr>
          <p:nvPr>
            <p:ph type="ftr" sz="quarter" idx="10"/>
          </p:nvPr>
        </p:nvSpPr>
        <p:spPr/>
        <p:txBody>
          <a:bodyPr/>
          <a:lstStyle/>
          <a:p>
            <a:r>
              <a:rPr lang="en-US">
                <a:cs typeface="Archivo Light" pitchFamily="2" charset="0"/>
              </a:rPr>
              <a:t>CONFIDENTIAL AND PROPRIETARY INFORMATION OF GRAPHITE</a:t>
            </a:r>
            <a:endParaRPr lang="en-US" dirty="0">
              <a:cs typeface="Archivo Light" pitchFamily="2" charset="0"/>
            </a:endParaRPr>
          </a:p>
        </p:txBody>
      </p:sp>
    </p:spTree>
    <p:extLst>
      <p:ext uri="{BB962C8B-B14F-4D97-AF65-F5344CB8AC3E}">
        <p14:creationId xmlns:p14="http://schemas.microsoft.com/office/powerpoint/2010/main" val="392865958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ew standard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6E9A03-FBFA-428E-B037-028186E16B93}"/>
              </a:ext>
            </a:extLst>
          </p:cNvPr>
          <p:cNvSpPr>
            <a:spLocks noGrp="1"/>
          </p:cNvSpPr>
          <p:nvPr>
            <p:ph type="sldNum" sz="quarter" idx="10"/>
          </p:nvPr>
        </p:nvSpPr>
        <p:spPr/>
        <p:txBody>
          <a:bodyPr/>
          <a:lstStyle/>
          <a:p>
            <a:fld id="{6139124B-B0BC-4637-BE62-E70DCE142C16}" type="slidenum">
              <a:rPr lang="en-US" smtClean="0"/>
              <a:pPr/>
              <a:t>‹#›</a:t>
            </a:fld>
            <a:endParaRPr lang="en-US" dirty="0"/>
          </a:p>
        </p:txBody>
      </p:sp>
      <p:sp>
        <p:nvSpPr>
          <p:cNvPr id="4" name="Text Placeholder 10">
            <a:extLst>
              <a:ext uri="{FF2B5EF4-FFF2-40B4-BE49-F238E27FC236}">
                <a16:creationId xmlns:a16="http://schemas.microsoft.com/office/drawing/2014/main" id="{ACCA722B-814E-44AF-AA23-B2BD31B89BE6}"/>
              </a:ext>
            </a:extLst>
          </p:cNvPr>
          <p:cNvSpPr>
            <a:spLocks noGrp="1"/>
          </p:cNvSpPr>
          <p:nvPr>
            <p:ph type="body" sz="quarter" idx="11"/>
          </p:nvPr>
        </p:nvSpPr>
        <p:spPr>
          <a:xfrm>
            <a:off x="562641" y="1600200"/>
            <a:ext cx="10537523" cy="4363272"/>
          </a:xfrm>
          <a:prstGeom prst="rect">
            <a:avLst/>
          </a:prstGeom>
        </p:spPr>
        <p:txBody>
          <a:bodyPr>
            <a:normAutofit/>
          </a:bodyPr>
          <a:lstStyle>
            <a:lvl1pPr marL="0" indent="0">
              <a:spcBef>
                <a:spcPts val="1600"/>
              </a:spcBef>
              <a:buClr>
                <a:schemeClr val="accent2"/>
              </a:buClr>
              <a:buSzPct val="80000"/>
              <a:buFont typeface="Wingdings 2" panose="05020102010507070707" pitchFamily="18" charset="2"/>
              <a:buNone/>
              <a:defRPr sz="2800" b="0" i="0">
                <a:solidFill>
                  <a:schemeClr val="tx1">
                    <a:lumMod val="75000"/>
                    <a:lumOff val="25000"/>
                  </a:schemeClr>
                </a:solidFill>
                <a:latin typeface="Avenir Next" panose="020B0503020202020204" pitchFamily="34" charset="0"/>
              </a:defRPr>
            </a:lvl1pPr>
            <a:lvl2pPr marL="233357" indent="0">
              <a:buClr>
                <a:schemeClr val="accent3"/>
              </a:buClr>
              <a:buSzPct val="80000"/>
              <a:buFontTx/>
              <a:buNone/>
              <a:defRPr sz="2000" b="0" i="0">
                <a:solidFill>
                  <a:schemeClr val="accent3"/>
                </a:solidFill>
                <a:latin typeface="Avenir Next" panose="020B0503020202020204" pitchFamily="34" charset="0"/>
              </a:defRPr>
            </a:lvl2pPr>
            <a:lvl3pPr marL="457189" indent="0">
              <a:buClr>
                <a:schemeClr val="accent4"/>
              </a:buClr>
              <a:buSzPct val="80000"/>
              <a:buFont typeface="Courier New" panose="02070309020205020404" pitchFamily="49" charset="0"/>
              <a:buNone/>
              <a:defRPr sz="1800" b="0" i="0">
                <a:solidFill>
                  <a:schemeClr val="accent4"/>
                </a:solidFill>
                <a:latin typeface="Avenir Next" panose="020B0503020202020204" pitchFamily="34" charset="0"/>
              </a:defRPr>
            </a:lvl3pPr>
            <a:lvl4pPr marL="690545" indent="0">
              <a:buClr>
                <a:schemeClr val="accent2"/>
              </a:buClr>
              <a:buFont typeface="Arial" panose="020B0604020202020204" pitchFamily="34" charset="0"/>
              <a:buNone/>
              <a:tabLst>
                <a:tab pos="1657309" algn="l"/>
              </a:tabLst>
              <a:defRPr sz="1600" b="0" i="0">
                <a:solidFill>
                  <a:schemeClr val="accent6">
                    <a:lumMod val="50000"/>
                  </a:schemeClr>
                </a:solidFill>
                <a:latin typeface="Avenir Next" panose="020B0503020202020204" pitchFamily="34" charset="0"/>
              </a:defRPr>
            </a:lvl4pPr>
            <a:lvl5pPr marL="914377" indent="0">
              <a:buFont typeface="Arial" panose="020B0604020202020204" pitchFamily="34" charset="0"/>
              <a:buNone/>
              <a:defRPr sz="1100" b="0" i="0">
                <a:solidFill>
                  <a:schemeClr val="tx1">
                    <a:lumMod val="75000"/>
                    <a:lumOff val="25000"/>
                  </a:schemeClr>
                </a:solidFill>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8">
            <a:extLst>
              <a:ext uri="{FF2B5EF4-FFF2-40B4-BE49-F238E27FC236}">
                <a16:creationId xmlns:a16="http://schemas.microsoft.com/office/drawing/2014/main" id="{A048AF73-C956-4418-906D-D234E46BE4D2}"/>
              </a:ext>
            </a:extLst>
          </p:cNvPr>
          <p:cNvSpPr>
            <a:spLocks noGrp="1"/>
          </p:cNvSpPr>
          <p:nvPr>
            <p:ph type="title" hasCustomPrompt="1"/>
          </p:nvPr>
        </p:nvSpPr>
        <p:spPr>
          <a:xfrm>
            <a:off x="562641" y="381609"/>
            <a:ext cx="10515600" cy="761393"/>
          </a:xfrm>
          <a:prstGeom prst="rect">
            <a:avLst/>
          </a:prstGeom>
        </p:spPr>
        <p:txBody>
          <a:bodyPr anchor="ctr">
            <a:normAutofit/>
          </a:bodyPr>
          <a:lstStyle>
            <a:lvl1pPr>
              <a:defRPr sz="4000" b="0" i="0">
                <a:solidFill>
                  <a:schemeClr val="accent2"/>
                </a:solidFill>
                <a:latin typeface="Roboto" panose="02000000000000000000" pitchFamily="2" charset="0"/>
                <a:ea typeface="Roboto" panose="02000000000000000000" pitchFamily="2" charset="0"/>
              </a:defRPr>
            </a:lvl1pPr>
          </a:lstStyle>
          <a:p>
            <a:r>
              <a:rPr lang="en-US" dirty="0"/>
              <a:t>Click to edit title </a:t>
            </a:r>
          </a:p>
        </p:txBody>
      </p:sp>
    </p:spTree>
    <p:extLst>
      <p:ext uri="{BB962C8B-B14F-4D97-AF65-F5344CB8AC3E}">
        <p14:creationId xmlns:p14="http://schemas.microsoft.com/office/powerpoint/2010/main" val="1346078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4"/>
          <p:cNvSpPr>
            <a:spLocks noGrp="1"/>
          </p:cNvSpPr>
          <p:nvPr>
            <p:ph type="pic" sz="quarter" idx="15"/>
          </p:nvPr>
        </p:nvSpPr>
        <p:spPr>
          <a:xfrm>
            <a:off x="6057209"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2127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userDrawn="1">
  <p:cSld name="1_Blank">
    <p:bg>
      <p:bgPr>
        <a:solidFill>
          <a:schemeClr val="bg1"/>
        </a:solidFill>
        <a:effectLst/>
      </p:bgPr>
    </p:bg>
    <p:spTree>
      <p:nvGrpSpPr>
        <p:cNvPr id="1" name="Shape 482"/>
        <p:cNvGrpSpPr/>
        <p:nvPr/>
      </p:nvGrpSpPr>
      <p:grpSpPr>
        <a:xfrm>
          <a:off x="0" y="0"/>
          <a:ext cx="0" cy="0"/>
          <a:chOff x="0" y="0"/>
          <a:chExt cx="0" cy="0"/>
        </a:xfrm>
      </p:grpSpPr>
      <p:sp>
        <p:nvSpPr>
          <p:cNvPr id="483" name="Google Shape;483;p34"/>
          <p:cNvSpPr txBox="1">
            <a:spLocks noGrp="1"/>
          </p:cNvSpPr>
          <p:nvPr>
            <p:ph type="title"/>
          </p:nvPr>
        </p:nvSpPr>
        <p:spPr>
          <a:xfrm>
            <a:off x="296952" y="258725"/>
            <a:ext cx="8879312" cy="93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E2E36"/>
              </a:buClr>
              <a:buSzPts val="4800"/>
              <a:buNone/>
              <a:defRPr sz="4800" b="1">
                <a:solidFill>
                  <a:srgbClr val="2E2E36"/>
                </a:solidFill>
              </a:defRPr>
            </a:lvl1pPr>
            <a:lvl2pPr lvl="1" rtl="0">
              <a:spcBef>
                <a:spcPts val="0"/>
              </a:spcBef>
              <a:spcAft>
                <a:spcPts val="0"/>
              </a:spcAft>
              <a:buClr>
                <a:srgbClr val="2E2E36"/>
              </a:buClr>
              <a:buSzPts val="1400"/>
              <a:buNone/>
              <a:defRPr>
                <a:solidFill>
                  <a:srgbClr val="2E2E36"/>
                </a:solidFill>
              </a:defRPr>
            </a:lvl2pPr>
            <a:lvl3pPr lvl="2" rtl="0">
              <a:spcBef>
                <a:spcPts val="0"/>
              </a:spcBef>
              <a:spcAft>
                <a:spcPts val="0"/>
              </a:spcAft>
              <a:buClr>
                <a:srgbClr val="2E2E36"/>
              </a:buClr>
              <a:buSzPts val="1400"/>
              <a:buNone/>
              <a:defRPr>
                <a:solidFill>
                  <a:srgbClr val="2E2E36"/>
                </a:solidFill>
              </a:defRPr>
            </a:lvl3pPr>
            <a:lvl4pPr lvl="3" rtl="0">
              <a:spcBef>
                <a:spcPts val="0"/>
              </a:spcBef>
              <a:spcAft>
                <a:spcPts val="0"/>
              </a:spcAft>
              <a:buClr>
                <a:srgbClr val="2E2E36"/>
              </a:buClr>
              <a:buSzPts val="1400"/>
              <a:buNone/>
              <a:defRPr>
                <a:solidFill>
                  <a:srgbClr val="2E2E36"/>
                </a:solidFill>
              </a:defRPr>
            </a:lvl4pPr>
            <a:lvl5pPr lvl="4" rtl="0">
              <a:spcBef>
                <a:spcPts val="0"/>
              </a:spcBef>
              <a:spcAft>
                <a:spcPts val="0"/>
              </a:spcAft>
              <a:buClr>
                <a:srgbClr val="2E2E36"/>
              </a:buClr>
              <a:buSzPts val="1400"/>
              <a:buNone/>
              <a:defRPr>
                <a:solidFill>
                  <a:srgbClr val="2E2E36"/>
                </a:solidFill>
              </a:defRPr>
            </a:lvl5pPr>
            <a:lvl6pPr lvl="5" rtl="0">
              <a:spcBef>
                <a:spcPts val="0"/>
              </a:spcBef>
              <a:spcAft>
                <a:spcPts val="0"/>
              </a:spcAft>
              <a:buClr>
                <a:srgbClr val="2E2E36"/>
              </a:buClr>
              <a:buSzPts val="1400"/>
              <a:buNone/>
              <a:defRPr>
                <a:solidFill>
                  <a:srgbClr val="2E2E36"/>
                </a:solidFill>
              </a:defRPr>
            </a:lvl6pPr>
            <a:lvl7pPr lvl="6" rtl="0">
              <a:spcBef>
                <a:spcPts val="0"/>
              </a:spcBef>
              <a:spcAft>
                <a:spcPts val="0"/>
              </a:spcAft>
              <a:buClr>
                <a:srgbClr val="2E2E36"/>
              </a:buClr>
              <a:buSzPts val="1400"/>
              <a:buNone/>
              <a:defRPr>
                <a:solidFill>
                  <a:srgbClr val="2E2E36"/>
                </a:solidFill>
              </a:defRPr>
            </a:lvl7pPr>
            <a:lvl8pPr lvl="7" rtl="0">
              <a:spcBef>
                <a:spcPts val="0"/>
              </a:spcBef>
              <a:spcAft>
                <a:spcPts val="0"/>
              </a:spcAft>
              <a:buClr>
                <a:srgbClr val="2E2E36"/>
              </a:buClr>
              <a:buSzPts val="1400"/>
              <a:buNone/>
              <a:defRPr>
                <a:solidFill>
                  <a:srgbClr val="2E2E36"/>
                </a:solidFill>
              </a:defRPr>
            </a:lvl8pPr>
            <a:lvl9pPr lvl="8" rtl="0">
              <a:spcBef>
                <a:spcPts val="0"/>
              </a:spcBef>
              <a:spcAft>
                <a:spcPts val="0"/>
              </a:spcAft>
              <a:buClr>
                <a:srgbClr val="2E2E36"/>
              </a:buClr>
              <a:buSzPts val="1400"/>
              <a:buNone/>
              <a:defRPr>
                <a:solidFill>
                  <a:srgbClr val="2E2E36"/>
                </a:solidFill>
              </a:defRPr>
            </a:lvl9pPr>
          </a:lstStyle>
          <a:p>
            <a:r>
              <a:rPr lang="en-US"/>
              <a:t>Click to edit Master title style</a:t>
            </a:r>
            <a:endParaRPr/>
          </a:p>
        </p:txBody>
      </p:sp>
      <p:sp>
        <p:nvSpPr>
          <p:cNvPr id="484" name="Google Shape;484;p34"/>
          <p:cNvSpPr txBox="1">
            <a:spLocks noGrp="1"/>
          </p:cNvSpPr>
          <p:nvPr>
            <p:ph type="body" idx="1"/>
          </p:nvPr>
        </p:nvSpPr>
        <p:spPr>
          <a:xfrm>
            <a:off x="296952" y="1408675"/>
            <a:ext cx="9929586" cy="5190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Slide Number Placeholder 1">
            <a:extLst>
              <a:ext uri="{FF2B5EF4-FFF2-40B4-BE49-F238E27FC236}">
                <a16:creationId xmlns:a16="http://schemas.microsoft.com/office/drawing/2014/main" id="{FD48046B-0405-DD2B-BC3B-533C03DA8837}"/>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8625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5"/>
        </a:solidFill>
        <a:effectLst/>
      </p:bgPr>
    </p:bg>
    <p:spTree>
      <p:nvGrpSpPr>
        <p:cNvPr id="1" name="Shape 139"/>
        <p:cNvGrpSpPr/>
        <p:nvPr/>
      </p:nvGrpSpPr>
      <p:grpSpPr>
        <a:xfrm>
          <a:off x="0" y="0"/>
          <a:ext cx="0" cy="0"/>
          <a:chOff x="0" y="0"/>
          <a:chExt cx="0" cy="0"/>
        </a:xfrm>
      </p:grpSpPr>
      <p:pic>
        <p:nvPicPr>
          <p:cNvPr id="4" name="Picture 3" descr="A black background with squares&#10;&#10;AI-generated content may be incorrect.">
            <a:extLst>
              <a:ext uri="{FF2B5EF4-FFF2-40B4-BE49-F238E27FC236}">
                <a16:creationId xmlns:a16="http://schemas.microsoft.com/office/drawing/2014/main" id="{39CFD40B-FA6C-8F86-EB6C-6883C28FF8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525655" y="0"/>
            <a:ext cx="7666345" cy="6858000"/>
          </a:xfrm>
          <a:prstGeom prst="rect">
            <a:avLst/>
          </a:prstGeom>
        </p:spPr>
      </p:pic>
      <p:sp>
        <p:nvSpPr>
          <p:cNvPr id="143" name="Google Shape;143;p17"/>
          <p:cNvSpPr txBox="1">
            <a:spLocks noGrp="1"/>
          </p:cNvSpPr>
          <p:nvPr>
            <p:ph type="title"/>
          </p:nvPr>
        </p:nvSpPr>
        <p:spPr>
          <a:xfrm>
            <a:off x="544067" y="1911863"/>
            <a:ext cx="5444618" cy="1886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title style</a:t>
            </a:r>
            <a:endParaRPr/>
          </a:p>
        </p:txBody>
      </p:sp>
      <p:sp>
        <p:nvSpPr>
          <p:cNvPr id="144" name="Google Shape;144;p17"/>
          <p:cNvSpPr txBox="1">
            <a:spLocks noGrp="1"/>
          </p:cNvSpPr>
          <p:nvPr>
            <p:ph type="subTitle" idx="1"/>
          </p:nvPr>
        </p:nvSpPr>
        <p:spPr>
          <a:xfrm>
            <a:off x="544067" y="3798046"/>
            <a:ext cx="4897575" cy="1148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
        <p:nvSpPr>
          <p:cNvPr id="145" name="Google Shape;145;p17"/>
          <p:cNvSpPr>
            <a:spLocks noGrp="1"/>
          </p:cNvSpPr>
          <p:nvPr>
            <p:ph type="pic" idx="2"/>
          </p:nvPr>
        </p:nvSpPr>
        <p:spPr>
          <a:xfrm>
            <a:off x="678777" y="460800"/>
            <a:ext cx="1607819" cy="1063200"/>
          </a:xfrm>
          <a:prstGeom prst="rect">
            <a:avLst/>
          </a:prstGeom>
          <a:noFill/>
          <a:ln>
            <a:noFill/>
          </a:ln>
        </p:spPr>
        <p:txBody>
          <a:bodyPr/>
          <a:lstStyle/>
          <a:p>
            <a:endParaRPr lang="en-US"/>
          </a:p>
        </p:txBody>
      </p:sp>
      <p:pic>
        <p:nvPicPr>
          <p:cNvPr id="2" name="Picture 1" descr="A logo with white text&#10;&#10;AI-generated content may be incorrect.">
            <a:extLst>
              <a:ext uri="{FF2B5EF4-FFF2-40B4-BE49-F238E27FC236}">
                <a16:creationId xmlns:a16="http://schemas.microsoft.com/office/drawing/2014/main" id="{E0BED161-74D3-4D9F-3FFF-8E7149F224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668" y="5104892"/>
            <a:ext cx="3362063" cy="1886101"/>
          </a:xfrm>
          <a:prstGeom prst="rect">
            <a:avLst/>
          </a:prstGeom>
        </p:spPr>
      </p:pic>
    </p:spTree>
    <p:extLst>
      <p:ext uri="{BB962C8B-B14F-4D97-AF65-F5344CB8AC3E}">
        <p14:creationId xmlns:p14="http://schemas.microsoft.com/office/powerpoint/2010/main" val="3233335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with Description">
  <p:cSld name="Section Title with Description">
    <p:bg>
      <p:bgPr>
        <a:solidFill>
          <a:schemeClr val="accent4"/>
        </a:solidFill>
        <a:effectLst/>
      </p:bgPr>
    </p:bg>
    <p:spTree>
      <p:nvGrpSpPr>
        <p:cNvPr id="1" name="Shape 44"/>
        <p:cNvGrpSpPr/>
        <p:nvPr/>
      </p:nvGrpSpPr>
      <p:grpSpPr>
        <a:xfrm>
          <a:off x="0" y="0"/>
          <a:ext cx="0" cy="0"/>
          <a:chOff x="0" y="0"/>
          <a:chExt cx="0" cy="0"/>
        </a:xfrm>
      </p:grpSpPr>
      <p:pic>
        <p:nvPicPr>
          <p:cNvPr id="7" name="Picture 6" descr="A large building with many people walking in it&#10;&#10;AI-generated content may be incorrect.">
            <a:extLst>
              <a:ext uri="{FF2B5EF4-FFF2-40B4-BE49-F238E27FC236}">
                <a16:creationId xmlns:a16="http://schemas.microsoft.com/office/drawing/2014/main" id="{1CDAE5F9-0012-4F6A-5C5C-8914C983DFF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16043"/>
            <a:ext cx="3537621" cy="5598836"/>
          </a:xfrm>
          <a:prstGeom prst="rect">
            <a:avLst/>
          </a:prstGeom>
        </p:spPr>
      </p:pic>
      <p:sp>
        <p:nvSpPr>
          <p:cNvPr id="46" name="Google Shape;46;p6"/>
          <p:cNvSpPr/>
          <p:nvPr/>
        </p:nvSpPr>
        <p:spPr>
          <a:xfrm>
            <a:off x="0" y="4054641"/>
            <a:ext cx="3537621" cy="2803500"/>
          </a:xfrm>
          <a:prstGeom prst="rect">
            <a:avLst/>
          </a:prstGeom>
          <a:gradFill>
            <a:gsLst>
              <a:gs pos="0">
                <a:srgbClr val="2E2E36">
                  <a:alpha val="0"/>
                </a:srgbClr>
              </a:gs>
              <a:gs pos="52000">
                <a:srgbClr val="2E2E36">
                  <a:alpha val="91764"/>
                </a:srgbClr>
              </a:gs>
              <a:gs pos="100000">
                <a:srgbClr val="2E2E36"/>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8" name="Google Shape;48;p6"/>
          <p:cNvSpPr txBox="1">
            <a:spLocks noGrp="1"/>
          </p:cNvSpPr>
          <p:nvPr>
            <p:ph type="title"/>
          </p:nvPr>
        </p:nvSpPr>
        <p:spPr>
          <a:xfrm>
            <a:off x="3684745" y="476350"/>
            <a:ext cx="8524320" cy="970798"/>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title style</a:t>
            </a:r>
            <a:endParaRPr dirty="0"/>
          </a:p>
        </p:txBody>
      </p:sp>
      <p:sp>
        <p:nvSpPr>
          <p:cNvPr id="49" name="Google Shape;49;p6"/>
          <p:cNvSpPr txBox="1">
            <a:spLocks noGrp="1"/>
          </p:cNvSpPr>
          <p:nvPr>
            <p:ph type="body" idx="1"/>
          </p:nvPr>
        </p:nvSpPr>
        <p:spPr>
          <a:xfrm>
            <a:off x="3645743" y="2188242"/>
            <a:ext cx="8563319" cy="29934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0"/>
              </a:spcBef>
              <a:spcAft>
                <a:spcPts val="0"/>
              </a:spcAft>
              <a:buClr>
                <a:schemeClr val="lt1"/>
              </a:buClr>
              <a:buSzPts val="1600"/>
              <a:buChar char="○"/>
              <a:defRPr sz="1600">
                <a:solidFill>
                  <a:schemeClr val="lt1"/>
                </a:solidFill>
              </a:defRPr>
            </a:lvl2pPr>
            <a:lvl3pPr marL="1371600" lvl="2" indent="-330200" rtl="0">
              <a:spcBef>
                <a:spcPts val="0"/>
              </a:spcBef>
              <a:spcAft>
                <a:spcPts val="0"/>
              </a:spcAft>
              <a:buClr>
                <a:schemeClr val="lt1"/>
              </a:buClr>
              <a:buSzPts val="1600"/>
              <a:buChar char="■"/>
              <a:defRPr sz="1600">
                <a:solidFill>
                  <a:schemeClr val="lt1"/>
                </a:solidFill>
              </a:defRPr>
            </a:lvl3pPr>
            <a:lvl4pPr marL="1828800" lvl="3" indent="-330200" rtl="0">
              <a:spcBef>
                <a:spcPts val="0"/>
              </a:spcBef>
              <a:spcAft>
                <a:spcPts val="0"/>
              </a:spcAft>
              <a:buClr>
                <a:schemeClr val="lt1"/>
              </a:buClr>
              <a:buSzPts val="1600"/>
              <a:buChar char="●"/>
              <a:defRPr sz="1600">
                <a:solidFill>
                  <a:schemeClr val="lt1"/>
                </a:solidFill>
              </a:defRPr>
            </a:lvl4pPr>
            <a:lvl5pPr marL="2286000" lvl="4" indent="-330200" rtl="0">
              <a:spcBef>
                <a:spcPts val="0"/>
              </a:spcBef>
              <a:spcAft>
                <a:spcPts val="0"/>
              </a:spcAft>
              <a:buClr>
                <a:schemeClr val="lt1"/>
              </a:buClr>
              <a:buSzPts val="1600"/>
              <a:buChar char="○"/>
              <a:defRPr sz="1600">
                <a:solidFill>
                  <a:schemeClr val="lt1"/>
                </a:solidFill>
              </a:defRPr>
            </a:lvl5pPr>
            <a:lvl6pPr marL="2743200" lvl="5" indent="-330200" rtl="0">
              <a:spcBef>
                <a:spcPts val="0"/>
              </a:spcBef>
              <a:spcAft>
                <a:spcPts val="0"/>
              </a:spcAft>
              <a:buClr>
                <a:schemeClr val="lt1"/>
              </a:buClr>
              <a:buSzPts val="1600"/>
              <a:buChar char="■"/>
              <a:defRPr sz="1600">
                <a:solidFill>
                  <a:schemeClr val="lt1"/>
                </a:solidFill>
              </a:defRPr>
            </a:lvl6pPr>
            <a:lvl7pPr marL="3200400" lvl="6" indent="-330200" rtl="0">
              <a:spcBef>
                <a:spcPts val="0"/>
              </a:spcBef>
              <a:spcAft>
                <a:spcPts val="0"/>
              </a:spcAft>
              <a:buClr>
                <a:schemeClr val="lt1"/>
              </a:buClr>
              <a:buSzPts val="1600"/>
              <a:buChar char="●"/>
              <a:defRPr sz="1600">
                <a:solidFill>
                  <a:schemeClr val="lt1"/>
                </a:solidFill>
              </a:defRPr>
            </a:lvl7pPr>
            <a:lvl8pPr marL="3657600" lvl="7" indent="-330200" rtl="0">
              <a:spcBef>
                <a:spcPts val="0"/>
              </a:spcBef>
              <a:spcAft>
                <a:spcPts val="0"/>
              </a:spcAft>
              <a:buClr>
                <a:schemeClr val="lt1"/>
              </a:buClr>
              <a:buSzPts val="1600"/>
              <a:buChar char="○"/>
              <a:defRPr sz="1600">
                <a:solidFill>
                  <a:schemeClr val="lt1"/>
                </a:solidFill>
              </a:defRPr>
            </a:lvl8pPr>
            <a:lvl9pPr marL="4114800" lvl="8" indent="-330200" rtl="0">
              <a:spcBef>
                <a:spcPts val="0"/>
              </a:spcBef>
              <a:spcAft>
                <a:spcPts val="0"/>
              </a:spcAft>
              <a:buClr>
                <a:schemeClr val="lt1"/>
              </a:buClr>
              <a:buSzPts val="1600"/>
              <a:buChar char="■"/>
              <a:defRPr sz="1600">
                <a:solidFill>
                  <a:schemeClr val="lt1"/>
                </a:solidFill>
              </a:defRPr>
            </a:lvl9pPr>
          </a:lstStyle>
          <a:p>
            <a:pPr lvl="0"/>
            <a:r>
              <a:rPr lang="en-US"/>
              <a:t>Click to edit Master text styles</a:t>
            </a:r>
          </a:p>
        </p:txBody>
      </p:sp>
      <p:sp>
        <p:nvSpPr>
          <p:cNvPr id="50" name="Google Shape;50;p6"/>
          <p:cNvSpPr txBox="1">
            <a:spLocks noGrp="1"/>
          </p:cNvSpPr>
          <p:nvPr>
            <p:ph type="subTitle" idx="2"/>
          </p:nvPr>
        </p:nvSpPr>
        <p:spPr>
          <a:xfrm>
            <a:off x="3684744" y="1469845"/>
            <a:ext cx="8524319" cy="69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subtitle style</a:t>
            </a:r>
            <a:endParaRPr dirty="0"/>
          </a:p>
        </p:txBody>
      </p:sp>
      <p:sp>
        <p:nvSpPr>
          <p:cNvPr id="52" name="Google Shape;52;p6"/>
          <p:cNvSpPr>
            <a:spLocks noGrp="1"/>
          </p:cNvSpPr>
          <p:nvPr>
            <p:ph type="pic" idx="3"/>
          </p:nvPr>
        </p:nvSpPr>
        <p:spPr>
          <a:xfrm>
            <a:off x="0" y="0"/>
            <a:ext cx="1018465" cy="1018200"/>
          </a:xfrm>
          <a:prstGeom prst="rect">
            <a:avLst/>
          </a:prstGeom>
          <a:noFill/>
          <a:ln>
            <a:noFill/>
          </a:ln>
        </p:spPr>
      </p:sp>
      <p:sp>
        <p:nvSpPr>
          <p:cNvPr id="3" name="Google Shape;25;p4">
            <a:extLst>
              <a:ext uri="{FF2B5EF4-FFF2-40B4-BE49-F238E27FC236}">
                <a16:creationId xmlns:a16="http://schemas.microsoft.com/office/drawing/2014/main" id="{1D2B1720-2717-8145-FEF3-4DC9E32225B6}"/>
              </a:ext>
            </a:extLst>
          </p:cNvPr>
          <p:cNvSpPr txBox="1">
            <a:spLocks/>
          </p:cNvSpPr>
          <p:nvPr userDrawn="1"/>
        </p:nvSpPr>
        <p:spPr>
          <a:xfrm>
            <a:off x="11449165" y="6370022"/>
            <a:ext cx="731591" cy="524700"/>
          </a:xfrm>
          <a:prstGeom prst="rect">
            <a:avLst/>
          </a:prstGeom>
          <a:noFill/>
          <a:ln>
            <a:noFill/>
          </a:ln>
        </p:spPr>
        <p:txBody>
          <a:bodyPr spcFirstLastPara="1" wrap="square" lIns="121875" tIns="121875" rIns="121875" bIns="12187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1" i="0" u="none" strike="noStrike" cap="none">
                <a:solidFill>
                  <a:schemeClr val="bg1"/>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9pPr>
          </a:lstStyle>
          <a:p>
            <a:fld id="{00000000-1234-1234-1234-123412341234}" type="slidenum">
              <a:rPr lang="en" sz="1800" smtClean="0"/>
              <a:pPr/>
              <a:t>‹#›</a:t>
            </a:fld>
            <a:endParaRPr lang="en" sz="1800" dirty="0"/>
          </a:p>
        </p:txBody>
      </p:sp>
      <p:pic>
        <p:nvPicPr>
          <p:cNvPr id="4" name="Graphic 3">
            <a:extLst>
              <a:ext uri="{FF2B5EF4-FFF2-40B4-BE49-F238E27FC236}">
                <a16:creationId xmlns:a16="http://schemas.microsoft.com/office/drawing/2014/main" id="{8CE9FEA8-0A79-8E14-9D2D-C4EF2BC0A554}"/>
              </a:ext>
            </a:extLst>
          </p:cNvPr>
          <p:cNvPicPr>
            <a:picLocks noChangeAspect="1"/>
          </p:cNvPicPr>
          <p:nvPr userDrawn="1"/>
        </p:nvPicPr>
        <p:blipFill>
          <a:blip>
            <a:extLst>
              <a:ext uri="{96DAC541-7B7A-43D3-8B79-37D633B846F1}">
                <asvg:svgBlip xmlns:asvg="http://schemas.microsoft.com/office/drawing/2016/SVG/main" r:embed="rId3"/>
              </a:ext>
            </a:extLst>
          </a:blip>
          <a:srcRect t="17628" r="37032" b="18168"/>
          <a:stretch>
            <a:fillRect/>
          </a:stretch>
        </p:blipFill>
        <p:spPr>
          <a:xfrm>
            <a:off x="5467198" y="-1"/>
            <a:ext cx="6724802" cy="6894723"/>
          </a:xfrm>
          <a:prstGeom prst="rect">
            <a:avLst/>
          </a:prstGeom>
        </p:spPr>
      </p:pic>
      <p:pic>
        <p:nvPicPr>
          <p:cNvPr id="5" name="Picture 4" descr="A logo with white text&#10;&#10;AI-generated content may be incorrect.">
            <a:extLst>
              <a:ext uri="{FF2B5EF4-FFF2-40B4-BE49-F238E27FC236}">
                <a16:creationId xmlns:a16="http://schemas.microsoft.com/office/drawing/2014/main" id="{F6E111FE-DC0A-B4B0-D547-F980473F3F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890" y="4961670"/>
            <a:ext cx="3529825" cy="2041246"/>
          </a:xfrm>
          <a:prstGeom prst="rect">
            <a:avLst/>
          </a:prstGeom>
        </p:spPr>
      </p:pic>
    </p:spTree>
    <p:extLst>
      <p:ext uri="{BB962C8B-B14F-4D97-AF65-F5344CB8AC3E}">
        <p14:creationId xmlns:p14="http://schemas.microsoft.com/office/powerpoint/2010/main" val="68273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D7A4EA0-06E2-477D-80D2-577BBCEDF099}"/>
              </a:ext>
            </a:extLst>
          </p:cNvPr>
          <p:cNvSpPr>
            <a:spLocks noGrp="1"/>
          </p:cNvSpPr>
          <p:nvPr>
            <p:ph type="sldNum" sz="quarter" idx="12"/>
          </p:nvPr>
        </p:nvSpPr>
        <p:spPr>
          <a:xfrm>
            <a:off x="9228367" y="6356350"/>
            <a:ext cx="2743200" cy="365125"/>
          </a:xfrm>
        </p:spPr>
        <p:txBody>
          <a:bodyPr vert="horz" lIns="91440" tIns="45720" rIns="91440" bIns="45720" rtlCol="0" anchor="ctr"/>
          <a:lstStyle>
            <a:lvl1pPr>
              <a:defRPr lang="en-US" smtClean="0">
                <a:latin typeface="Avenir Next LT Pro" panose="020B0504020202020204" pitchFamily="34" charset="0"/>
              </a:defRPr>
            </a:lvl1pPr>
          </a:lstStyle>
          <a:p>
            <a:fld id="{6BC98F5C-0043-440F-8E93-B7C856130645}" type="slidenum">
              <a:rPr lang="en-US" smtClean="0"/>
              <a:pPr/>
              <a:t>‹#›</a:t>
            </a:fld>
            <a:endParaRPr lang="en-US"/>
          </a:p>
        </p:txBody>
      </p:sp>
      <p:sp>
        <p:nvSpPr>
          <p:cNvPr id="8" name="Title 1">
            <a:extLst>
              <a:ext uri="{FF2B5EF4-FFF2-40B4-BE49-F238E27FC236}">
                <a16:creationId xmlns:a16="http://schemas.microsoft.com/office/drawing/2014/main" id="{F87AA8BC-6160-489C-B345-531922CB4351}"/>
              </a:ext>
            </a:extLst>
          </p:cNvPr>
          <p:cNvSpPr>
            <a:spLocks noGrp="1"/>
          </p:cNvSpPr>
          <p:nvPr>
            <p:ph type="title"/>
          </p:nvPr>
        </p:nvSpPr>
        <p:spPr>
          <a:xfrm>
            <a:off x="404429" y="425897"/>
            <a:ext cx="11567138" cy="498598"/>
          </a:xfrm>
        </p:spPr>
        <p:txBody>
          <a:bodyPr wrap="square" tIns="0" bIns="0">
            <a:spAutoFit/>
          </a:bodyPr>
          <a:lstStyle>
            <a:lvl1pPr>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9" name="Rectangle 8">
            <a:extLst>
              <a:ext uri="{FF2B5EF4-FFF2-40B4-BE49-F238E27FC236}">
                <a16:creationId xmlns:a16="http://schemas.microsoft.com/office/drawing/2014/main" id="{6AD8B21C-1548-4DCE-B3AD-ED734ECB30E8}"/>
              </a:ext>
            </a:extLst>
          </p:cNvPr>
          <p:cNvSpPr/>
          <p:nvPr userDrawn="1"/>
        </p:nvSpPr>
        <p:spPr>
          <a:xfrm rot="16200000">
            <a:off x="-46286" y="611230"/>
            <a:ext cx="747898" cy="91440"/>
          </a:xfrm>
          <a:prstGeom prst="rect">
            <a:avLst/>
          </a:prstGeom>
          <a:solidFill>
            <a:srgbClr val="52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6D4597A-5030-4E9F-A06B-BEC14648DC2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3806" y="6308105"/>
            <a:ext cx="1342705" cy="383297"/>
          </a:xfrm>
          <a:prstGeom prst="rect">
            <a:avLst/>
          </a:prstGeom>
        </p:spPr>
      </p:pic>
    </p:spTree>
    <p:extLst>
      <p:ext uri="{BB962C8B-B14F-4D97-AF65-F5344CB8AC3E}">
        <p14:creationId xmlns:p14="http://schemas.microsoft.com/office/powerpoint/2010/main" val="66511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3F0C-4589-CD5B-1EB5-FE4F6A108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EBC9F-3C07-54ED-A019-4BED623583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CD68E-75FC-C0E4-7ACD-9171315FCEFB}"/>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5" name="Footer Placeholder 4">
            <a:extLst>
              <a:ext uri="{FF2B5EF4-FFF2-40B4-BE49-F238E27FC236}">
                <a16:creationId xmlns:a16="http://schemas.microsoft.com/office/drawing/2014/main" id="{9634947E-C860-CD7A-1602-36E25917B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C3274-668F-7365-5545-D4E93F9A2E4A}"/>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2196782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A,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ext, logo&#10;&#10;Description automatically generated">
            <a:extLst>
              <a:ext uri="{FF2B5EF4-FFF2-40B4-BE49-F238E27FC236}">
                <a16:creationId xmlns:a16="http://schemas.microsoft.com/office/drawing/2014/main" id="{72BBC9E6-5681-5DB1-CF91-36B1D99789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4452" y="72158"/>
            <a:ext cx="3317839" cy="1181312"/>
          </a:xfrm>
          <a:prstGeom prst="rect">
            <a:avLst/>
          </a:prstGeom>
        </p:spPr>
      </p:pic>
      <p:sp>
        <p:nvSpPr>
          <p:cNvPr id="2" name="Title 1">
            <a:extLst>
              <a:ext uri="{FF2B5EF4-FFF2-40B4-BE49-F238E27FC236}">
                <a16:creationId xmlns:a16="http://schemas.microsoft.com/office/drawing/2014/main" id="{B4E120D9-F03D-3BBD-B9BD-C9274AD5B12C}"/>
              </a:ext>
            </a:extLst>
          </p:cNvPr>
          <p:cNvSpPr>
            <a:spLocks noGrp="1"/>
          </p:cNvSpPr>
          <p:nvPr>
            <p:ph type="ctrTitle"/>
          </p:nvPr>
        </p:nvSpPr>
        <p:spPr>
          <a:xfrm>
            <a:off x="1626990" y="2404335"/>
            <a:ext cx="6915779" cy="1543315"/>
          </a:xfrm>
          <a:noFill/>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19" name="Text Placeholder 18">
            <a:extLst>
              <a:ext uri="{FF2B5EF4-FFF2-40B4-BE49-F238E27FC236}">
                <a16:creationId xmlns:a16="http://schemas.microsoft.com/office/drawing/2014/main" id="{1218FB33-4262-A8D7-49F8-448163B88902}"/>
              </a:ext>
            </a:extLst>
          </p:cNvPr>
          <p:cNvSpPr>
            <a:spLocks noGrp="1"/>
          </p:cNvSpPr>
          <p:nvPr>
            <p:ph type="body" sz="quarter" idx="10" hasCustomPrompt="1"/>
          </p:nvPr>
        </p:nvSpPr>
        <p:spPr>
          <a:xfrm>
            <a:off x="1626990" y="4296941"/>
            <a:ext cx="5626100" cy="338137"/>
          </a:xfrm>
        </p:spPr>
        <p:txBody>
          <a:bodyPr>
            <a:noAutofit/>
          </a:bodyPr>
          <a:lstStyle>
            <a:lvl1pPr marL="0" indent="0">
              <a:buNone/>
              <a:defRPr sz="2400">
                <a:solidFill>
                  <a:schemeClr val="bg1"/>
                </a:solidFill>
                <a:latin typeface="Archivo Light" pitchFamily="2" charset="0"/>
                <a:cs typeface="Archivo Light" pitchFamily="2" charset="0"/>
              </a:defRPr>
            </a:lvl1pPr>
          </a:lstStyle>
          <a:p>
            <a:pPr lvl="0"/>
            <a:r>
              <a:rPr lang="en-US" dirty="0"/>
              <a:t>Date</a:t>
            </a:r>
          </a:p>
        </p:txBody>
      </p:sp>
      <p:sp>
        <p:nvSpPr>
          <p:cNvPr id="5" name="Footer Placeholder 4">
            <a:extLst>
              <a:ext uri="{FF2B5EF4-FFF2-40B4-BE49-F238E27FC236}">
                <a16:creationId xmlns:a16="http://schemas.microsoft.com/office/drawing/2014/main" id="{DBF4928F-1396-C8A3-B1ED-A0B416FB0478}"/>
              </a:ext>
            </a:extLst>
          </p:cNvPr>
          <p:cNvSpPr>
            <a:spLocks noGrp="1"/>
          </p:cNvSpPr>
          <p:nvPr>
            <p:ph type="ftr" sz="quarter" idx="11"/>
          </p:nvPr>
        </p:nvSpPr>
        <p:spPr/>
        <p:txBody>
          <a:bodyPr/>
          <a:lstStyle/>
          <a:p>
            <a:r>
              <a:rPr lang="en-US">
                <a:cs typeface="Archivo Light" pitchFamily="2" charset="0"/>
              </a:rPr>
              <a:t>CONFIDENTIAL AND PROPRIETARY INFORMATION OF GRAPHITE</a:t>
            </a:r>
            <a:endParaRPr lang="en-US" dirty="0">
              <a:cs typeface="Archivo Light" pitchFamily="2" charset="0"/>
            </a:endParaRPr>
          </a:p>
        </p:txBody>
      </p:sp>
    </p:spTree>
    <p:extLst>
      <p:ext uri="{BB962C8B-B14F-4D97-AF65-F5344CB8AC3E}">
        <p14:creationId xmlns:p14="http://schemas.microsoft.com/office/powerpoint/2010/main" val="15973185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9" y="1432831"/>
            <a:ext cx="5687367" cy="4324875"/>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lvl1pPr>
          </a:lstStyle>
          <a:p>
            <a:endParaRPr lang="en-US" dirty="0"/>
          </a:p>
        </p:txBody>
      </p:sp>
      <p:sp>
        <p:nvSpPr>
          <p:cNvPr id="4" name="Content Placeholder 3">
            <a:extLst>
              <a:ext uri="{FF2B5EF4-FFF2-40B4-BE49-F238E27FC236}">
                <a16:creationId xmlns:a16="http://schemas.microsoft.com/office/drawing/2014/main" id="{B045C47D-5FE1-EA4A-BE71-EEF3374486E9}"/>
              </a:ext>
            </a:extLst>
          </p:cNvPr>
          <p:cNvSpPr>
            <a:spLocks noGrp="1"/>
          </p:cNvSpPr>
          <p:nvPr>
            <p:ph sz="quarter" idx="12"/>
          </p:nvPr>
        </p:nvSpPr>
        <p:spPr>
          <a:xfrm>
            <a:off x="846138" y="2409888"/>
            <a:ext cx="4995863" cy="3337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0248CB9-5818-1D42-BC80-2A484F2BFA3A}"/>
              </a:ext>
            </a:extLst>
          </p:cNvPr>
          <p:cNvSpPr>
            <a:spLocks noGrp="1"/>
          </p:cNvSpPr>
          <p:nvPr>
            <p:ph type="title"/>
          </p:nvPr>
        </p:nvSpPr>
        <p:spPr>
          <a:xfrm>
            <a:off x="854700" y="1340994"/>
            <a:ext cx="4428501" cy="853567"/>
          </a:xfrm>
        </p:spPr>
        <p:txBody>
          <a:bodyPr/>
          <a:lstStyle/>
          <a:p>
            <a:r>
              <a:rPr lang="en-US" dirty="0"/>
              <a:t>Click to edit Master title style</a:t>
            </a:r>
          </a:p>
        </p:txBody>
      </p:sp>
    </p:spTree>
    <p:extLst>
      <p:ext uri="{BB962C8B-B14F-4D97-AF65-F5344CB8AC3E}">
        <p14:creationId xmlns:p14="http://schemas.microsoft.com/office/powerpoint/2010/main" val="1826847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nfluencer - With Logos">
    <p:spTree>
      <p:nvGrpSpPr>
        <p:cNvPr id="1" name=""/>
        <p:cNvGrpSpPr/>
        <p:nvPr/>
      </p:nvGrpSpPr>
      <p:grpSpPr>
        <a:xfrm>
          <a:off x="0" y="0"/>
          <a:ext cx="0" cy="0"/>
          <a:chOff x="0" y="0"/>
          <a:chExt cx="0" cy="0"/>
        </a:xfrm>
      </p:grpSpPr>
      <p:sp>
        <p:nvSpPr>
          <p:cNvPr id="5" name="Title 18">
            <a:extLst>
              <a:ext uri="{FF2B5EF4-FFF2-40B4-BE49-F238E27FC236}">
                <a16:creationId xmlns:a16="http://schemas.microsoft.com/office/drawing/2014/main" id="{C6172B38-0991-4A4F-BFA7-F396C7C70F60}"/>
              </a:ext>
            </a:extLst>
          </p:cNvPr>
          <p:cNvSpPr>
            <a:spLocks noGrp="1"/>
          </p:cNvSpPr>
          <p:nvPr>
            <p:ph type="title" hasCustomPrompt="1"/>
          </p:nvPr>
        </p:nvSpPr>
        <p:spPr>
          <a:xfrm>
            <a:off x="562641" y="381609"/>
            <a:ext cx="10515600" cy="761393"/>
          </a:xfrm>
          <a:prstGeom prst="rect">
            <a:avLst/>
          </a:prstGeom>
        </p:spPr>
        <p:txBody>
          <a:bodyPr anchor="ctr">
            <a:normAutofit/>
          </a:bodyPr>
          <a:lstStyle>
            <a:lvl1pPr>
              <a:defRPr sz="4000" b="0" i="0">
                <a:solidFill>
                  <a:schemeClr val="accent2"/>
                </a:solidFill>
                <a:latin typeface="Roboto" panose="02000000000000000000" pitchFamily="2" charset="0"/>
                <a:ea typeface="Roboto" panose="02000000000000000000" pitchFamily="2" charset="0"/>
              </a:defRPr>
            </a:lvl1pPr>
          </a:lstStyle>
          <a:p>
            <a:r>
              <a:rPr lang="en-US" dirty="0"/>
              <a:t>Click to edit title </a:t>
            </a:r>
          </a:p>
        </p:txBody>
      </p:sp>
    </p:spTree>
    <p:extLst>
      <p:ext uri="{BB962C8B-B14F-4D97-AF65-F5344CB8AC3E}">
        <p14:creationId xmlns:p14="http://schemas.microsoft.com/office/powerpoint/2010/main" val="808301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amp;_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7AA8BC-6160-489C-B345-531922CB4351}"/>
              </a:ext>
            </a:extLst>
          </p:cNvPr>
          <p:cNvSpPr>
            <a:spLocks noGrp="1"/>
          </p:cNvSpPr>
          <p:nvPr>
            <p:ph type="title"/>
          </p:nvPr>
        </p:nvSpPr>
        <p:spPr>
          <a:xfrm>
            <a:off x="404429" y="425897"/>
            <a:ext cx="11567138" cy="498598"/>
          </a:xfrm>
        </p:spPr>
        <p:txBody>
          <a:bodyPr wrap="square" tIns="0" bIns="0">
            <a:spAutoFit/>
          </a:bodyPr>
          <a:lstStyle>
            <a:lvl1pPr>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11" name="Text Placeholder 4">
            <a:extLst>
              <a:ext uri="{FF2B5EF4-FFF2-40B4-BE49-F238E27FC236}">
                <a16:creationId xmlns:a16="http://schemas.microsoft.com/office/drawing/2014/main" id="{4E03A474-A685-492B-B93C-FA9FB5B047F5}"/>
              </a:ext>
            </a:extLst>
          </p:cNvPr>
          <p:cNvSpPr>
            <a:spLocks noGrp="1"/>
          </p:cNvSpPr>
          <p:nvPr>
            <p:ph type="body" sz="quarter" idx="13"/>
          </p:nvPr>
        </p:nvSpPr>
        <p:spPr>
          <a:xfrm>
            <a:off x="1256340" y="1541050"/>
            <a:ext cx="9863316" cy="4281667"/>
          </a:xfrm>
        </p:spPr>
        <p:txBody>
          <a:bodyPr/>
          <a:lstStyle>
            <a:lvl1pPr marL="0" indent="0">
              <a:lnSpc>
                <a:spcPct val="110000"/>
              </a:lnSpc>
              <a:spcBef>
                <a:spcPts val="0"/>
              </a:spcBef>
              <a:buNone/>
              <a:defRPr sz="1800" b="1">
                <a:latin typeface="Avenir Next LT Pro" panose="020B0504020202020204" pitchFamily="34" charset="0"/>
              </a:defRPr>
            </a:lvl1pPr>
            <a:lvl2pPr marL="227013" indent="-227013">
              <a:lnSpc>
                <a:spcPct val="110000"/>
              </a:lnSpc>
              <a:spcBef>
                <a:spcPts val="0"/>
              </a:spcBef>
              <a:defRPr sz="1600">
                <a:latin typeface="Avenir Next LT Pro" panose="020B0504020202020204" pitchFamily="34" charset="0"/>
              </a:defRPr>
            </a:lvl2pPr>
            <a:lvl3pPr>
              <a:lnSpc>
                <a:spcPct val="110000"/>
              </a:lnSpc>
              <a:spcBef>
                <a:spcPts val="0"/>
              </a:spcBef>
              <a:defRPr sz="1500">
                <a:latin typeface="Avenir Next LT Pro" panose="020B0504020202020204" pitchFamily="34" charset="0"/>
              </a:defRPr>
            </a:lvl3pPr>
            <a:lvl4pPr>
              <a:lnSpc>
                <a:spcPct val="110000"/>
              </a:lnSpc>
              <a:spcBef>
                <a:spcPts val="0"/>
              </a:spcBef>
              <a:defRPr sz="1400">
                <a:latin typeface="Avenir Next LT Pro" panose="020B0504020202020204" pitchFamily="34" charset="0"/>
              </a:defRPr>
            </a:lvl4pPr>
            <a:lvl5pPr>
              <a:lnSpc>
                <a:spcPct val="11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280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cream">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0C46-43AA-F2D7-9054-37FC01F11B8F}"/>
              </a:ext>
            </a:extLst>
          </p:cNvPr>
          <p:cNvSpPr>
            <a:spLocks noGrp="1"/>
          </p:cNvSpPr>
          <p:nvPr>
            <p:ph type="title"/>
          </p:nvPr>
        </p:nvSpPr>
        <p:spPr>
          <a:xfrm>
            <a:off x="885084" y="513068"/>
            <a:ext cx="9871560" cy="783361"/>
          </a:xfrm>
          <a:prstGeom prst="rect">
            <a:avLst/>
          </a:prstGeom>
        </p:spPr>
        <p:txBody>
          <a:bodyPr lIns="0"/>
          <a:lstStyle>
            <a:lvl1pPr>
              <a:defRPr sz="3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6971627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18949"/>
            <a:ext cx="9045261" cy="444567"/>
          </a:xfrm>
        </p:spPr>
        <p:txBody>
          <a:bodyPr/>
          <a:lstStyle/>
          <a:p>
            <a:r>
              <a:rPr lang="en-US" dirty="0"/>
              <a:t>Click to edit Master title style</a:t>
            </a:r>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atin typeface="+mn-lt"/>
              </a:defRPr>
            </a:lvl2pPr>
            <a:lvl3pPr>
              <a:spcBef>
                <a:spcPts val="800"/>
              </a:spcBef>
              <a:defRPr>
                <a:latin typeface="+mn-lt"/>
              </a:defRPr>
            </a:lvl3pPr>
            <a:lvl4pPr>
              <a:spcBef>
                <a:spcPts val="800"/>
              </a:spcBef>
              <a:defRPr>
                <a:latin typeface="+mn-lt"/>
              </a:defRPr>
            </a:lvl4pPr>
            <a:lvl5pPr>
              <a:spcBef>
                <a:spcPts val="800"/>
              </a:spcBef>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2022 Clinical Informatics Conference |   amia.org</a:t>
            </a:r>
          </a:p>
        </p:txBody>
      </p:sp>
    </p:spTree>
    <p:extLst>
      <p:ext uri="{BB962C8B-B14F-4D97-AF65-F5344CB8AC3E}">
        <p14:creationId xmlns:p14="http://schemas.microsoft.com/office/powerpoint/2010/main" val="352730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990D6F0-F9A4-3147-8A12-B86BD9541C5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p>
            <a:fld id="{2F8AF2E6-64A8-0F46-AF27-0A96D82A033B}" type="slidenum">
              <a:rPr lang="en-US" smtClean="0"/>
              <a:t>‹#›</a:t>
            </a:fld>
            <a:endParaRPr lang="en-US" dirty="0"/>
          </a:p>
        </p:txBody>
      </p:sp>
      <p:sp>
        <p:nvSpPr>
          <p:cNvPr id="8" name="Text Placeholder 7">
            <a:extLst>
              <a:ext uri="{FF2B5EF4-FFF2-40B4-BE49-F238E27FC236}">
                <a16:creationId xmlns:a16="http://schemas.microsoft.com/office/drawing/2014/main" id="{670C82F1-21DF-994A-BB68-99B611B80F78}"/>
              </a:ext>
            </a:extLst>
          </p:cNvPr>
          <p:cNvSpPr>
            <a:spLocks noGrp="1"/>
          </p:cNvSpPr>
          <p:nvPr>
            <p:ph type="body" sz="quarter" idx="13" hasCustomPrompt="1"/>
          </p:nvPr>
        </p:nvSpPr>
        <p:spPr>
          <a:xfrm>
            <a:off x="838200" y="1694939"/>
            <a:ext cx="7553960" cy="406400"/>
          </a:xfrm>
        </p:spPr>
        <p:txBody>
          <a:bodyPr>
            <a:noAutofit/>
          </a:bodyPr>
          <a:lstStyle>
            <a:lvl1pPr>
              <a:defRPr sz="1600" b="0" i="0">
                <a:solidFill>
                  <a:schemeClr val="accent3"/>
                </a:solidFill>
              </a:defRPr>
            </a:lvl1pPr>
          </a:lstStyle>
          <a:p>
            <a:pPr lvl="0"/>
            <a:r>
              <a:rPr lang="en-US" dirty="0"/>
              <a:t>OPTIONAL SUBTITLE HERE (For 2-line titles, shift everything down below)</a:t>
            </a:r>
          </a:p>
        </p:txBody>
      </p:sp>
      <p:sp>
        <p:nvSpPr>
          <p:cNvPr id="10" name="Content Placeholder 9">
            <a:extLst>
              <a:ext uri="{FF2B5EF4-FFF2-40B4-BE49-F238E27FC236}">
                <a16:creationId xmlns:a16="http://schemas.microsoft.com/office/drawing/2014/main" id="{A3331BE0-7720-904A-993F-7B4D5CAE4C56}"/>
              </a:ext>
            </a:extLst>
          </p:cNvPr>
          <p:cNvSpPr>
            <a:spLocks noGrp="1"/>
          </p:cNvSpPr>
          <p:nvPr>
            <p:ph sz="quarter" idx="14"/>
          </p:nvPr>
        </p:nvSpPr>
        <p:spPr>
          <a:xfrm>
            <a:off x="854699" y="2214563"/>
            <a:ext cx="10575301" cy="3973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336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1288160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4088804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320477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C92D-EA27-4DDC-841B-64342A60A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4B4FD6-2E95-840E-58C6-4CFA47E48E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00E381-6FDC-415D-AEFC-FDD32465C9B1}"/>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5" name="Footer Placeholder 4">
            <a:extLst>
              <a:ext uri="{FF2B5EF4-FFF2-40B4-BE49-F238E27FC236}">
                <a16:creationId xmlns:a16="http://schemas.microsoft.com/office/drawing/2014/main" id="{3306E6FA-7CE3-0FDA-3DE2-949B1A5F5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9B7B5-2187-BBC4-F3AA-F08774CD0CEC}"/>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909428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990D6F0-F9A4-3147-8A12-B86BD9541C5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p>
            <a:fld id="{2F8AF2E6-64A8-0F46-AF27-0A96D82A033B}" type="slidenum">
              <a:rPr lang="en-US" smtClean="0"/>
              <a:t>‹#›</a:t>
            </a:fld>
            <a:endParaRPr lang="en-US" dirty="0"/>
          </a:p>
        </p:txBody>
      </p:sp>
      <p:sp>
        <p:nvSpPr>
          <p:cNvPr id="8" name="Text Placeholder 7">
            <a:extLst>
              <a:ext uri="{FF2B5EF4-FFF2-40B4-BE49-F238E27FC236}">
                <a16:creationId xmlns:a16="http://schemas.microsoft.com/office/drawing/2014/main" id="{670C82F1-21DF-994A-BB68-99B611B80F78}"/>
              </a:ext>
            </a:extLst>
          </p:cNvPr>
          <p:cNvSpPr>
            <a:spLocks noGrp="1"/>
          </p:cNvSpPr>
          <p:nvPr>
            <p:ph type="body" sz="quarter" idx="13" hasCustomPrompt="1"/>
          </p:nvPr>
        </p:nvSpPr>
        <p:spPr>
          <a:xfrm>
            <a:off x="838200" y="1694938"/>
            <a:ext cx="7553960" cy="406400"/>
          </a:xfrm>
        </p:spPr>
        <p:txBody>
          <a:bodyPr>
            <a:noAutofit/>
          </a:bodyPr>
          <a:lstStyle>
            <a:lvl1pPr>
              <a:defRPr sz="1600" b="0" i="0">
                <a:solidFill>
                  <a:schemeClr val="accent3"/>
                </a:solidFill>
              </a:defRPr>
            </a:lvl1pPr>
          </a:lstStyle>
          <a:p>
            <a:pPr lvl="0"/>
            <a:r>
              <a:rPr lang="en-US" dirty="0"/>
              <a:t>OPTIONAL SUBTITLE HERE (For 2-line titles, shift everything down below)</a:t>
            </a:r>
          </a:p>
        </p:txBody>
      </p:sp>
      <p:sp>
        <p:nvSpPr>
          <p:cNvPr id="10" name="Content Placeholder 9">
            <a:extLst>
              <a:ext uri="{FF2B5EF4-FFF2-40B4-BE49-F238E27FC236}">
                <a16:creationId xmlns:a16="http://schemas.microsoft.com/office/drawing/2014/main" id="{A3331BE0-7720-904A-993F-7B4D5CAE4C56}"/>
              </a:ext>
            </a:extLst>
          </p:cNvPr>
          <p:cNvSpPr>
            <a:spLocks noGrp="1"/>
          </p:cNvSpPr>
          <p:nvPr>
            <p:ph sz="quarter" idx="14"/>
          </p:nvPr>
        </p:nvSpPr>
        <p:spPr>
          <a:xfrm>
            <a:off x="854698" y="2214563"/>
            <a:ext cx="10575301" cy="3973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0306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EB892A-0720-4522-8CCD-FC5898E2B8F1}"/>
              </a:ext>
            </a:extLst>
          </p:cNvPr>
          <p:cNvSpPr>
            <a:spLocks noGrp="1"/>
          </p:cNvSpPr>
          <p:nvPr>
            <p:ph type="title"/>
          </p:nvPr>
        </p:nvSpPr>
        <p:spPr>
          <a:xfrm>
            <a:off x="839788" y="914403"/>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164B497-6BF3-42EF-84B2-6D75B3729D77}"/>
              </a:ext>
            </a:extLst>
          </p:cNvPr>
          <p:cNvSpPr>
            <a:spLocks noGrp="1"/>
          </p:cNvSpPr>
          <p:nvPr>
            <p:ph type="pic" idx="1"/>
          </p:nvPr>
        </p:nvSpPr>
        <p:spPr>
          <a:xfrm>
            <a:off x="5183188" y="1444628"/>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62E451E-1B1C-4BC4-9ED9-DE9669E5BAAB}"/>
              </a:ext>
            </a:extLst>
          </p:cNvPr>
          <p:cNvSpPr>
            <a:spLocks noGrp="1"/>
          </p:cNvSpPr>
          <p:nvPr>
            <p:ph type="body" sz="half" idx="2"/>
          </p:nvPr>
        </p:nvSpPr>
        <p:spPr>
          <a:xfrm>
            <a:off x="839788" y="2514603"/>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Tree>
    <p:extLst>
      <p:ext uri="{BB962C8B-B14F-4D97-AF65-F5344CB8AC3E}">
        <p14:creationId xmlns:p14="http://schemas.microsoft.com/office/powerpoint/2010/main" val="117533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0F9D-3AC7-9453-C60F-D89A7AC4F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318F9-1165-3664-18DF-D0891F8801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9BDF9E-8B18-8B7C-F71F-5566A6757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AA3765-FC32-B8ED-624D-780F2B8E57EF}"/>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6" name="Footer Placeholder 5">
            <a:extLst>
              <a:ext uri="{FF2B5EF4-FFF2-40B4-BE49-F238E27FC236}">
                <a16:creationId xmlns:a16="http://schemas.microsoft.com/office/drawing/2014/main" id="{EAF4C0A6-1D97-611A-D2EB-7C1EA68E1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333F9-8E4A-4D0F-1217-C21FEA378EF0}"/>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362223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48ED-B298-F093-E50E-67E0B2D6CC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8C583-3A1C-BF07-F11B-CA83A1165D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2D02F-6C3D-1D18-5858-89B89EE2F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77A2DD-6D00-8245-B6F4-FD71084E3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4DC69B-1136-8BCE-B961-0A30A52962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F899A-ABA4-5EC2-6446-FDCD249A9EC6}"/>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8" name="Footer Placeholder 7">
            <a:extLst>
              <a:ext uri="{FF2B5EF4-FFF2-40B4-BE49-F238E27FC236}">
                <a16:creationId xmlns:a16="http://schemas.microsoft.com/office/drawing/2014/main" id="{D3BFB8E0-1388-4013-41F9-74E8739BB2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00711B-1FA6-C968-8D3F-F30DEED944BF}"/>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248322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7360-7952-DD78-5D41-8AB2A94BD9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0E1057-19E2-C774-5DBD-46989088958F}"/>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4" name="Footer Placeholder 3">
            <a:extLst>
              <a:ext uri="{FF2B5EF4-FFF2-40B4-BE49-F238E27FC236}">
                <a16:creationId xmlns:a16="http://schemas.microsoft.com/office/drawing/2014/main" id="{3F73CF17-76E6-D2B4-0505-3F407339C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7D2F51-AD9C-DDA3-78BC-4850E9898BF7}"/>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282783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195F4-E2BD-D796-8F6D-2CCC5FD4882E}"/>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3" name="Footer Placeholder 2">
            <a:extLst>
              <a:ext uri="{FF2B5EF4-FFF2-40B4-BE49-F238E27FC236}">
                <a16:creationId xmlns:a16="http://schemas.microsoft.com/office/drawing/2014/main" id="{590DB1C5-1C31-5844-70AC-B9F936F0F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EE74B4-C835-5F1A-32C9-7C18FD0ECA8E}"/>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135132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BABF-A572-9A14-3C21-E8E824CFF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5A9884-00B4-17BE-2D4E-E41C36E07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07C8C0-8D55-9885-767D-B9C84321D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4B484-E682-5989-6E12-EF8563595F92}"/>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6" name="Footer Placeholder 5">
            <a:extLst>
              <a:ext uri="{FF2B5EF4-FFF2-40B4-BE49-F238E27FC236}">
                <a16:creationId xmlns:a16="http://schemas.microsoft.com/office/drawing/2014/main" id="{2B8F899B-A097-31F8-5FBA-A8F22E3EE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3AE8E-B1D0-FB42-F762-8735BE423838}"/>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177383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8425-B4C7-FBBF-99D3-D9668DE74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349784-4212-F646-A4D9-35EC6FF43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5DF70-FE6E-364E-C751-335A01F4E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36714-62F0-4069-89D2-67969175888A}"/>
              </a:ext>
            </a:extLst>
          </p:cNvPr>
          <p:cNvSpPr>
            <a:spLocks noGrp="1"/>
          </p:cNvSpPr>
          <p:nvPr>
            <p:ph type="dt" sz="half" idx="10"/>
          </p:nvPr>
        </p:nvSpPr>
        <p:spPr/>
        <p:txBody>
          <a:bodyPr/>
          <a:lstStyle/>
          <a:p>
            <a:fld id="{79BA8398-4C5C-4B45-B81A-41375EC4BFF4}" type="datetimeFigureOut">
              <a:rPr lang="en-US" smtClean="0"/>
              <a:t>3/24/26</a:t>
            </a:fld>
            <a:endParaRPr lang="en-US"/>
          </a:p>
        </p:txBody>
      </p:sp>
      <p:sp>
        <p:nvSpPr>
          <p:cNvPr id="6" name="Footer Placeholder 5">
            <a:extLst>
              <a:ext uri="{FF2B5EF4-FFF2-40B4-BE49-F238E27FC236}">
                <a16:creationId xmlns:a16="http://schemas.microsoft.com/office/drawing/2014/main" id="{047D2B9E-76D3-1DAE-5C01-625881D93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5BE8D-6E56-1F99-3908-DC2F597E443B}"/>
              </a:ext>
            </a:extLst>
          </p:cNvPr>
          <p:cNvSpPr>
            <a:spLocks noGrp="1"/>
          </p:cNvSpPr>
          <p:nvPr>
            <p:ph type="sldNum" sz="quarter" idx="12"/>
          </p:nvPr>
        </p:nvSpPr>
        <p:spPr/>
        <p:txBody>
          <a:bodyPr/>
          <a:lstStyle/>
          <a:p>
            <a:fld id="{7852184B-AEF6-4082-80C8-BB2AD2BEE6BE}" type="slidenum">
              <a:rPr lang="en-US" smtClean="0"/>
              <a:t>‹#›</a:t>
            </a:fld>
            <a:endParaRPr lang="en-US"/>
          </a:p>
        </p:txBody>
      </p:sp>
    </p:spTree>
    <p:extLst>
      <p:ext uri="{BB962C8B-B14F-4D97-AF65-F5344CB8AC3E}">
        <p14:creationId xmlns:p14="http://schemas.microsoft.com/office/powerpoint/2010/main" val="69439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8AFEB-3E00-64F4-A555-F1A52ACCB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D9A182-4E80-7301-B80A-596EA6CBA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27CC3-8F2B-0429-E1CE-4E42DB2533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BA8398-4C5C-4B45-B81A-41375EC4BFF4}" type="datetimeFigureOut">
              <a:rPr lang="en-US" smtClean="0"/>
              <a:t>3/24/26</a:t>
            </a:fld>
            <a:endParaRPr lang="en-US"/>
          </a:p>
        </p:txBody>
      </p:sp>
      <p:sp>
        <p:nvSpPr>
          <p:cNvPr id="5" name="Footer Placeholder 4">
            <a:extLst>
              <a:ext uri="{FF2B5EF4-FFF2-40B4-BE49-F238E27FC236}">
                <a16:creationId xmlns:a16="http://schemas.microsoft.com/office/drawing/2014/main" id="{AAC954C1-71F8-1616-246C-2E0D3E231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3BE716-CE03-5CF0-F1C1-67E68EE2A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2184B-AEF6-4082-80C8-BB2AD2BEE6BE}" type="slidenum">
              <a:rPr lang="en-US" smtClean="0"/>
              <a:t>‹#›</a:t>
            </a:fld>
            <a:endParaRPr lang="en-US"/>
          </a:p>
        </p:txBody>
      </p:sp>
    </p:spTree>
    <p:extLst>
      <p:ext uri="{BB962C8B-B14F-4D97-AF65-F5344CB8AC3E}">
        <p14:creationId xmlns:p14="http://schemas.microsoft.com/office/powerpoint/2010/main" val="201299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9" r:id="rId13"/>
    <p:sldLayoutId id="2147483681" r:id="rId14"/>
    <p:sldLayoutId id="2147483682" r:id="rId15"/>
    <p:sldLayoutId id="2147483687" r:id="rId16"/>
    <p:sldLayoutId id="2147483688" r:id="rId17"/>
    <p:sldLayoutId id="2147483689" r:id="rId18"/>
    <p:sldLayoutId id="2147483690" r:id="rId19"/>
    <p:sldLayoutId id="2147483691" r:id="rId20"/>
    <p:sldLayoutId id="2147483692" r:id="rId21"/>
    <p:sldLayoutId id="2147483693"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0" y="0"/>
            <a:ext cx="12192000" cy="466725"/>
          </a:xfrm>
          <a:prstGeom prst="rect">
            <a:avLst/>
          </a:prstGeom>
          <a:solidFill>
            <a:srgbClr val="29A9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11" name="Google Shape;11;p14"/>
          <p:cNvSpPr txBox="1">
            <a:spLocks noGrp="1"/>
          </p:cNvSpPr>
          <p:nvPr>
            <p:ph type="title"/>
          </p:nvPr>
        </p:nvSpPr>
        <p:spPr>
          <a:xfrm>
            <a:off x="838200" y="466725"/>
            <a:ext cx="10515600" cy="12239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3082426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94"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Layout" Target="../slideLayouts/slideLayout16.xml"/><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slideLayout" Target="../slideLayouts/slideLayout26.xml"/><Relationship Id="rId5" Type="http://schemas.openxmlformats.org/officeDocument/2006/relationships/image" Target="../media/image24.svg"/><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dreads.com/author/show/239579.Charles_Dickens"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26.xml"/><Relationship Id="rId16" Type="http://schemas.openxmlformats.org/officeDocument/2006/relationships/image" Target="../media/image46.svg"/><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2.sv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body" idx="1"/>
          </p:nvPr>
        </p:nvSpPr>
        <p:spPr>
          <a:xfrm>
            <a:off x="10244378" y="1825625"/>
            <a:ext cx="1109422" cy="10671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sz="3200"/>
          </a:p>
          <a:p>
            <a:pPr marL="0" lvl="0" indent="0" algn="l" rtl="0">
              <a:lnSpc>
                <a:spcPct val="90000"/>
              </a:lnSpc>
              <a:spcBef>
                <a:spcPts val="1000"/>
              </a:spcBef>
              <a:spcAft>
                <a:spcPts val="0"/>
              </a:spcAft>
              <a:buSzPts val="2800"/>
              <a:buNone/>
            </a:pPr>
            <a:endParaRPr/>
          </a:p>
        </p:txBody>
      </p:sp>
      <p:sp>
        <p:nvSpPr>
          <p:cNvPr id="37" name="Google Shape;37;p1"/>
          <p:cNvSpPr txBox="1">
            <a:spLocks noGrp="1"/>
          </p:cNvSpPr>
          <p:nvPr>
            <p:ph type="title"/>
          </p:nvPr>
        </p:nvSpPr>
        <p:spPr>
          <a:xfrm>
            <a:off x="838200" y="852240"/>
            <a:ext cx="10515600" cy="20405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5400" dirty="0">
                <a:solidFill>
                  <a:srgbClr val="29A9E1"/>
                </a:solidFill>
                <a:latin typeface="Lato"/>
                <a:ea typeface="Lato"/>
                <a:cs typeface="Lato"/>
                <a:sym typeface="Lato"/>
              </a:rPr>
              <a:t>From Clinical Data to Knowledge: Building a Semantic Foundation for Healthcare </a:t>
            </a:r>
            <a:r>
              <a:rPr lang="en-US" sz="5400" dirty="0">
                <a:solidFill>
                  <a:srgbClr val="29A9E1"/>
                </a:solidFill>
              </a:rPr>
              <a:t>Interoperability</a:t>
            </a:r>
            <a:endParaRPr sz="3200" dirty="0">
              <a:solidFill>
                <a:srgbClr val="29A9E1"/>
              </a:solidFill>
              <a:latin typeface="Lato"/>
              <a:ea typeface="Lato"/>
              <a:cs typeface="Lato"/>
              <a:sym typeface="Lato"/>
            </a:endParaRPr>
          </a:p>
        </p:txBody>
      </p:sp>
      <p:sp>
        <p:nvSpPr>
          <p:cNvPr id="38" name="Google Shape;38;p1"/>
          <p:cNvSpPr txBox="1"/>
          <p:nvPr/>
        </p:nvSpPr>
        <p:spPr>
          <a:xfrm>
            <a:off x="1866719" y="3635921"/>
            <a:ext cx="8932370"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333333"/>
                </a:solidFill>
                <a:effectLst/>
                <a:uLnTx/>
                <a:uFillTx/>
                <a:latin typeface="Lato"/>
                <a:ea typeface="Lato"/>
                <a:cs typeface="Lato"/>
                <a:sym typeface="Lato"/>
              </a:rPr>
              <a:t>Kaohsiung Medical University Hospital</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a:ln>
                  <a:noFill/>
                </a:ln>
                <a:solidFill>
                  <a:srgbClr val="333333"/>
                </a:solidFill>
                <a:effectLst/>
                <a:uLnTx/>
                <a:uFillTx/>
                <a:latin typeface="Lato"/>
                <a:ea typeface="Lato"/>
                <a:cs typeface="Lato"/>
                <a:sym typeface="Lato"/>
              </a:rPr>
              <a:t>March 24, 2026</a:t>
            </a:r>
            <a:endParaRPr kumimoji="0" lang="en-US" sz="2000" b="0" i="0" u="none" strike="noStrike" kern="0" cap="none" spc="0" normalizeH="0" baseline="0" noProof="0" dirty="0">
              <a:ln>
                <a:noFill/>
              </a:ln>
              <a:solidFill>
                <a:srgbClr val="333333"/>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Stanley M. Huff, MD</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Professor (Clinical) Department of Biomedical Informatics, University of Utah School of Medicine</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Chair, Clinical LOINC Committee</a:t>
            </a:r>
            <a:endParaRPr kumimoji="0" sz="2800" b="0" i="0" u="none" strike="noStrike" kern="0" cap="none" spc="0" normalizeH="0" baseline="0" noProof="0" dirty="0">
              <a:ln>
                <a:noFill/>
              </a:ln>
              <a:solidFill>
                <a:srgbClr val="333333"/>
              </a:solidFill>
              <a:effectLst/>
              <a:uLnTx/>
              <a:uFillTx/>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E955-3186-1F41-2954-5B8AE7F3CF59}"/>
              </a:ext>
            </a:extLst>
          </p:cNvPr>
          <p:cNvSpPr>
            <a:spLocks noGrp="1"/>
          </p:cNvSpPr>
          <p:nvPr>
            <p:ph type="title"/>
          </p:nvPr>
        </p:nvSpPr>
        <p:spPr/>
        <p:txBody>
          <a:bodyPr/>
          <a:lstStyle/>
          <a:p>
            <a:r>
              <a:rPr lang="en-US" dirty="0"/>
              <a:t>Medicine in Denial</a:t>
            </a:r>
          </a:p>
        </p:txBody>
      </p:sp>
      <p:sp>
        <p:nvSpPr>
          <p:cNvPr id="3" name="Content Placeholder 2">
            <a:extLst>
              <a:ext uri="{FF2B5EF4-FFF2-40B4-BE49-F238E27FC236}">
                <a16:creationId xmlns:a16="http://schemas.microsoft.com/office/drawing/2014/main" id="{5B5B719E-CDA0-2D9D-304A-939DF7D7E2D8}"/>
              </a:ext>
            </a:extLst>
          </p:cNvPr>
          <p:cNvSpPr>
            <a:spLocks noGrp="1"/>
          </p:cNvSpPr>
          <p:nvPr>
            <p:ph idx="1"/>
          </p:nvPr>
        </p:nvSpPr>
        <p:spPr/>
        <p:txBody>
          <a:bodyPr>
            <a:normAutofit fontScale="92500" lnSpcReduction="20000"/>
          </a:bodyPr>
          <a:lstStyle/>
          <a:p>
            <a:pPr marL="0" marR="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“The complexity of modern medicine exceeds the inherent limitations of the unaided human mind.” </a:t>
            </a:r>
          </a:p>
          <a:p>
            <a:pPr marL="0" marR="0" indent="0">
              <a:spcBef>
                <a:spcPts val="0"/>
              </a:spcBef>
              <a:spcAft>
                <a:spcPts val="0"/>
              </a:spcAft>
              <a:buNone/>
            </a:pPr>
            <a:r>
              <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Eddy, DM. "Practice policies: where do they come from?" JAMA 263.9 (1990): 1265-1275.</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 man is not perfectible.  There are limits to man’s capabilities as an information processor that assure the occurrence of random errors in his activities.” </a:t>
            </a:r>
          </a:p>
          <a:p>
            <a:pPr marL="0" indent="0">
              <a:spcBef>
                <a:spcPts val="0"/>
              </a:spcBef>
              <a:buNone/>
            </a:pPr>
            <a:r>
              <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McDonald, CJ. "Protocol-based computer reminders, the quality of care and the non-</a:t>
            </a:r>
            <a:r>
              <a:rPr lang="en-US"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perfectability</a:t>
            </a:r>
            <a:r>
              <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man." New England Journal of Medicine 295.24 (1976): 1351-1355.</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“A culture of denial subverts the health care system from its foundation.”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Weed LL, Weed L. “Medicine in Denial.” Page 1. Published by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Createspace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ISBN: 145617061. ISBN-13:</a:t>
            </a:r>
          </a:p>
          <a:p>
            <a:pPr marL="0" marR="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9781456417062.</a:t>
            </a:r>
          </a:p>
          <a:p>
            <a:pPr marL="0" marR="0" indent="0">
              <a:spcBef>
                <a:spcPts val="0"/>
              </a:spcBef>
              <a:spcAft>
                <a:spcPts val="0"/>
              </a:spcAft>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latin typeface="Calibri" panose="020F0502020204030204" pitchFamily="34" charset="0"/>
                <a:cs typeface="Times New Roman" panose="02020603050405020304" pitchFamily="18" charset="0"/>
              </a:rPr>
              <a:t>It is is estimated waste accounts for ~25% of annual healthcare expenditures. </a:t>
            </a:r>
          </a:p>
          <a:p>
            <a:pPr marL="0" indent="0">
              <a:spcBef>
                <a:spcPts val="0"/>
              </a:spcBef>
              <a:buNone/>
            </a:pPr>
            <a:r>
              <a:rPr lang="en-US" sz="1800" kern="100" dirty="0">
                <a:solidFill>
                  <a:srgbClr val="333333"/>
                </a:solidFill>
                <a:effectLst/>
                <a:latin typeface="Helvetica Neue" panose="02000503000000020004" pitchFamily="2" charset="0"/>
                <a:ea typeface="Calibri" panose="020F0502020204030204" pitchFamily="34" charset="0"/>
                <a:cs typeface="Times New Roman" panose="02020603050405020304" pitchFamily="18" charset="0"/>
              </a:rPr>
              <a:t>Shrank WH, </a:t>
            </a:r>
            <a:r>
              <a:rPr lang="en-US" sz="1800" kern="100" dirty="0" err="1">
                <a:solidFill>
                  <a:srgbClr val="333333"/>
                </a:solidFill>
                <a:effectLst/>
                <a:latin typeface="Helvetica Neue" panose="02000503000000020004" pitchFamily="2" charset="0"/>
                <a:ea typeface="Calibri" panose="020F0502020204030204" pitchFamily="34" charset="0"/>
                <a:cs typeface="Times New Roman" panose="02020603050405020304" pitchFamily="18" charset="0"/>
              </a:rPr>
              <a:t>Rogstad</a:t>
            </a:r>
            <a:r>
              <a:rPr lang="en-US" sz="1800" kern="100" dirty="0">
                <a:solidFill>
                  <a:srgbClr val="333333"/>
                </a:solidFill>
                <a:effectLst/>
                <a:latin typeface="Helvetica Neue" panose="02000503000000020004" pitchFamily="2" charset="0"/>
                <a:ea typeface="Calibri" panose="020F0502020204030204" pitchFamily="34" charset="0"/>
                <a:cs typeface="Times New Roman" panose="02020603050405020304" pitchFamily="18" charset="0"/>
              </a:rPr>
              <a:t> TL, Parekh N. Waste in the US Health Care System: Estimated Costs and Potential for Savings. </a:t>
            </a:r>
            <a:r>
              <a:rPr lang="en-US" sz="1800" i="1" kern="100" dirty="0">
                <a:solidFill>
                  <a:srgbClr val="333333"/>
                </a:solidFill>
                <a:effectLst/>
                <a:latin typeface="Helvetica Neue" panose="02000503000000020004" pitchFamily="2" charset="0"/>
                <a:ea typeface="Calibri" panose="020F0502020204030204" pitchFamily="34" charset="0"/>
                <a:cs typeface="Times New Roman" panose="02020603050405020304" pitchFamily="18" charset="0"/>
              </a:rPr>
              <a:t>JAMA.</a:t>
            </a:r>
            <a:r>
              <a:rPr lang="en-US" sz="1800" kern="100" dirty="0">
                <a:solidFill>
                  <a:srgbClr val="333333"/>
                </a:solidFill>
                <a:effectLst/>
                <a:latin typeface="Helvetica Neue" panose="02000503000000020004" pitchFamily="2" charset="0"/>
                <a:ea typeface="Calibri" panose="020F0502020204030204" pitchFamily="34" charset="0"/>
                <a:cs typeface="Times New Roman" panose="02020603050405020304" pitchFamily="18" charset="0"/>
              </a:rPr>
              <a:t> 2019;322(15):1501–1509. doi:10.1001/jama.2019.13978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47C92497-3740-A2A0-40E6-2E33E7C618D9}"/>
              </a:ext>
            </a:extLst>
          </p:cNvPr>
          <p:cNvSpPr txBox="1"/>
          <p:nvPr/>
        </p:nvSpPr>
        <p:spPr>
          <a:xfrm rot="19973426">
            <a:off x="931431" y="2552889"/>
            <a:ext cx="9406800" cy="1569660"/>
          </a:xfrm>
          <a:prstGeom prst="rect">
            <a:avLst/>
          </a:prstGeom>
          <a:solidFill>
            <a:srgbClr val="FFFF00"/>
          </a:solidFill>
        </p:spPr>
        <p:txBody>
          <a:bodyPr wrap="square">
            <a:spAutoFit/>
          </a:bodyPr>
          <a:lstStyle/>
          <a:p>
            <a:r>
              <a:rPr lang="en-US" sz="3200" b="1" dirty="0">
                <a:solidFill>
                  <a:schemeClr val="accent1">
                    <a:lumMod val="75000"/>
                  </a:schemeClr>
                </a:solidFill>
                <a:latin typeface="Avenir Next" panose="020B0503020202020204" pitchFamily="34" charset="0"/>
              </a:rPr>
              <a:t>CDS that is enabled by SI can extend the natural abilities of human doctors beyond what is theoretically possible. </a:t>
            </a:r>
          </a:p>
        </p:txBody>
      </p:sp>
    </p:spTree>
    <p:extLst>
      <p:ext uri="{BB962C8B-B14F-4D97-AF65-F5344CB8AC3E}">
        <p14:creationId xmlns:p14="http://schemas.microsoft.com/office/powerpoint/2010/main" val="347475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C785E-0F46-AA26-3206-3676CAEF5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5D468-A201-E99A-B0CC-9B5E31F58F88}"/>
              </a:ext>
            </a:extLst>
          </p:cNvPr>
          <p:cNvSpPr>
            <a:spLocks noGrp="1"/>
          </p:cNvSpPr>
          <p:nvPr>
            <p:ph type="title"/>
          </p:nvPr>
        </p:nvSpPr>
        <p:spPr/>
        <p:txBody>
          <a:bodyPr>
            <a:noAutofit/>
          </a:bodyPr>
          <a:lstStyle/>
          <a:p>
            <a:r>
              <a:rPr lang="en-US" sz="2800" dirty="0"/>
              <a:t>Medical Error – Third Leading Cause of Death in the US</a:t>
            </a:r>
          </a:p>
        </p:txBody>
      </p:sp>
      <p:sp>
        <p:nvSpPr>
          <p:cNvPr id="8" name="Text Placeholder 7">
            <a:extLst>
              <a:ext uri="{FF2B5EF4-FFF2-40B4-BE49-F238E27FC236}">
                <a16:creationId xmlns:a16="http://schemas.microsoft.com/office/drawing/2014/main" id="{16BCE018-D65A-8BEF-560B-7F27CB064C85}"/>
              </a:ext>
            </a:extLst>
          </p:cNvPr>
          <p:cNvSpPr>
            <a:spLocks noGrp="1"/>
          </p:cNvSpPr>
          <p:nvPr>
            <p:ph type="body" idx="4294967295"/>
          </p:nvPr>
        </p:nvSpPr>
        <p:spPr>
          <a:xfrm>
            <a:off x="841058" y="1193800"/>
            <a:ext cx="4736782" cy="347144"/>
          </a:xfrm>
        </p:spPr>
        <p:txBody>
          <a:bodyPr>
            <a:normAutofit fontScale="92500"/>
          </a:bodyPr>
          <a:lstStyle/>
          <a:p>
            <a:pPr marL="0" indent="0">
              <a:buNone/>
            </a:pPr>
            <a:r>
              <a:rPr kumimoji="0" lang="en-US" sz="1800" b="1" i="0" u="none" strike="noStrike" kern="1200" cap="none" spc="0" normalizeH="0" baseline="0" noProof="0" dirty="0">
                <a:ln>
                  <a:noFill/>
                </a:ln>
                <a:solidFill>
                  <a:srgbClr val="171932"/>
                </a:solidFill>
                <a:effectLst/>
                <a:uLnTx/>
                <a:uFillTx/>
                <a:latin typeface="Century Gothic" panose="020B0502020202020204" pitchFamily="34" charset="0"/>
                <a:ea typeface="+mn-ea"/>
                <a:cs typeface="Arial" pitchFamily="34" charset="0"/>
              </a:rPr>
              <a:t>BMJ 2016; 353:i2139 (Published 3 May 2016)</a:t>
            </a:r>
            <a:endParaRPr kumimoji="0" lang="en-US" sz="2400" b="1" i="0" u="none" strike="noStrike" kern="1200" cap="none" spc="0" normalizeH="0" baseline="0" noProof="0" dirty="0">
              <a:ln>
                <a:noFill/>
              </a:ln>
              <a:solidFill>
                <a:srgbClr val="171932"/>
              </a:solidFill>
              <a:effectLst/>
              <a:uLnTx/>
              <a:uFillTx/>
              <a:latin typeface="Century Gothic" panose="020B0502020202020204" pitchFamily="34" charset="0"/>
              <a:ea typeface="+mn-ea"/>
              <a:cs typeface="+mn-cs"/>
            </a:endParaRPr>
          </a:p>
        </p:txBody>
      </p:sp>
      <p:pic>
        <p:nvPicPr>
          <p:cNvPr id="4" name="Picture 3">
            <a:extLst>
              <a:ext uri="{FF2B5EF4-FFF2-40B4-BE49-F238E27FC236}">
                <a16:creationId xmlns:a16="http://schemas.microsoft.com/office/drawing/2014/main" id="{103779A6-5A59-44DD-2BEC-737D461F651F}"/>
              </a:ext>
            </a:extLst>
          </p:cNvPr>
          <p:cNvPicPr/>
          <p:nvPr/>
        </p:nvPicPr>
        <p:blipFill rotWithShape="1">
          <a:blip r:embed="rId2"/>
          <a:srcRect l="3323" t="11421" r="1528" b="8380"/>
          <a:stretch/>
        </p:blipFill>
        <p:spPr bwMode="auto">
          <a:xfrm>
            <a:off x="836967" y="1540944"/>
            <a:ext cx="10972800" cy="4961972"/>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38903522-BEF6-2552-7194-5382637296DB}"/>
              </a:ext>
            </a:extLst>
          </p:cNvPr>
          <p:cNvSpPr/>
          <p:nvPr/>
        </p:nvSpPr>
        <p:spPr>
          <a:xfrm>
            <a:off x="10497766" y="5846020"/>
            <a:ext cx="1067339" cy="369332"/>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8B9B99"/>
              </a:solidFill>
              <a:effectLst/>
              <a:uLnTx/>
              <a:uFillTx/>
              <a:latin typeface="Archivo Light"/>
              <a:ea typeface="+mn-ea"/>
              <a:cs typeface="+mn-cs"/>
            </a:endParaRPr>
          </a:p>
        </p:txBody>
      </p:sp>
      <p:sp>
        <p:nvSpPr>
          <p:cNvPr id="7" name="TextBox 6">
            <a:extLst>
              <a:ext uri="{FF2B5EF4-FFF2-40B4-BE49-F238E27FC236}">
                <a16:creationId xmlns:a16="http://schemas.microsoft.com/office/drawing/2014/main" id="{75A048F0-4EF1-A9B8-1222-77B7F5282E08}"/>
              </a:ext>
            </a:extLst>
          </p:cNvPr>
          <p:cNvSpPr txBox="1"/>
          <p:nvPr/>
        </p:nvSpPr>
        <p:spPr>
          <a:xfrm rot="19728290">
            <a:off x="1408065" y="3033478"/>
            <a:ext cx="8258103" cy="1200329"/>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171932"/>
                </a:solidFill>
                <a:effectLst/>
                <a:uLnTx/>
                <a:uFillTx/>
                <a:latin typeface="Prometo Medium" panose="020B0604030203060203" pitchFamily="34" charset="77"/>
                <a:ea typeface="+mn-ea"/>
                <a:cs typeface="+mn-cs"/>
              </a:rPr>
              <a:t>Physicians Do the Right Thing ~50% of the Time</a:t>
            </a:r>
            <a:br>
              <a:rPr kumimoji="0" lang="en-US" sz="3600" b="0" i="1" u="none" strike="noStrike" kern="1200" cap="none" spc="0" normalizeH="0" baseline="0" noProof="0" dirty="0">
                <a:ln>
                  <a:noFill/>
                </a:ln>
                <a:solidFill>
                  <a:srgbClr val="171932"/>
                </a:solidFill>
                <a:effectLst/>
                <a:uLnTx/>
                <a:uFillTx/>
                <a:latin typeface="Prometo Medium" panose="020B0604030203060203" pitchFamily="34" charset="77"/>
                <a:ea typeface="+mn-ea"/>
                <a:cs typeface="+mn-cs"/>
              </a:rPr>
            </a:br>
            <a:r>
              <a:rPr kumimoji="0" lang="en-US" sz="2400" b="0" i="0" u="none" strike="noStrike" kern="1200" cap="none" spc="0" normalizeH="0" baseline="0" noProof="0" dirty="0">
                <a:ln>
                  <a:noFill/>
                </a:ln>
                <a:solidFill>
                  <a:srgbClr val="171932"/>
                </a:solidFill>
                <a:effectLst/>
                <a:uLnTx/>
                <a:uFillTx/>
                <a:latin typeface="Prometo Medium" panose="020B0604030203060203" pitchFamily="34" charset="77"/>
                <a:ea typeface="+mn-ea"/>
                <a:cs typeface="+mn-cs"/>
              </a:rPr>
              <a:t>McGlynn EA, Asch SM, Adams J, </a:t>
            </a:r>
            <a:r>
              <a:rPr kumimoji="0" lang="en-US" sz="2400" b="0" i="0" u="none" strike="noStrike" kern="1200" cap="none" spc="0" normalizeH="0" baseline="0" noProof="0" dirty="0" err="1">
                <a:ln>
                  <a:noFill/>
                </a:ln>
                <a:solidFill>
                  <a:srgbClr val="171932"/>
                </a:solidFill>
                <a:effectLst/>
                <a:uLnTx/>
                <a:uFillTx/>
                <a:latin typeface="Prometo Medium" panose="020B0604030203060203" pitchFamily="34" charset="77"/>
                <a:ea typeface="+mn-ea"/>
                <a:cs typeface="+mn-cs"/>
              </a:rPr>
              <a:t>Keesey</a:t>
            </a:r>
            <a:r>
              <a:rPr kumimoji="0" lang="en-US" sz="2400" b="0" i="0" u="none" strike="noStrike" kern="1200" cap="none" spc="0" normalizeH="0" baseline="0" noProof="0" dirty="0">
                <a:ln>
                  <a:noFill/>
                </a:ln>
                <a:solidFill>
                  <a:srgbClr val="171932"/>
                </a:solidFill>
                <a:effectLst/>
                <a:uLnTx/>
                <a:uFillTx/>
                <a:latin typeface="Prometo Medium" panose="020B0604030203060203" pitchFamily="34" charset="77"/>
                <a:ea typeface="+mn-ea"/>
                <a:cs typeface="+mn-cs"/>
              </a:rPr>
              <a:t> J, Hicks J, </a:t>
            </a:r>
            <a:r>
              <a:rPr kumimoji="0" lang="en-US" sz="2400" b="0" i="0" u="none" strike="noStrike" kern="1200" cap="none" spc="0" normalizeH="0" baseline="0" noProof="0" dirty="0" err="1">
                <a:ln>
                  <a:noFill/>
                </a:ln>
                <a:solidFill>
                  <a:srgbClr val="171932"/>
                </a:solidFill>
                <a:effectLst/>
                <a:uLnTx/>
                <a:uFillTx/>
                <a:latin typeface="Prometo Medium" panose="020B0604030203060203" pitchFamily="34" charset="77"/>
                <a:ea typeface="+mn-ea"/>
                <a:cs typeface="+mn-cs"/>
              </a:rPr>
              <a:t>DeCristofaro</a:t>
            </a:r>
            <a:r>
              <a:rPr kumimoji="0" lang="en-US" sz="2400" b="0" i="0" u="none" strike="noStrike" kern="1200" cap="none" spc="0" normalizeH="0" baseline="0" noProof="0" dirty="0">
                <a:ln>
                  <a:noFill/>
                </a:ln>
                <a:solidFill>
                  <a:srgbClr val="171932"/>
                </a:solidFill>
                <a:effectLst/>
                <a:uLnTx/>
                <a:uFillTx/>
                <a:latin typeface="Prometo Medium" panose="020B0604030203060203" pitchFamily="34" charset="77"/>
                <a:ea typeface="+mn-ea"/>
                <a:cs typeface="+mn-cs"/>
              </a:rPr>
              <a:t> A, Kerr EA. N </a:t>
            </a:r>
            <a:r>
              <a:rPr kumimoji="0" lang="en-US" sz="2400" b="0" i="0" u="none" strike="noStrike" kern="1200" cap="none" spc="0" normalizeH="0" baseline="0" noProof="0" dirty="0" err="1">
                <a:ln>
                  <a:noFill/>
                </a:ln>
                <a:solidFill>
                  <a:srgbClr val="171932"/>
                </a:solidFill>
                <a:effectLst/>
                <a:uLnTx/>
                <a:uFillTx/>
                <a:latin typeface="Prometo Medium" panose="020B0604030203060203" pitchFamily="34" charset="77"/>
                <a:ea typeface="+mn-ea"/>
                <a:cs typeface="+mn-cs"/>
              </a:rPr>
              <a:t>Engl</a:t>
            </a:r>
            <a:r>
              <a:rPr kumimoji="0" lang="en-US" sz="2400" b="0" i="0" u="none" strike="noStrike" kern="1200" cap="none" spc="0" normalizeH="0" baseline="0" noProof="0" dirty="0">
                <a:ln>
                  <a:noFill/>
                </a:ln>
                <a:solidFill>
                  <a:srgbClr val="171932"/>
                </a:solidFill>
                <a:effectLst/>
                <a:uLnTx/>
                <a:uFillTx/>
                <a:latin typeface="Prometo Medium" panose="020B0604030203060203" pitchFamily="34" charset="77"/>
                <a:ea typeface="+mn-ea"/>
                <a:cs typeface="+mn-cs"/>
              </a:rPr>
              <a:t> J Med. 2003 Jun 26;348(26):2635-45.</a:t>
            </a:r>
            <a:endParaRPr kumimoji="0" lang="en-US" sz="3600" b="0" i="0" u="none" strike="noStrike" kern="1200" cap="none" spc="0" normalizeH="0" baseline="0" noProof="0" dirty="0">
              <a:ln>
                <a:noFill/>
              </a:ln>
              <a:solidFill>
                <a:srgbClr val="171932"/>
              </a:solidFill>
              <a:effectLst/>
              <a:uLnTx/>
              <a:uFillTx/>
              <a:latin typeface="Prometo Medium" panose="020B0604030203060203" pitchFamily="34" charset="77"/>
              <a:ea typeface="+mn-ea"/>
              <a:cs typeface="+mn-cs"/>
            </a:endParaRPr>
          </a:p>
        </p:txBody>
      </p:sp>
    </p:spTree>
    <p:extLst>
      <p:ext uri="{BB962C8B-B14F-4D97-AF65-F5344CB8AC3E}">
        <p14:creationId xmlns:p14="http://schemas.microsoft.com/office/powerpoint/2010/main" val="40570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ppt_x</p:attrName>
                                        </p:attrNameLst>
                                      </p:cBhvr>
                                      <p:tavLst>
                                        <p:tav tm="0">
                                          <p:val>
                                            <p:strVal val="#ppt_x-#ppt_w/2"/>
                                          </p:val>
                                        </p:tav>
                                        <p:tav tm="100000">
                                          <p:val>
                                            <p:strVal val="#ppt_x"/>
                                          </p:val>
                                        </p:tav>
                                      </p:tavLst>
                                    </p:anim>
                                    <p:anim calcmode="lin" valueType="num">
                                      <p:cBhvr>
                                        <p:cTn id="8" dur="750" fill="hold"/>
                                        <p:tgtEl>
                                          <p:spTgt spid="6"/>
                                        </p:tgtEl>
                                        <p:attrNameLst>
                                          <p:attrName>ppt_y</p:attrName>
                                        </p:attrNameLst>
                                      </p:cBhvr>
                                      <p:tavLst>
                                        <p:tav tm="0">
                                          <p:val>
                                            <p:strVal val="#ppt_y"/>
                                          </p:val>
                                        </p:tav>
                                        <p:tav tm="100000">
                                          <p:val>
                                            <p:strVal val="#ppt_y"/>
                                          </p:val>
                                        </p:tav>
                                      </p:tavLst>
                                    </p:anim>
                                    <p:anim calcmode="lin" valueType="num">
                                      <p:cBhvr>
                                        <p:cTn id="9" dur="750" fill="hold"/>
                                        <p:tgtEl>
                                          <p:spTgt spid="6"/>
                                        </p:tgtEl>
                                        <p:attrNameLst>
                                          <p:attrName>ppt_w</p:attrName>
                                        </p:attrNameLst>
                                      </p:cBhvr>
                                      <p:tavLst>
                                        <p:tav tm="0">
                                          <p:val>
                                            <p:fltVal val="0"/>
                                          </p:val>
                                        </p:tav>
                                        <p:tav tm="100000">
                                          <p:val>
                                            <p:strVal val="#ppt_w"/>
                                          </p:val>
                                        </p:tav>
                                      </p:tavLst>
                                    </p:anim>
                                    <p:anim calcmode="lin" valueType="num">
                                      <p:cBhvr>
                                        <p:cTn id="10" dur="75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96CD-0482-03F0-47F5-119E6D4DB735}"/>
              </a:ext>
            </a:extLst>
          </p:cNvPr>
          <p:cNvSpPr>
            <a:spLocks noGrp="1"/>
          </p:cNvSpPr>
          <p:nvPr>
            <p:ph type="ctrTitle"/>
          </p:nvPr>
        </p:nvSpPr>
        <p:spPr/>
        <p:txBody>
          <a:bodyPr/>
          <a:lstStyle/>
          <a:p>
            <a:r>
              <a:rPr lang="en-US" dirty="0"/>
              <a:t>What do I mean by “semantic interoperability”?</a:t>
            </a:r>
          </a:p>
        </p:txBody>
      </p:sp>
      <p:sp>
        <p:nvSpPr>
          <p:cNvPr id="4" name="Subtitle 3">
            <a:extLst>
              <a:ext uri="{FF2B5EF4-FFF2-40B4-BE49-F238E27FC236}">
                <a16:creationId xmlns:a16="http://schemas.microsoft.com/office/drawing/2014/main" id="{27140B2F-ACE1-733D-F4E2-968DD4CFD55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299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Interoperability Pyramid</a:t>
            </a:r>
          </a:p>
        </p:txBody>
      </p:sp>
      <p:sp>
        <p:nvSpPr>
          <p:cNvPr id="5" name="Cube 4"/>
          <p:cNvSpPr/>
          <p:nvPr/>
        </p:nvSpPr>
        <p:spPr>
          <a:xfrm>
            <a:off x="1705854" y="4867420"/>
            <a:ext cx="8776483"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60" dirty="0"/>
              <a:t>HL7 Version 2 Compliance</a:t>
            </a:r>
          </a:p>
        </p:txBody>
      </p:sp>
      <p:sp>
        <p:nvSpPr>
          <p:cNvPr id="6" name="Cube 5"/>
          <p:cNvSpPr/>
          <p:nvPr/>
        </p:nvSpPr>
        <p:spPr>
          <a:xfrm>
            <a:off x="2761957" y="3770140"/>
            <a:ext cx="6428935" cy="1392701"/>
          </a:xfrm>
          <a:prstGeom prst="cub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60" dirty="0"/>
              <a:t>HL7 FHIR Compliance</a:t>
            </a:r>
          </a:p>
        </p:txBody>
      </p:sp>
      <p:sp>
        <p:nvSpPr>
          <p:cNvPr id="8" name="Cube 7"/>
          <p:cNvSpPr/>
          <p:nvPr/>
        </p:nvSpPr>
        <p:spPr>
          <a:xfrm>
            <a:off x="3718559" y="2672860"/>
            <a:ext cx="4853356" cy="1392701"/>
          </a:xfrm>
          <a:prstGeom prst="cub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60" dirty="0"/>
              <a:t>FHIR Compliance</a:t>
            </a:r>
          </a:p>
        </p:txBody>
      </p:sp>
      <p:sp>
        <p:nvSpPr>
          <p:cNvPr id="9" name="Cube 8"/>
          <p:cNvSpPr/>
          <p:nvPr/>
        </p:nvSpPr>
        <p:spPr>
          <a:xfrm>
            <a:off x="4407878" y="1575580"/>
            <a:ext cx="3432517" cy="1392701"/>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60" dirty="0"/>
              <a:t>Semantic</a:t>
            </a:r>
          </a:p>
          <a:p>
            <a:pPr algn="ctr"/>
            <a:r>
              <a:rPr lang="en-US" sz="3360" dirty="0"/>
              <a:t>Interoperability</a:t>
            </a:r>
          </a:p>
        </p:txBody>
      </p:sp>
      <p:sp>
        <p:nvSpPr>
          <p:cNvPr id="3" name="TextBox 2"/>
          <p:cNvSpPr txBox="1"/>
          <p:nvPr/>
        </p:nvSpPr>
        <p:spPr>
          <a:xfrm>
            <a:off x="2293678" y="5410702"/>
            <a:ext cx="7382197" cy="535531"/>
          </a:xfrm>
          <a:prstGeom prst="rect">
            <a:avLst/>
          </a:prstGeom>
          <a:solidFill>
            <a:schemeClr val="bg1"/>
          </a:solidFill>
        </p:spPr>
        <p:txBody>
          <a:bodyPr wrap="square" rtlCol="0">
            <a:spAutoFit/>
          </a:bodyPr>
          <a:lstStyle/>
          <a:p>
            <a:r>
              <a:rPr lang="en-US" sz="2880" b="1" dirty="0"/>
              <a:t>Structure, No terminology Constraints</a:t>
            </a:r>
          </a:p>
        </p:txBody>
      </p:sp>
      <p:sp>
        <p:nvSpPr>
          <p:cNvPr id="10" name="TextBox 9"/>
          <p:cNvSpPr txBox="1"/>
          <p:nvPr/>
        </p:nvSpPr>
        <p:spPr>
          <a:xfrm>
            <a:off x="3077426" y="4331843"/>
            <a:ext cx="5542319" cy="535531"/>
          </a:xfrm>
          <a:prstGeom prst="rect">
            <a:avLst/>
          </a:prstGeom>
          <a:solidFill>
            <a:schemeClr val="bg1"/>
          </a:solidFill>
        </p:spPr>
        <p:txBody>
          <a:bodyPr wrap="square" rtlCol="0">
            <a:spAutoFit/>
          </a:bodyPr>
          <a:lstStyle/>
          <a:p>
            <a:r>
              <a:rPr lang="en-US" sz="2880" b="1" dirty="0"/>
              <a:t>Structure(s), Generic LOINC</a:t>
            </a:r>
          </a:p>
        </p:txBody>
      </p:sp>
      <p:sp>
        <p:nvSpPr>
          <p:cNvPr id="11" name="TextBox 10"/>
          <p:cNvSpPr txBox="1"/>
          <p:nvPr/>
        </p:nvSpPr>
        <p:spPr>
          <a:xfrm>
            <a:off x="3279502" y="3132390"/>
            <a:ext cx="5331098" cy="830997"/>
          </a:xfrm>
          <a:prstGeom prst="rect">
            <a:avLst/>
          </a:prstGeom>
          <a:solidFill>
            <a:schemeClr val="bg1"/>
          </a:solidFill>
        </p:spPr>
        <p:txBody>
          <a:bodyPr wrap="square" rtlCol="0">
            <a:spAutoFit/>
          </a:bodyPr>
          <a:lstStyle/>
          <a:p>
            <a:r>
              <a:rPr lang="en-US" sz="2400" b="1" dirty="0"/>
              <a:t>Structure(s), extensions and some specific LOINC and SNOMED </a:t>
            </a:r>
          </a:p>
        </p:txBody>
      </p:sp>
      <p:sp>
        <p:nvSpPr>
          <p:cNvPr id="13" name="TextBox 12"/>
          <p:cNvSpPr txBox="1"/>
          <p:nvPr/>
        </p:nvSpPr>
        <p:spPr>
          <a:xfrm>
            <a:off x="3176809" y="2037053"/>
            <a:ext cx="6001481" cy="830997"/>
          </a:xfrm>
          <a:prstGeom prst="rect">
            <a:avLst/>
          </a:prstGeom>
          <a:solidFill>
            <a:schemeClr val="bg1"/>
          </a:solidFill>
        </p:spPr>
        <p:txBody>
          <a:bodyPr wrap="square" rtlCol="0">
            <a:spAutoFit/>
          </a:bodyPr>
          <a:lstStyle/>
          <a:p>
            <a:r>
              <a:rPr lang="en-US" sz="2400" b="1" dirty="0"/>
              <a:t>1 Preferred structure, extensions, explicit LOINC and SNOMED, units, magnitude, …</a:t>
            </a:r>
          </a:p>
        </p:txBody>
      </p:sp>
      <p:sp>
        <p:nvSpPr>
          <p:cNvPr id="4" name="Slide Number Placeholder 3"/>
          <p:cNvSpPr>
            <a:spLocks noGrp="1"/>
          </p:cNvSpPr>
          <p:nvPr>
            <p:ph type="sldNum" sz="quarter" idx="12"/>
          </p:nvPr>
        </p:nvSpPr>
        <p:spPr/>
        <p:txBody>
          <a:bodyPr/>
          <a:lstStyle/>
          <a:p>
            <a:fld id="{2A87D11A-E4C4-2C4D-9054-85AF8217705F}" type="slidenum">
              <a:rPr lang="en-US" smtClean="0"/>
              <a:t>13</a:t>
            </a:fld>
            <a:endParaRPr lang="en-US" dirty="0"/>
          </a:p>
        </p:txBody>
      </p:sp>
    </p:spTree>
    <p:extLst>
      <p:ext uri="{BB962C8B-B14F-4D97-AF65-F5344CB8AC3E}">
        <p14:creationId xmlns:p14="http://schemas.microsoft.com/office/powerpoint/2010/main" val="30733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14</a:t>
            </a:fld>
            <a:endParaRPr lang="en-US" dirty="0"/>
          </a:p>
        </p:txBody>
      </p:sp>
      <p:sp>
        <p:nvSpPr>
          <p:cNvPr id="6" name="Title 1">
            <a:extLst>
              <a:ext uri="{FF2B5EF4-FFF2-40B4-BE49-F238E27FC236}">
                <a16:creationId xmlns:a16="http://schemas.microsoft.com/office/drawing/2014/main" id="{2E0A62A3-AFEE-A44A-8675-2FAB0C8C4FC8}"/>
              </a:ext>
            </a:extLst>
          </p:cNvPr>
          <p:cNvSpPr txBox="1">
            <a:spLocks/>
          </p:cNvSpPr>
          <p:nvPr/>
        </p:nvSpPr>
        <p:spPr>
          <a:xfrm>
            <a:off x="502228" y="313510"/>
            <a:ext cx="6953233" cy="689903"/>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nSpc>
                <a:spcPct val="100000"/>
              </a:lnSpc>
            </a:pPr>
            <a:r>
              <a:rPr lang="en-US" sz="3467" i="0" dirty="0">
                <a:solidFill>
                  <a:schemeClr val="tx1"/>
                </a:solidFill>
                <a:latin typeface="+mj-lt"/>
                <a:ea typeface="MS PGothic" pitchFamily="34" charset="-128"/>
              </a:rPr>
              <a:t>Plug-and-Play Interoperability</a:t>
            </a:r>
          </a:p>
        </p:txBody>
      </p:sp>
      <p:grpSp>
        <p:nvGrpSpPr>
          <p:cNvPr id="29" name="Group 28">
            <a:extLst>
              <a:ext uri="{FF2B5EF4-FFF2-40B4-BE49-F238E27FC236}">
                <a16:creationId xmlns:a16="http://schemas.microsoft.com/office/drawing/2014/main" id="{94F6F513-909A-2F65-5A91-E4A3BD6E394A}"/>
              </a:ext>
            </a:extLst>
          </p:cNvPr>
          <p:cNvGrpSpPr/>
          <p:nvPr/>
        </p:nvGrpSpPr>
        <p:grpSpPr>
          <a:xfrm>
            <a:off x="6937570" y="1187448"/>
            <a:ext cx="4898380" cy="4930747"/>
            <a:chOff x="5287425" y="339594"/>
            <a:chExt cx="6073092" cy="6097573"/>
          </a:xfrm>
          <a:solidFill>
            <a:schemeClr val="accent1">
              <a:lumMod val="20000"/>
              <a:lumOff val="80000"/>
            </a:schemeClr>
          </a:solidFill>
        </p:grpSpPr>
        <p:grpSp>
          <p:nvGrpSpPr>
            <p:cNvPr id="28" name="Group 27">
              <a:extLst>
                <a:ext uri="{FF2B5EF4-FFF2-40B4-BE49-F238E27FC236}">
                  <a16:creationId xmlns:a16="http://schemas.microsoft.com/office/drawing/2014/main" id="{56CCACC9-8A64-6363-A920-1564DF78C9DB}"/>
                </a:ext>
              </a:extLst>
            </p:cNvPr>
            <p:cNvGrpSpPr/>
            <p:nvPr/>
          </p:nvGrpSpPr>
          <p:grpSpPr>
            <a:xfrm>
              <a:off x="5287425" y="339594"/>
              <a:ext cx="6073092" cy="6097573"/>
              <a:chOff x="5171273" y="87091"/>
              <a:chExt cx="6278121" cy="6564112"/>
            </a:xfrm>
            <a:grpFill/>
          </p:grpSpPr>
          <p:sp>
            <p:nvSpPr>
              <p:cNvPr id="10" name="Rounded Rectangle 9">
                <a:extLst>
                  <a:ext uri="{FF2B5EF4-FFF2-40B4-BE49-F238E27FC236}">
                    <a16:creationId xmlns:a16="http://schemas.microsoft.com/office/drawing/2014/main" id="{EEB985E1-D708-199C-17E5-84371722093D}"/>
                  </a:ext>
                </a:extLst>
              </p:cNvPr>
              <p:cNvSpPr/>
              <p:nvPr/>
            </p:nvSpPr>
            <p:spPr>
              <a:xfrm>
                <a:off x="5171273" y="87091"/>
                <a:ext cx="6278121" cy="6564112"/>
              </a:xfrm>
              <a:prstGeom prst="roundRect">
                <a:avLst>
                  <a:gd name="adj" fmla="val 33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entury Gothic" panose="020B0502020202020204" pitchFamily="34" charset="0"/>
                </a:endParaRPr>
              </a:p>
            </p:txBody>
          </p:sp>
          <p:sp>
            <p:nvSpPr>
              <p:cNvPr id="14" name="Rounded Rectangle 13">
                <a:extLst>
                  <a:ext uri="{FF2B5EF4-FFF2-40B4-BE49-F238E27FC236}">
                    <a16:creationId xmlns:a16="http://schemas.microsoft.com/office/drawing/2014/main" id="{49848FEA-785C-9736-CAF0-DA9C6A14C6BF}"/>
                  </a:ext>
                </a:extLst>
              </p:cNvPr>
              <p:cNvSpPr/>
              <p:nvPr/>
            </p:nvSpPr>
            <p:spPr>
              <a:xfrm>
                <a:off x="5266376" y="199072"/>
                <a:ext cx="6073091" cy="6331507"/>
              </a:xfrm>
              <a:prstGeom prst="roundRect">
                <a:avLst>
                  <a:gd name="adj" fmla="val 33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entury Gothic" panose="020B0502020202020204" pitchFamily="34" charset="0"/>
                </a:endParaRPr>
              </a:p>
            </p:txBody>
          </p:sp>
          <p:sp>
            <p:nvSpPr>
              <p:cNvPr id="16" name="TextBox 15">
                <a:extLst>
                  <a:ext uri="{FF2B5EF4-FFF2-40B4-BE49-F238E27FC236}">
                    <a16:creationId xmlns:a16="http://schemas.microsoft.com/office/drawing/2014/main" id="{FF625DE6-106B-DB78-04AB-A90EF3C1C092}"/>
                  </a:ext>
                </a:extLst>
              </p:cNvPr>
              <p:cNvSpPr txBox="1"/>
              <p:nvPr/>
            </p:nvSpPr>
            <p:spPr>
              <a:xfrm>
                <a:off x="5394833" y="274636"/>
                <a:ext cx="5031257" cy="532651"/>
              </a:xfrm>
              <a:prstGeom prst="rect">
                <a:avLst/>
              </a:prstGeom>
              <a:grpFill/>
            </p:spPr>
            <p:txBody>
              <a:bodyPr wrap="square" rtlCol="0">
                <a:spAutoFit/>
              </a:bodyPr>
              <a:lstStyle/>
              <a:p>
                <a:r>
                  <a:rPr lang="en-US" sz="2000" b="1" i="1" cap="small" dirty="0">
                    <a:latin typeface="Century Gothic" panose="020B0502020202020204" pitchFamily="34" charset="0"/>
                  </a:rPr>
                  <a:t>“Plug and Play” &lt; 5 days</a:t>
                </a:r>
              </a:p>
            </p:txBody>
          </p:sp>
        </p:grpSp>
        <p:pic>
          <p:nvPicPr>
            <p:cNvPr id="26" name="Picture 25">
              <a:extLst>
                <a:ext uri="{FF2B5EF4-FFF2-40B4-BE49-F238E27FC236}">
                  <a16:creationId xmlns:a16="http://schemas.microsoft.com/office/drawing/2014/main" id="{407FE519-A19C-A8F2-7B63-5A2A4DD1C164}"/>
                </a:ext>
              </a:extLst>
            </p:cNvPr>
            <p:cNvPicPr>
              <a:picLocks noChangeAspect="1"/>
            </p:cNvPicPr>
            <p:nvPr/>
          </p:nvPicPr>
          <p:blipFill>
            <a:blip r:embed="rId3"/>
            <a:stretch>
              <a:fillRect/>
            </a:stretch>
          </p:blipFill>
          <p:spPr>
            <a:xfrm>
              <a:off x="5608471" y="1163914"/>
              <a:ext cx="5494323" cy="5191686"/>
            </a:xfrm>
            <a:prstGeom prst="rect">
              <a:avLst/>
            </a:prstGeom>
            <a:grpFill/>
          </p:spPr>
        </p:pic>
      </p:grpSp>
      <p:sp>
        <p:nvSpPr>
          <p:cNvPr id="3" name="Content Placeholder 3">
            <a:extLst>
              <a:ext uri="{FF2B5EF4-FFF2-40B4-BE49-F238E27FC236}">
                <a16:creationId xmlns:a16="http://schemas.microsoft.com/office/drawing/2014/main" id="{142D0A67-3E1D-DCFF-39D1-F1ED9FC47AD2}"/>
              </a:ext>
            </a:extLst>
          </p:cNvPr>
          <p:cNvSpPr txBox="1">
            <a:spLocks/>
          </p:cNvSpPr>
          <p:nvPr/>
        </p:nvSpPr>
        <p:spPr>
          <a:xfrm>
            <a:off x="693566" y="1328327"/>
            <a:ext cx="6036132" cy="4699259"/>
          </a:xfrm>
          <a:prstGeom prst="rect">
            <a:avLst/>
          </a:prstGeom>
        </p:spPr>
        <p:txBody>
          <a:bodyPr>
            <a:norm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667" kern="0" dirty="0"/>
              <a:t>The ultimate goal is to achieve the same level of knowledge and application sharing that is provided by the Apple App Store - </a:t>
            </a:r>
            <a:r>
              <a:rPr lang="en-US" sz="2667" b="1" kern="0" dirty="0"/>
              <a:t>the ability to download, install, and immediately begin using a new application.</a:t>
            </a:r>
          </a:p>
          <a:p>
            <a:endParaRPr lang="en-US" sz="2667" kern="0" dirty="0"/>
          </a:p>
          <a:p>
            <a:r>
              <a:rPr lang="en-US" sz="2667" kern="0" dirty="0"/>
              <a:t>It should not require special mapping from local terms and codes to standard terms and codes.</a:t>
            </a:r>
            <a:endParaRPr lang="en-US" sz="3200" kern="0" dirty="0"/>
          </a:p>
        </p:txBody>
      </p:sp>
      <p:sp>
        <p:nvSpPr>
          <p:cNvPr id="4" name="Footer Placeholder 4">
            <a:extLst>
              <a:ext uri="{FF2B5EF4-FFF2-40B4-BE49-F238E27FC236}">
                <a16:creationId xmlns:a16="http://schemas.microsoft.com/office/drawing/2014/main" id="{1D3985F9-173B-D4BF-20AE-713D72F56FD7}"/>
              </a:ext>
            </a:extLst>
          </p:cNvPr>
          <p:cNvSpPr txBox="1">
            <a:spLocks/>
          </p:cNvSpPr>
          <p:nvPr/>
        </p:nvSpPr>
        <p:spPr>
          <a:xfrm>
            <a:off x="609600" y="6421370"/>
            <a:ext cx="6705600" cy="246221"/>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r>
              <a:rPr lang="en-US" sz="1200" b="1" dirty="0">
                <a:solidFill>
                  <a:srgbClr val="FFFFFF"/>
                </a:solidFill>
                <a:latin typeface="Roboto Regular"/>
              </a:rPr>
              <a:t>2023 Clinical Informatics Conference |   </a:t>
            </a:r>
            <a:r>
              <a:rPr lang="en-US" sz="1200" b="1" dirty="0" err="1">
                <a:solidFill>
                  <a:srgbClr val="FFFFFF"/>
                </a:solidFill>
                <a:latin typeface="Roboto Regular"/>
              </a:rPr>
              <a:t>amia.org</a:t>
            </a:r>
            <a:endParaRPr lang="en-US" sz="1200" b="1" dirty="0">
              <a:solidFill>
                <a:srgbClr val="FFFFFF"/>
              </a:solidFill>
              <a:latin typeface="Roboto Regular"/>
            </a:endParaRPr>
          </a:p>
        </p:txBody>
      </p:sp>
    </p:spTree>
    <p:extLst>
      <p:ext uri="{BB962C8B-B14F-4D97-AF65-F5344CB8AC3E}">
        <p14:creationId xmlns:p14="http://schemas.microsoft.com/office/powerpoint/2010/main" val="162583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9DA2-34A8-98F6-CFD9-D2E9AD396C79}"/>
              </a:ext>
            </a:extLst>
          </p:cNvPr>
          <p:cNvSpPr>
            <a:spLocks noGrp="1"/>
          </p:cNvSpPr>
          <p:nvPr>
            <p:ph type="title"/>
          </p:nvPr>
        </p:nvSpPr>
        <p:spPr/>
        <p:txBody>
          <a:bodyPr>
            <a:noAutofit/>
          </a:bodyPr>
          <a:lstStyle/>
          <a:p>
            <a:r>
              <a:rPr lang="en-US" sz="3600" dirty="0"/>
              <a:t>Even beyond “plug and play” … standardization of all health-related data, information, and knowledge</a:t>
            </a:r>
          </a:p>
        </p:txBody>
      </p:sp>
      <p:sp>
        <p:nvSpPr>
          <p:cNvPr id="3" name="Content Placeholder 2">
            <a:extLst>
              <a:ext uri="{FF2B5EF4-FFF2-40B4-BE49-F238E27FC236}">
                <a16:creationId xmlns:a16="http://schemas.microsoft.com/office/drawing/2014/main" id="{EC3A3935-B5D3-BB1A-9302-EEB1B167CA89}"/>
              </a:ext>
            </a:extLst>
          </p:cNvPr>
          <p:cNvSpPr>
            <a:spLocks noGrp="1"/>
          </p:cNvSpPr>
          <p:nvPr>
            <p:ph sz="half" idx="1"/>
          </p:nvPr>
        </p:nvSpPr>
        <p:spPr>
          <a:xfrm>
            <a:off x="838200" y="2282823"/>
            <a:ext cx="5181600" cy="4351338"/>
          </a:xfrm>
        </p:spPr>
        <p:txBody>
          <a:bodyPr>
            <a:normAutofit fontScale="92500" lnSpcReduction="20000"/>
          </a:bodyPr>
          <a:lstStyle/>
          <a:p>
            <a:r>
              <a:rPr lang="en-US" dirty="0"/>
              <a:t>Realtime direct patient care</a:t>
            </a:r>
          </a:p>
          <a:p>
            <a:r>
              <a:rPr lang="en-US" dirty="0"/>
              <a:t>“Patients like me”</a:t>
            </a:r>
          </a:p>
          <a:p>
            <a:r>
              <a:rPr lang="en-US" dirty="0"/>
              <a:t>Realtime clinical decision support  (CDS)</a:t>
            </a:r>
          </a:p>
          <a:p>
            <a:r>
              <a:rPr lang="en-US" dirty="0"/>
              <a:t>Automated updating of executable medical knowledge -especially CDS (ala Bill Stead)</a:t>
            </a:r>
          </a:p>
          <a:p>
            <a:r>
              <a:rPr lang="en-US" dirty="0"/>
              <a:t>Automated:</a:t>
            </a:r>
          </a:p>
          <a:p>
            <a:pPr lvl="1"/>
            <a:r>
              <a:rPr lang="en-US" dirty="0"/>
              <a:t>Public health reporting</a:t>
            </a:r>
          </a:p>
          <a:p>
            <a:pPr lvl="1"/>
            <a:r>
              <a:rPr lang="en-US" dirty="0"/>
              <a:t>Quality Improvement</a:t>
            </a:r>
          </a:p>
          <a:p>
            <a:pPr lvl="1"/>
            <a:r>
              <a:rPr lang="en-US" dirty="0"/>
              <a:t>Quality Assurance</a:t>
            </a:r>
          </a:p>
          <a:p>
            <a:endParaRPr lang="en-US" dirty="0"/>
          </a:p>
        </p:txBody>
      </p:sp>
      <p:sp>
        <p:nvSpPr>
          <p:cNvPr id="4" name="Content Placeholder 3">
            <a:extLst>
              <a:ext uri="{FF2B5EF4-FFF2-40B4-BE49-F238E27FC236}">
                <a16:creationId xmlns:a16="http://schemas.microsoft.com/office/drawing/2014/main" id="{F2A2911E-A224-27CD-6875-02CBA493E49D}"/>
              </a:ext>
            </a:extLst>
          </p:cNvPr>
          <p:cNvSpPr>
            <a:spLocks noGrp="1"/>
          </p:cNvSpPr>
          <p:nvPr>
            <p:ph sz="half" idx="2"/>
          </p:nvPr>
        </p:nvSpPr>
        <p:spPr>
          <a:xfrm>
            <a:off x="6172200" y="2282823"/>
            <a:ext cx="5181600" cy="4351338"/>
          </a:xfrm>
        </p:spPr>
        <p:txBody>
          <a:bodyPr>
            <a:normAutofit fontScale="92500" lnSpcReduction="20000"/>
          </a:bodyPr>
          <a:lstStyle/>
          <a:p>
            <a:r>
              <a:rPr lang="en-US" dirty="0"/>
              <a:t>Improved data input as the basis for training AI</a:t>
            </a:r>
          </a:p>
          <a:p>
            <a:r>
              <a:rPr lang="en-US" dirty="0"/>
              <a:t>Public health reporting</a:t>
            </a:r>
          </a:p>
          <a:p>
            <a:r>
              <a:rPr lang="en-US" dirty="0"/>
              <a:t>Clinical research</a:t>
            </a:r>
          </a:p>
          <a:p>
            <a:pPr lvl="1"/>
            <a:r>
              <a:rPr lang="en-US" dirty="0"/>
              <a:t>Enrollment in clinical trials</a:t>
            </a:r>
          </a:p>
          <a:p>
            <a:pPr lvl="1"/>
            <a:r>
              <a:rPr lang="en-US" dirty="0"/>
              <a:t>Population analytics</a:t>
            </a:r>
          </a:p>
          <a:p>
            <a:pPr lvl="1"/>
            <a:r>
              <a:rPr lang="en-US" dirty="0"/>
              <a:t>Learning health system</a:t>
            </a:r>
          </a:p>
          <a:p>
            <a:r>
              <a:rPr lang="en-US" dirty="0"/>
              <a:t>Post market drug surveillance</a:t>
            </a:r>
          </a:p>
          <a:p>
            <a:r>
              <a:rPr lang="en-US" dirty="0"/>
              <a:t>Drug repurposing (off label use)</a:t>
            </a:r>
          </a:p>
          <a:p>
            <a:r>
              <a:rPr lang="en-US" dirty="0"/>
              <a:t>Administrative tasks</a:t>
            </a:r>
          </a:p>
          <a:p>
            <a:pPr lvl="1"/>
            <a:r>
              <a:rPr lang="en-US" dirty="0"/>
              <a:t>Supply chain – decrement inventory</a:t>
            </a:r>
          </a:p>
          <a:p>
            <a:pPr lvl="1"/>
            <a:r>
              <a:rPr lang="en-US" dirty="0"/>
              <a:t>Billing</a:t>
            </a:r>
          </a:p>
          <a:p>
            <a:endParaRPr lang="en-US" dirty="0"/>
          </a:p>
        </p:txBody>
      </p:sp>
      <p:sp>
        <p:nvSpPr>
          <p:cNvPr id="5" name="Title 1">
            <a:extLst>
              <a:ext uri="{FF2B5EF4-FFF2-40B4-BE49-F238E27FC236}">
                <a16:creationId xmlns:a16="http://schemas.microsoft.com/office/drawing/2014/main" id="{0BE6A907-8682-9754-4463-A2D967882103}"/>
              </a:ext>
            </a:extLst>
          </p:cNvPr>
          <p:cNvSpPr txBox="1">
            <a:spLocks/>
          </p:cNvSpPr>
          <p:nvPr/>
        </p:nvSpPr>
        <p:spPr>
          <a:xfrm>
            <a:off x="838200" y="1616635"/>
            <a:ext cx="10515600" cy="477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Use cases we need to support:</a:t>
            </a:r>
          </a:p>
        </p:txBody>
      </p:sp>
    </p:spTree>
    <p:extLst>
      <p:ext uri="{BB962C8B-B14F-4D97-AF65-F5344CB8AC3E}">
        <p14:creationId xmlns:p14="http://schemas.microsoft.com/office/powerpoint/2010/main" val="202898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 Today</a:t>
            </a:r>
          </a:p>
        </p:txBody>
      </p:sp>
      <p:cxnSp>
        <p:nvCxnSpPr>
          <p:cNvPr id="10" name="Straight Connector 9"/>
          <p:cNvCxnSpPr/>
          <p:nvPr/>
        </p:nvCxnSpPr>
        <p:spPr>
          <a:xfrm>
            <a:off x="3365491" y="405840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55773" y="1882676"/>
            <a:ext cx="1042273" cy="310534"/>
          </a:xfrm>
          <a:prstGeom prst="rect">
            <a:avLst/>
          </a:prstGeom>
          <a:noFill/>
        </p:spPr>
        <p:txBody>
          <a:bodyPr wrap="none" rtlCol="0">
            <a:spAutoFit/>
          </a:bodyPr>
          <a:lstStyle/>
          <a:p>
            <a:pPr defTabSz="462883"/>
            <a:r>
              <a:rPr lang="en-US" sz="1418" dirty="0">
                <a:solidFill>
                  <a:prstClr val="white"/>
                </a:solidFill>
                <a:latin typeface="Corbel" panose="020B0503020204020204"/>
                <a:cs typeface="Aharoni" panose="02010803020104030203" pitchFamily="2" charset="-79"/>
              </a:rPr>
              <a:t>Application</a:t>
            </a:r>
          </a:p>
        </p:txBody>
      </p:sp>
      <p:cxnSp>
        <p:nvCxnSpPr>
          <p:cNvPr id="6" name="Straight Connector 5"/>
          <p:cNvCxnSpPr>
            <a:cxnSpLocks/>
          </p:cNvCxnSpPr>
          <p:nvPr/>
        </p:nvCxnSpPr>
        <p:spPr>
          <a:xfrm>
            <a:off x="4381500" y="1618776"/>
            <a:ext cx="0" cy="45130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92681" y="1618775"/>
            <a:ext cx="1371600" cy="69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32"/>
            <a:r>
              <a:rPr lang="en-US" sz="2160" dirty="0">
                <a:solidFill>
                  <a:prstClr val="black"/>
                </a:solidFill>
              </a:rPr>
              <a:t>Real World</a:t>
            </a:r>
          </a:p>
        </p:txBody>
      </p:sp>
      <p:sp>
        <p:nvSpPr>
          <p:cNvPr id="73" name="Rectangle 72"/>
          <p:cNvSpPr/>
          <p:nvPr/>
        </p:nvSpPr>
        <p:spPr>
          <a:xfrm>
            <a:off x="4894000" y="1586599"/>
            <a:ext cx="1371600" cy="69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32"/>
            <a:r>
              <a:rPr lang="en-US" sz="2160" dirty="0">
                <a:solidFill>
                  <a:prstClr val="black"/>
                </a:solidFill>
              </a:rPr>
              <a:t>Digital</a:t>
            </a:r>
          </a:p>
          <a:p>
            <a:pPr algn="ctr" defTabSz="822932"/>
            <a:r>
              <a:rPr lang="en-US" sz="2160" dirty="0">
                <a:solidFill>
                  <a:prstClr val="black"/>
                </a:solidFill>
              </a:rPr>
              <a:t>World</a:t>
            </a:r>
          </a:p>
        </p:txBody>
      </p:sp>
      <p:cxnSp>
        <p:nvCxnSpPr>
          <p:cNvPr id="74" name="Straight Connector 73"/>
          <p:cNvCxnSpPr>
            <a:cxnSpLocks/>
          </p:cNvCxnSpPr>
          <p:nvPr/>
        </p:nvCxnSpPr>
        <p:spPr>
          <a:xfrm>
            <a:off x="6467518" y="1646974"/>
            <a:ext cx="0" cy="45278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7179093" y="1572619"/>
            <a:ext cx="1849286" cy="69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32"/>
            <a:r>
              <a:rPr lang="en-US" sz="2160" dirty="0">
                <a:solidFill>
                  <a:prstClr val="black"/>
                </a:solidFill>
              </a:rPr>
              <a:t>Data Sharing and Re-use</a:t>
            </a:r>
          </a:p>
        </p:txBody>
      </p:sp>
      <p:cxnSp>
        <p:nvCxnSpPr>
          <p:cNvPr id="77" name="Straight Connector 76"/>
          <p:cNvCxnSpPr/>
          <p:nvPr/>
        </p:nvCxnSpPr>
        <p:spPr>
          <a:xfrm>
            <a:off x="6192860" y="322018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76018" y="3163942"/>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978274" y="2353921"/>
            <a:ext cx="3239489" cy="767684"/>
            <a:chOff x="5965193" y="2234467"/>
            <a:chExt cx="3599432" cy="852982"/>
          </a:xfrm>
        </p:grpSpPr>
        <p:grpSp>
          <p:nvGrpSpPr>
            <p:cNvPr id="78" name="Group 2"/>
            <p:cNvGrpSpPr>
              <a:grpSpLocks/>
            </p:cNvGrpSpPr>
            <p:nvPr/>
          </p:nvGrpSpPr>
          <p:grpSpPr bwMode="auto">
            <a:xfrm rot="5400000">
              <a:off x="7038168" y="2355192"/>
              <a:ext cx="852982" cy="611532"/>
              <a:chOff x="1632" y="1248"/>
              <a:chExt cx="2682" cy="2286"/>
            </a:xfrm>
          </p:grpSpPr>
          <p:sp>
            <p:nvSpPr>
              <p:cNvPr id="7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sp>
            <p:nvSpPr>
              <p:cNvPr id="8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sp>
            <p:nvSpPr>
              <p:cNvPr id="8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grpSp>
        <p:sp>
          <p:nvSpPr>
            <p:cNvPr id="95" name="Hexagon 94"/>
            <p:cNvSpPr/>
            <p:nvPr/>
          </p:nvSpPr>
          <p:spPr>
            <a:xfrm>
              <a:off x="8992172" y="2545509"/>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cxnSp>
          <p:nvCxnSpPr>
            <p:cNvPr id="98" name="Straight Arrow Connector 97"/>
            <p:cNvCxnSpPr/>
            <p:nvPr/>
          </p:nvCxnSpPr>
          <p:spPr>
            <a:xfrm flipV="1">
              <a:off x="7861380" y="2768961"/>
              <a:ext cx="1035653" cy="28596"/>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965193" y="2886426"/>
              <a:ext cx="1097786" cy="1099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895412" y="3738139"/>
            <a:ext cx="3293417" cy="657002"/>
            <a:chOff x="5873124" y="3772486"/>
            <a:chExt cx="3659352" cy="730003"/>
          </a:xfrm>
        </p:grpSpPr>
        <p:grpSp>
          <p:nvGrpSpPr>
            <p:cNvPr id="84" name="Group 2"/>
            <p:cNvGrpSpPr>
              <a:grpSpLocks/>
            </p:cNvGrpSpPr>
            <p:nvPr/>
          </p:nvGrpSpPr>
          <p:grpSpPr bwMode="auto">
            <a:xfrm rot="6229632">
              <a:off x="7102929" y="3831052"/>
              <a:ext cx="728663" cy="611532"/>
              <a:chOff x="1632" y="1248"/>
              <a:chExt cx="2682" cy="2286"/>
            </a:xfrm>
          </p:grpSpPr>
          <p:sp>
            <p:nvSpPr>
              <p:cNvPr id="8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2D05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sp>
            <p:nvSpPr>
              <p:cNvPr id="86"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sp>
            <p:nvSpPr>
              <p:cNvPr id="87"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grpSp>
        <p:sp>
          <p:nvSpPr>
            <p:cNvPr id="97" name="Hexagon 96"/>
            <p:cNvSpPr/>
            <p:nvPr/>
          </p:nvSpPr>
          <p:spPr>
            <a:xfrm>
              <a:off x="8960023" y="3868993"/>
              <a:ext cx="572453" cy="633496"/>
            </a:xfrm>
            <a:prstGeom prst="hexagon">
              <a:avLst/>
            </a:prstGeom>
            <a:solidFill>
              <a:srgbClr val="87AB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cxnSp>
          <p:nvCxnSpPr>
            <p:cNvPr id="99" name="Straight Arrow Connector 98"/>
            <p:cNvCxnSpPr/>
            <p:nvPr/>
          </p:nvCxnSpPr>
          <p:spPr>
            <a:xfrm>
              <a:off x="7913414" y="4155537"/>
              <a:ext cx="913180" cy="9499"/>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873124" y="4165035"/>
              <a:ext cx="1205338" cy="16020"/>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992208" y="5091708"/>
            <a:ext cx="3322269" cy="636180"/>
            <a:chOff x="5980676" y="5276454"/>
            <a:chExt cx="3691411" cy="706866"/>
          </a:xfrm>
        </p:grpSpPr>
        <p:grpSp>
          <p:nvGrpSpPr>
            <p:cNvPr id="88" name="Group 2"/>
            <p:cNvGrpSpPr>
              <a:grpSpLocks/>
            </p:cNvGrpSpPr>
            <p:nvPr/>
          </p:nvGrpSpPr>
          <p:grpSpPr bwMode="auto">
            <a:xfrm rot="8185243">
              <a:off x="7102002" y="5276454"/>
              <a:ext cx="728663" cy="611532"/>
              <a:chOff x="1632" y="1248"/>
              <a:chExt cx="2682" cy="2286"/>
            </a:xfrm>
          </p:grpSpPr>
          <p:sp>
            <p:nvSpPr>
              <p:cNvPr id="8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sp>
            <p:nvSpPr>
              <p:cNvPr id="9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sp>
            <p:nvSpPr>
              <p:cNvPr id="9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6292" tIns="23146" rIns="46292" bIns="23146" numCol="1" anchor="t" anchorCtr="0" compatLnSpc="1">
                <a:prstTxWarp prst="textNoShape">
                  <a:avLst/>
                </a:prstTxWarp>
                <a:flatTx/>
              </a:bodyPr>
              <a:lstStyle/>
              <a:p>
                <a:pPr defTabSz="462883"/>
                <a:endParaRPr lang="en-US" sz="912" dirty="0">
                  <a:solidFill>
                    <a:prstClr val="black"/>
                  </a:solidFill>
                  <a:latin typeface="Corbel" panose="020B0503020204020204"/>
                  <a:cs typeface="Aharoni" panose="02010803020104030203" pitchFamily="2" charset="-79"/>
                </a:endParaRPr>
              </a:p>
            </p:txBody>
          </p:sp>
        </p:grpSp>
        <p:sp>
          <p:nvSpPr>
            <p:cNvPr id="96" name="Hexagon 95"/>
            <p:cNvSpPr/>
            <p:nvPr/>
          </p:nvSpPr>
          <p:spPr>
            <a:xfrm>
              <a:off x="8944537" y="5511832"/>
              <a:ext cx="727550" cy="471488"/>
            </a:xfrm>
            <a:prstGeom prst="hexagon">
              <a:avLst/>
            </a:prstGeom>
            <a:solidFill>
              <a:srgbClr val="418364"/>
            </a:solidFill>
            <a:ln>
              <a:solidFill>
                <a:srgbClr val="378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cxnSp>
          <p:nvCxnSpPr>
            <p:cNvPr id="100" name="Straight Arrow Connector 99"/>
            <p:cNvCxnSpPr/>
            <p:nvPr/>
          </p:nvCxnSpPr>
          <p:spPr>
            <a:xfrm>
              <a:off x="8033227" y="5736488"/>
              <a:ext cx="825625" cy="1937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980676" y="5668106"/>
              <a:ext cx="1113448" cy="1086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12" name="Rectangle 111"/>
          <p:cNvSpPr/>
          <p:nvPr/>
        </p:nvSpPr>
        <p:spPr>
          <a:xfrm>
            <a:off x="9217763" y="1194613"/>
            <a:ext cx="2458992" cy="1293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932"/>
            <a:r>
              <a:rPr lang="en-US" sz="2160" b="1" u="sng" dirty="0">
                <a:solidFill>
                  <a:prstClr val="black"/>
                </a:solidFill>
              </a:rPr>
              <a:t>Legend</a:t>
            </a:r>
            <a:r>
              <a:rPr lang="en-US" sz="2160" dirty="0">
                <a:solidFill>
                  <a:prstClr val="black"/>
                </a:solidFill>
              </a:rPr>
              <a:t>: </a:t>
            </a:r>
          </a:p>
          <a:p>
            <a:pPr defTabSz="822932"/>
            <a:r>
              <a:rPr lang="en-US" sz="2160" dirty="0">
                <a:solidFill>
                  <a:prstClr val="black"/>
                </a:solidFill>
              </a:rPr>
              <a:t>shape = structure</a:t>
            </a:r>
          </a:p>
          <a:p>
            <a:pPr defTabSz="822932"/>
            <a:r>
              <a:rPr lang="en-US" sz="2160" dirty="0">
                <a:solidFill>
                  <a:prstClr val="black"/>
                </a:solidFill>
              </a:rPr>
              <a:t>color = terminology</a:t>
            </a:r>
          </a:p>
        </p:txBody>
      </p:sp>
      <p:cxnSp>
        <p:nvCxnSpPr>
          <p:cNvPr id="113" name="Straight Connector 112"/>
          <p:cNvCxnSpPr/>
          <p:nvPr/>
        </p:nvCxnSpPr>
        <p:spPr>
          <a:xfrm>
            <a:off x="3365491" y="405840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301" y="2448721"/>
            <a:ext cx="933406" cy="1083535"/>
          </a:xfrm>
          <a:prstGeom prst="rect">
            <a:avLst/>
          </a:prstGeom>
        </p:spPr>
      </p:pic>
      <p:pic>
        <p:nvPicPr>
          <p:cNvPr id="116" name="Picture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199" y="3690792"/>
            <a:ext cx="933406" cy="1083535"/>
          </a:xfrm>
          <a:prstGeom prst="rect">
            <a:avLst/>
          </a:prstGeom>
        </p:spPr>
      </p:pic>
      <p:pic>
        <p:nvPicPr>
          <p:cNvPr id="117" name="Picture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730" y="5091336"/>
            <a:ext cx="933406" cy="1083535"/>
          </a:xfrm>
          <a:prstGeom prst="rect">
            <a:avLst/>
          </a:prstGeom>
        </p:spPr>
      </p:pic>
      <p:grpSp>
        <p:nvGrpSpPr>
          <p:cNvPr id="4" name="Group 3"/>
          <p:cNvGrpSpPr/>
          <p:nvPr/>
        </p:nvGrpSpPr>
        <p:grpSpPr>
          <a:xfrm>
            <a:off x="3764282" y="2709521"/>
            <a:ext cx="2085553" cy="3001730"/>
            <a:chOff x="3504288" y="2629787"/>
            <a:chExt cx="2316678" cy="3334388"/>
          </a:xfrm>
        </p:grpSpPr>
        <p:grpSp>
          <p:nvGrpSpPr>
            <p:cNvPr id="9" name="Group 8"/>
            <p:cNvGrpSpPr/>
            <p:nvPr/>
          </p:nvGrpSpPr>
          <p:grpSpPr>
            <a:xfrm>
              <a:off x="3504288" y="5492810"/>
              <a:ext cx="2302871" cy="471365"/>
              <a:chOff x="3505201" y="5493347"/>
              <a:chExt cx="2303471" cy="471488"/>
            </a:xfrm>
          </p:grpSpPr>
          <p:sp>
            <p:nvSpPr>
              <p:cNvPr id="55" name="Hexagon 54"/>
              <p:cNvSpPr/>
              <p:nvPr/>
            </p:nvSpPr>
            <p:spPr>
              <a:xfrm>
                <a:off x="5236219" y="5493347"/>
                <a:ext cx="572453" cy="471488"/>
              </a:xfrm>
              <a:prstGeom prst="hexagon">
                <a:avLst/>
              </a:prstGeom>
              <a:solidFill>
                <a:srgbClr val="F21C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cxnSp>
            <p:nvCxnSpPr>
              <p:cNvPr id="115" name="Straight Arrow Connector 114"/>
              <p:cNvCxnSpPr/>
              <p:nvPr/>
            </p:nvCxnSpPr>
            <p:spPr>
              <a:xfrm flipV="1">
                <a:off x="3505201" y="5699533"/>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583217" y="3909094"/>
              <a:ext cx="2134599" cy="569212"/>
              <a:chOff x="3584150" y="3909219"/>
              <a:chExt cx="2135155" cy="569360"/>
            </a:xfrm>
          </p:grpSpPr>
          <p:sp>
            <p:nvSpPr>
              <p:cNvPr id="53" name="Trapezoid 52"/>
              <p:cNvSpPr/>
              <p:nvPr/>
            </p:nvSpPr>
            <p:spPr>
              <a:xfrm>
                <a:off x="5287484" y="3909219"/>
                <a:ext cx="431821" cy="569360"/>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cxnSp>
            <p:nvCxnSpPr>
              <p:cNvPr id="118" name="Straight Arrow Connector 117"/>
              <p:cNvCxnSpPr/>
              <p:nvPr/>
            </p:nvCxnSpPr>
            <p:spPr>
              <a:xfrm flipV="1">
                <a:off x="3584150" y="4286361"/>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554215" y="2629787"/>
              <a:ext cx="2266751" cy="624207"/>
              <a:chOff x="3555141" y="2629579"/>
              <a:chExt cx="2267341" cy="624370"/>
            </a:xfrm>
          </p:grpSpPr>
          <p:sp>
            <p:nvSpPr>
              <p:cNvPr id="52" name="Oval 51"/>
              <p:cNvSpPr/>
              <p:nvPr/>
            </p:nvSpPr>
            <p:spPr>
              <a:xfrm>
                <a:off x="5222407" y="2629579"/>
                <a:ext cx="600075" cy="624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cxnSp>
            <p:nvCxnSpPr>
              <p:cNvPr id="119" name="Straight Arrow Connector 118"/>
              <p:cNvCxnSpPr/>
              <p:nvPr/>
            </p:nvCxnSpPr>
            <p:spPr>
              <a:xfrm flipV="1">
                <a:off x="3555141" y="2884056"/>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8935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 in the Future</a:t>
            </a:r>
          </a:p>
        </p:txBody>
      </p:sp>
      <p:cxnSp>
        <p:nvCxnSpPr>
          <p:cNvPr id="10" name="Straight Connector 9"/>
          <p:cNvCxnSpPr/>
          <p:nvPr/>
        </p:nvCxnSpPr>
        <p:spPr>
          <a:xfrm>
            <a:off x="3365491" y="405840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55773" y="1882676"/>
            <a:ext cx="1042273" cy="310534"/>
          </a:xfrm>
          <a:prstGeom prst="rect">
            <a:avLst/>
          </a:prstGeom>
          <a:noFill/>
        </p:spPr>
        <p:txBody>
          <a:bodyPr wrap="none" rtlCol="0">
            <a:spAutoFit/>
          </a:bodyPr>
          <a:lstStyle/>
          <a:p>
            <a:pPr defTabSz="462883"/>
            <a:r>
              <a:rPr lang="en-US" sz="1418" dirty="0">
                <a:solidFill>
                  <a:prstClr val="white"/>
                </a:solidFill>
                <a:latin typeface="Corbel" panose="020B0503020204020204"/>
                <a:cs typeface="Aharoni" panose="02010803020104030203" pitchFamily="2" charset="-79"/>
              </a:rPr>
              <a:t>Application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301" y="2448721"/>
            <a:ext cx="933406" cy="1083535"/>
          </a:xfrm>
          <a:prstGeom prst="rect">
            <a:avLst/>
          </a:prstGeom>
        </p:spPr>
      </p:pic>
      <p:cxnSp>
        <p:nvCxnSpPr>
          <p:cNvPr id="6" name="Straight Connector 5"/>
          <p:cNvCxnSpPr>
            <a:cxnSpLocks/>
          </p:cNvCxnSpPr>
          <p:nvPr/>
        </p:nvCxnSpPr>
        <p:spPr>
          <a:xfrm>
            <a:off x="4381500" y="1618776"/>
            <a:ext cx="0" cy="45130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04218" y="1659078"/>
            <a:ext cx="1371600" cy="69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32"/>
            <a:r>
              <a:rPr lang="en-US" sz="2160" dirty="0">
                <a:solidFill>
                  <a:prstClr val="black"/>
                </a:solidFill>
              </a:rPr>
              <a:t>Real World</a:t>
            </a:r>
          </a:p>
        </p:txBody>
      </p:sp>
      <p:sp>
        <p:nvSpPr>
          <p:cNvPr id="73" name="Rectangle 72"/>
          <p:cNvSpPr/>
          <p:nvPr/>
        </p:nvSpPr>
        <p:spPr>
          <a:xfrm>
            <a:off x="4894000" y="1586599"/>
            <a:ext cx="1371600" cy="69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32"/>
            <a:r>
              <a:rPr lang="en-US" sz="2160" dirty="0">
                <a:solidFill>
                  <a:prstClr val="black"/>
                </a:solidFill>
              </a:rPr>
              <a:t>Digital</a:t>
            </a:r>
          </a:p>
          <a:p>
            <a:pPr algn="ctr" defTabSz="822932"/>
            <a:r>
              <a:rPr lang="en-US" sz="2160" dirty="0">
                <a:solidFill>
                  <a:prstClr val="black"/>
                </a:solidFill>
              </a:rPr>
              <a:t>World</a:t>
            </a:r>
          </a:p>
        </p:txBody>
      </p:sp>
      <p:cxnSp>
        <p:nvCxnSpPr>
          <p:cNvPr id="74" name="Straight Connector 73"/>
          <p:cNvCxnSpPr>
            <a:cxnSpLocks/>
          </p:cNvCxnSpPr>
          <p:nvPr/>
        </p:nvCxnSpPr>
        <p:spPr>
          <a:xfrm>
            <a:off x="6467518" y="1646974"/>
            <a:ext cx="0" cy="45278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715060" y="1597172"/>
            <a:ext cx="3642622" cy="69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32"/>
            <a:r>
              <a:rPr lang="en-US" sz="2160" dirty="0">
                <a:solidFill>
                  <a:prstClr val="black"/>
                </a:solidFill>
              </a:rPr>
              <a:t>Data Sharing and Re-use </a:t>
            </a:r>
          </a:p>
          <a:p>
            <a:pPr algn="ctr" defTabSz="822932"/>
            <a:r>
              <a:rPr lang="en-US" sz="2160" dirty="0">
                <a:solidFill>
                  <a:prstClr val="black"/>
                </a:solidFill>
              </a:rPr>
              <a:t>(no translation, just use it!)</a:t>
            </a:r>
          </a:p>
        </p:txBody>
      </p:sp>
      <p:sp>
        <p:nvSpPr>
          <p:cNvPr id="112" name="Rectangle 111"/>
          <p:cNvSpPr/>
          <p:nvPr/>
        </p:nvSpPr>
        <p:spPr>
          <a:xfrm>
            <a:off x="8434382" y="3107615"/>
            <a:ext cx="2409467" cy="1114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932"/>
            <a:r>
              <a:rPr lang="en-US" sz="2160" b="1" u="sng" dirty="0">
                <a:solidFill>
                  <a:prstClr val="black"/>
                </a:solidFill>
              </a:rPr>
              <a:t>Legend</a:t>
            </a:r>
            <a:r>
              <a:rPr lang="en-US" sz="2160" dirty="0">
                <a:solidFill>
                  <a:prstClr val="black"/>
                </a:solidFill>
              </a:rPr>
              <a:t>:</a:t>
            </a:r>
          </a:p>
          <a:p>
            <a:pPr defTabSz="822932"/>
            <a:r>
              <a:rPr lang="en-US" sz="2160" dirty="0">
                <a:solidFill>
                  <a:prstClr val="black"/>
                </a:solidFill>
              </a:rPr>
              <a:t>shape = structure</a:t>
            </a:r>
          </a:p>
          <a:p>
            <a:pPr defTabSz="822932"/>
            <a:r>
              <a:rPr lang="en-US" sz="2160" dirty="0">
                <a:solidFill>
                  <a:prstClr val="black"/>
                </a:solidFill>
              </a:rPr>
              <a:t>color = terminology</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199" y="3690792"/>
            <a:ext cx="933406" cy="1083535"/>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730" y="5091336"/>
            <a:ext cx="933406" cy="1083535"/>
          </a:xfrm>
          <a:prstGeom prst="rect">
            <a:avLst/>
          </a:prstGeom>
        </p:spPr>
      </p:pic>
      <p:grpSp>
        <p:nvGrpSpPr>
          <p:cNvPr id="15" name="Group 14">
            <a:extLst>
              <a:ext uri="{FF2B5EF4-FFF2-40B4-BE49-F238E27FC236}">
                <a16:creationId xmlns:a16="http://schemas.microsoft.com/office/drawing/2014/main" id="{B0DD277A-169A-5DE1-1C18-2794E0917E7B}"/>
              </a:ext>
            </a:extLst>
          </p:cNvPr>
          <p:cNvGrpSpPr/>
          <p:nvPr/>
        </p:nvGrpSpPr>
        <p:grpSpPr>
          <a:xfrm>
            <a:off x="3764281" y="2643853"/>
            <a:ext cx="4025454" cy="3149380"/>
            <a:chOff x="3764281" y="2643853"/>
            <a:chExt cx="4025454" cy="3149380"/>
          </a:xfrm>
        </p:grpSpPr>
        <p:cxnSp>
          <p:nvCxnSpPr>
            <p:cNvPr id="77" name="Straight Connector 76"/>
            <p:cNvCxnSpPr/>
            <p:nvPr/>
          </p:nvCxnSpPr>
          <p:spPr>
            <a:xfrm>
              <a:off x="6192860" y="3220181"/>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76017" y="3163942"/>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764281" y="5472480"/>
              <a:ext cx="1253085" cy="803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cxnSpLocks/>
            </p:cNvCxnSpPr>
            <p:nvPr/>
          </p:nvCxnSpPr>
          <p:spPr>
            <a:xfrm>
              <a:off x="5895412" y="5475624"/>
              <a:ext cx="1109373" cy="1977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835335" y="4200625"/>
              <a:ext cx="1253085" cy="803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flipV="1">
              <a:off x="5932176" y="4200625"/>
              <a:ext cx="1101670" cy="314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809227" y="2938551"/>
              <a:ext cx="1253085" cy="803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Hexagon 53"/>
            <p:cNvSpPr/>
            <p:nvPr/>
          </p:nvSpPr>
          <p:spPr>
            <a:xfrm>
              <a:off x="5141935" y="2643853"/>
              <a:ext cx="721599" cy="615659"/>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cxnSp>
          <p:nvCxnSpPr>
            <p:cNvPr id="56" name="Straight Arrow Connector 55"/>
            <p:cNvCxnSpPr/>
            <p:nvPr/>
          </p:nvCxnSpPr>
          <p:spPr>
            <a:xfrm>
              <a:off x="5940358" y="2941695"/>
              <a:ext cx="1002103" cy="9780"/>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Hexagon 4">
              <a:extLst>
                <a:ext uri="{FF2B5EF4-FFF2-40B4-BE49-F238E27FC236}">
                  <a16:creationId xmlns:a16="http://schemas.microsoft.com/office/drawing/2014/main" id="{92A1B729-3D1C-3263-AB9B-B8FF227E3AC0}"/>
                </a:ext>
              </a:extLst>
            </p:cNvPr>
            <p:cNvSpPr/>
            <p:nvPr/>
          </p:nvSpPr>
          <p:spPr>
            <a:xfrm>
              <a:off x="5134472" y="3892795"/>
              <a:ext cx="721599" cy="615659"/>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sp>
          <p:nvSpPr>
            <p:cNvPr id="8" name="Hexagon 7">
              <a:extLst>
                <a:ext uri="{FF2B5EF4-FFF2-40B4-BE49-F238E27FC236}">
                  <a16:creationId xmlns:a16="http://schemas.microsoft.com/office/drawing/2014/main" id="{B7348912-79AC-093A-8B7C-DF67BE236098}"/>
                </a:ext>
              </a:extLst>
            </p:cNvPr>
            <p:cNvSpPr/>
            <p:nvPr/>
          </p:nvSpPr>
          <p:spPr>
            <a:xfrm>
              <a:off x="5102140" y="5177574"/>
              <a:ext cx="721599" cy="615659"/>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sp>
          <p:nvSpPr>
            <p:cNvPr id="9" name="Hexagon 8">
              <a:extLst>
                <a:ext uri="{FF2B5EF4-FFF2-40B4-BE49-F238E27FC236}">
                  <a16:creationId xmlns:a16="http://schemas.microsoft.com/office/drawing/2014/main" id="{359BB764-5149-EF2E-F2C8-2CC209E1E9FC}"/>
                </a:ext>
              </a:extLst>
            </p:cNvPr>
            <p:cNvSpPr/>
            <p:nvPr/>
          </p:nvSpPr>
          <p:spPr>
            <a:xfrm>
              <a:off x="7004785" y="2658095"/>
              <a:ext cx="721599" cy="615659"/>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sp>
          <p:nvSpPr>
            <p:cNvPr id="11" name="Hexagon 10">
              <a:extLst>
                <a:ext uri="{FF2B5EF4-FFF2-40B4-BE49-F238E27FC236}">
                  <a16:creationId xmlns:a16="http://schemas.microsoft.com/office/drawing/2014/main" id="{186F6133-51C3-5950-DB4B-7C0481B2D9D8}"/>
                </a:ext>
              </a:extLst>
            </p:cNvPr>
            <p:cNvSpPr/>
            <p:nvPr/>
          </p:nvSpPr>
          <p:spPr>
            <a:xfrm>
              <a:off x="7068136" y="3892795"/>
              <a:ext cx="721599" cy="615659"/>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sp>
          <p:nvSpPr>
            <p:cNvPr id="12" name="Hexagon 11">
              <a:extLst>
                <a:ext uri="{FF2B5EF4-FFF2-40B4-BE49-F238E27FC236}">
                  <a16:creationId xmlns:a16="http://schemas.microsoft.com/office/drawing/2014/main" id="{951C3305-BEA9-7D57-0A8F-3360C226181A}"/>
                </a:ext>
              </a:extLst>
            </p:cNvPr>
            <p:cNvSpPr/>
            <p:nvPr/>
          </p:nvSpPr>
          <p:spPr>
            <a:xfrm>
              <a:off x="7060212" y="5162261"/>
              <a:ext cx="721599" cy="615659"/>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2883"/>
              <a:endParaRPr lang="en-US" sz="912">
                <a:solidFill>
                  <a:prstClr val="white"/>
                </a:solidFill>
              </a:endParaRPr>
            </a:p>
          </p:txBody>
        </p:sp>
      </p:grpSp>
    </p:spTree>
    <p:extLst>
      <p:ext uri="{BB962C8B-B14F-4D97-AF65-F5344CB8AC3E}">
        <p14:creationId xmlns:p14="http://schemas.microsoft.com/office/powerpoint/2010/main" val="397330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230D-1E03-3E85-B021-0CB78E518B03}"/>
              </a:ext>
            </a:extLst>
          </p:cNvPr>
          <p:cNvSpPr>
            <a:spLocks noGrp="1"/>
          </p:cNvSpPr>
          <p:nvPr>
            <p:ph type="title"/>
          </p:nvPr>
        </p:nvSpPr>
        <p:spPr/>
        <p:txBody>
          <a:bodyPr/>
          <a:lstStyle/>
          <a:p>
            <a:r>
              <a:rPr lang="en-US" dirty="0"/>
              <a:t>How do we get to semantic interoperability?</a:t>
            </a:r>
          </a:p>
        </p:txBody>
      </p:sp>
      <p:sp>
        <p:nvSpPr>
          <p:cNvPr id="3" name="Text Placeholder 2">
            <a:extLst>
              <a:ext uri="{FF2B5EF4-FFF2-40B4-BE49-F238E27FC236}">
                <a16:creationId xmlns:a16="http://schemas.microsoft.com/office/drawing/2014/main" id="{3EB8ED55-40DD-9BC0-7577-940D3FFAC1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966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6C61D-CC53-79F7-566F-A1B229CCDFC2}"/>
            </a:ext>
          </a:extLst>
        </p:cNvPr>
        <p:cNvGrpSpPr/>
        <p:nvPr/>
      </p:nvGrpSpPr>
      <p:grpSpPr>
        <a:xfrm>
          <a:off x="0" y="0"/>
          <a:ext cx="0" cy="0"/>
          <a:chOff x="0" y="0"/>
          <a:chExt cx="0" cy="0"/>
        </a:xfrm>
      </p:grpSpPr>
      <p:grpSp>
        <p:nvGrpSpPr>
          <p:cNvPr id="164934" name="Group 70">
            <a:extLst>
              <a:ext uri="{FF2B5EF4-FFF2-40B4-BE49-F238E27FC236}">
                <a16:creationId xmlns:a16="http://schemas.microsoft.com/office/drawing/2014/main" id="{198D9CD6-F9C1-3C04-2FE2-2717B0F03E5F}"/>
              </a:ext>
            </a:extLst>
          </p:cNvPr>
          <p:cNvGrpSpPr>
            <a:grpSpLocks/>
          </p:cNvGrpSpPr>
          <p:nvPr/>
        </p:nvGrpSpPr>
        <p:grpSpPr bwMode="auto">
          <a:xfrm>
            <a:off x="1619250" y="2125028"/>
            <a:ext cx="6686550" cy="1509712"/>
            <a:chOff x="60" y="1245"/>
            <a:chExt cx="4212" cy="951"/>
          </a:xfrm>
        </p:grpSpPr>
        <p:sp>
          <p:nvSpPr>
            <p:cNvPr id="164876" name="Rectangle 12">
              <a:extLst>
                <a:ext uri="{FF2B5EF4-FFF2-40B4-BE49-F238E27FC236}">
                  <a16:creationId xmlns:a16="http://schemas.microsoft.com/office/drawing/2014/main" id="{E3753A93-8392-C262-903B-C515DA04965E}"/>
                </a:ext>
              </a:extLst>
            </p:cNvPr>
            <p:cNvSpPr>
              <a:spLocks noChangeArrowheads="1"/>
            </p:cNvSpPr>
            <p:nvPr/>
          </p:nvSpPr>
          <p:spPr bwMode="auto">
            <a:xfrm>
              <a:off x="1754" y="1364"/>
              <a:ext cx="2329"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Acute streptococcal pharyngitis</a:t>
              </a:r>
            </a:p>
          </p:txBody>
        </p:sp>
        <p:sp>
          <p:nvSpPr>
            <p:cNvPr id="164877" name="Rectangle 13">
              <a:extLst>
                <a:ext uri="{FF2B5EF4-FFF2-40B4-BE49-F238E27FC236}">
                  <a16:creationId xmlns:a16="http://schemas.microsoft.com/office/drawing/2014/main" id="{F289EAA2-43EA-47BF-7AD0-9F93024E3138}"/>
                </a:ext>
              </a:extLst>
            </p:cNvPr>
            <p:cNvSpPr>
              <a:spLocks noChangeArrowheads="1"/>
            </p:cNvSpPr>
            <p:nvPr/>
          </p:nvSpPr>
          <p:spPr bwMode="auto">
            <a:xfrm>
              <a:off x="60" y="1245"/>
              <a:ext cx="94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Secondary</a:t>
              </a:r>
            </a:p>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Inferences</a:t>
              </a:r>
            </a:p>
          </p:txBody>
        </p:sp>
        <p:sp>
          <p:nvSpPr>
            <p:cNvPr id="3139" name="AutoShape 23">
              <a:extLst>
                <a:ext uri="{FF2B5EF4-FFF2-40B4-BE49-F238E27FC236}">
                  <a16:creationId xmlns:a16="http://schemas.microsoft.com/office/drawing/2014/main" id="{1ABC8785-9350-0A9F-0371-6FBE6A7CEF29}"/>
                </a:ext>
              </a:extLst>
            </p:cNvPr>
            <p:cNvSpPr>
              <a:spLocks noChangeArrowheads="1"/>
            </p:cNvSpPr>
            <p:nvPr/>
          </p:nvSpPr>
          <p:spPr bwMode="auto">
            <a:xfrm rot="1140000">
              <a:off x="402" y="1750"/>
              <a:ext cx="743" cy="232"/>
            </a:xfrm>
            <a:prstGeom prst="rightArrow">
              <a:avLst>
                <a:gd name="adj1" fmla="val 50000"/>
                <a:gd name="adj2" fmla="val 160144"/>
              </a:avLst>
            </a:prstGeom>
            <a:gradFill rotWithShape="0">
              <a:gsLst>
                <a:gs pos="0">
                  <a:srgbClr val="FC0128"/>
                </a:gs>
                <a:gs pos="100000">
                  <a:srgbClr val="E20124"/>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140" name="Line 26">
              <a:extLst>
                <a:ext uri="{FF2B5EF4-FFF2-40B4-BE49-F238E27FC236}">
                  <a16:creationId xmlns:a16="http://schemas.microsoft.com/office/drawing/2014/main" id="{FD461BF6-0AB6-88CF-D7E7-28726B93D05B}"/>
                </a:ext>
              </a:extLst>
            </p:cNvPr>
            <p:cNvSpPr>
              <a:spLocks noChangeShapeType="1"/>
            </p:cNvSpPr>
            <p:nvPr/>
          </p:nvSpPr>
          <p:spPr bwMode="auto">
            <a:xfrm flipH="1">
              <a:off x="1587" y="1596"/>
              <a:ext cx="495" cy="270"/>
            </a:xfrm>
            <a:prstGeom prst="line">
              <a:avLst/>
            </a:prstGeom>
            <a:noFill/>
            <a:ln w="3175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41" name="Line 27">
              <a:extLst>
                <a:ext uri="{FF2B5EF4-FFF2-40B4-BE49-F238E27FC236}">
                  <a16:creationId xmlns:a16="http://schemas.microsoft.com/office/drawing/2014/main" id="{D9E6CB17-AC76-4043-5843-53FDDD914F3F}"/>
                </a:ext>
              </a:extLst>
            </p:cNvPr>
            <p:cNvSpPr>
              <a:spLocks noChangeShapeType="1"/>
            </p:cNvSpPr>
            <p:nvPr/>
          </p:nvSpPr>
          <p:spPr bwMode="auto">
            <a:xfrm>
              <a:off x="2682" y="1581"/>
              <a:ext cx="0" cy="615"/>
            </a:xfrm>
            <a:prstGeom prst="line">
              <a:avLst/>
            </a:prstGeom>
            <a:noFill/>
            <a:ln w="3175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42" name="Line 28">
              <a:extLst>
                <a:ext uri="{FF2B5EF4-FFF2-40B4-BE49-F238E27FC236}">
                  <a16:creationId xmlns:a16="http://schemas.microsoft.com/office/drawing/2014/main" id="{16ED2BF9-A214-A651-965C-6F072760C1C6}"/>
                </a:ext>
              </a:extLst>
            </p:cNvPr>
            <p:cNvSpPr>
              <a:spLocks noChangeShapeType="1"/>
            </p:cNvSpPr>
            <p:nvPr/>
          </p:nvSpPr>
          <p:spPr bwMode="auto">
            <a:xfrm>
              <a:off x="3042" y="1596"/>
              <a:ext cx="405" cy="270"/>
            </a:xfrm>
            <a:prstGeom prst="line">
              <a:avLst/>
            </a:prstGeom>
            <a:noFill/>
            <a:ln w="3175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43" name="Line 29">
              <a:extLst>
                <a:ext uri="{FF2B5EF4-FFF2-40B4-BE49-F238E27FC236}">
                  <a16:creationId xmlns:a16="http://schemas.microsoft.com/office/drawing/2014/main" id="{B6A60098-EE02-C03A-BACE-A41385C109E1}"/>
                </a:ext>
              </a:extLst>
            </p:cNvPr>
            <p:cNvSpPr>
              <a:spLocks noChangeShapeType="1"/>
            </p:cNvSpPr>
            <p:nvPr/>
          </p:nvSpPr>
          <p:spPr bwMode="auto">
            <a:xfrm>
              <a:off x="3627" y="1611"/>
              <a:ext cx="645" cy="195"/>
            </a:xfrm>
            <a:prstGeom prst="line">
              <a:avLst/>
            </a:prstGeom>
            <a:noFill/>
            <a:ln w="3175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64932" name="Group 68">
            <a:extLst>
              <a:ext uri="{FF2B5EF4-FFF2-40B4-BE49-F238E27FC236}">
                <a16:creationId xmlns:a16="http://schemas.microsoft.com/office/drawing/2014/main" id="{8755914B-5628-F4EB-EB49-88AF4C15801E}"/>
              </a:ext>
            </a:extLst>
          </p:cNvPr>
          <p:cNvGrpSpPr>
            <a:grpSpLocks/>
          </p:cNvGrpSpPr>
          <p:nvPr/>
        </p:nvGrpSpPr>
        <p:grpSpPr bwMode="auto">
          <a:xfrm>
            <a:off x="1524000" y="4231641"/>
            <a:ext cx="8702676" cy="2117725"/>
            <a:chOff x="0" y="2572"/>
            <a:chExt cx="5482" cy="1334"/>
          </a:xfrm>
        </p:grpSpPr>
        <p:sp>
          <p:nvSpPr>
            <p:cNvPr id="164879" name="Rectangle 15">
              <a:extLst>
                <a:ext uri="{FF2B5EF4-FFF2-40B4-BE49-F238E27FC236}">
                  <a16:creationId xmlns:a16="http://schemas.microsoft.com/office/drawing/2014/main" id="{269B9F8C-E051-A4E5-1F03-EA70E51419D3}"/>
                </a:ext>
              </a:extLst>
            </p:cNvPr>
            <p:cNvSpPr>
              <a:spLocks noChangeArrowheads="1"/>
            </p:cNvSpPr>
            <p:nvPr/>
          </p:nvSpPr>
          <p:spPr bwMode="auto">
            <a:xfrm>
              <a:off x="0" y="2834"/>
              <a:ext cx="119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Primitive Data</a:t>
              </a:r>
            </a:p>
          </p:txBody>
        </p:sp>
        <p:sp>
          <p:nvSpPr>
            <p:cNvPr id="164896" name="Rectangle 32">
              <a:extLst>
                <a:ext uri="{FF2B5EF4-FFF2-40B4-BE49-F238E27FC236}">
                  <a16:creationId xmlns:a16="http://schemas.microsoft.com/office/drawing/2014/main" id="{1AA04BB7-7062-0415-BE09-ED831B82212B}"/>
                </a:ext>
              </a:extLst>
            </p:cNvPr>
            <p:cNvSpPr>
              <a:spLocks noChangeArrowheads="1"/>
            </p:cNvSpPr>
            <p:nvPr/>
          </p:nvSpPr>
          <p:spPr bwMode="auto">
            <a:xfrm>
              <a:off x="1326" y="2905"/>
              <a:ext cx="67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redness</a:t>
              </a:r>
            </a:p>
          </p:txBody>
        </p:sp>
        <p:sp>
          <p:nvSpPr>
            <p:cNvPr id="164897" name="Rectangle 33">
              <a:extLst>
                <a:ext uri="{FF2B5EF4-FFF2-40B4-BE49-F238E27FC236}">
                  <a16:creationId xmlns:a16="http://schemas.microsoft.com/office/drawing/2014/main" id="{2232F6DF-A821-D7C3-5AEA-CD3B99828BB8}"/>
                </a:ext>
              </a:extLst>
            </p:cNvPr>
            <p:cNvSpPr>
              <a:spLocks noChangeArrowheads="1"/>
            </p:cNvSpPr>
            <p:nvPr/>
          </p:nvSpPr>
          <p:spPr bwMode="auto">
            <a:xfrm>
              <a:off x="2726" y="2572"/>
              <a:ext cx="140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temperature = 38.9</a:t>
              </a:r>
            </a:p>
          </p:txBody>
        </p:sp>
        <p:sp>
          <p:nvSpPr>
            <p:cNvPr id="164898" name="Rectangle 34">
              <a:extLst>
                <a:ext uri="{FF2B5EF4-FFF2-40B4-BE49-F238E27FC236}">
                  <a16:creationId xmlns:a16="http://schemas.microsoft.com/office/drawing/2014/main" id="{BDEE2BB5-81DC-51E1-BDA8-400C6CDB78E9}"/>
                </a:ext>
              </a:extLst>
            </p:cNvPr>
            <p:cNvSpPr>
              <a:spLocks noChangeArrowheads="1"/>
            </p:cNvSpPr>
            <p:nvPr/>
          </p:nvSpPr>
          <p:spPr bwMode="auto">
            <a:xfrm>
              <a:off x="4687" y="2791"/>
              <a:ext cx="795"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beta</a:t>
              </a:r>
            </a:p>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hemolytic</a:t>
              </a:r>
            </a:p>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colonies</a:t>
              </a:r>
            </a:p>
          </p:txBody>
        </p:sp>
        <p:sp>
          <p:nvSpPr>
            <p:cNvPr id="164899" name="Rectangle 35">
              <a:extLst>
                <a:ext uri="{FF2B5EF4-FFF2-40B4-BE49-F238E27FC236}">
                  <a16:creationId xmlns:a16="http://schemas.microsoft.com/office/drawing/2014/main" id="{B81231CA-A76B-B77A-9718-F9ABB477B3B1}"/>
                </a:ext>
              </a:extLst>
            </p:cNvPr>
            <p:cNvSpPr>
              <a:spLocks noChangeArrowheads="1"/>
            </p:cNvSpPr>
            <p:nvPr/>
          </p:nvSpPr>
          <p:spPr bwMode="auto">
            <a:xfrm>
              <a:off x="3794" y="2983"/>
              <a:ext cx="90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WBC = 11.8</a:t>
              </a:r>
            </a:p>
          </p:txBody>
        </p:sp>
        <p:sp>
          <p:nvSpPr>
            <p:cNvPr id="164900" name="Rectangle 36">
              <a:extLst>
                <a:ext uri="{FF2B5EF4-FFF2-40B4-BE49-F238E27FC236}">
                  <a16:creationId xmlns:a16="http://schemas.microsoft.com/office/drawing/2014/main" id="{0D9DB730-59FD-1962-0707-ECB09E18AB00}"/>
                </a:ext>
              </a:extLst>
            </p:cNvPr>
            <p:cNvSpPr>
              <a:spLocks noChangeArrowheads="1"/>
            </p:cNvSpPr>
            <p:nvPr/>
          </p:nvSpPr>
          <p:spPr bwMode="auto">
            <a:xfrm>
              <a:off x="2006" y="2698"/>
              <a:ext cx="932"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cervical</a:t>
              </a:r>
            </a:p>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lymph-</a:t>
              </a:r>
            </a:p>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adenopathy</a:t>
              </a:r>
            </a:p>
          </p:txBody>
        </p:sp>
        <p:sp>
          <p:nvSpPr>
            <p:cNvPr id="164901" name="Rectangle 37">
              <a:extLst>
                <a:ext uri="{FF2B5EF4-FFF2-40B4-BE49-F238E27FC236}">
                  <a16:creationId xmlns:a16="http://schemas.microsoft.com/office/drawing/2014/main" id="{E7C32476-3CA2-D612-744F-CDE1D2F37CB4}"/>
                </a:ext>
              </a:extLst>
            </p:cNvPr>
            <p:cNvSpPr>
              <a:spLocks noChangeArrowheads="1"/>
            </p:cNvSpPr>
            <p:nvPr/>
          </p:nvSpPr>
          <p:spPr bwMode="auto">
            <a:xfrm>
              <a:off x="3063" y="3088"/>
              <a:ext cx="5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sore</a:t>
              </a:r>
            </a:p>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throat</a:t>
              </a:r>
            </a:p>
          </p:txBody>
        </p:sp>
        <p:sp>
          <p:nvSpPr>
            <p:cNvPr id="3128" name="Line 51">
              <a:extLst>
                <a:ext uri="{FF2B5EF4-FFF2-40B4-BE49-F238E27FC236}">
                  <a16:creationId xmlns:a16="http://schemas.microsoft.com/office/drawing/2014/main" id="{DA033393-175A-2BCB-DDF8-E38002BF97D1}"/>
                </a:ext>
              </a:extLst>
            </p:cNvPr>
            <p:cNvSpPr>
              <a:spLocks noChangeShapeType="1"/>
            </p:cNvSpPr>
            <p:nvPr/>
          </p:nvSpPr>
          <p:spPr bwMode="auto">
            <a:xfrm flipV="1">
              <a:off x="4752" y="3372"/>
              <a:ext cx="240" cy="450"/>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29" name="Line 52">
              <a:extLst>
                <a:ext uri="{FF2B5EF4-FFF2-40B4-BE49-F238E27FC236}">
                  <a16:creationId xmlns:a16="http://schemas.microsoft.com/office/drawing/2014/main" id="{6C98B114-07F8-6A3B-8EA8-CE27D1ECDC95}"/>
                </a:ext>
              </a:extLst>
            </p:cNvPr>
            <p:cNvSpPr>
              <a:spLocks noChangeShapeType="1"/>
            </p:cNvSpPr>
            <p:nvPr/>
          </p:nvSpPr>
          <p:spPr bwMode="auto">
            <a:xfrm flipH="1" flipV="1">
              <a:off x="5217" y="3336"/>
              <a:ext cx="30" cy="285"/>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0" name="Line 53">
              <a:extLst>
                <a:ext uri="{FF2B5EF4-FFF2-40B4-BE49-F238E27FC236}">
                  <a16:creationId xmlns:a16="http://schemas.microsoft.com/office/drawing/2014/main" id="{EE90FAA6-4549-300E-5E57-B9EC32EFAFBC}"/>
                </a:ext>
              </a:extLst>
            </p:cNvPr>
            <p:cNvSpPr>
              <a:spLocks noChangeShapeType="1"/>
            </p:cNvSpPr>
            <p:nvPr/>
          </p:nvSpPr>
          <p:spPr bwMode="auto">
            <a:xfrm flipH="1" flipV="1">
              <a:off x="4401" y="3156"/>
              <a:ext cx="6" cy="300"/>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1" name="Line 54">
              <a:extLst>
                <a:ext uri="{FF2B5EF4-FFF2-40B4-BE49-F238E27FC236}">
                  <a16:creationId xmlns:a16="http://schemas.microsoft.com/office/drawing/2014/main" id="{811F2E84-C797-0333-819C-8DD5C5BC22C9}"/>
                </a:ext>
              </a:extLst>
            </p:cNvPr>
            <p:cNvSpPr>
              <a:spLocks noChangeShapeType="1"/>
            </p:cNvSpPr>
            <p:nvPr/>
          </p:nvSpPr>
          <p:spPr bwMode="auto">
            <a:xfrm flipH="1" flipV="1">
              <a:off x="3597" y="2826"/>
              <a:ext cx="450" cy="1020"/>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2" name="Line 55">
              <a:extLst>
                <a:ext uri="{FF2B5EF4-FFF2-40B4-BE49-F238E27FC236}">
                  <a16:creationId xmlns:a16="http://schemas.microsoft.com/office/drawing/2014/main" id="{863B1C53-8685-B9E8-ADFF-4674A254D694}"/>
                </a:ext>
              </a:extLst>
            </p:cNvPr>
            <p:cNvSpPr>
              <a:spLocks noChangeShapeType="1"/>
            </p:cNvSpPr>
            <p:nvPr/>
          </p:nvSpPr>
          <p:spPr bwMode="auto">
            <a:xfrm flipV="1">
              <a:off x="3453" y="3444"/>
              <a:ext cx="6" cy="300"/>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3" name="Line 56">
              <a:extLst>
                <a:ext uri="{FF2B5EF4-FFF2-40B4-BE49-F238E27FC236}">
                  <a16:creationId xmlns:a16="http://schemas.microsoft.com/office/drawing/2014/main" id="{98362D18-6683-761A-5306-4B7ABBC08E9D}"/>
                </a:ext>
              </a:extLst>
            </p:cNvPr>
            <p:cNvSpPr>
              <a:spLocks noChangeShapeType="1"/>
            </p:cNvSpPr>
            <p:nvPr/>
          </p:nvSpPr>
          <p:spPr bwMode="auto">
            <a:xfrm flipH="1" flipV="1">
              <a:off x="2721" y="3276"/>
              <a:ext cx="201" cy="630"/>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4" name="Line 57">
              <a:extLst>
                <a:ext uri="{FF2B5EF4-FFF2-40B4-BE49-F238E27FC236}">
                  <a16:creationId xmlns:a16="http://schemas.microsoft.com/office/drawing/2014/main" id="{8EA02F5D-4111-7CD1-569E-E48AC440D39D}"/>
                </a:ext>
              </a:extLst>
            </p:cNvPr>
            <p:cNvSpPr>
              <a:spLocks noChangeShapeType="1"/>
            </p:cNvSpPr>
            <p:nvPr/>
          </p:nvSpPr>
          <p:spPr bwMode="auto">
            <a:xfrm flipV="1">
              <a:off x="1362" y="3114"/>
              <a:ext cx="87" cy="702"/>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5" name="Line 58">
              <a:extLst>
                <a:ext uri="{FF2B5EF4-FFF2-40B4-BE49-F238E27FC236}">
                  <a16:creationId xmlns:a16="http://schemas.microsoft.com/office/drawing/2014/main" id="{59818C63-6C5E-7BE3-8BA0-E68FA8F427BB}"/>
                </a:ext>
              </a:extLst>
            </p:cNvPr>
            <p:cNvSpPr>
              <a:spLocks noChangeShapeType="1"/>
            </p:cNvSpPr>
            <p:nvPr/>
          </p:nvSpPr>
          <p:spPr bwMode="auto">
            <a:xfrm flipH="1" flipV="1">
              <a:off x="1749" y="3090"/>
              <a:ext cx="153" cy="411"/>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36" name="Line 59">
              <a:extLst>
                <a:ext uri="{FF2B5EF4-FFF2-40B4-BE49-F238E27FC236}">
                  <a16:creationId xmlns:a16="http://schemas.microsoft.com/office/drawing/2014/main" id="{98DED08D-FD1A-2FED-741D-FF5F1FF0715E}"/>
                </a:ext>
              </a:extLst>
            </p:cNvPr>
            <p:cNvSpPr>
              <a:spLocks noChangeShapeType="1"/>
            </p:cNvSpPr>
            <p:nvPr/>
          </p:nvSpPr>
          <p:spPr bwMode="auto">
            <a:xfrm flipV="1">
              <a:off x="2460" y="3261"/>
              <a:ext cx="60" cy="270"/>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64931" name="Group 67">
            <a:extLst>
              <a:ext uri="{FF2B5EF4-FFF2-40B4-BE49-F238E27FC236}">
                <a16:creationId xmlns:a16="http://schemas.microsoft.com/office/drawing/2014/main" id="{EFBFEE06-1A95-83B7-09BC-1D45E316E4EC}"/>
              </a:ext>
            </a:extLst>
          </p:cNvPr>
          <p:cNvGrpSpPr>
            <a:grpSpLocks/>
          </p:cNvGrpSpPr>
          <p:nvPr/>
        </p:nvGrpSpPr>
        <p:grpSpPr bwMode="auto">
          <a:xfrm>
            <a:off x="1571626" y="5433381"/>
            <a:ext cx="8596313" cy="1319213"/>
            <a:chOff x="30" y="3329"/>
            <a:chExt cx="5415" cy="831"/>
          </a:xfrm>
        </p:grpSpPr>
        <p:sp>
          <p:nvSpPr>
            <p:cNvPr id="164880" name="Rectangle 16">
              <a:extLst>
                <a:ext uri="{FF2B5EF4-FFF2-40B4-BE49-F238E27FC236}">
                  <a16:creationId xmlns:a16="http://schemas.microsoft.com/office/drawing/2014/main" id="{E738B69C-C5BD-93D5-6C82-288877190D26}"/>
                </a:ext>
              </a:extLst>
            </p:cNvPr>
            <p:cNvSpPr>
              <a:spLocks noChangeArrowheads="1"/>
            </p:cNvSpPr>
            <p:nvPr/>
          </p:nvSpPr>
          <p:spPr bwMode="auto">
            <a:xfrm>
              <a:off x="30" y="3329"/>
              <a:ext cx="104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Perceptions</a:t>
              </a:r>
            </a:p>
          </p:txBody>
        </p:sp>
        <p:sp>
          <p:nvSpPr>
            <p:cNvPr id="164902" name="Rectangle 38">
              <a:extLst>
                <a:ext uri="{FF2B5EF4-FFF2-40B4-BE49-F238E27FC236}">
                  <a16:creationId xmlns:a16="http://schemas.microsoft.com/office/drawing/2014/main" id="{2D4620C9-3CE8-8941-5B94-90CA5D21F496}"/>
                </a:ext>
              </a:extLst>
            </p:cNvPr>
            <p:cNvSpPr>
              <a:spLocks noChangeArrowheads="1"/>
            </p:cNvSpPr>
            <p:nvPr/>
          </p:nvSpPr>
          <p:spPr bwMode="auto">
            <a:xfrm>
              <a:off x="1200" y="3793"/>
              <a:ext cx="471"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color</a:t>
              </a:r>
            </a:p>
          </p:txBody>
        </p:sp>
        <p:sp>
          <p:nvSpPr>
            <p:cNvPr id="164903" name="Rectangle 39">
              <a:extLst>
                <a:ext uri="{FF2B5EF4-FFF2-40B4-BE49-F238E27FC236}">
                  <a16:creationId xmlns:a16="http://schemas.microsoft.com/office/drawing/2014/main" id="{43A705FE-1B1B-FE35-658C-B74803F1BCE6}"/>
                </a:ext>
              </a:extLst>
            </p:cNvPr>
            <p:cNvSpPr>
              <a:spLocks noChangeArrowheads="1"/>
            </p:cNvSpPr>
            <p:nvPr/>
          </p:nvSpPr>
          <p:spPr bwMode="auto">
            <a:xfrm>
              <a:off x="1517" y="3478"/>
              <a:ext cx="71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visual</a:t>
              </a:r>
            </a:p>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intensity</a:t>
              </a:r>
            </a:p>
          </p:txBody>
        </p:sp>
        <p:sp>
          <p:nvSpPr>
            <p:cNvPr id="164904" name="Rectangle 40">
              <a:extLst>
                <a:ext uri="{FF2B5EF4-FFF2-40B4-BE49-F238E27FC236}">
                  <a16:creationId xmlns:a16="http://schemas.microsoft.com/office/drawing/2014/main" id="{0B67B9C2-65D3-7A68-2DBC-0131A89C6DD8}"/>
                </a:ext>
              </a:extLst>
            </p:cNvPr>
            <p:cNvSpPr>
              <a:spLocks noChangeArrowheads="1"/>
            </p:cNvSpPr>
            <p:nvPr/>
          </p:nvSpPr>
          <p:spPr bwMode="auto">
            <a:xfrm>
              <a:off x="2250" y="3508"/>
              <a:ext cx="391"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size</a:t>
              </a:r>
            </a:p>
          </p:txBody>
        </p:sp>
        <p:sp>
          <p:nvSpPr>
            <p:cNvPr id="164905" name="Rectangle 41">
              <a:extLst>
                <a:ext uri="{FF2B5EF4-FFF2-40B4-BE49-F238E27FC236}">
                  <a16:creationId xmlns:a16="http://schemas.microsoft.com/office/drawing/2014/main" id="{7D316487-829D-12B2-F4A9-95D516091F6B}"/>
                </a:ext>
              </a:extLst>
            </p:cNvPr>
            <p:cNvSpPr>
              <a:spLocks noChangeArrowheads="1"/>
            </p:cNvSpPr>
            <p:nvPr/>
          </p:nvSpPr>
          <p:spPr bwMode="auto">
            <a:xfrm>
              <a:off x="2594" y="3928"/>
              <a:ext cx="53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shape</a:t>
              </a:r>
            </a:p>
          </p:txBody>
        </p:sp>
        <p:sp>
          <p:nvSpPr>
            <p:cNvPr id="164906" name="Rectangle 42">
              <a:extLst>
                <a:ext uri="{FF2B5EF4-FFF2-40B4-BE49-F238E27FC236}">
                  <a16:creationId xmlns:a16="http://schemas.microsoft.com/office/drawing/2014/main" id="{C8D46F2A-EB94-FBA7-44D5-E8BC0EB5CD39}"/>
                </a:ext>
              </a:extLst>
            </p:cNvPr>
            <p:cNvSpPr>
              <a:spLocks noChangeArrowheads="1"/>
            </p:cNvSpPr>
            <p:nvPr/>
          </p:nvSpPr>
          <p:spPr bwMode="auto">
            <a:xfrm>
              <a:off x="3284" y="3703"/>
              <a:ext cx="41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pain</a:t>
              </a:r>
            </a:p>
          </p:txBody>
        </p:sp>
        <p:sp>
          <p:nvSpPr>
            <p:cNvPr id="164907" name="Rectangle 43">
              <a:extLst>
                <a:ext uri="{FF2B5EF4-FFF2-40B4-BE49-F238E27FC236}">
                  <a16:creationId xmlns:a16="http://schemas.microsoft.com/office/drawing/2014/main" id="{161BA282-3E81-9350-9E9D-64568F202AFE}"/>
                </a:ext>
              </a:extLst>
            </p:cNvPr>
            <p:cNvSpPr>
              <a:spLocks noChangeArrowheads="1"/>
            </p:cNvSpPr>
            <p:nvPr/>
          </p:nvSpPr>
          <p:spPr bwMode="auto">
            <a:xfrm>
              <a:off x="3854" y="3853"/>
              <a:ext cx="41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heat</a:t>
              </a:r>
            </a:p>
          </p:txBody>
        </p:sp>
        <p:sp>
          <p:nvSpPr>
            <p:cNvPr id="164908" name="Rectangle 44">
              <a:extLst>
                <a:ext uri="{FF2B5EF4-FFF2-40B4-BE49-F238E27FC236}">
                  <a16:creationId xmlns:a16="http://schemas.microsoft.com/office/drawing/2014/main" id="{6DC8A3CA-9701-359C-9E83-ADED035967FF}"/>
                </a:ext>
              </a:extLst>
            </p:cNvPr>
            <p:cNvSpPr>
              <a:spLocks noChangeArrowheads="1"/>
            </p:cNvSpPr>
            <p:nvPr/>
          </p:nvSpPr>
          <p:spPr bwMode="auto">
            <a:xfrm>
              <a:off x="4139" y="3448"/>
              <a:ext cx="62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voltage</a:t>
              </a:r>
            </a:p>
          </p:txBody>
        </p:sp>
        <p:sp>
          <p:nvSpPr>
            <p:cNvPr id="164909" name="Rectangle 45">
              <a:extLst>
                <a:ext uri="{FF2B5EF4-FFF2-40B4-BE49-F238E27FC236}">
                  <a16:creationId xmlns:a16="http://schemas.microsoft.com/office/drawing/2014/main" id="{0761F71B-70D9-15DE-5955-4ECDE5D4FD43}"/>
                </a:ext>
              </a:extLst>
            </p:cNvPr>
            <p:cNvSpPr>
              <a:spLocks noChangeArrowheads="1"/>
            </p:cNvSpPr>
            <p:nvPr/>
          </p:nvSpPr>
          <p:spPr bwMode="auto">
            <a:xfrm>
              <a:off x="4484" y="3793"/>
              <a:ext cx="53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shape</a:t>
              </a:r>
            </a:p>
          </p:txBody>
        </p:sp>
        <p:sp>
          <p:nvSpPr>
            <p:cNvPr id="164910" name="Rectangle 46">
              <a:extLst>
                <a:ext uri="{FF2B5EF4-FFF2-40B4-BE49-F238E27FC236}">
                  <a16:creationId xmlns:a16="http://schemas.microsoft.com/office/drawing/2014/main" id="{55C6249C-097C-C325-AA14-27C6214B1C08}"/>
                </a:ext>
              </a:extLst>
            </p:cNvPr>
            <p:cNvSpPr>
              <a:spLocks noChangeArrowheads="1"/>
            </p:cNvSpPr>
            <p:nvPr/>
          </p:nvSpPr>
          <p:spPr bwMode="auto">
            <a:xfrm>
              <a:off x="5054" y="3673"/>
              <a:ext cx="391"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size</a:t>
              </a:r>
            </a:p>
          </p:txBody>
        </p:sp>
        <p:sp>
          <p:nvSpPr>
            <p:cNvPr id="3120" name="AutoShape 60">
              <a:extLst>
                <a:ext uri="{FF2B5EF4-FFF2-40B4-BE49-F238E27FC236}">
                  <a16:creationId xmlns:a16="http://schemas.microsoft.com/office/drawing/2014/main" id="{0A6B7E39-D2CC-5E21-D4C5-23EF030BF267}"/>
                </a:ext>
              </a:extLst>
            </p:cNvPr>
            <p:cNvSpPr>
              <a:spLocks noChangeArrowheads="1"/>
            </p:cNvSpPr>
            <p:nvPr/>
          </p:nvSpPr>
          <p:spPr bwMode="auto">
            <a:xfrm rot="720000">
              <a:off x="313" y="3661"/>
              <a:ext cx="772" cy="202"/>
            </a:xfrm>
            <a:prstGeom prst="rightArrow">
              <a:avLst>
                <a:gd name="adj1" fmla="val 50000"/>
                <a:gd name="adj2" fmla="val 191107"/>
              </a:avLst>
            </a:prstGeom>
            <a:gradFill rotWithShape="0">
              <a:gsLst>
                <a:gs pos="0">
                  <a:srgbClr val="FC0128"/>
                </a:gs>
                <a:gs pos="100000">
                  <a:srgbClr val="E20124"/>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164933" name="Group 69">
            <a:extLst>
              <a:ext uri="{FF2B5EF4-FFF2-40B4-BE49-F238E27FC236}">
                <a16:creationId xmlns:a16="http://schemas.microsoft.com/office/drawing/2014/main" id="{77594A6D-AF24-2057-C351-2312ED4DFDA5}"/>
              </a:ext>
            </a:extLst>
          </p:cNvPr>
          <p:cNvGrpSpPr>
            <a:grpSpLocks/>
          </p:cNvGrpSpPr>
          <p:nvPr/>
        </p:nvGrpSpPr>
        <p:grpSpPr bwMode="auto">
          <a:xfrm>
            <a:off x="1690688" y="2837815"/>
            <a:ext cx="8566150" cy="2082800"/>
            <a:chOff x="105" y="1694"/>
            <a:chExt cx="5396" cy="1312"/>
          </a:xfrm>
        </p:grpSpPr>
        <p:grpSp>
          <p:nvGrpSpPr>
            <p:cNvPr id="3092" name="Group 64">
              <a:extLst>
                <a:ext uri="{FF2B5EF4-FFF2-40B4-BE49-F238E27FC236}">
                  <a16:creationId xmlns:a16="http://schemas.microsoft.com/office/drawing/2014/main" id="{CE3EAAC9-1606-11B7-DB74-00B99447BE92}"/>
                </a:ext>
              </a:extLst>
            </p:cNvPr>
            <p:cNvGrpSpPr>
              <a:grpSpLocks/>
            </p:cNvGrpSpPr>
            <p:nvPr/>
          </p:nvGrpSpPr>
          <p:grpSpPr bwMode="auto">
            <a:xfrm>
              <a:off x="1362" y="2290"/>
              <a:ext cx="738" cy="350"/>
              <a:chOff x="1362" y="2290"/>
              <a:chExt cx="738" cy="350"/>
            </a:xfrm>
          </p:grpSpPr>
          <p:sp>
            <p:nvSpPr>
              <p:cNvPr id="3108" name="Oval 8">
                <a:extLst>
                  <a:ext uri="{FF2B5EF4-FFF2-40B4-BE49-F238E27FC236}">
                    <a16:creationId xmlns:a16="http://schemas.microsoft.com/office/drawing/2014/main" id="{D01EA210-37F7-C36B-208A-EB5C965D7E3E}"/>
                  </a:ext>
                </a:extLst>
              </p:cNvPr>
              <p:cNvSpPr>
                <a:spLocks noChangeArrowheads="1"/>
              </p:cNvSpPr>
              <p:nvPr/>
            </p:nvSpPr>
            <p:spPr bwMode="auto">
              <a:xfrm>
                <a:off x="1362" y="2290"/>
                <a:ext cx="738" cy="350"/>
              </a:xfrm>
              <a:prstGeom prst="ellipse">
                <a:avLst/>
              </a:prstGeom>
              <a:gradFill rotWithShape="0">
                <a:gsLst>
                  <a:gs pos="0">
                    <a:srgbClr val="F6BF69"/>
                  </a:gs>
                  <a:gs pos="100000">
                    <a:srgbClr val="DDAC5E"/>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4873" name="Rectangle 9">
                <a:extLst>
                  <a:ext uri="{FF2B5EF4-FFF2-40B4-BE49-F238E27FC236}">
                    <a16:creationId xmlns:a16="http://schemas.microsoft.com/office/drawing/2014/main" id="{6C9D3074-A350-F83B-2A08-334C97BA8EE1}"/>
                  </a:ext>
                </a:extLst>
              </p:cNvPr>
              <p:cNvSpPr>
                <a:spLocks noChangeArrowheads="1"/>
              </p:cNvSpPr>
              <p:nvPr/>
            </p:nvSpPr>
            <p:spPr bwMode="auto">
              <a:xfrm>
                <a:off x="1398" y="2341"/>
                <a:ext cx="67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process</a:t>
                </a:r>
              </a:p>
            </p:txBody>
          </p:sp>
        </p:grpSp>
        <p:grpSp>
          <p:nvGrpSpPr>
            <p:cNvPr id="3093" name="Group 65">
              <a:extLst>
                <a:ext uri="{FF2B5EF4-FFF2-40B4-BE49-F238E27FC236}">
                  <a16:creationId xmlns:a16="http://schemas.microsoft.com/office/drawing/2014/main" id="{BC8F77EB-9018-09D6-9CAE-83D1B559FD28}"/>
                </a:ext>
              </a:extLst>
            </p:cNvPr>
            <p:cNvGrpSpPr>
              <a:grpSpLocks/>
            </p:cNvGrpSpPr>
            <p:nvPr/>
          </p:nvGrpSpPr>
          <p:grpSpPr bwMode="auto">
            <a:xfrm>
              <a:off x="4473" y="2182"/>
              <a:ext cx="738" cy="349"/>
              <a:chOff x="4473" y="2182"/>
              <a:chExt cx="738" cy="349"/>
            </a:xfrm>
          </p:grpSpPr>
          <p:sp>
            <p:nvSpPr>
              <p:cNvPr id="3106" name="Oval 10">
                <a:extLst>
                  <a:ext uri="{FF2B5EF4-FFF2-40B4-BE49-F238E27FC236}">
                    <a16:creationId xmlns:a16="http://schemas.microsoft.com/office/drawing/2014/main" id="{459C3F80-A596-23CD-BBBB-1850151C7302}"/>
                  </a:ext>
                </a:extLst>
              </p:cNvPr>
              <p:cNvSpPr>
                <a:spLocks noChangeArrowheads="1"/>
              </p:cNvSpPr>
              <p:nvPr/>
            </p:nvSpPr>
            <p:spPr bwMode="auto">
              <a:xfrm>
                <a:off x="4473" y="2182"/>
                <a:ext cx="738" cy="349"/>
              </a:xfrm>
              <a:prstGeom prst="ellipse">
                <a:avLst/>
              </a:prstGeom>
              <a:gradFill rotWithShape="0">
                <a:gsLst>
                  <a:gs pos="0">
                    <a:srgbClr val="F6BF69"/>
                  </a:gs>
                  <a:gs pos="100000">
                    <a:srgbClr val="DDAC5E"/>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4875" name="Rectangle 11">
                <a:extLst>
                  <a:ext uri="{FF2B5EF4-FFF2-40B4-BE49-F238E27FC236}">
                    <a16:creationId xmlns:a16="http://schemas.microsoft.com/office/drawing/2014/main" id="{4F6F6607-3079-2562-40C6-14636D7826F7}"/>
                  </a:ext>
                </a:extLst>
              </p:cNvPr>
              <p:cNvSpPr>
                <a:spLocks noChangeArrowheads="1"/>
              </p:cNvSpPr>
              <p:nvPr/>
            </p:nvSpPr>
            <p:spPr bwMode="auto">
              <a:xfrm>
                <a:off x="4508" y="2233"/>
                <a:ext cx="67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process</a:t>
                </a:r>
              </a:p>
            </p:txBody>
          </p:sp>
        </p:grpSp>
        <p:sp>
          <p:nvSpPr>
            <p:cNvPr id="164878" name="Rectangle 14">
              <a:extLst>
                <a:ext uri="{FF2B5EF4-FFF2-40B4-BE49-F238E27FC236}">
                  <a16:creationId xmlns:a16="http://schemas.microsoft.com/office/drawing/2014/main" id="{D635188E-8570-C8F3-9D54-8606C430B937}"/>
                </a:ext>
              </a:extLst>
            </p:cNvPr>
            <p:cNvSpPr>
              <a:spLocks noChangeArrowheads="1"/>
            </p:cNvSpPr>
            <p:nvPr/>
          </p:nvSpPr>
          <p:spPr bwMode="auto">
            <a:xfrm>
              <a:off x="105" y="2025"/>
              <a:ext cx="92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First Level</a:t>
              </a:r>
            </a:p>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Inferences</a:t>
              </a:r>
            </a:p>
          </p:txBody>
        </p:sp>
        <p:sp>
          <p:nvSpPr>
            <p:cNvPr id="164883" name="Rectangle 19">
              <a:extLst>
                <a:ext uri="{FF2B5EF4-FFF2-40B4-BE49-F238E27FC236}">
                  <a16:creationId xmlns:a16="http://schemas.microsoft.com/office/drawing/2014/main" id="{C4EEB9CA-4E6A-0D82-BF05-E46E8A952F6D}"/>
                </a:ext>
              </a:extLst>
            </p:cNvPr>
            <p:cNvSpPr>
              <a:spLocks noChangeArrowheads="1"/>
            </p:cNvSpPr>
            <p:nvPr/>
          </p:nvSpPr>
          <p:spPr bwMode="auto">
            <a:xfrm>
              <a:off x="1224" y="1859"/>
              <a:ext cx="1021"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inflammation</a:t>
              </a:r>
            </a:p>
          </p:txBody>
        </p:sp>
        <p:sp>
          <p:nvSpPr>
            <p:cNvPr id="164884" name="Rectangle 20">
              <a:extLst>
                <a:ext uri="{FF2B5EF4-FFF2-40B4-BE49-F238E27FC236}">
                  <a16:creationId xmlns:a16="http://schemas.microsoft.com/office/drawing/2014/main" id="{F0623813-7318-1A8E-F101-C30B41A4F33D}"/>
                </a:ext>
              </a:extLst>
            </p:cNvPr>
            <p:cNvSpPr>
              <a:spLocks noChangeArrowheads="1"/>
            </p:cNvSpPr>
            <p:nvPr/>
          </p:nvSpPr>
          <p:spPr bwMode="auto">
            <a:xfrm>
              <a:off x="3322" y="1868"/>
              <a:ext cx="46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fever</a:t>
              </a:r>
            </a:p>
          </p:txBody>
        </p:sp>
        <p:sp>
          <p:nvSpPr>
            <p:cNvPr id="164885" name="Rectangle 21">
              <a:extLst>
                <a:ext uri="{FF2B5EF4-FFF2-40B4-BE49-F238E27FC236}">
                  <a16:creationId xmlns:a16="http://schemas.microsoft.com/office/drawing/2014/main" id="{324390DC-C45F-0FD8-B860-7EF64966393C}"/>
                </a:ext>
              </a:extLst>
            </p:cNvPr>
            <p:cNvSpPr>
              <a:spLocks noChangeArrowheads="1"/>
            </p:cNvSpPr>
            <p:nvPr/>
          </p:nvSpPr>
          <p:spPr bwMode="auto">
            <a:xfrm>
              <a:off x="4319" y="1694"/>
              <a:ext cx="1182"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increased WBC</a:t>
              </a:r>
            </a:p>
          </p:txBody>
        </p:sp>
        <p:sp>
          <p:nvSpPr>
            <p:cNvPr id="164886" name="Rectangle 22">
              <a:extLst>
                <a:ext uri="{FF2B5EF4-FFF2-40B4-BE49-F238E27FC236}">
                  <a16:creationId xmlns:a16="http://schemas.microsoft.com/office/drawing/2014/main" id="{B9C6F0B9-39D1-12F0-42F9-7B9CEDE325D8}"/>
                </a:ext>
              </a:extLst>
            </p:cNvPr>
            <p:cNvSpPr>
              <a:spLocks noChangeArrowheads="1"/>
            </p:cNvSpPr>
            <p:nvPr/>
          </p:nvSpPr>
          <p:spPr bwMode="auto">
            <a:xfrm>
              <a:off x="2054" y="2218"/>
              <a:ext cx="158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ctr"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positive strep culture</a:t>
              </a:r>
            </a:p>
          </p:txBody>
        </p:sp>
        <p:sp>
          <p:nvSpPr>
            <p:cNvPr id="3099" name="Line 30">
              <a:extLst>
                <a:ext uri="{FF2B5EF4-FFF2-40B4-BE49-F238E27FC236}">
                  <a16:creationId xmlns:a16="http://schemas.microsoft.com/office/drawing/2014/main" id="{6172DDF3-3E97-0CFE-BEE3-BE420C665FD4}"/>
                </a:ext>
              </a:extLst>
            </p:cNvPr>
            <p:cNvSpPr>
              <a:spLocks noChangeShapeType="1"/>
            </p:cNvSpPr>
            <p:nvPr/>
          </p:nvSpPr>
          <p:spPr bwMode="auto">
            <a:xfrm flipV="1">
              <a:off x="4848" y="1880"/>
              <a:ext cx="0" cy="256"/>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00" name="Line 31">
              <a:extLst>
                <a:ext uri="{FF2B5EF4-FFF2-40B4-BE49-F238E27FC236}">
                  <a16:creationId xmlns:a16="http://schemas.microsoft.com/office/drawing/2014/main" id="{A5EA2BB6-5A7C-5B9D-5419-DB0881E316C9}"/>
                </a:ext>
              </a:extLst>
            </p:cNvPr>
            <p:cNvSpPr>
              <a:spLocks noChangeShapeType="1"/>
            </p:cNvSpPr>
            <p:nvPr/>
          </p:nvSpPr>
          <p:spPr bwMode="auto">
            <a:xfrm flipH="1" flipV="1">
              <a:off x="1730" y="2052"/>
              <a:ext cx="3" cy="219"/>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01" name="Line 47">
              <a:extLst>
                <a:ext uri="{FF2B5EF4-FFF2-40B4-BE49-F238E27FC236}">
                  <a16:creationId xmlns:a16="http://schemas.microsoft.com/office/drawing/2014/main" id="{98D8CC8C-0E10-B02B-7009-4374DE40C1C4}"/>
                </a:ext>
              </a:extLst>
            </p:cNvPr>
            <p:cNvSpPr>
              <a:spLocks noChangeShapeType="1"/>
            </p:cNvSpPr>
            <p:nvPr/>
          </p:nvSpPr>
          <p:spPr bwMode="auto">
            <a:xfrm>
              <a:off x="1731" y="2676"/>
              <a:ext cx="0" cy="249"/>
            </a:xfrm>
            <a:prstGeom prst="line">
              <a:avLst/>
            </a:prstGeom>
            <a:noFill/>
            <a:ln w="3175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02" name="Line 48">
              <a:extLst>
                <a:ext uri="{FF2B5EF4-FFF2-40B4-BE49-F238E27FC236}">
                  <a16:creationId xmlns:a16="http://schemas.microsoft.com/office/drawing/2014/main" id="{85773E4A-50AA-BA9E-59B1-3B192ECC7545}"/>
                </a:ext>
              </a:extLst>
            </p:cNvPr>
            <p:cNvSpPr>
              <a:spLocks noChangeShapeType="1"/>
            </p:cNvSpPr>
            <p:nvPr/>
          </p:nvSpPr>
          <p:spPr bwMode="auto">
            <a:xfrm>
              <a:off x="1935" y="2634"/>
              <a:ext cx="192" cy="372"/>
            </a:xfrm>
            <a:prstGeom prst="line">
              <a:avLst/>
            </a:prstGeom>
            <a:noFill/>
            <a:ln w="3175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03" name="Line 49">
              <a:extLst>
                <a:ext uri="{FF2B5EF4-FFF2-40B4-BE49-F238E27FC236}">
                  <a16:creationId xmlns:a16="http://schemas.microsoft.com/office/drawing/2014/main" id="{2200FAEC-2F1E-014D-2495-B6350A242E9F}"/>
                </a:ext>
              </a:extLst>
            </p:cNvPr>
            <p:cNvSpPr>
              <a:spLocks noChangeShapeType="1"/>
            </p:cNvSpPr>
            <p:nvPr/>
          </p:nvSpPr>
          <p:spPr bwMode="auto">
            <a:xfrm flipH="1" flipV="1">
              <a:off x="3612" y="2106"/>
              <a:ext cx="105" cy="465"/>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04" name="Line 50">
              <a:extLst>
                <a:ext uri="{FF2B5EF4-FFF2-40B4-BE49-F238E27FC236}">
                  <a16:creationId xmlns:a16="http://schemas.microsoft.com/office/drawing/2014/main" id="{0EB878AD-8454-D4C0-5B9D-D1C1BDFF9D66}"/>
                </a:ext>
              </a:extLst>
            </p:cNvPr>
            <p:cNvSpPr>
              <a:spLocks noChangeShapeType="1"/>
            </p:cNvSpPr>
            <p:nvPr/>
          </p:nvSpPr>
          <p:spPr bwMode="auto">
            <a:xfrm flipV="1">
              <a:off x="4302" y="2562"/>
              <a:ext cx="363" cy="399"/>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05" name="Line 61">
              <a:extLst>
                <a:ext uri="{FF2B5EF4-FFF2-40B4-BE49-F238E27FC236}">
                  <a16:creationId xmlns:a16="http://schemas.microsoft.com/office/drawing/2014/main" id="{597C889E-1F16-CBC1-2E8C-80DF2C1D3EC4}"/>
                </a:ext>
              </a:extLst>
            </p:cNvPr>
            <p:cNvSpPr>
              <a:spLocks noChangeShapeType="1"/>
            </p:cNvSpPr>
            <p:nvPr/>
          </p:nvSpPr>
          <p:spPr bwMode="auto">
            <a:xfrm>
              <a:off x="3612" y="2391"/>
              <a:ext cx="1245" cy="480"/>
            </a:xfrm>
            <a:prstGeom prst="line">
              <a:avLst/>
            </a:prstGeom>
            <a:noFill/>
            <a:ln w="3175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64935" name="Group 71">
            <a:extLst>
              <a:ext uri="{FF2B5EF4-FFF2-40B4-BE49-F238E27FC236}">
                <a16:creationId xmlns:a16="http://schemas.microsoft.com/office/drawing/2014/main" id="{8E03801F-6A7C-1058-8525-44BB10DA8732}"/>
              </a:ext>
            </a:extLst>
          </p:cNvPr>
          <p:cNvGrpSpPr>
            <a:grpSpLocks/>
          </p:cNvGrpSpPr>
          <p:nvPr/>
        </p:nvGrpSpPr>
        <p:grpSpPr bwMode="auto">
          <a:xfrm>
            <a:off x="1543051" y="632778"/>
            <a:ext cx="7553325" cy="1739900"/>
            <a:chOff x="12" y="305"/>
            <a:chExt cx="4758" cy="1096"/>
          </a:xfrm>
        </p:grpSpPr>
        <p:sp>
          <p:nvSpPr>
            <p:cNvPr id="164868" name="Rectangle 4">
              <a:extLst>
                <a:ext uri="{FF2B5EF4-FFF2-40B4-BE49-F238E27FC236}">
                  <a16:creationId xmlns:a16="http://schemas.microsoft.com/office/drawing/2014/main" id="{E51EE0F2-37AD-27BF-B70A-019741ED805D}"/>
                </a:ext>
              </a:extLst>
            </p:cNvPr>
            <p:cNvSpPr>
              <a:spLocks noChangeArrowheads="1"/>
            </p:cNvSpPr>
            <p:nvPr/>
          </p:nvSpPr>
          <p:spPr bwMode="auto">
            <a:xfrm>
              <a:off x="12" y="417"/>
              <a:ext cx="92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elvetica" charset="0"/>
                  <a:ea typeface="+mn-ea"/>
                  <a:cs typeface="+mn-cs"/>
                </a:rPr>
                <a:t>Tertiary</a:t>
              </a:r>
            </a:p>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elvetica" charset="0"/>
                  <a:ea typeface="+mn-ea"/>
                  <a:cs typeface="+mn-cs"/>
                </a:rPr>
                <a:t>Inferences</a:t>
              </a:r>
            </a:p>
          </p:txBody>
        </p:sp>
        <p:sp>
          <p:nvSpPr>
            <p:cNvPr id="164869" name="Rectangle 5">
              <a:extLst>
                <a:ext uri="{FF2B5EF4-FFF2-40B4-BE49-F238E27FC236}">
                  <a16:creationId xmlns:a16="http://schemas.microsoft.com/office/drawing/2014/main" id="{89741F0D-1E2F-BD98-DFF9-50E6EB317C79}"/>
                </a:ext>
              </a:extLst>
            </p:cNvPr>
            <p:cNvSpPr>
              <a:spLocks noChangeArrowheads="1"/>
            </p:cNvSpPr>
            <p:nvPr/>
          </p:nvSpPr>
          <p:spPr bwMode="auto">
            <a:xfrm>
              <a:off x="1754" y="305"/>
              <a:ext cx="220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Immuno-compromised patient</a:t>
              </a:r>
            </a:p>
          </p:txBody>
        </p:sp>
        <p:grpSp>
          <p:nvGrpSpPr>
            <p:cNvPr id="3084" name="Group 66">
              <a:extLst>
                <a:ext uri="{FF2B5EF4-FFF2-40B4-BE49-F238E27FC236}">
                  <a16:creationId xmlns:a16="http://schemas.microsoft.com/office/drawing/2014/main" id="{65CAC2D1-4285-FDC4-2A26-8B9830ED63E9}"/>
                </a:ext>
              </a:extLst>
            </p:cNvPr>
            <p:cNvGrpSpPr>
              <a:grpSpLocks/>
            </p:cNvGrpSpPr>
            <p:nvPr/>
          </p:nvGrpSpPr>
          <p:grpSpPr bwMode="auto">
            <a:xfrm>
              <a:off x="2257" y="813"/>
              <a:ext cx="845" cy="351"/>
              <a:chOff x="2257" y="813"/>
              <a:chExt cx="845" cy="351"/>
            </a:xfrm>
          </p:grpSpPr>
          <p:sp>
            <p:nvSpPr>
              <p:cNvPr id="3090" name="Oval 6">
                <a:extLst>
                  <a:ext uri="{FF2B5EF4-FFF2-40B4-BE49-F238E27FC236}">
                    <a16:creationId xmlns:a16="http://schemas.microsoft.com/office/drawing/2014/main" id="{C4C70827-FACD-FA3F-2029-5584924B5048}"/>
                  </a:ext>
                </a:extLst>
              </p:cNvPr>
              <p:cNvSpPr>
                <a:spLocks noChangeArrowheads="1"/>
              </p:cNvSpPr>
              <p:nvPr/>
            </p:nvSpPr>
            <p:spPr bwMode="auto">
              <a:xfrm>
                <a:off x="2257" y="813"/>
                <a:ext cx="845" cy="351"/>
              </a:xfrm>
              <a:prstGeom prst="ellipse">
                <a:avLst/>
              </a:prstGeom>
              <a:gradFill rotWithShape="0">
                <a:gsLst>
                  <a:gs pos="0">
                    <a:srgbClr val="F6BF69"/>
                  </a:gs>
                  <a:gs pos="100000">
                    <a:srgbClr val="DDAC5E"/>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4871" name="Rectangle 7">
                <a:extLst>
                  <a:ext uri="{FF2B5EF4-FFF2-40B4-BE49-F238E27FC236}">
                    <a16:creationId xmlns:a16="http://schemas.microsoft.com/office/drawing/2014/main" id="{3287B4FB-C1E4-4CB2-2690-C8C1FFD0E0CB}"/>
                  </a:ext>
                </a:extLst>
              </p:cNvPr>
              <p:cNvSpPr>
                <a:spLocks noChangeArrowheads="1"/>
              </p:cNvSpPr>
              <p:nvPr/>
            </p:nvSpPr>
            <p:spPr bwMode="auto">
              <a:xfrm>
                <a:off x="2365" y="865"/>
                <a:ext cx="67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6" tIns="45588" rIns="91176" bIns="45588">
                <a:spAutoFit/>
              </a:bodyPr>
              <a:lstStyle/>
              <a:p>
                <a:pPr marL="0" marR="0" lvl="0" indent="0" algn="l" defTabSz="9032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38100" dist="38100" dir="2700000" algn="tl">
                        <a:srgbClr val="C0C0C0"/>
                      </a:outerShdw>
                    </a:effectLst>
                    <a:uLnTx/>
                    <a:uFillTx/>
                    <a:latin typeface="Helvetica" charset="0"/>
                    <a:ea typeface="+mn-ea"/>
                    <a:cs typeface="+mn-cs"/>
                  </a:rPr>
                  <a:t>process</a:t>
                </a:r>
              </a:p>
            </p:txBody>
          </p:sp>
        </p:grpSp>
        <p:sp>
          <p:nvSpPr>
            <p:cNvPr id="3085" name="Line 17">
              <a:extLst>
                <a:ext uri="{FF2B5EF4-FFF2-40B4-BE49-F238E27FC236}">
                  <a16:creationId xmlns:a16="http://schemas.microsoft.com/office/drawing/2014/main" id="{D9A0E754-DA61-B8F9-5398-F29FA7AFAA9C}"/>
                </a:ext>
              </a:extLst>
            </p:cNvPr>
            <p:cNvSpPr>
              <a:spLocks noChangeShapeType="1"/>
            </p:cNvSpPr>
            <p:nvPr/>
          </p:nvSpPr>
          <p:spPr bwMode="auto">
            <a:xfrm flipV="1">
              <a:off x="2697" y="515"/>
              <a:ext cx="0" cy="256"/>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86" name="Line 18">
              <a:extLst>
                <a:ext uri="{FF2B5EF4-FFF2-40B4-BE49-F238E27FC236}">
                  <a16:creationId xmlns:a16="http://schemas.microsoft.com/office/drawing/2014/main" id="{B869F6C6-262E-2700-290E-5371FAF6763E}"/>
                </a:ext>
              </a:extLst>
            </p:cNvPr>
            <p:cNvSpPr>
              <a:spLocks noChangeShapeType="1"/>
            </p:cNvSpPr>
            <p:nvPr/>
          </p:nvSpPr>
          <p:spPr bwMode="auto">
            <a:xfrm flipV="1">
              <a:off x="2691" y="1145"/>
              <a:ext cx="0" cy="256"/>
            </a:xfrm>
            <a:prstGeom prst="line">
              <a:avLst/>
            </a:prstGeom>
            <a:noFill/>
            <a:ln w="3175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87" name="Line 24">
              <a:extLst>
                <a:ext uri="{FF2B5EF4-FFF2-40B4-BE49-F238E27FC236}">
                  <a16:creationId xmlns:a16="http://schemas.microsoft.com/office/drawing/2014/main" id="{5B1A7737-E732-4224-F0A3-2894341E04FC}"/>
                </a:ext>
              </a:extLst>
            </p:cNvPr>
            <p:cNvSpPr>
              <a:spLocks noChangeShapeType="1"/>
            </p:cNvSpPr>
            <p:nvPr/>
          </p:nvSpPr>
          <p:spPr bwMode="auto">
            <a:xfrm>
              <a:off x="3192" y="936"/>
              <a:ext cx="1578" cy="42"/>
            </a:xfrm>
            <a:prstGeom prst="line">
              <a:avLst/>
            </a:prstGeom>
            <a:noFill/>
            <a:ln w="31750">
              <a:solidFill>
                <a:srgbClr val="FF00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88" name="Line 25">
              <a:extLst>
                <a:ext uri="{FF2B5EF4-FFF2-40B4-BE49-F238E27FC236}">
                  <a16:creationId xmlns:a16="http://schemas.microsoft.com/office/drawing/2014/main" id="{1CD16A11-4788-D882-33D7-87C5110B4B59}"/>
                </a:ext>
              </a:extLst>
            </p:cNvPr>
            <p:cNvSpPr>
              <a:spLocks noChangeShapeType="1"/>
            </p:cNvSpPr>
            <p:nvPr/>
          </p:nvSpPr>
          <p:spPr bwMode="auto">
            <a:xfrm>
              <a:off x="3252" y="1071"/>
              <a:ext cx="1293" cy="258"/>
            </a:xfrm>
            <a:prstGeom prst="line">
              <a:avLst/>
            </a:prstGeom>
            <a:noFill/>
            <a:ln w="31750">
              <a:solidFill>
                <a:srgbClr val="FF00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89" name="AutoShape 62">
              <a:extLst>
                <a:ext uri="{FF2B5EF4-FFF2-40B4-BE49-F238E27FC236}">
                  <a16:creationId xmlns:a16="http://schemas.microsoft.com/office/drawing/2014/main" id="{83C4D6D3-C2DD-A5FC-194C-D517388C0C72}"/>
                </a:ext>
              </a:extLst>
            </p:cNvPr>
            <p:cNvSpPr>
              <a:spLocks noChangeArrowheads="1"/>
            </p:cNvSpPr>
            <p:nvPr/>
          </p:nvSpPr>
          <p:spPr bwMode="auto">
            <a:xfrm rot="60000">
              <a:off x="386" y="903"/>
              <a:ext cx="771" cy="202"/>
            </a:xfrm>
            <a:prstGeom prst="rightArrow">
              <a:avLst>
                <a:gd name="adj1" fmla="val 50000"/>
                <a:gd name="adj2" fmla="val 190859"/>
              </a:avLst>
            </a:prstGeom>
            <a:gradFill rotWithShape="0">
              <a:gsLst>
                <a:gs pos="0">
                  <a:srgbClr val="FC0128"/>
                </a:gs>
                <a:gs pos="100000">
                  <a:srgbClr val="E20124"/>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3" name="Title 2">
            <a:extLst>
              <a:ext uri="{FF2B5EF4-FFF2-40B4-BE49-F238E27FC236}">
                <a16:creationId xmlns:a16="http://schemas.microsoft.com/office/drawing/2014/main" id="{814AC35E-DD26-0483-9C7B-E9200F56E885}"/>
              </a:ext>
            </a:extLst>
          </p:cNvPr>
          <p:cNvSpPr>
            <a:spLocks noGrp="1"/>
          </p:cNvSpPr>
          <p:nvPr>
            <p:ph type="title" idx="4294967295"/>
          </p:nvPr>
        </p:nvSpPr>
        <p:spPr>
          <a:xfrm>
            <a:off x="9139238" y="204788"/>
            <a:ext cx="3052762" cy="1325562"/>
          </a:xfrm>
        </p:spPr>
        <p:txBody>
          <a:bodyPr/>
          <a:lstStyle/>
          <a:p>
            <a:r>
              <a:rPr lang="en-US" dirty="0"/>
              <a:t>Medical Reasoning</a:t>
            </a:r>
          </a:p>
        </p:txBody>
      </p:sp>
      <p:sp>
        <p:nvSpPr>
          <p:cNvPr id="2" name="TextBox 1">
            <a:extLst>
              <a:ext uri="{FF2B5EF4-FFF2-40B4-BE49-F238E27FC236}">
                <a16:creationId xmlns:a16="http://schemas.microsoft.com/office/drawing/2014/main" id="{34C23F2A-92DB-5667-47B8-DD1FEC04940D}"/>
              </a:ext>
            </a:extLst>
          </p:cNvPr>
          <p:cNvSpPr txBox="1"/>
          <p:nvPr/>
        </p:nvSpPr>
        <p:spPr>
          <a:xfrm rot="19787964">
            <a:off x="1240621" y="2912913"/>
            <a:ext cx="8110425" cy="1169551"/>
          </a:xfrm>
          <a:prstGeom prst="rect">
            <a:avLst/>
          </a:prstGeom>
          <a:solidFill>
            <a:srgbClr val="FFFF00"/>
          </a:solidFill>
        </p:spPr>
        <p:txBody>
          <a:bodyPr wrap="square" rtlCol="0">
            <a:spAutoFit/>
          </a:bodyPr>
          <a:lstStyle/>
          <a:p>
            <a:r>
              <a:rPr lang="en-US" sz="2000" b="1" kern="100" dirty="0">
                <a:latin typeface="Calibri" panose="020F0502020204030204" pitchFamily="34" charset="0"/>
                <a:ea typeface="Calibri" panose="020F0502020204030204" pitchFamily="34" charset="0"/>
                <a:cs typeface="Times New Roman" panose="02020603050405020304" pitchFamily="18" charset="0"/>
              </a:rPr>
              <a:t>“The beginning of wisdom is the ability to call things by their right names.”</a:t>
            </a:r>
          </a:p>
          <a:p>
            <a:r>
              <a:rPr lang="en-US" b="1" kern="100" dirty="0">
                <a:latin typeface="Calibri" panose="020F0502020204030204" pitchFamily="34" charset="0"/>
                <a:ea typeface="Calibri" panose="020F0502020204030204" pitchFamily="34" charset="0"/>
                <a:cs typeface="Times New Roman" panose="02020603050405020304" pitchFamily="18" charset="0"/>
              </a:rPr>
              <a:t>~ Confucius </a:t>
            </a:r>
            <a:endParaRPr lang="en-US" sz="1400" b="1" kern="100" dirty="0">
              <a:latin typeface="Calibri" panose="020F0502020204030204" pitchFamily="34" charset="0"/>
              <a:ea typeface="Calibri" panose="020F0502020204030204" pitchFamily="34" charset="0"/>
              <a:cs typeface="Times New Roman" panose="02020603050405020304" pitchFamily="18" charset="0"/>
            </a:endParaRPr>
          </a:p>
          <a:p>
            <a:r>
              <a:rPr lang="en-US" sz="1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Veale J. J Am </a:t>
            </a:r>
            <a:r>
              <a:rPr lang="en-US" sz="1400" kern="1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Acad</a:t>
            </a:r>
            <a:r>
              <a:rPr lang="en-US" sz="1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Gold Foil Operators. 1974;GF17(GF2):45-80.</a:t>
            </a: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8823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4931"/>
                                        </p:tgtEl>
                                        <p:attrNameLst>
                                          <p:attrName>style.visibility</p:attrName>
                                        </p:attrNameLst>
                                      </p:cBhvr>
                                      <p:to>
                                        <p:strVal val="visible"/>
                                      </p:to>
                                    </p:set>
                                    <p:animEffect transition="in" filter="dissolve">
                                      <p:cBhvr>
                                        <p:cTn id="7" dur="500"/>
                                        <p:tgtEl>
                                          <p:spTgt spid="164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nodeType="clickEffect">
                                  <p:stCondLst>
                                    <p:cond delay="0"/>
                                  </p:stCondLst>
                                  <p:childTnLst>
                                    <p:set>
                                      <p:cBhvr>
                                        <p:cTn id="11" dur="1" fill="hold">
                                          <p:stCondLst>
                                            <p:cond delay="0"/>
                                          </p:stCondLst>
                                        </p:cTn>
                                        <p:tgtEl>
                                          <p:spTgt spid="164932"/>
                                        </p:tgtEl>
                                        <p:attrNameLst>
                                          <p:attrName>style.visibility</p:attrName>
                                        </p:attrNameLst>
                                      </p:cBhvr>
                                      <p:to>
                                        <p:strVal val="visible"/>
                                      </p:to>
                                    </p:set>
                                    <p:anim calcmode="lin" valueType="num">
                                      <p:cBhvr>
                                        <p:cTn id="12" dur="500" fill="hold"/>
                                        <p:tgtEl>
                                          <p:spTgt spid="164932"/>
                                        </p:tgtEl>
                                        <p:attrNameLst>
                                          <p:attrName>ppt_x</p:attrName>
                                        </p:attrNameLst>
                                      </p:cBhvr>
                                      <p:tavLst>
                                        <p:tav tm="0">
                                          <p:val>
                                            <p:strVal val="#ppt_x"/>
                                          </p:val>
                                        </p:tav>
                                        <p:tav tm="100000">
                                          <p:val>
                                            <p:strVal val="#ppt_x"/>
                                          </p:val>
                                        </p:tav>
                                      </p:tavLst>
                                    </p:anim>
                                    <p:anim calcmode="lin" valueType="num">
                                      <p:cBhvr>
                                        <p:cTn id="13" dur="500" fill="hold"/>
                                        <p:tgtEl>
                                          <p:spTgt spid="164932"/>
                                        </p:tgtEl>
                                        <p:attrNameLst>
                                          <p:attrName>ppt_y</p:attrName>
                                        </p:attrNameLst>
                                      </p:cBhvr>
                                      <p:tavLst>
                                        <p:tav tm="0">
                                          <p:val>
                                            <p:strVal val="#ppt_y+#ppt_h/2"/>
                                          </p:val>
                                        </p:tav>
                                        <p:tav tm="100000">
                                          <p:val>
                                            <p:strVal val="#ppt_y"/>
                                          </p:val>
                                        </p:tav>
                                      </p:tavLst>
                                    </p:anim>
                                    <p:anim calcmode="lin" valueType="num">
                                      <p:cBhvr>
                                        <p:cTn id="14" dur="500" fill="hold"/>
                                        <p:tgtEl>
                                          <p:spTgt spid="164932"/>
                                        </p:tgtEl>
                                        <p:attrNameLst>
                                          <p:attrName>ppt_w</p:attrName>
                                        </p:attrNameLst>
                                      </p:cBhvr>
                                      <p:tavLst>
                                        <p:tav tm="0">
                                          <p:val>
                                            <p:strVal val="#ppt_w"/>
                                          </p:val>
                                        </p:tav>
                                        <p:tav tm="100000">
                                          <p:val>
                                            <p:strVal val="#ppt_w"/>
                                          </p:val>
                                        </p:tav>
                                      </p:tavLst>
                                    </p:anim>
                                    <p:anim calcmode="lin" valueType="num">
                                      <p:cBhvr>
                                        <p:cTn id="15" dur="500" fill="hold"/>
                                        <p:tgtEl>
                                          <p:spTgt spid="164932"/>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nodeType="clickEffect">
                                  <p:stCondLst>
                                    <p:cond delay="0"/>
                                  </p:stCondLst>
                                  <p:childTnLst>
                                    <p:set>
                                      <p:cBhvr>
                                        <p:cTn id="19" dur="1" fill="hold">
                                          <p:stCondLst>
                                            <p:cond delay="0"/>
                                          </p:stCondLst>
                                        </p:cTn>
                                        <p:tgtEl>
                                          <p:spTgt spid="164933"/>
                                        </p:tgtEl>
                                        <p:attrNameLst>
                                          <p:attrName>style.visibility</p:attrName>
                                        </p:attrNameLst>
                                      </p:cBhvr>
                                      <p:to>
                                        <p:strVal val="visible"/>
                                      </p:to>
                                    </p:set>
                                    <p:anim calcmode="lin" valueType="num">
                                      <p:cBhvr>
                                        <p:cTn id="20" dur="500" fill="hold"/>
                                        <p:tgtEl>
                                          <p:spTgt spid="164933"/>
                                        </p:tgtEl>
                                        <p:attrNameLst>
                                          <p:attrName>ppt_x</p:attrName>
                                        </p:attrNameLst>
                                      </p:cBhvr>
                                      <p:tavLst>
                                        <p:tav tm="0">
                                          <p:val>
                                            <p:strVal val="#ppt_x"/>
                                          </p:val>
                                        </p:tav>
                                        <p:tav tm="100000">
                                          <p:val>
                                            <p:strVal val="#ppt_x"/>
                                          </p:val>
                                        </p:tav>
                                      </p:tavLst>
                                    </p:anim>
                                    <p:anim calcmode="lin" valueType="num">
                                      <p:cBhvr>
                                        <p:cTn id="21" dur="500" fill="hold"/>
                                        <p:tgtEl>
                                          <p:spTgt spid="164933"/>
                                        </p:tgtEl>
                                        <p:attrNameLst>
                                          <p:attrName>ppt_y</p:attrName>
                                        </p:attrNameLst>
                                      </p:cBhvr>
                                      <p:tavLst>
                                        <p:tav tm="0">
                                          <p:val>
                                            <p:strVal val="#ppt_y+#ppt_h/2"/>
                                          </p:val>
                                        </p:tav>
                                        <p:tav tm="100000">
                                          <p:val>
                                            <p:strVal val="#ppt_y"/>
                                          </p:val>
                                        </p:tav>
                                      </p:tavLst>
                                    </p:anim>
                                    <p:anim calcmode="lin" valueType="num">
                                      <p:cBhvr>
                                        <p:cTn id="22" dur="500" fill="hold"/>
                                        <p:tgtEl>
                                          <p:spTgt spid="164933"/>
                                        </p:tgtEl>
                                        <p:attrNameLst>
                                          <p:attrName>ppt_w</p:attrName>
                                        </p:attrNameLst>
                                      </p:cBhvr>
                                      <p:tavLst>
                                        <p:tav tm="0">
                                          <p:val>
                                            <p:strVal val="#ppt_w"/>
                                          </p:val>
                                        </p:tav>
                                        <p:tav tm="100000">
                                          <p:val>
                                            <p:strVal val="#ppt_w"/>
                                          </p:val>
                                        </p:tav>
                                      </p:tavLst>
                                    </p:anim>
                                    <p:anim calcmode="lin" valueType="num">
                                      <p:cBhvr>
                                        <p:cTn id="23" dur="500" fill="hold"/>
                                        <p:tgtEl>
                                          <p:spTgt spid="16493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4" fill="hold" nodeType="clickEffect">
                                  <p:stCondLst>
                                    <p:cond delay="0"/>
                                  </p:stCondLst>
                                  <p:childTnLst>
                                    <p:set>
                                      <p:cBhvr>
                                        <p:cTn id="27" dur="1" fill="hold">
                                          <p:stCondLst>
                                            <p:cond delay="0"/>
                                          </p:stCondLst>
                                        </p:cTn>
                                        <p:tgtEl>
                                          <p:spTgt spid="164934"/>
                                        </p:tgtEl>
                                        <p:attrNameLst>
                                          <p:attrName>style.visibility</p:attrName>
                                        </p:attrNameLst>
                                      </p:cBhvr>
                                      <p:to>
                                        <p:strVal val="visible"/>
                                      </p:to>
                                    </p:set>
                                    <p:anim calcmode="lin" valueType="num">
                                      <p:cBhvr>
                                        <p:cTn id="28" dur="500" fill="hold"/>
                                        <p:tgtEl>
                                          <p:spTgt spid="164934"/>
                                        </p:tgtEl>
                                        <p:attrNameLst>
                                          <p:attrName>ppt_x</p:attrName>
                                        </p:attrNameLst>
                                      </p:cBhvr>
                                      <p:tavLst>
                                        <p:tav tm="0">
                                          <p:val>
                                            <p:strVal val="#ppt_x"/>
                                          </p:val>
                                        </p:tav>
                                        <p:tav tm="100000">
                                          <p:val>
                                            <p:strVal val="#ppt_x"/>
                                          </p:val>
                                        </p:tav>
                                      </p:tavLst>
                                    </p:anim>
                                    <p:anim calcmode="lin" valueType="num">
                                      <p:cBhvr>
                                        <p:cTn id="29" dur="500" fill="hold"/>
                                        <p:tgtEl>
                                          <p:spTgt spid="164934"/>
                                        </p:tgtEl>
                                        <p:attrNameLst>
                                          <p:attrName>ppt_y</p:attrName>
                                        </p:attrNameLst>
                                      </p:cBhvr>
                                      <p:tavLst>
                                        <p:tav tm="0">
                                          <p:val>
                                            <p:strVal val="#ppt_y+#ppt_h/2"/>
                                          </p:val>
                                        </p:tav>
                                        <p:tav tm="100000">
                                          <p:val>
                                            <p:strVal val="#ppt_y"/>
                                          </p:val>
                                        </p:tav>
                                      </p:tavLst>
                                    </p:anim>
                                    <p:anim calcmode="lin" valueType="num">
                                      <p:cBhvr>
                                        <p:cTn id="30" dur="500" fill="hold"/>
                                        <p:tgtEl>
                                          <p:spTgt spid="164934"/>
                                        </p:tgtEl>
                                        <p:attrNameLst>
                                          <p:attrName>ppt_w</p:attrName>
                                        </p:attrNameLst>
                                      </p:cBhvr>
                                      <p:tavLst>
                                        <p:tav tm="0">
                                          <p:val>
                                            <p:strVal val="#ppt_w"/>
                                          </p:val>
                                        </p:tav>
                                        <p:tav tm="100000">
                                          <p:val>
                                            <p:strVal val="#ppt_w"/>
                                          </p:val>
                                        </p:tav>
                                      </p:tavLst>
                                    </p:anim>
                                    <p:anim calcmode="lin" valueType="num">
                                      <p:cBhvr>
                                        <p:cTn id="31" dur="500" fill="hold"/>
                                        <p:tgtEl>
                                          <p:spTgt spid="164934"/>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4" fill="hold" nodeType="clickEffect">
                                  <p:stCondLst>
                                    <p:cond delay="0"/>
                                  </p:stCondLst>
                                  <p:childTnLst>
                                    <p:set>
                                      <p:cBhvr>
                                        <p:cTn id="35" dur="1" fill="hold">
                                          <p:stCondLst>
                                            <p:cond delay="0"/>
                                          </p:stCondLst>
                                        </p:cTn>
                                        <p:tgtEl>
                                          <p:spTgt spid="164935"/>
                                        </p:tgtEl>
                                        <p:attrNameLst>
                                          <p:attrName>style.visibility</p:attrName>
                                        </p:attrNameLst>
                                      </p:cBhvr>
                                      <p:to>
                                        <p:strVal val="visible"/>
                                      </p:to>
                                    </p:set>
                                    <p:anim calcmode="lin" valueType="num">
                                      <p:cBhvr>
                                        <p:cTn id="36" dur="500" fill="hold"/>
                                        <p:tgtEl>
                                          <p:spTgt spid="164935"/>
                                        </p:tgtEl>
                                        <p:attrNameLst>
                                          <p:attrName>ppt_x</p:attrName>
                                        </p:attrNameLst>
                                      </p:cBhvr>
                                      <p:tavLst>
                                        <p:tav tm="0">
                                          <p:val>
                                            <p:strVal val="#ppt_x"/>
                                          </p:val>
                                        </p:tav>
                                        <p:tav tm="100000">
                                          <p:val>
                                            <p:strVal val="#ppt_x"/>
                                          </p:val>
                                        </p:tav>
                                      </p:tavLst>
                                    </p:anim>
                                    <p:anim calcmode="lin" valueType="num">
                                      <p:cBhvr>
                                        <p:cTn id="37" dur="500" fill="hold"/>
                                        <p:tgtEl>
                                          <p:spTgt spid="164935"/>
                                        </p:tgtEl>
                                        <p:attrNameLst>
                                          <p:attrName>ppt_y</p:attrName>
                                        </p:attrNameLst>
                                      </p:cBhvr>
                                      <p:tavLst>
                                        <p:tav tm="0">
                                          <p:val>
                                            <p:strVal val="#ppt_y+#ppt_h/2"/>
                                          </p:val>
                                        </p:tav>
                                        <p:tav tm="100000">
                                          <p:val>
                                            <p:strVal val="#ppt_y"/>
                                          </p:val>
                                        </p:tav>
                                      </p:tavLst>
                                    </p:anim>
                                    <p:anim calcmode="lin" valueType="num">
                                      <p:cBhvr>
                                        <p:cTn id="38" dur="500" fill="hold"/>
                                        <p:tgtEl>
                                          <p:spTgt spid="164935"/>
                                        </p:tgtEl>
                                        <p:attrNameLst>
                                          <p:attrName>ppt_w</p:attrName>
                                        </p:attrNameLst>
                                      </p:cBhvr>
                                      <p:tavLst>
                                        <p:tav tm="0">
                                          <p:val>
                                            <p:strVal val="#ppt_w"/>
                                          </p:val>
                                        </p:tav>
                                        <p:tav tm="100000">
                                          <p:val>
                                            <p:strVal val="#ppt_w"/>
                                          </p:val>
                                        </p:tav>
                                      </p:tavLst>
                                    </p:anim>
                                    <p:anim calcmode="lin" valueType="num">
                                      <p:cBhvr>
                                        <p:cTn id="39" dur="500" fill="hold"/>
                                        <p:tgtEl>
                                          <p:spTgt spid="164935"/>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8927FD2-5EE6-AF5C-1006-E628B099C3B8}"/>
              </a:ext>
            </a:extLst>
          </p:cNvPr>
          <p:cNvSpPr>
            <a:spLocks noGrp="1"/>
          </p:cNvSpPr>
          <p:nvPr>
            <p:ph type="title"/>
          </p:nvPr>
        </p:nvSpPr>
        <p:spPr>
          <a:xfrm>
            <a:off x="839788" y="914403"/>
            <a:ext cx="3932237" cy="704332"/>
          </a:xfrm>
        </p:spPr>
        <p:txBody>
          <a:bodyPr/>
          <a:lstStyle/>
          <a:p>
            <a:r>
              <a:rPr lang="en-US" b="1" dirty="0">
                <a:latin typeface="Avenir Next LT Pro"/>
                <a:cs typeface="Poppins"/>
              </a:rPr>
              <a:t>Who am I?</a:t>
            </a:r>
          </a:p>
        </p:txBody>
      </p:sp>
      <p:pic>
        <p:nvPicPr>
          <p:cNvPr id="12" name="Picture Placeholder 22" descr="A person taking a selfie&#10;&#10;Description automatically generated">
            <a:extLst>
              <a:ext uri="{FF2B5EF4-FFF2-40B4-BE49-F238E27FC236}">
                <a16:creationId xmlns:a16="http://schemas.microsoft.com/office/drawing/2014/main" id="{9519C1AD-9951-1624-EB48-441E5F4A3603}"/>
              </a:ext>
            </a:extLst>
          </p:cNvPr>
          <p:cNvPicPr>
            <a:picLocks noGrp="1" noChangeAspect="1"/>
          </p:cNvPicPr>
          <p:nvPr>
            <p:ph type="pic" idx="1"/>
          </p:nvPr>
        </p:nvPicPr>
        <p:blipFill rotWithShape="1">
          <a:blip r:embed="rId3" cstate="screen">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a:ext>
            </a:extLst>
          </a:blip>
          <a:srcRect/>
          <a:stretch/>
        </p:blipFill>
        <p:spPr>
          <a:xfrm rot="5400000">
            <a:off x="6508249" y="1600558"/>
            <a:ext cx="4646139" cy="3978162"/>
          </a:xfrm>
          <a:prstGeom prst="rect">
            <a:avLst/>
          </a:prstGeom>
        </p:spPr>
      </p:pic>
      <p:sp>
        <p:nvSpPr>
          <p:cNvPr id="10" name="Text Placeholder 9">
            <a:extLst>
              <a:ext uri="{FF2B5EF4-FFF2-40B4-BE49-F238E27FC236}">
                <a16:creationId xmlns:a16="http://schemas.microsoft.com/office/drawing/2014/main" id="{41BEB9ED-2EC9-CB4C-8626-20FA591BE9FF}"/>
              </a:ext>
            </a:extLst>
          </p:cNvPr>
          <p:cNvSpPr>
            <a:spLocks noGrp="1"/>
          </p:cNvSpPr>
          <p:nvPr>
            <p:ph type="body" sz="half" idx="2"/>
          </p:nvPr>
        </p:nvSpPr>
        <p:spPr>
          <a:xfrm>
            <a:off x="0" y="1618735"/>
            <a:ext cx="6561438" cy="4737615"/>
          </a:xfrm>
        </p:spPr>
        <p:txBody>
          <a:bodyPr>
            <a:normAutofit lnSpcReduction="10000"/>
          </a:bodyPr>
          <a:lstStyle/>
          <a:p>
            <a:pPr marL="800100" lvl="1" indent="-342900">
              <a:buSzPct val="60000"/>
              <a:buFont typeface="Arial" panose="020B0604020202020204" pitchFamily="34" charset="0"/>
              <a:buChar char="•"/>
            </a:pPr>
            <a:r>
              <a:rPr lang="en-US" sz="2400" dirty="0">
                <a:latin typeface="Avenir Next" panose="020B0503020202020204" pitchFamily="34" charset="0"/>
              </a:rPr>
              <a:t>Physician - Board Certified in Clinical Pathology and Medical Informatics</a:t>
            </a:r>
          </a:p>
          <a:p>
            <a:pPr marL="800100" lvl="1" indent="-342900">
              <a:buSzPct val="60000"/>
              <a:buFont typeface="Arial" panose="020B0604020202020204" pitchFamily="34" charset="0"/>
              <a:buChar char="•"/>
            </a:pPr>
            <a:r>
              <a:rPr lang="en-US" sz="2400" dirty="0">
                <a:latin typeface="Avenir Next" panose="020B0503020202020204" pitchFamily="34" charset="0"/>
              </a:rPr>
              <a:t>Medical Informaticist at Intermountain Healthcare for 36 years, CMIO for the last 12 years</a:t>
            </a:r>
          </a:p>
          <a:p>
            <a:pPr marL="800100" lvl="1" indent="-342900">
              <a:buSzPct val="60000"/>
              <a:buFont typeface="Arial" panose="020B0604020202020204" pitchFamily="34" charset="0"/>
              <a:buChar char="•"/>
            </a:pPr>
            <a:r>
              <a:rPr lang="en-US" sz="2400" dirty="0">
                <a:latin typeface="Avenir Next" panose="020B0503020202020204" pitchFamily="34" charset="0"/>
              </a:rPr>
              <a:t>Professor (Clinical) U of Utah Department of Biomedical Informatics</a:t>
            </a:r>
          </a:p>
          <a:p>
            <a:pPr marL="800100" lvl="1" indent="-342900">
              <a:buSzPct val="60000"/>
              <a:buFont typeface="Arial" panose="020B0604020202020204" pitchFamily="34" charset="0"/>
              <a:buChar char="•"/>
            </a:pPr>
            <a:r>
              <a:rPr lang="en-US" sz="2400" dirty="0">
                <a:latin typeface="Avenir Next" panose="020B0503020202020204" pitchFamily="34" charset="0"/>
              </a:rPr>
              <a:t>Founding Member and Co-chair of Logical Observation Identifiers Names and Codes (LOINC)</a:t>
            </a:r>
          </a:p>
          <a:p>
            <a:pPr marL="800100" lvl="1" indent="-342900">
              <a:buSzPct val="60000"/>
              <a:buFont typeface="Arial" panose="020B0604020202020204" pitchFamily="34" charset="0"/>
              <a:buChar char="•"/>
            </a:pPr>
            <a:r>
              <a:rPr lang="en-US" sz="2400" dirty="0">
                <a:latin typeface="Avenir Next" panose="020B0503020202020204" pitchFamily="34" charset="0"/>
              </a:rPr>
              <a:t>Former member of SNOMED CT Editorial Board</a:t>
            </a:r>
          </a:p>
          <a:p>
            <a:pPr marL="800100" lvl="1" indent="-342900">
              <a:buSzPct val="60000"/>
              <a:buFont typeface="Arial" panose="020B0604020202020204" pitchFamily="34" charset="0"/>
              <a:buChar char="•"/>
            </a:pPr>
            <a:r>
              <a:rPr lang="en-US" sz="2400" dirty="0">
                <a:latin typeface="Avenir Next" panose="020B0503020202020204" pitchFamily="34" charset="0"/>
              </a:rPr>
              <a:t>Past Chair of Health Level 7 (HL7) (twice)</a:t>
            </a:r>
            <a:endParaRPr lang="en-US" sz="2800" dirty="0">
              <a:latin typeface="Avenir Next" panose="020B0503020202020204" pitchFamily="34" charset="0"/>
            </a:endParaRP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2C32FFB-F9AE-46F0-A233-A2E6282589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6B374AB-9246-36C3-C8BA-5954C06FCD58}"/>
              </a:ext>
            </a:extLst>
          </p:cNvPr>
          <p:cNvSpPr txBox="1"/>
          <p:nvPr/>
        </p:nvSpPr>
        <p:spPr>
          <a:xfrm>
            <a:off x="6776618" y="5987018"/>
            <a:ext cx="32570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Selfie, Dead Horse Point</a:t>
            </a:r>
          </a:p>
        </p:txBody>
      </p:sp>
    </p:spTree>
    <p:extLst>
      <p:ext uri="{BB962C8B-B14F-4D97-AF65-F5344CB8AC3E}">
        <p14:creationId xmlns:p14="http://schemas.microsoft.com/office/powerpoint/2010/main" val="185940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B97C-5642-C823-3EF3-3DE02F796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13BD2-17A6-0827-5779-89D6BC66F77D}"/>
              </a:ext>
            </a:extLst>
          </p:cNvPr>
          <p:cNvSpPr>
            <a:spLocks noGrp="1"/>
          </p:cNvSpPr>
          <p:nvPr>
            <p:ph type="title"/>
          </p:nvPr>
        </p:nvSpPr>
        <p:spPr/>
        <p:txBody>
          <a:bodyPr>
            <a:normAutofit/>
          </a:bodyPr>
          <a:lstStyle/>
          <a:p>
            <a:r>
              <a:rPr lang="en-US" sz="4000" dirty="0"/>
              <a:t>Textbook knowledge vs. executable knowledge</a:t>
            </a:r>
          </a:p>
        </p:txBody>
      </p:sp>
      <p:sp>
        <p:nvSpPr>
          <p:cNvPr id="3" name="Content Placeholder 2">
            <a:extLst>
              <a:ext uri="{FF2B5EF4-FFF2-40B4-BE49-F238E27FC236}">
                <a16:creationId xmlns:a16="http://schemas.microsoft.com/office/drawing/2014/main" id="{BBFD598D-628F-7AAA-98AE-22AF15ADE935}"/>
              </a:ext>
            </a:extLst>
          </p:cNvPr>
          <p:cNvSpPr>
            <a:spLocks noGrp="1"/>
          </p:cNvSpPr>
          <p:nvPr>
            <p:ph idx="1"/>
          </p:nvPr>
        </p:nvSpPr>
        <p:spPr>
          <a:xfrm>
            <a:off x="838200" y="1574165"/>
            <a:ext cx="10515600" cy="4351338"/>
          </a:xfrm>
        </p:spPr>
        <p:txBody>
          <a:bodyPr>
            <a:normAutofit fontScale="77500" lnSpcReduction="20000"/>
          </a:bodyPr>
          <a:lstStyle/>
          <a:p>
            <a:r>
              <a:rPr lang="en-US" b="1" dirty="0"/>
              <a:t>Textbook knowledge (the pathogenesis of disease)</a:t>
            </a:r>
          </a:p>
          <a:p>
            <a:pPr lvl="1"/>
            <a:r>
              <a:rPr lang="en-US" sz="3100" dirty="0"/>
              <a:t>Diabetes mellitus, also known as diabetes, is a chronic disease that occurs when the body can't control blood sugar levels. This can be due to the body not producing enough insulin, or not using insulin properly.</a:t>
            </a:r>
          </a:p>
          <a:p>
            <a:r>
              <a:rPr lang="en-US" b="1" dirty="0"/>
              <a:t>Executable knowledge (how you know in the real world if your patient is diabetic)</a:t>
            </a:r>
          </a:p>
          <a:p>
            <a:pPr marL="457200" lvl="1" indent="0">
              <a:buNone/>
            </a:pPr>
            <a:r>
              <a:rPr lang="en-US" sz="3100" dirty="0"/>
              <a:t>The patient has diabetes mellitus if {</a:t>
            </a:r>
          </a:p>
          <a:p>
            <a:pPr marL="457200" lvl="1" indent="0">
              <a:buNone/>
            </a:pPr>
            <a:r>
              <a:rPr lang="en-US" sz="3100" dirty="0"/>
              <a:t>	the hemoglobin A1c is 6.5% or greater</a:t>
            </a:r>
          </a:p>
          <a:p>
            <a:pPr marL="457200" lvl="1" indent="0">
              <a:buNone/>
            </a:pPr>
            <a:r>
              <a:rPr lang="en-US" sz="3100" dirty="0"/>
              <a:t>	OR they require insulin to control their blood sugar</a:t>
            </a:r>
          </a:p>
          <a:p>
            <a:pPr marL="457200" lvl="1" indent="0">
              <a:buNone/>
            </a:pPr>
            <a:r>
              <a:rPr lang="en-US" sz="3100" dirty="0"/>
              <a:t>	OR … }</a:t>
            </a:r>
            <a:endParaRPr lang="en-US" dirty="0"/>
          </a:p>
          <a:p>
            <a:r>
              <a:rPr lang="en-US" b="1" dirty="0"/>
              <a:t>Both types of knowledge are essential</a:t>
            </a:r>
            <a:r>
              <a:rPr lang="en-US" dirty="0"/>
              <a:t>, …</a:t>
            </a:r>
          </a:p>
          <a:p>
            <a:pPr lvl="1"/>
            <a:r>
              <a:rPr lang="en-US" sz="3100" dirty="0"/>
              <a:t>But executable knowledge is needed to make clinical decision support applications shareable, and is the key to computers applying textbook knowledge to individual patients.</a:t>
            </a:r>
          </a:p>
        </p:txBody>
      </p:sp>
    </p:spTree>
    <p:extLst>
      <p:ext uri="{BB962C8B-B14F-4D97-AF65-F5344CB8AC3E}">
        <p14:creationId xmlns:p14="http://schemas.microsoft.com/office/powerpoint/2010/main" val="83237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EEC2-A581-547F-B068-390B85873553}"/>
              </a:ext>
            </a:extLst>
          </p:cNvPr>
          <p:cNvSpPr>
            <a:spLocks noGrp="1"/>
          </p:cNvSpPr>
          <p:nvPr>
            <p:ph type="title"/>
          </p:nvPr>
        </p:nvSpPr>
        <p:spPr/>
        <p:txBody>
          <a:bodyPr/>
          <a:lstStyle/>
          <a:p>
            <a:r>
              <a:rPr lang="en-US" dirty="0"/>
              <a:t>But there are too many ways to say the same thing.</a:t>
            </a:r>
          </a:p>
        </p:txBody>
      </p:sp>
      <p:sp>
        <p:nvSpPr>
          <p:cNvPr id="3" name="Text Placeholder 2">
            <a:extLst>
              <a:ext uri="{FF2B5EF4-FFF2-40B4-BE49-F238E27FC236}">
                <a16:creationId xmlns:a16="http://schemas.microsoft.com/office/drawing/2014/main" id="{936AEC68-8EDB-6452-F540-B985CB79A7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524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8FB0CA-4A4F-2021-662E-03A4262D52E8}"/>
              </a:ext>
            </a:extLst>
          </p:cNvPr>
          <p:cNvSpPr>
            <a:spLocks noGrp="1"/>
          </p:cNvSpPr>
          <p:nvPr>
            <p:ph type="title"/>
          </p:nvPr>
        </p:nvSpPr>
        <p:spPr/>
        <p:txBody>
          <a:bodyPr>
            <a:normAutofit fontScale="90000"/>
          </a:bodyPr>
          <a:lstStyle/>
          <a:p>
            <a:r>
              <a:rPr lang="en-US" sz="4400" dirty="0"/>
              <a:t>Systolic Blood Pressure Example</a:t>
            </a:r>
            <a:br>
              <a:rPr lang="en-US" sz="4400" dirty="0"/>
            </a:br>
            <a:endParaRPr lang="en-US" sz="4400" dirty="0"/>
          </a:p>
        </p:txBody>
      </p:sp>
      <p:sp>
        <p:nvSpPr>
          <p:cNvPr id="10" name="Text Placeholder 9">
            <a:extLst>
              <a:ext uri="{FF2B5EF4-FFF2-40B4-BE49-F238E27FC236}">
                <a16:creationId xmlns:a16="http://schemas.microsoft.com/office/drawing/2014/main" id="{CBBC3FC4-52BD-2757-145F-24E0D3278ABE}"/>
              </a:ext>
            </a:extLst>
          </p:cNvPr>
          <p:cNvSpPr>
            <a:spLocks noGrp="1"/>
          </p:cNvSpPr>
          <p:nvPr>
            <p:ph type="body" idx="4294967295"/>
          </p:nvPr>
        </p:nvSpPr>
        <p:spPr>
          <a:xfrm>
            <a:off x="921950" y="2214903"/>
            <a:ext cx="5174050" cy="4486580"/>
          </a:xfrm>
        </p:spPr>
        <p:txBody>
          <a:bodyPr>
            <a:noAutofit/>
          </a:bodyPr>
          <a:lstStyle/>
          <a:p>
            <a:pPr marL="0" indent="0">
              <a:lnSpc>
                <a:spcPct val="100000"/>
              </a:lnSpc>
              <a:spcBef>
                <a:spcPts val="0"/>
              </a:spcBef>
              <a:buNone/>
            </a:pPr>
            <a:r>
              <a:rPr lang="en-US" sz="1800" dirty="0"/>
              <a:t>8480-6	Systolic blood pressure</a:t>
            </a:r>
          </a:p>
          <a:p>
            <a:pPr marL="0" indent="0">
              <a:lnSpc>
                <a:spcPct val="100000"/>
              </a:lnSpc>
              <a:spcBef>
                <a:spcPts val="0"/>
              </a:spcBef>
              <a:buNone/>
            </a:pPr>
            <a:r>
              <a:rPr lang="en-US" sz="1800" dirty="0"/>
              <a:t>8461-6	Systolic blood pressure--supine</a:t>
            </a:r>
          </a:p>
          <a:p>
            <a:pPr marL="0" indent="0">
              <a:lnSpc>
                <a:spcPct val="100000"/>
              </a:lnSpc>
              <a:spcBef>
                <a:spcPts val="0"/>
              </a:spcBef>
              <a:buNone/>
            </a:pPr>
            <a:r>
              <a:rPr lang="en-US" sz="1800" dirty="0"/>
              <a:t>8460-8	Systolic blood pressure--standing</a:t>
            </a:r>
          </a:p>
          <a:p>
            <a:pPr marL="0" indent="0">
              <a:lnSpc>
                <a:spcPct val="100000"/>
              </a:lnSpc>
              <a:spcBef>
                <a:spcPts val="0"/>
              </a:spcBef>
              <a:buNone/>
            </a:pPr>
            <a:r>
              <a:rPr lang="en-US" sz="1800" dirty="0"/>
              <a:t>8459-0	Systolic blood pressure—sitting</a:t>
            </a:r>
          </a:p>
          <a:p>
            <a:pPr marL="0" indent="0">
              <a:lnSpc>
                <a:spcPct val="100000"/>
              </a:lnSpc>
              <a:spcBef>
                <a:spcPts val="0"/>
              </a:spcBef>
              <a:buNone/>
            </a:pPr>
            <a:r>
              <a:rPr lang="en-US" sz="1800" dirty="0"/>
              <a:t>89268-7	Systolic blood pressure—</a:t>
            </a:r>
          </a:p>
          <a:p>
            <a:pPr marL="0" indent="0">
              <a:lnSpc>
                <a:spcPct val="100000"/>
              </a:lnSpc>
              <a:spcBef>
                <a:spcPts val="0"/>
              </a:spcBef>
              <a:buNone/>
            </a:pPr>
            <a:r>
              <a:rPr lang="en-US" sz="1800" dirty="0"/>
              <a:t>	lying in L-lateral position</a:t>
            </a:r>
          </a:p>
          <a:p>
            <a:pPr marL="0" indent="0">
              <a:lnSpc>
                <a:spcPct val="100000"/>
              </a:lnSpc>
              <a:spcBef>
                <a:spcPts val="0"/>
              </a:spcBef>
              <a:buNone/>
            </a:pPr>
            <a:r>
              <a:rPr lang="en-US" sz="1800" dirty="0"/>
              <a:t>76215-3	Invasive Systolic blood pressure</a:t>
            </a:r>
          </a:p>
          <a:p>
            <a:pPr marL="0" indent="0">
              <a:lnSpc>
                <a:spcPct val="100000"/>
              </a:lnSpc>
              <a:spcBef>
                <a:spcPts val="0"/>
              </a:spcBef>
              <a:buNone/>
            </a:pPr>
            <a:r>
              <a:rPr lang="en-US" sz="1800" dirty="0"/>
              <a:t>76534-7	Systolic blood pressure by Noninvasive</a:t>
            </a:r>
          </a:p>
          <a:p>
            <a:pPr marL="0" indent="0">
              <a:lnSpc>
                <a:spcPct val="100000"/>
              </a:lnSpc>
              <a:spcBef>
                <a:spcPts val="0"/>
              </a:spcBef>
              <a:buNone/>
            </a:pPr>
            <a:r>
              <a:rPr lang="en-US" sz="1800" dirty="0"/>
              <a:t>8479-8	Systolic blood pressure by palpation</a:t>
            </a:r>
          </a:p>
          <a:p>
            <a:pPr marL="0" indent="0">
              <a:lnSpc>
                <a:spcPct val="100000"/>
              </a:lnSpc>
              <a:spcBef>
                <a:spcPts val="0"/>
              </a:spcBef>
              <a:buNone/>
            </a:pPr>
            <a:r>
              <a:rPr lang="en-US" sz="1800" dirty="0"/>
              <a:t>8508-4	Brachial artery Systolic blood pressure</a:t>
            </a:r>
          </a:p>
          <a:p>
            <a:pPr marL="0" indent="0">
              <a:lnSpc>
                <a:spcPct val="100000"/>
              </a:lnSpc>
              <a:spcBef>
                <a:spcPts val="0"/>
              </a:spcBef>
              <a:buNone/>
            </a:pPr>
            <a:r>
              <a:rPr lang="en-US" sz="1800" dirty="0"/>
              <a:t>8510-0	Femoral artery Systolic blood pressure</a:t>
            </a:r>
          </a:p>
          <a:p>
            <a:pPr marL="0" indent="0">
              <a:lnSpc>
                <a:spcPct val="100000"/>
              </a:lnSpc>
              <a:spcBef>
                <a:spcPts val="0"/>
              </a:spcBef>
              <a:buNone/>
            </a:pPr>
            <a:r>
              <a:rPr lang="en-US" sz="1800" dirty="0"/>
              <a:t>75997-7	Systolic blood pressure by Continuous </a:t>
            </a:r>
          </a:p>
          <a:p>
            <a:pPr marL="0" indent="0">
              <a:lnSpc>
                <a:spcPct val="100000"/>
              </a:lnSpc>
              <a:spcBef>
                <a:spcPts val="0"/>
              </a:spcBef>
              <a:buNone/>
            </a:pPr>
            <a:r>
              <a:rPr lang="en-US" sz="1800" dirty="0"/>
              <a:t>	non-invasive monitoring</a:t>
            </a:r>
          </a:p>
        </p:txBody>
      </p:sp>
      <p:sp>
        <p:nvSpPr>
          <p:cNvPr id="15" name="Subtitle 14">
            <a:extLst>
              <a:ext uri="{FF2B5EF4-FFF2-40B4-BE49-F238E27FC236}">
                <a16:creationId xmlns:a16="http://schemas.microsoft.com/office/drawing/2014/main" id="{72063B1C-58E3-0836-4285-E5B48BE1920B}"/>
              </a:ext>
            </a:extLst>
          </p:cNvPr>
          <p:cNvSpPr>
            <a:spLocks noGrp="1"/>
          </p:cNvSpPr>
          <p:nvPr>
            <p:ph type="subTitle" idx="4294967295"/>
          </p:nvPr>
        </p:nvSpPr>
        <p:spPr>
          <a:xfrm>
            <a:off x="885084" y="1038170"/>
            <a:ext cx="10541000" cy="895733"/>
          </a:xfrm>
        </p:spPr>
        <p:txBody>
          <a:bodyPr>
            <a:normAutofit/>
          </a:bodyPr>
          <a:lstStyle/>
          <a:p>
            <a:pPr marL="0">
              <a:spcBef>
                <a:spcPts val="0"/>
              </a:spcBef>
              <a:buNone/>
            </a:pPr>
            <a:r>
              <a:rPr lang="en-US" dirty="0"/>
              <a:t>Systolic blood pressure.   There are 122 active terms for systolic blood pressure in LOINC</a:t>
            </a:r>
          </a:p>
        </p:txBody>
      </p:sp>
      <p:sp>
        <p:nvSpPr>
          <p:cNvPr id="18" name="TextBox 17">
            <a:extLst>
              <a:ext uri="{FF2B5EF4-FFF2-40B4-BE49-F238E27FC236}">
                <a16:creationId xmlns:a16="http://schemas.microsoft.com/office/drawing/2014/main" id="{6057F958-EFCA-9C43-A187-EBD73E0BF130}"/>
              </a:ext>
            </a:extLst>
          </p:cNvPr>
          <p:cNvSpPr txBox="1"/>
          <p:nvPr/>
        </p:nvSpPr>
        <p:spPr>
          <a:xfrm>
            <a:off x="6096000" y="2225598"/>
            <a:ext cx="5174050" cy="3416320"/>
          </a:xfrm>
          <a:prstGeom prst="rect">
            <a:avLst/>
          </a:prstGeom>
          <a:noFill/>
        </p:spPr>
        <p:txBody>
          <a:bodyPr wrap="square" rtlCol="0">
            <a:spAutoFit/>
          </a:bodyPr>
          <a:lstStyle/>
          <a:p>
            <a:pPr>
              <a:buClr>
                <a:schemeClr val="dk1"/>
              </a:buClr>
              <a:buSzPts val="1600"/>
            </a:pPr>
            <a:r>
              <a:rPr lang="en-US" dirty="0">
                <a:solidFill>
                  <a:schemeClr val="dk1"/>
                </a:solidFill>
              </a:rPr>
              <a:t>8450-9	Systolic blood pressure--expiration</a:t>
            </a:r>
          </a:p>
          <a:p>
            <a:pPr>
              <a:buClr>
                <a:schemeClr val="dk1"/>
              </a:buClr>
              <a:buSzPts val="1600"/>
            </a:pPr>
            <a:r>
              <a:rPr lang="en-US" dirty="0">
                <a:solidFill>
                  <a:schemeClr val="dk1"/>
                </a:solidFill>
              </a:rPr>
              <a:t>8451-7	Systolic blood pressure--inspiration</a:t>
            </a:r>
          </a:p>
          <a:p>
            <a:pPr>
              <a:buClr>
                <a:schemeClr val="dk1"/>
              </a:buClr>
              <a:buSzPts val="1600"/>
            </a:pPr>
            <a:r>
              <a:rPr lang="en-US" dirty="0">
                <a:solidFill>
                  <a:schemeClr val="dk1"/>
                </a:solidFill>
              </a:rPr>
              <a:t>87739-9.  Systolic blood pressure--W exercise</a:t>
            </a:r>
          </a:p>
          <a:p>
            <a:pPr>
              <a:buClr>
                <a:schemeClr val="dk1"/>
              </a:buClr>
              <a:buSzPts val="1600"/>
            </a:pPr>
            <a:r>
              <a:rPr lang="en-US" dirty="0">
                <a:solidFill>
                  <a:schemeClr val="dk1"/>
                </a:solidFill>
              </a:rPr>
              <a:t>89280-2	Systolic blood pressure—</a:t>
            </a:r>
          </a:p>
          <a:p>
            <a:pPr>
              <a:buClr>
                <a:schemeClr val="dk1"/>
              </a:buClr>
              <a:buSzPts val="1600"/>
            </a:pPr>
            <a:r>
              <a:rPr lang="en-US" dirty="0">
                <a:solidFill>
                  <a:schemeClr val="dk1"/>
                </a:solidFill>
              </a:rPr>
              <a:t>	during anesthesia</a:t>
            </a:r>
          </a:p>
          <a:p>
            <a:pPr>
              <a:buClr>
                <a:schemeClr val="dk1"/>
              </a:buClr>
              <a:buSzPts val="1600"/>
            </a:pPr>
            <a:r>
              <a:rPr lang="en-US" dirty="0">
                <a:solidFill>
                  <a:schemeClr val="dk1"/>
                </a:solidFill>
              </a:rPr>
              <a:t>87741-5	Systolic blood pressure--post exercise</a:t>
            </a:r>
          </a:p>
          <a:p>
            <a:pPr>
              <a:buClr>
                <a:schemeClr val="dk1"/>
              </a:buClr>
              <a:buSzPts val="1600"/>
            </a:pPr>
            <a:r>
              <a:rPr lang="en-US" dirty="0">
                <a:solidFill>
                  <a:schemeClr val="dk1"/>
                </a:solidFill>
              </a:rPr>
              <a:t>45372-0	Blood pressure systolic and diastolic—</a:t>
            </a:r>
          </a:p>
          <a:p>
            <a:pPr>
              <a:buClr>
                <a:schemeClr val="dk1"/>
              </a:buClr>
              <a:buSzPts val="1600"/>
            </a:pPr>
            <a:r>
              <a:rPr lang="en-US" dirty="0">
                <a:solidFill>
                  <a:schemeClr val="dk1"/>
                </a:solidFill>
              </a:rPr>
              <a:t>	post phlebotomy</a:t>
            </a:r>
          </a:p>
          <a:p>
            <a:pPr>
              <a:buClr>
                <a:schemeClr val="dk1"/>
              </a:buClr>
              <a:buSzPts val="1600"/>
            </a:pPr>
            <a:r>
              <a:rPr lang="en-US" dirty="0">
                <a:solidFill>
                  <a:schemeClr val="dk1"/>
                </a:solidFill>
              </a:rPr>
              <a:t>50403-5	Blood pressure systolic and diastolic—</a:t>
            </a:r>
          </a:p>
          <a:p>
            <a:pPr>
              <a:buClr>
                <a:schemeClr val="dk1"/>
              </a:buClr>
              <a:buSzPts val="1600"/>
            </a:pPr>
            <a:r>
              <a:rPr lang="en-US" dirty="0">
                <a:solidFill>
                  <a:schemeClr val="dk1"/>
                </a:solidFill>
              </a:rPr>
              <a:t>	before transfusion</a:t>
            </a:r>
          </a:p>
          <a:p>
            <a:pPr>
              <a:buClr>
                <a:schemeClr val="dk1"/>
              </a:buClr>
              <a:buSzPts val="1600"/>
            </a:pPr>
            <a:r>
              <a:rPr lang="en-US" dirty="0">
                <a:solidFill>
                  <a:schemeClr val="dk1"/>
                </a:solidFill>
              </a:rPr>
              <a:t>50402-7	Blood pressure systolic and diastolic—</a:t>
            </a:r>
          </a:p>
          <a:p>
            <a:pPr>
              <a:buClr>
                <a:schemeClr val="dk1"/>
              </a:buClr>
              <a:buSzPts val="1600"/>
            </a:pPr>
            <a:r>
              <a:rPr lang="en-US" dirty="0">
                <a:solidFill>
                  <a:schemeClr val="dk1"/>
                </a:solidFill>
              </a:rPr>
              <a:t>	after transfusion</a:t>
            </a:r>
          </a:p>
        </p:txBody>
      </p:sp>
    </p:spTree>
    <p:extLst>
      <p:ext uri="{BB962C8B-B14F-4D97-AF65-F5344CB8AC3E}">
        <p14:creationId xmlns:p14="http://schemas.microsoft.com/office/powerpoint/2010/main" val="386740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9E10-FF43-340F-2816-835A54666304}"/>
              </a:ext>
            </a:extLst>
          </p:cNvPr>
          <p:cNvSpPr>
            <a:spLocks noGrp="1"/>
          </p:cNvSpPr>
          <p:nvPr>
            <p:ph type="title"/>
          </p:nvPr>
        </p:nvSpPr>
        <p:spPr/>
        <p:txBody>
          <a:bodyPr/>
          <a:lstStyle/>
          <a:p>
            <a:r>
              <a:rPr lang="en-US" dirty="0"/>
              <a:t>Systolic BP LOINC codes</a:t>
            </a:r>
          </a:p>
        </p:txBody>
      </p:sp>
      <p:graphicFrame>
        <p:nvGraphicFramePr>
          <p:cNvPr id="3" name="Table 2">
            <a:extLst>
              <a:ext uri="{FF2B5EF4-FFF2-40B4-BE49-F238E27FC236}">
                <a16:creationId xmlns:a16="http://schemas.microsoft.com/office/drawing/2014/main" id="{62F6548F-2029-10B9-B2AC-A7DFF6CB4B25}"/>
              </a:ext>
            </a:extLst>
          </p:cNvPr>
          <p:cNvGraphicFramePr>
            <a:graphicFrameLocks noGrp="1"/>
          </p:cNvGraphicFramePr>
          <p:nvPr/>
        </p:nvGraphicFramePr>
        <p:xfrm>
          <a:off x="1354666" y="1826154"/>
          <a:ext cx="9838266" cy="2305579"/>
        </p:xfrm>
        <a:graphic>
          <a:graphicData uri="http://schemas.openxmlformats.org/drawingml/2006/table">
            <a:tbl>
              <a:tblPr firstRow="1" firstCol="1" bandRow="1">
                <a:tableStyleId>{5C22544A-7EE6-4342-B048-85BDC9FD1C3A}</a:tableStyleId>
              </a:tblPr>
              <a:tblGrid>
                <a:gridCol w="1088986">
                  <a:extLst>
                    <a:ext uri="{9D8B030D-6E8A-4147-A177-3AD203B41FA5}">
                      <a16:colId xmlns:a16="http://schemas.microsoft.com/office/drawing/2014/main" val="105633352"/>
                    </a:ext>
                  </a:extLst>
                </a:gridCol>
                <a:gridCol w="3280980">
                  <a:extLst>
                    <a:ext uri="{9D8B030D-6E8A-4147-A177-3AD203B41FA5}">
                      <a16:colId xmlns:a16="http://schemas.microsoft.com/office/drawing/2014/main" val="1899015813"/>
                    </a:ext>
                  </a:extLst>
                </a:gridCol>
                <a:gridCol w="841277">
                  <a:extLst>
                    <a:ext uri="{9D8B030D-6E8A-4147-A177-3AD203B41FA5}">
                      <a16:colId xmlns:a16="http://schemas.microsoft.com/office/drawing/2014/main" val="2719649464"/>
                    </a:ext>
                  </a:extLst>
                </a:gridCol>
                <a:gridCol w="588894">
                  <a:extLst>
                    <a:ext uri="{9D8B030D-6E8A-4147-A177-3AD203B41FA5}">
                      <a16:colId xmlns:a16="http://schemas.microsoft.com/office/drawing/2014/main" val="2981292091"/>
                    </a:ext>
                  </a:extLst>
                </a:gridCol>
                <a:gridCol w="1850809">
                  <a:extLst>
                    <a:ext uri="{9D8B030D-6E8A-4147-A177-3AD203B41FA5}">
                      <a16:colId xmlns:a16="http://schemas.microsoft.com/office/drawing/2014/main" val="1233411451"/>
                    </a:ext>
                  </a:extLst>
                </a:gridCol>
                <a:gridCol w="673022">
                  <a:extLst>
                    <a:ext uri="{9D8B030D-6E8A-4147-A177-3AD203B41FA5}">
                      <a16:colId xmlns:a16="http://schemas.microsoft.com/office/drawing/2014/main" val="1750280841"/>
                    </a:ext>
                  </a:extLst>
                </a:gridCol>
                <a:gridCol w="1514298">
                  <a:extLst>
                    <a:ext uri="{9D8B030D-6E8A-4147-A177-3AD203B41FA5}">
                      <a16:colId xmlns:a16="http://schemas.microsoft.com/office/drawing/2014/main" val="2906009275"/>
                    </a:ext>
                  </a:extLst>
                </a:gridCol>
              </a:tblGrid>
              <a:tr h="341312">
                <a:tc>
                  <a:txBody>
                    <a:bodyPr/>
                    <a:lstStyle/>
                    <a:p>
                      <a:pPr marL="0" marR="0">
                        <a:spcBef>
                          <a:spcPts val="0"/>
                        </a:spcBef>
                        <a:spcAft>
                          <a:spcPts val="0"/>
                        </a:spcAft>
                      </a:pPr>
                      <a:r>
                        <a:rPr lang="en-US" sz="1800" kern="100">
                          <a:solidFill>
                            <a:schemeClr val="tx1"/>
                          </a:solidFill>
                          <a:effectLst/>
                        </a:rPr>
                        <a:t>8480-6</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800" kern="100">
                          <a:solidFill>
                            <a:schemeClr val="tx1"/>
                          </a:solidFill>
                          <a:effectLst/>
                        </a:rPr>
                        <a:t>Intravascular systolic</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800" kern="100">
                          <a:solidFill>
                            <a:schemeClr val="tx1"/>
                          </a:solidFill>
                          <a:effectLst/>
                        </a:rPr>
                        <a:t>Pres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800" kern="100">
                          <a:solidFill>
                            <a:schemeClr val="tx1"/>
                          </a:solidFill>
                          <a:effectLst/>
                        </a:rPr>
                        <a:t>Pt</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800" kern="100">
                          <a:solidFill>
                            <a:schemeClr val="tx1"/>
                          </a:solidFill>
                          <a:effectLst/>
                        </a:rPr>
                        <a:t>Arterial system</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800" kern="100">
                          <a:solidFill>
                            <a:schemeClr val="tx1"/>
                          </a:solidFill>
                          <a:effectLst/>
                        </a:rPr>
                        <a:t>Qn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800" kern="100" dirty="0">
                          <a:solidFill>
                            <a:schemeClr val="tx1"/>
                          </a:solidFill>
                          <a:effectLst/>
                        </a:rPr>
                        <a:t> </a:t>
                      </a:r>
                      <a:endParaRPr lang="en-US" sz="1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20166375"/>
                  </a:ext>
                </a:extLst>
              </a:tr>
              <a:tr h="355600">
                <a:tc>
                  <a:txBody>
                    <a:bodyPr/>
                    <a:lstStyle/>
                    <a:p>
                      <a:pPr marL="0" marR="0">
                        <a:spcBef>
                          <a:spcPts val="0"/>
                        </a:spcBef>
                        <a:spcAft>
                          <a:spcPts val="0"/>
                        </a:spcAft>
                      </a:pPr>
                      <a:r>
                        <a:rPr lang="en-US" sz="1800" kern="100">
                          <a:solidFill>
                            <a:schemeClr val="tx1"/>
                          </a:solidFill>
                          <a:effectLst/>
                        </a:rPr>
                        <a:t>76215-3</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Intravascular systolic</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Pres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Pt</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Arterial system</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Qn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dirty="0">
                          <a:solidFill>
                            <a:schemeClr val="tx1"/>
                          </a:solidFill>
                          <a:effectLst/>
                        </a:rPr>
                        <a:t>Invasive</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452792"/>
                  </a:ext>
                </a:extLst>
              </a:tr>
              <a:tr h="338667">
                <a:tc>
                  <a:txBody>
                    <a:bodyPr/>
                    <a:lstStyle/>
                    <a:p>
                      <a:pPr marL="0" marR="0">
                        <a:spcBef>
                          <a:spcPts val="0"/>
                        </a:spcBef>
                        <a:spcAft>
                          <a:spcPts val="0"/>
                        </a:spcAft>
                      </a:pPr>
                      <a:r>
                        <a:rPr lang="en-US" sz="1800" kern="100">
                          <a:solidFill>
                            <a:schemeClr val="tx1"/>
                          </a:solidFill>
                          <a:effectLst/>
                        </a:rPr>
                        <a:t>76534-7</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Intravascular systolic</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Pres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Pt</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Arterial system</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Qn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Noninvasive</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85213"/>
                  </a:ext>
                </a:extLst>
              </a:tr>
              <a:tr h="304800">
                <a:tc>
                  <a:txBody>
                    <a:bodyPr/>
                    <a:lstStyle/>
                    <a:p>
                      <a:pPr marL="0" marR="0">
                        <a:spcBef>
                          <a:spcPts val="0"/>
                        </a:spcBef>
                        <a:spcAft>
                          <a:spcPts val="0"/>
                        </a:spcAft>
                      </a:pPr>
                      <a:r>
                        <a:rPr lang="en-US" sz="1800" kern="100">
                          <a:solidFill>
                            <a:schemeClr val="tx1"/>
                          </a:solidFill>
                          <a:effectLst/>
                        </a:rPr>
                        <a:t>8479-8</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Intravascular systolic</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Pres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Pt</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Arterial system</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Qn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Palpation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4399714"/>
                  </a:ext>
                </a:extLst>
              </a:tr>
              <a:tr h="321733">
                <a:tc>
                  <a:txBody>
                    <a:bodyPr/>
                    <a:lstStyle/>
                    <a:p>
                      <a:pPr marL="0" marR="0">
                        <a:spcBef>
                          <a:spcPts val="0"/>
                        </a:spcBef>
                        <a:spcAft>
                          <a:spcPts val="0"/>
                        </a:spcAft>
                      </a:pPr>
                      <a:r>
                        <a:rPr lang="en-US" sz="1800" kern="100">
                          <a:solidFill>
                            <a:schemeClr val="tx1"/>
                          </a:solidFill>
                          <a:effectLst/>
                        </a:rPr>
                        <a:t>75997-7</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Intravascular systolic</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Pres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Pt</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Arterial system</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Qn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CNAP</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604689"/>
                  </a:ext>
                </a:extLst>
              </a:tr>
              <a:tr h="321733">
                <a:tc>
                  <a:txBody>
                    <a:bodyPr/>
                    <a:lstStyle/>
                    <a:p>
                      <a:pPr marL="0" marR="0">
                        <a:spcBef>
                          <a:spcPts val="0"/>
                        </a:spcBef>
                        <a:spcAft>
                          <a:spcPts val="0"/>
                        </a:spcAft>
                      </a:pPr>
                      <a:r>
                        <a:rPr lang="en-US" sz="1800" kern="100">
                          <a:solidFill>
                            <a:schemeClr val="tx1"/>
                          </a:solidFill>
                          <a:effectLst/>
                        </a:rPr>
                        <a:t>8459-0</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Intravascular systolic^sitting</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Pres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Pt</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Arterial system</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Qn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 </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876369"/>
                  </a:ext>
                </a:extLst>
              </a:tr>
              <a:tr h="321734">
                <a:tc>
                  <a:txBody>
                    <a:bodyPr/>
                    <a:lstStyle/>
                    <a:p>
                      <a:pPr marL="0" marR="0">
                        <a:spcBef>
                          <a:spcPts val="0"/>
                        </a:spcBef>
                        <a:spcAft>
                          <a:spcPts val="0"/>
                        </a:spcAft>
                      </a:pPr>
                      <a:r>
                        <a:rPr lang="en-US" sz="1800" kern="100">
                          <a:solidFill>
                            <a:schemeClr val="tx1"/>
                          </a:solidFill>
                          <a:effectLst/>
                        </a:rPr>
                        <a:t>8460-8</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Intravascular systolic^standing</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Pres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Pt</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Arterial system</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a:solidFill>
                            <a:schemeClr val="tx1"/>
                          </a:solidFill>
                          <a:effectLst/>
                        </a:rPr>
                        <a:t>Qn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kern="100" dirty="0">
                          <a:solidFill>
                            <a:schemeClr val="tx1"/>
                          </a:solidFill>
                          <a:effectLst/>
                        </a:rPr>
                        <a:t> </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007945"/>
                  </a:ext>
                </a:extLst>
              </a:tr>
            </a:tbl>
          </a:graphicData>
        </a:graphic>
      </p:graphicFrame>
      <p:sp>
        <p:nvSpPr>
          <p:cNvPr id="5" name="TextBox 4">
            <a:extLst>
              <a:ext uri="{FF2B5EF4-FFF2-40B4-BE49-F238E27FC236}">
                <a16:creationId xmlns:a16="http://schemas.microsoft.com/office/drawing/2014/main" id="{2AD8E6A4-F572-7905-3369-4BB211B2805A}"/>
              </a:ext>
            </a:extLst>
          </p:cNvPr>
          <p:cNvSpPr txBox="1"/>
          <p:nvPr/>
        </p:nvSpPr>
        <p:spPr>
          <a:xfrm>
            <a:off x="9652003" y="1792286"/>
            <a:ext cx="15832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highlight>
                  <a:srgbClr val="FFFF00"/>
                </a:highlight>
                <a:uLnTx/>
                <a:uFillTx/>
                <a:latin typeface="Arial"/>
                <a:cs typeface="Arial"/>
                <a:sym typeface="Arial"/>
              </a:rPr>
              <a:t>{BP Method}</a:t>
            </a:r>
            <a:endParaRPr kumimoji="0" lang="en-US" sz="18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p:grpSp>
        <p:nvGrpSpPr>
          <p:cNvPr id="6" name="Group 5">
            <a:extLst>
              <a:ext uri="{FF2B5EF4-FFF2-40B4-BE49-F238E27FC236}">
                <a16:creationId xmlns:a16="http://schemas.microsoft.com/office/drawing/2014/main" id="{4AA3A9D6-C529-0591-FA3C-48A32B7D03D2}"/>
              </a:ext>
            </a:extLst>
          </p:cNvPr>
          <p:cNvGrpSpPr/>
          <p:nvPr/>
        </p:nvGrpSpPr>
        <p:grpSpPr>
          <a:xfrm>
            <a:off x="6109097" y="2120766"/>
            <a:ext cx="4430344" cy="3891056"/>
            <a:chOff x="4212564" y="2290097"/>
            <a:chExt cx="4430344" cy="3891056"/>
          </a:xfrm>
        </p:grpSpPr>
        <p:sp>
          <p:nvSpPr>
            <p:cNvPr id="7" name="TextBox 6">
              <a:extLst>
                <a:ext uri="{FF2B5EF4-FFF2-40B4-BE49-F238E27FC236}">
                  <a16:creationId xmlns:a16="http://schemas.microsoft.com/office/drawing/2014/main" id="{AC7A7428-D4EC-C556-77C2-43CFAC69C17A}"/>
                </a:ext>
              </a:extLst>
            </p:cNvPr>
            <p:cNvSpPr txBox="1"/>
            <p:nvPr/>
          </p:nvSpPr>
          <p:spPr>
            <a:xfrm>
              <a:off x="5334143" y="4487881"/>
              <a:ext cx="2547492"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Method {BP Method}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Invasive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Noninvasive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Palpation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CNAP</a:t>
              </a:r>
            </a:p>
          </p:txBody>
        </p:sp>
        <p:sp>
          <p:nvSpPr>
            <p:cNvPr id="8" name="Oval 7">
              <a:extLst>
                <a:ext uri="{FF2B5EF4-FFF2-40B4-BE49-F238E27FC236}">
                  <a16:creationId xmlns:a16="http://schemas.microsoft.com/office/drawing/2014/main" id="{6C1759C4-5330-F49D-0D30-7DC4ECC2D4F4}"/>
                </a:ext>
              </a:extLst>
            </p:cNvPr>
            <p:cNvSpPr/>
            <p:nvPr/>
          </p:nvSpPr>
          <p:spPr>
            <a:xfrm>
              <a:off x="4212564" y="4458179"/>
              <a:ext cx="4430344" cy="1722974"/>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Lato"/>
                <a:ea typeface="+mn-ea"/>
                <a:cs typeface="+mn-cs"/>
                <a:sym typeface="Arial"/>
              </a:endParaRPr>
            </a:p>
          </p:txBody>
        </p:sp>
        <p:cxnSp>
          <p:nvCxnSpPr>
            <p:cNvPr id="9" name="Straight Arrow Connector 8">
              <a:extLst>
                <a:ext uri="{FF2B5EF4-FFF2-40B4-BE49-F238E27FC236}">
                  <a16:creationId xmlns:a16="http://schemas.microsoft.com/office/drawing/2014/main" id="{BFF1ECE8-7B2F-CE74-9A40-F3395EA2A340}"/>
                </a:ext>
              </a:extLst>
            </p:cNvPr>
            <p:cNvCxnSpPr>
              <a:cxnSpLocks/>
            </p:cNvCxnSpPr>
            <p:nvPr/>
          </p:nvCxnSpPr>
          <p:spPr>
            <a:xfrm flipH="1">
              <a:off x="6386855" y="2290097"/>
              <a:ext cx="1606771" cy="216808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657F166-8308-819B-8FBC-243ABC9AF288}"/>
              </a:ext>
            </a:extLst>
          </p:cNvPr>
          <p:cNvGrpSpPr/>
          <p:nvPr/>
        </p:nvGrpSpPr>
        <p:grpSpPr>
          <a:xfrm>
            <a:off x="1049865" y="3675916"/>
            <a:ext cx="4825857" cy="2059181"/>
            <a:chOff x="4150303" y="3549714"/>
            <a:chExt cx="4825857" cy="2059181"/>
          </a:xfrm>
        </p:grpSpPr>
        <p:sp>
          <p:nvSpPr>
            <p:cNvPr id="11" name="TextBox 10">
              <a:extLst>
                <a:ext uri="{FF2B5EF4-FFF2-40B4-BE49-F238E27FC236}">
                  <a16:creationId xmlns:a16="http://schemas.microsoft.com/office/drawing/2014/main" id="{D47F043A-947B-EE2C-E8CB-9E65BA4777D1}"/>
                </a:ext>
              </a:extLst>
            </p:cNvPr>
            <p:cNvSpPr txBox="1"/>
            <p:nvPr/>
          </p:nvSpPr>
          <p:spPr>
            <a:xfrm>
              <a:off x="4652822" y="4380307"/>
              <a:ext cx="384752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Patient Position {BP Pt Position}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Sitting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Standing</a:t>
              </a:r>
            </a:p>
          </p:txBody>
        </p:sp>
        <p:sp>
          <p:nvSpPr>
            <p:cNvPr id="12" name="Oval 11">
              <a:extLst>
                <a:ext uri="{FF2B5EF4-FFF2-40B4-BE49-F238E27FC236}">
                  <a16:creationId xmlns:a16="http://schemas.microsoft.com/office/drawing/2014/main" id="{A8E4C087-0EDA-E1A0-B27B-AED963F54CAD}"/>
                </a:ext>
              </a:extLst>
            </p:cNvPr>
            <p:cNvSpPr/>
            <p:nvPr/>
          </p:nvSpPr>
          <p:spPr>
            <a:xfrm>
              <a:off x="4150303" y="4172247"/>
              <a:ext cx="4825857" cy="1436648"/>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Lato"/>
                <a:ea typeface="+mn-ea"/>
                <a:cs typeface="+mn-cs"/>
                <a:sym typeface="Arial"/>
              </a:endParaRPr>
            </a:p>
          </p:txBody>
        </p:sp>
        <p:cxnSp>
          <p:nvCxnSpPr>
            <p:cNvPr id="13" name="Straight Arrow Connector 12">
              <a:extLst>
                <a:ext uri="{FF2B5EF4-FFF2-40B4-BE49-F238E27FC236}">
                  <a16:creationId xmlns:a16="http://schemas.microsoft.com/office/drawing/2014/main" id="{B6FA9E9D-2B69-9CCE-2D7D-F71D9A7B78D5}"/>
                </a:ext>
              </a:extLst>
            </p:cNvPr>
            <p:cNvCxnSpPr>
              <a:cxnSpLocks/>
            </p:cNvCxnSpPr>
            <p:nvPr/>
          </p:nvCxnSpPr>
          <p:spPr>
            <a:xfrm flipH="1">
              <a:off x="7209300" y="3549714"/>
              <a:ext cx="784326" cy="64263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15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ppt_h/2"/>
                                          </p:val>
                                        </p:tav>
                                        <p:tav tm="100000">
                                          <p:val>
                                            <p:strVal val="#ppt_y"/>
                                          </p:val>
                                        </p:tav>
                                      </p:tavLst>
                                    </p:anim>
                                    <p:anim calcmode="lin" valueType="num">
                                      <p:cBhvr>
                                        <p:cTn id="17" dur="500" fill="hold"/>
                                        <p:tgtEl>
                                          <p:spTgt spid="6"/>
                                        </p:tgtEl>
                                        <p:attrNameLst>
                                          <p:attrName>ppt_w</p:attrName>
                                        </p:attrNameLst>
                                      </p:cBhvr>
                                      <p:tavLst>
                                        <p:tav tm="0">
                                          <p:val>
                                            <p:strVal val="#ppt_w"/>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ppt_h/2"/>
                                          </p:val>
                                        </p:tav>
                                        <p:tav tm="100000">
                                          <p:val>
                                            <p:strVal val="#ppt_y"/>
                                          </p:val>
                                        </p:tav>
                                      </p:tavLst>
                                    </p:anim>
                                    <p:anim calcmode="lin" valueType="num">
                                      <p:cBhvr>
                                        <p:cTn id="25" dur="500" fill="hold"/>
                                        <p:tgtEl>
                                          <p:spTgt spid="10"/>
                                        </p:tgtEl>
                                        <p:attrNameLst>
                                          <p:attrName>ppt_w</p:attrName>
                                        </p:attrNameLst>
                                      </p:cBhvr>
                                      <p:tavLst>
                                        <p:tav tm="0">
                                          <p:val>
                                            <p:strVal val="#ppt_w"/>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noAutofit/>
          </a:bodyPr>
          <a:lstStyle/>
          <a:p>
            <a:r>
              <a:rPr lang="en-US" dirty="0"/>
              <a:t>Systolic BP Instance Data</a:t>
            </a:r>
          </a:p>
        </p:txBody>
      </p:sp>
      <p:sp>
        <p:nvSpPr>
          <p:cNvPr id="8" name="Content Placeholder 7">
            <a:extLst>
              <a:ext uri="{FF2B5EF4-FFF2-40B4-BE49-F238E27FC236}">
                <a16:creationId xmlns:a16="http://schemas.microsoft.com/office/drawing/2014/main" id="{F901A5D3-2CA8-9944-98C3-771D003F9DA5}"/>
              </a:ext>
            </a:extLst>
          </p:cNvPr>
          <p:cNvSpPr>
            <a:spLocks noGrp="1"/>
          </p:cNvSpPr>
          <p:nvPr>
            <p:ph idx="4294967295"/>
          </p:nvPr>
        </p:nvSpPr>
        <p:spPr>
          <a:xfrm>
            <a:off x="758255" y="2516485"/>
            <a:ext cx="4479925" cy="2500313"/>
          </a:xfrm>
          <a:ln w="38100">
            <a:solidFill>
              <a:schemeClr val="tx1"/>
            </a:solidFill>
          </a:ln>
        </p:spPr>
        <p:txBody>
          <a:bodyPr>
            <a:normAutofit/>
          </a:bodyPr>
          <a:lstStyle/>
          <a:p>
            <a:pPr marL="0" lvl="1" indent="0">
              <a:buNone/>
            </a:pPr>
            <a:r>
              <a:rPr lang="en-US" sz="2400" dirty="0">
                <a:solidFill>
                  <a:schemeClr val="tx1"/>
                </a:solidFill>
              </a:rPr>
              <a:t>Observation</a:t>
            </a:r>
          </a:p>
          <a:p>
            <a:pPr marL="346075" lvl="1" indent="-346075">
              <a:buNone/>
            </a:pPr>
            <a:r>
              <a:rPr lang="en-US" sz="2400" dirty="0">
                <a:solidFill>
                  <a:schemeClr val="tx1"/>
                </a:solidFill>
              </a:rPr>
              <a:t>    code: 8459-0, </a:t>
            </a:r>
            <a:r>
              <a:rPr lang="en-US" sz="2400" dirty="0">
                <a:solidFill>
                  <a:schemeClr val="tx1"/>
                </a:solidFill>
                <a:highlight>
                  <a:srgbClr val="FFFF00"/>
                </a:highlight>
              </a:rPr>
              <a:t>Systolic BP Sitting</a:t>
            </a:r>
          </a:p>
          <a:p>
            <a:pPr marL="0" lvl="1" indent="0">
              <a:buNone/>
            </a:pPr>
            <a:r>
              <a:rPr lang="en-US" sz="2400" dirty="0">
                <a:solidFill>
                  <a:schemeClr val="tx1"/>
                </a:solidFill>
              </a:rPr>
              <a:t>    value: 120 mmHg</a:t>
            </a:r>
          </a:p>
          <a:p>
            <a:pPr marL="571500" lvl="1" indent="0">
              <a:buNone/>
            </a:pPr>
            <a:endParaRPr lang="en-US" sz="2400" dirty="0">
              <a:solidFill>
                <a:schemeClr val="tx1"/>
              </a:solidFill>
            </a:endParaRPr>
          </a:p>
        </p:txBody>
      </p:sp>
      <p:sp>
        <p:nvSpPr>
          <p:cNvPr id="3" name="Content Placeholder 7">
            <a:extLst>
              <a:ext uri="{FF2B5EF4-FFF2-40B4-BE49-F238E27FC236}">
                <a16:creationId xmlns:a16="http://schemas.microsoft.com/office/drawing/2014/main" id="{79B60012-AB36-A584-5093-D2B5D9DA3A9F}"/>
              </a:ext>
            </a:extLst>
          </p:cNvPr>
          <p:cNvSpPr txBox="1">
            <a:spLocks/>
          </p:cNvSpPr>
          <p:nvPr/>
        </p:nvSpPr>
        <p:spPr>
          <a:xfrm>
            <a:off x="5764465" y="2517027"/>
            <a:ext cx="5669280" cy="2501324"/>
          </a:xfrm>
          <a:prstGeom prst="rect">
            <a:avLst/>
          </a:prstGeom>
          <a:ln w="38100">
            <a:solidFill>
              <a:schemeClr val="tx1"/>
            </a:solidFill>
          </a:ln>
        </p:spPr>
        <p:txBody>
          <a:bodyPr vert="horz" lIns="91440" tIns="45720" rIns="91440" bIns="45720" rtlCol="0">
            <a:norm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code: 8480-6, </a:t>
            </a: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Systolic BP</a:t>
            </a:r>
            <a:endPar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value: 120 mmHg</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err="1">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bodyPosition</a:t>
            </a: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Sitting position (finding)     </a:t>
            </a:r>
            <a:b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b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(SNOMED CT#33586001)</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Arial"/>
              <a:sym typeface="Arial"/>
            </a:endParaRPr>
          </a:p>
        </p:txBody>
      </p:sp>
      <p:sp>
        <p:nvSpPr>
          <p:cNvPr id="5" name="TextBox 4">
            <a:extLst>
              <a:ext uri="{FF2B5EF4-FFF2-40B4-BE49-F238E27FC236}">
                <a16:creationId xmlns:a16="http://schemas.microsoft.com/office/drawing/2014/main" id="{7F07452C-0083-0F10-F5CD-2397AF75ED61}"/>
              </a:ext>
            </a:extLst>
          </p:cNvPr>
          <p:cNvSpPr txBox="1"/>
          <p:nvPr/>
        </p:nvSpPr>
        <p:spPr>
          <a:xfrm>
            <a:off x="885084" y="1578308"/>
            <a:ext cx="240482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#1</a:t>
            </a:r>
            <a:endPar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(pre coordinated)</a:t>
            </a:r>
            <a:endPar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6" name="TextBox 5">
            <a:extLst>
              <a:ext uri="{FF2B5EF4-FFF2-40B4-BE49-F238E27FC236}">
                <a16:creationId xmlns:a16="http://schemas.microsoft.com/office/drawing/2014/main" id="{931461F1-ED5A-9C4D-60A3-69E4DD260BCA}"/>
              </a:ext>
            </a:extLst>
          </p:cNvPr>
          <p:cNvSpPr txBox="1"/>
          <p:nvPr/>
        </p:nvSpPr>
        <p:spPr>
          <a:xfrm>
            <a:off x="5764465" y="1578308"/>
            <a:ext cx="349967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#2 Preferred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000000"/>
                </a:solidFill>
                <a:latin typeface="Century Gothic" panose="020B0502020202020204" pitchFamily="34" charset="0"/>
                <a:cs typeface="Arial"/>
                <a:sym typeface="Arial"/>
              </a:rPr>
              <a:t>(post coordinated)</a:t>
            </a:r>
            <a:endPar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2" name="TextBox 1">
            <a:extLst>
              <a:ext uri="{FF2B5EF4-FFF2-40B4-BE49-F238E27FC236}">
                <a16:creationId xmlns:a16="http://schemas.microsoft.com/office/drawing/2014/main" id="{2CA2092A-2617-2646-D6EE-1F31C10B89AC}"/>
              </a:ext>
            </a:extLst>
          </p:cNvPr>
          <p:cNvSpPr txBox="1"/>
          <p:nvPr/>
        </p:nvSpPr>
        <p:spPr>
          <a:xfrm>
            <a:off x="1005465" y="5390825"/>
            <a:ext cx="9181103" cy="954107"/>
          </a:xfrm>
          <a:prstGeom prst="rect">
            <a:avLst/>
          </a:prstGeom>
          <a:solidFill>
            <a:srgbClr val="FFFF00"/>
          </a:solidFill>
        </p:spPr>
        <p:txBody>
          <a:bodyPr wrap="none" rtlCol="0">
            <a:spAutoFit/>
          </a:bodyPr>
          <a:lstStyle/>
          <a:p>
            <a:pPr defTabSz="914318">
              <a:spcBef>
                <a:spcPct val="0"/>
              </a:spcBef>
            </a:pPr>
            <a:r>
              <a:rPr lang="en-US" sz="2800" dirty="0">
                <a:latin typeface="+mj-lt"/>
                <a:ea typeface="+mj-ea"/>
                <a:cs typeface="+mj-cs"/>
              </a:rPr>
              <a:t>If you adhere to HL7 FHIR, LOINC, SNOMED CT, and UCUM</a:t>
            </a:r>
          </a:p>
          <a:p>
            <a:pPr defTabSz="914318">
              <a:spcBef>
                <a:spcPct val="0"/>
              </a:spcBef>
            </a:pPr>
            <a:r>
              <a:rPr lang="en-US" sz="2800" dirty="0">
                <a:latin typeface="+mj-lt"/>
                <a:ea typeface="+mj-ea"/>
                <a:cs typeface="+mj-cs"/>
              </a:rPr>
              <a:t>you still have multiple ways to represent the same information!</a:t>
            </a:r>
          </a:p>
        </p:txBody>
      </p:sp>
    </p:spTree>
    <p:extLst>
      <p:ext uri="{BB962C8B-B14F-4D97-AF65-F5344CB8AC3E}">
        <p14:creationId xmlns:p14="http://schemas.microsoft.com/office/powerpoint/2010/main" val="25113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A3B51-035F-D81F-F3D3-734F2C06427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E0C4EA3-3C72-FDE5-3419-CDF0ED6B72B8}"/>
              </a:ext>
            </a:extLst>
          </p:cNvPr>
          <p:cNvSpPr>
            <a:spLocks noGrp="1"/>
          </p:cNvSpPr>
          <p:nvPr>
            <p:ph type="title"/>
          </p:nvPr>
        </p:nvSpPr>
        <p:spPr>
          <a:xfrm>
            <a:off x="838200" y="171451"/>
            <a:ext cx="10515600" cy="720089"/>
          </a:xfrm>
        </p:spPr>
        <p:txBody>
          <a:bodyPr>
            <a:noAutofit/>
          </a:bodyPr>
          <a:lstStyle/>
          <a:p>
            <a:r>
              <a:rPr lang="en-US" sz="3600" dirty="0"/>
              <a:t>Proliferation of FHIR Profiles and Extensions</a:t>
            </a:r>
          </a:p>
        </p:txBody>
      </p:sp>
      <p:graphicFrame>
        <p:nvGraphicFramePr>
          <p:cNvPr id="2" name="Table 1">
            <a:extLst>
              <a:ext uri="{FF2B5EF4-FFF2-40B4-BE49-F238E27FC236}">
                <a16:creationId xmlns:a16="http://schemas.microsoft.com/office/drawing/2014/main" id="{C9F00607-6861-6D40-CAD5-3991DF3B8AAA}"/>
              </a:ext>
            </a:extLst>
          </p:cNvPr>
          <p:cNvGraphicFramePr>
            <a:graphicFrameLocks noGrp="1"/>
          </p:cNvGraphicFramePr>
          <p:nvPr>
            <p:extLst>
              <p:ext uri="{D42A27DB-BD31-4B8C-83A1-F6EECF244321}">
                <p14:modId xmlns:p14="http://schemas.microsoft.com/office/powerpoint/2010/main" val="327736979"/>
              </p:ext>
            </p:extLst>
          </p:nvPr>
        </p:nvGraphicFramePr>
        <p:xfrm>
          <a:off x="1993793" y="1634376"/>
          <a:ext cx="7298126" cy="4877344"/>
        </p:xfrm>
        <a:graphic>
          <a:graphicData uri="http://schemas.openxmlformats.org/drawingml/2006/table">
            <a:tbl>
              <a:tblPr>
                <a:tableStyleId>{5C22544A-7EE6-4342-B048-85BDC9FD1C3A}</a:tableStyleId>
              </a:tblPr>
              <a:tblGrid>
                <a:gridCol w="747043">
                  <a:extLst>
                    <a:ext uri="{9D8B030D-6E8A-4147-A177-3AD203B41FA5}">
                      <a16:colId xmlns:a16="http://schemas.microsoft.com/office/drawing/2014/main" val="2925602198"/>
                    </a:ext>
                  </a:extLst>
                </a:gridCol>
                <a:gridCol w="1625075">
                  <a:extLst>
                    <a:ext uri="{9D8B030D-6E8A-4147-A177-3AD203B41FA5}">
                      <a16:colId xmlns:a16="http://schemas.microsoft.com/office/drawing/2014/main" val="3006418309"/>
                    </a:ext>
                  </a:extLst>
                </a:gridCol>
                <a:gridCol w="811207">
                  <a:extLst>
                    <a:ext uri="{9D8B030D-6E8A-4147-A177-3AD203B41FA5}">
                      <a16:colId xmlns:a16="http://schemas.microsoft.com/office/drawing/2014/main" val="3406808625"/>
                    </a:ext>
                  </a:extLst>
                </a:gridCol>
                <a:gridCol w="1555309">
                  <a:extLst>
                    <a:ext uri="{9D8B030D-6E8A-4147-A177-3AD203B41FA5}">
                      <a16:colId xmlns:a16="http://schemas.microsoft.com/office/drawing/2014/main" val="2790863328"/>
                    </a:ext>
                  </a:extLst>
                </a:gridCol>
                <a:gridCol w="2559492">
                  <a:extLst>
                    <a:ext uri="{9D8B030D-6E8A-4147-A177-3AD203B41FA5}">
                      <a16:colId xmlns:a16="http://schemas.microsoft.com/office/drawing/2014/main" val="3398258808"/>
                    </a:ext>
                  </a:extLst>
                </a:gridCol>
              </a:tblGrid>
              <a:tr h="642643">
                <a:tc>
                  <a:txBody>
                    <a:bodyPr/>
                    <a:lstStyle/>
                    <a:p>
                      <a:pPr algn="l" fontAlgn="ctr"/>
                      <a:r>
                        <a:rPr lang="en-US" sz="1400" b="1" u="none" strike="noStrike" dirty="0">
                          <a:effectLst/>
                        </a:rPr>
                        <a:t>Rank</a:t>
                      </a:r>
                      <a:endParaRPr lang="en-US" sz="1400" b="1" i="0" u="none" strike="noStrike" dirty="0">
                        <a:solidFill>
                          <a:srgbClr val="000000"/>
                        </a:solidFill>
                        <a:effectLst/>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Resource</a:t>
                      </a:r>
                      <a:endParaRPr lang="en-US" sz="1400" b="1" i="0" u="none" strike="noStrike" dirty="0">
                        <a:solidFill>
                          <a:srgbClr val="000000"/>
                        </a:solidFill>
                        <a:effectLst/>
                        <a:latin typeface="Calibri" panose="020F050202020403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Total Profiles</a:t>
                      </a:r>
                      <a:endParaRPr lang="en-US" sz="1400" b="1" i="0" u="none" strike="noStrike" dirty="0">
                        <a:solidFill>
                          <a:srgbClr val="000000"/>
                        </a:solidFill>
                        <a:effectLst/>
                        <a:latin typeface="Calibri" panose="020F050202020403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Profiled Data  Elements</a:t>
                      </a:r>
                      <a:endParaRPr lang="en-US" sz="1400" b="1" i="0" u="none" strike="noStrike" dirty="0">
                        <a:solidFill>
                          <a:srgbClr val="000000"/>
                        </a:solidFill>
                        <a:effectLst/>
                        <a:latin typeface="Calibri" panose="020F050202020403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No. of Extensions </a:t>
                      </a:r>
                      <a:endParaRPr lang="en-US" sz="1400" b="1" i="0" u="none" strike="noStrike" dirty="0">
                        <a:solidFill>
                          <a:srgbClr val="000000"/>
                        </a:solidFill>
                        <a:effectLst/>
                        <a:latin typeface="Calibri" panose="020F0502020204030204" pitchFamily="34" charset="0"/>
                      </a:endParaRPr>
                    </a:p>
                  </a:txBody>
                  <a:tcPr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6219313"/>
                  </a:ext>
                </a:extLst>
              </a:tr>
              <a:tr h="307437">
                <a:tc>
                  <a:txBody>
                    <a:bodyPr/>
                    <a:lstStyle/>
                    <a:p>
                      <a:pPr algn="l" fontAlgn="ctr"/>
                      <a:r>
                        <a:rPr lang="en-US" sz="1400" b="1" u="none" strike="noStrike" dirty="0">
                          <a:effectLst/>
                          <a:highlight>
                            <a:srgbClr val="FFFF00"/>
                          </a:highlight>
                        </a:rPr>
                        <a:t>1</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highlight>
                            <a:srgbClr val="FFFF00"/>
                          </a:highlight>
                        </a:rPr>
                        <a:t>Observation</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highlight>
                            <a:srgbClr val="FFFF00"/>
                          </a:highlight>
                        </a:rPr>
                        <a:t>502</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highlight>
                            <a:srgbClr val="FFFF00"/>
                          </a:highlight>
                        </a:rPr>
                        <a:t>11,229</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highlight>
                            <a:srgbClr val="FFFF00"/>
                          </a:highlight>
                        </a:rPr>
                        <a:t>340</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070595"/>
                  </a:ext>
                </a:extLst>
              </a:tr>
              <a:tr h="297520">
                <a:tc>
                  <a:txBody>
                    <a:bodyPr/>
                    <a:lstStyle/>
                    <a:p>
                      <a:pPr algn="l" fontAlgn="ctr"/>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Bundle</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130</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1,878</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0</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29113113"/>
                  </a:ext>
                </a:extLst>
              </a:tr>
              <a:tr h="297520">
                <a:tc>
                  <a:txBody>
                    <a:bodyPr/>
                    <a:lstStyle/>
                    <a:p>
                      <a:pPr algn="l" fontAlgn="ctr"/>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Composition</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85</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6,779</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347</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2330139"/>
                  </a:ext>
                </a:extLst>
              </a:tr>
              <a:tr h="297520">
                <a:tc>
                  <a:txBody>
                    <a:bodyPr/>
                    <a:lstStyle/>
                    <a:p>
                      <a:pPr algn="l" fontAlgn="ctr"/>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Condition</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82</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1,360</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91</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66259392"/>
                  </a:ext>
                </a:extLst>
              </a:tr>
              <a:tr h="297520">
                <a:tc>
                  <a:txBody>
                    <a:bodyPr/>
                    <a:lstStyle/>
                    <a:p>
                      <a:pPr algn="l" fontAlgn="ctr"/>
                      <a:r>
                        <a:rPr lang="en-US" sz="1400" b="1" u="none" strike="noStrike">
                          <a:effectLst/>
                          <a:highlight>
                            <a:srgbClr val="FFFF00"/>
                          </a:highlight>
                        </a:rPr>
                        <a:t>5</a:t>
                      </a:r>
                      <a:endParaRPr lang="en-US" sz="1400" b="1" i="0" u="none" strike="noStrike">
                        <a:solidFill>
                          <a:srgbClr val="000000"/>
                        </a:solidFill>
                        <a:effectLst/>
                        <a:highlight>
                          <a:srgbClr val="FFFF00"/>
                        </a:highligh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highlight>
                            <a:srgbClr val="FFFF00"/>
                          </a:highlight>
                        </a:rPr>
                        <a:t>Patient</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highlight>
                            <a:srgbClr val="FFFF00"/>
                          </a:highlight>
                        </a:rPr>
                        <a:t>74</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highlight>
                            <a:srgbClr val="FFFF00"/>
                          </a:highlight>
                        </a:rPr>
                        <a:t>2,361</a:t>
                      </a:r>
                      <a:endParaRPr lang="en-US" sz="1400" b="1" i="0" u="none" strike="noStrike">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highlight>
                            <a:srgbClr val="FFFF00"/>
                          </a:highlight>
                        </a:rPr>
                        <a:t>302</a:t>
                      </a:r>
                      <a:endParaRPr lang="en-US" sz="1400" b="1" i="0" u="none" strike="noStrike" dirty="0">
                        <a:solidFill>
                          <a:srgbClr val="000000"/>
                        </a:solidFill>
                        <a:effectLst/>
                        <a:highlight>
                          <a:srgbClr val="FFFF00"/>
                        </a:highligh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81507441"/>
                  </a:ext>
                </a:extLst>
              </a:tr>
              <a:tr h="297520">
                <a:tc>
                  <a:txBody>
                    <a:bodyPr/>
                    <a:lstStyle/>
                    <a:p>
                      <a:pPr algn="l" fontAlgn="ctr"/>
                      <a:r>
                        <a:rPr lang="en-US" sz="1400" b="1" u="none" strike="noStrike">
                          <a:effectLst/>
                        </a:rPr>
                        <a:t>6</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a:effectLst/>
                        </a:rPr>
                        <a:t>Organization</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67</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1,589</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121</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31553815"/>
                  </a:ext>
                </a:extLst>
              </a:tr>
              <a:tr h="297520">
                <a:tc>
                  <a:txBody>
                    <a:bodyPr/>
                    <a:lstStyle/>
                    <a:p>
                      <a:pPr algn="l" fontAlgn="ctr"/>
                      <a:r>
                        <a:rPr lang="en-US" sz="1400" b="1" u="none" strike="noStrike">
                          <a:effectLst/>
                        </a:rPr>
                        <a:t>7</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a:effectLst/>
                        </a:rPr>
                        <a:t>Practitioner</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53</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1,226</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54</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47057691"/>
                  </a:ext>
                </a:extLst>
              </a:tr>
              <a:tr h="297520">
                <a:tc>
                  <a:txBody>
                    <a:bodyPr/>
                    <a:lstStyle/>
                    <a:p>
                      <a:pPr algn="l" fontAlgn="ctr"/>
                      <a:r>
                        <a:rPr lang="en-US" sz="1400" b="1" u="none" strike="noStrike">
                          <a:effectLst/>
                        </a:rPr>
                        <a:t>8</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dirty="0">
                          <a:effectLst/>
                        </a:rPr>
                        <a:t>Location</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36</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654</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15</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92439106"/>
                  </a:ext>
                </a:extLst>
              </a:tr>
              <a:tr h="297520">
                <a:tc>
                  <a:txBody>
                    <a:bodyPr/>
                    <a:lstStyle/>
                    <a:p>
                      <a:pPr algn="l" fontAlgn="ctr"/>
                      <a:r>
                        <a:rPr lang="en-US" sz="1400" b="1" u="none" strike="noStrike">
                          <a:effectLst/>
                        </a:rPr>
                        <a:t>9</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a:effectLst/>
                        </a:rPr>
                        <a:t>PractitionerRole</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35</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829</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28</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9255934"/>
                  </a:ext>
                </a:extLst>
              </a:tr>
              <a:tr h="297520">
                <a:tc>
                  <a:txBody>
                    <a:bodyPr/>
                    <a:lstStyle/>
                    <a:p>
                      <a:pPr algn="l" fontAlgn="ctr"/>
                      <a:r>
                        <a:rPr lang="en-US" sz="1400" b="1" u="none" strike="noStrike">
                          <a:effectLst/>
                        </a:rPr>
                        <a:t>10</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a:effectLst/>
                        </a:rPr>
                        <a:t>ServiceRequest</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35</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1,284</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57</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44484258"/>
                  </a:ext>
                </a:extLst>
              </a:tr>
              <a:tr h="297520">
                <a:tc>
                  <a:txBody>
                    <a:bodyPr/>
                    <a:lstStyle/>
                    <a:p>
                      <a:pPr algn="l" fontAlgn="ctr"/>
                      <a:r>
                        <a:rPr lang="en-US" sz="1400" b="1" u="none" strike="noStrike">
                          <a:effectLst/>
                        </a:rPr>
                        <a:t>11</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a:effectLst/>
                        </a:rPr>
                        <a:t>Procedure</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33</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671</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66</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196294"/>
                  </a:ext>
                </a:extLst>
              </a:tr>
              <a:tr h="297520">
                <a:tc>
                  <a:txBody>
                    <a:bodyPr/>
                    <a:lstStyle/>
                    <a:p>
                      <a:pPr algn="l" fontAlgn="ctr"/>
                      <a:r>
                        <a:rPr lang="en-US" sz="1400" b="1" u="none" strike="noStrike">
                          <a:effectLst/>
                        </a:rPr>
                        <a:t>12</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a:effectLst/>
                        </a:rPr>
                        <a:t>Task</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26</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554</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36</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246849"/>
                  </a:ext>
                </a:extLst>
              </a:tr>
              <a:tr h="297520">
                <a:tc>
                  <a:txBody>
                    <a:bodyPr/>
                    <a:lstStyle/>
                    <a:p>
                      <a:pPr algn="l" fontAlgn="ctr"/>
                      <a:r>
                        <a:rPr lang="en-US" sz="1400" b="1" u="none" strike="noStrike">
                          <a:effectLst/>
                        </a:rPr>
                        <a:t>13</a:t>
                      </a:r>
                      <a:endParaRPr lang="en-US" sz="1400" b="1" i="0" u="none" strike="noStrike">
                        <a:solidFill>
                          <a:srgbClr val="000000"/>
                        </a:solidFill>
                        <a:effectLst/>
                        <a:latin typeface="Calibri" panose="020F0502020204030204" pitchFamily="34" charset="0"/>
                      </a:endParaRPr>
                    </a:p>
                  </a:txBody>
                  <a:tcPr marT="0" marB="0"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400" b="1" u="none" strike="noStrike">
                          <a:effectLst/>
                        </a:rPr>
                        <a:t>Device</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26</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rPr>
                        <a:t>585</a:t>
                      </a:r>
                      <a:endParaRPr lang="en-US" sz="1400" b="1" i="0" u="none" strike="noStrike">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rPr>
                        <a:t>21</a:t>
                      </a:r>
                      <a:endParaRPr lang="en-US" sz="1400" b="1" i="0" u="none" strike="noStrike" dirty="0">
                        <a:solidFill>
                          <a:srgbClr val="000000"/>
                        </a:solidFill>
                        <a:effectLst/>
                        <a:latin typeface="Calibri" panose="020F0502020204030204" pitchFamily="34" charset="0"/>
                      </a:endParaRPr>
                    </a:p>
                  </a:txBody>
                  <a:tcPr marT="0" marB="0"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3076797"/>
                  </a:ext>
                </a:extLst>
              </a:tr>
              <a:tr h="357024">
                <a:tc gridSpan="2">
                  <a:txBody>
                    <a:bodyPr/>
                    <a:lstStyle/>
                    <a:p>
                      <a:pPr algn="l" fontAlgn="ctr"/>
                      <a:r>
                        <a:rPr lang="en-US" sz="1400" b="1" u="none" strike="noStrike" dirty="0">
                          <a:effectLst/>
                          <a:highlight>
                            <a:srgbClr val="FFFF00"/>
                          </a:highlight>
                        </a:rPr>
                        <a:t>All profiles*</a:t>
                      </a:r>
                      <a:endParaRPr lang="en-US" sz="1400" b="1" i="0" u="none" strike="noStrike" dirty="0">
                        <a:solidFill>
                          <a:srgbClr val="000000"/>
                        </a:solidFill>
                        <a:effectLst/>
                        <a:highlight>
                          <a:srgbClr val="FFFF00"/>
                        </a:highlight>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r" fontAlgn="ctr"/>
                      <a:r>
                        <a:rPr lang="en-US" sz="1400" b="1" u="none" strike="noStrike">
                          <a:effectLst/>
                          <a:highlight>
                            <a:srgbClr val="FFFF00"/>
                          </a:highlight>
                        </a:rPr>
                        <a:t>1,961</a:t>
                      </a:r>
                      <a:endParaRPr lang="en-US" sz="1400" b="1" i="0" u="none" strike="noStrike">
                        <a:solidFill>
                          <a:srgbClr val="000000"/>
                        </a:solidFill>
                        <a:effectLst/>
                        <a:highlight>
                          <a:srgbClr val="FFFF00"/>
                        </a:highlight>
                        <a:latin typeface="Calibri" panose="020F050202020403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a:effectLst/>
                          <a:highlight>
                            <a:srgbClr val="FFFF00"/>
                          </a:highlight>
                        </a:rPr>
                        <a:t>46,897</a:t>
                      </a:r>
                      <a:endParaRPr lang="en-US" sz="1400" b="1" i="0" u="none" strike="noStrike">
                        <a:solidFill>
                          <a:srgbClr val="000000"/>
                        </a:solidFill>
                        <a:effectLst/>
                        <a:highlight>
                          <a:srgbClr val="FFFF00"/>
                        </a:highlight>
                        <a:latin typeface="Calibri" panose="020F050202020403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1" u="none" strike="noStrike" dirty="0">
                          <a:effectLst/>
                          <a:highlight>
                            <a:srgbClr val="FFFF00"/>
                          </a:highlight>
                        </a:rPr>
                        <a:t>2,793</a:t>
                      </a:r>
                      <a:endParaRPr lang="en-US" sz="1400" b="1" i="0" u="none" strike="noStrike" dirty="0">
                        <a:solidFill>
                          <a:srgbClr val="000000"/>
                        </a:solidFill>
                        <a:effectLst/>
                        <a:highlight>
                          <a:srgbClr val="FFFF00"/>
                        </a:highlight>
                        <a:latin typeface="Calibri" panose="020F0502020204030204" pitchFamily="34" charset="0"/>
                      </a:endParaRPr>
                    </a:p>
                  </a:txBody>
                  <a:tcPr anchor="ctr">
                    <a:lnL w="63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31682976"/>
                  </a:ext>
                </a:extLst>
              </a:tr>
            </a:tbl>
          </a:graphicData>
        </a:graphic>
      </p:graphicFrame>
      <p:sp>
        <p:nvSpPr>
          <p:cNvPr id="6" name="TextBox 5">
            <a:extLst>
              <a:ext uri="{FF2B5EF4-FFF2-40B4-BE49-F238E27FC236}">
                <a16:creationId xmlns:a16="http://schemas.microsoft.com/office/drawing/2014/main" id="{81621114-9A6B-7683-4E14-D6D81686F5BF}"/>
              </a:ext>
            </a:extLst>
          </p:cNvPr>
          <p:cNvSpPr txBox="1"/>
          <p:nvPr/>
        </p:nvSpPr>
        <p:spPr>
          <a:xfrm>
            <a:off x="768211" y="904533"/>
            <a:ext cx="10872535" cy="369332"/>
          </a:xfrm>
          <a:prstGeom prst="rect">
            <a:avLst/>
          </a:prstGeom>
          <a:noFill/>
        </p:spPr>
        <p:txBody>
          <a:bodyPr wrap="square">
            <a:spAutoFit/>
          </a:bodyPr>
          <a:lstStyle/>
          <a:p>
            <a:r>
              <a:rPr lang="en-US" b="1" dirty="0">
                <a:solidFill>
                  <a:schemeClr val="accent1"/>
                </a:solidFill>
                <a:cs typeface="Arial" pitchFamily="34" charset="0"/>
              </a:rPr>
              <a:t>From Mark Kramer, “Reducing FHIR ‘</a:t>
            </a:r>
            <a:r>
              <a:rPr lang="en-US" b="1" dirty="0" err="1">
                <a:solidFill>
                  <a:schemeClr val="accent1"/>
                </a:solidFill>
                <a:cs typeface="Arial" pitchFamily="34" charset="0"/>
              </a:rPr>
              <a:t>Profiliferation</a:t>
            </a:r>
            <a:r>
              <a:rPr lang="en-US" b="1" dirty="0">
                <a:solidFill>
                  <a:schemeClr val="accent1"/>
                </a:solidFill>
                <a:cs typeface="Arial" pitchFamily="34" charset="0"/>
              </a:rPr>
              <a:t>’: A Data-Driven Approach, AMIA Annual Meeting 2022</a:t>
            </a:r>
          </a:p>
        </p:txBody>
      </p:sp>
    </p:spTree>
    <p:extLst>
      <p:ext uri="{BB962C8B-B14F-4D97-AF65-F5344CB8AC3E}">
        <p14:creationId xmlns:p14="http://schemas.microsoft.com/office/powerpoint/2010/main" val="251862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BA6-B1DF-AB9F-5A81-2218F9AA65D6}"/>
              </a:ext>
            </a:extLst>
          </p:cNvPr>
          <p:cNvSpPr>
            <a:spLocks noGrp="1"/>
          </p:cNvSpPr>
          <p:nvPr>
            <p:ph type="ctrTitle"/>
          </p:nvPr>
        </p:nvSpPr>
        <p:spPr>
          <a:xfrm>
            <a:off x="1524000" y="1786241"/>
            <a:ext cx="9144000" cy="2387600"/>
          </a:xfrm>
        </p:spPr>
        <p:txBody>
          <a:bodyPr>
            <a:normAutofit fontScale="90000"/>
          </a:bodyPr>
          <a:lstStyle/>
          <a:p>
            <a:r>
              <a:rPr lang="en-US" dirty="0"/>
              <a:t>We need one preferred model for a specific data element</a:t>
            </a:r>
            <a:br>
              <a:rPr lang="en-US" dirty="0"/>
            </a:br>
            <a:r>
              <a:rPr lang="en-US" dirty="0"/>
              <a:t>(blood pressure, serum glucose, penicillin prescription, …)</a:t>
            </a:r>
          </a:p>
        </p:txBody>
      </p:sp>
      <p:sp>
        <p:nvSpPr>
          <p:cNvPr id="3" name="Subtitle 2">
            <a:extLst>
              <a:ext uri="{FF2B5EF4-FFF2-40B4-BE49-F238E27FC236}">
                <a16:creationId xmlns:a16="http://schemas.microsoft.com/office/drawing/2014/main" id="{C5EAEC14-A97A-25D1-7157-09AD4FEE303E}"/>
              </a:ext>
            </a:extLst>
          </p:cNvPr>
          <p:cNvSpPr>
            <a:spLocks noGrp="1"/>
          </p:cNvSpPr>
          <p:nvPr>
            <p:ph type="subTitle" idx="1"/>
          </p:nvPr>
        </p:nvSpPr>
        <p:spPr>
          <a:xfrm>
            <a:off x="1524000" y="4265916"/>
            <a:ext cx="9144000" cy="1655762"/>
          </a:xfrm>
        </p:spPr>
        <p:txBody>
          <a:bodyPr>
            <a:normAutofit/>
          </a:bodyPr>
          <a:lstStyle/>
          <a:p>
            <a:r>
              <a:rPr lang="en-US" sz="4800" dirty="0">
                <a:solidFill>
                  <a:schemeClr val="accent1">
                    <a:lumMod val="60000"/>
                    <a:lumOff val="40000"/>
                  </a:schemeClr>
                </a:solidFill>
              </a:rPr>
              <a:t>This means we need 10’s of thousands of models!</a:t>
            </a:r>
          </a:p>
        </p:txBody>
      </p:sp>
    </p:spTree>
    <p:extLst>
      <p:ext uri="{BB962C8B-B14F-4D97-AF65-F5344CB8AC3E}">
        <p14:creationId xmlns:p14="http://schemas.microsoft.com/office/powerpoint/2010/main" val="328550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9026-FD91-AB9B-D333-E1221D9CE934}"/>
              </a:ext>
            </a:extLst>
          </p:cNvPr>
          <p:cNvSpPr>
            <a:spLocks noGrp="1"/>
          </p:cNvSpPr>
          <p:nvPr>
            <p:ph type="title"/>
          </p:nvPr>
        </p:nvSpPr>
        <p:spPr/>
        <p:txBody>
          <a:bodyPr/>
          <a:lstStyle/>
          <a:p>
            <a:r>
              <a:rPr lang="en-US" dirty="0"/>
              <a:t>Why semantic models first?</a:t>
            </a:r>
          </a:p>
        </p:txBody>
      </p:sp>
      <p:sp>
        <p:nvSpPr>
          <p:cNvPr id="3" name="Content Placeholder 2">
            <a:extLst>
              <a:ext uri="{FF2B5EF4-FFF2-40B4-BE49-F238E27FC236}">
                <a16:creationId xmlns:a16="http://schemas.microsoft.com/office/drawing/2014/main" id="{2C3A6072-5F9A-D981-8E60-3980B4D27879}"/>
              </a:ext>
            </a:extLst>
          </p:cNvPr>
          <p:cNvSpPr>
            <a:spLocks noGrp="1"/>
          </p:cNvSpPr>
          <p:nvPr>
            <p:ph idx="1"/>
          </p:nvPr>
        </p:nvSpPr>
        <p:spPr/>
        <p:txBody>
          <a:bodyPr/>
          <a:lstStyle/>
          <a:p>
            <a:r>
              <a:rPr lang="en-US" dirty="0"/>
              <a:t>Semantic models change slowly, but data exchange standards change rapidly (we are balloting FHIR V6 now)</a:t>
            </a:r>
          </a:p>
          <a:p>
            <a:r>
              <a:rPr lang="en-US" dirty="0"/>
              <a:t>Many different data exchange standards can be generated from the semantic models (HL7 V2.X, HL7 FHIR, CDA, CDISC, …)</a:t>
            </a:r>
          </a:p>
          <a:p>
            <a:r>
              <a:rPr lang="en-US" dirty="0"/>
              <a:t>Computable medical algorithms, rules, decision logic, and knowledge are based on the foundation of semantic models</a:t>
            </a:r>
          </a:p>
          <a:p>
            <a:pPr lvl="1"/>
            <a:r>
              <a:rPr lang="en-US" dirty="0"/>
              <a:t>Software has few changes during rapid changes of exchange standards</a:t>
            </a:r>
          </a:p>
          <a:p>
            <a:pPr lvl="1"/>
            <a:r>
              <a:rPr lang="en-US" dirty="0"/>
              <a:t>Software should reference semantic models in their logic, not exchange standards</a:t>
            </a:r>
          </a:p>
          <a:p>
            <a:r>
              <a:rPr lang="en-US" dirty="0"/>
              <a:t>Everything we know comes from observing the real world</a:t>
            </a:r>
          </a:p>
          <a:p>
            <a:endParaRPr lang="en-US" dirty="0"/>
          </a:p>
          <a:p>
            <a:endParaRPr lang="en-US" dirty="0"/>
          </a:p>
        </p:txBody>
      </p:sp>
    </p:spTree>
    <p:extLst>
      <p:ext uri="{BB962C8B-B14F-4D97-AF65-F5344CB8AC3E}">
        <p14:creationId xmlns:p14="http://schemas.microsoft.com/office/powerpoint/2010/main" val="1753456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85C4-952E-4B77-B7D4-3EB1FBF891F2}"/>
              </a:ext>
            </a:extLst>
          </p:cNvPr>
          <p:cNvSpPr>
            <a:spLocks noGrp="1"/>
          </p:cNvSpPr>
          <p:nvPr>
            <p:ph type="title"/>
          </p:nvPr>
        </p:nvSpPr>
        <p:spPr/>
        <p:txBody>
          <a:bodyPr>
            <a:normAutofit/>
          </a:bodyPr>
          <a:lstStyle/>
          <a:p>
            <a:r>
              <a:rPr lang="en-US" sz="3599" dirty="0"/>
              <a:t>Model Development Workflow</a:t>
            </a:r>
          </a:p>
        </p:txBody>
      </p:sp>
      <p:sp>
        <p:nvSpPr>
          <p:cNvPr id="31" name="TextBox 30">
            <a:extLst>
              <a:ext uri="{FF2B5EF4-FFF2-40B4-BE49-F238E27FC236}">
                <a16:creationId xmlns:a16="http://schemas.microsoft.com/office/drawing/2014/main" id="{01AEAFAB-6072-4AF2-8FF5-42AA28A6A315}"/>
              </a:ext>
            </a:extLst>
          </p:cNvPr>
          <p:cNvSpPr txBox="1"/>
          <p:nvPr/>
        </p:nvSpPr>
        <p:spPr>
          <a:xfrm>
            <a:off x="1342835" y="1141127"/>
            <a:ext cx="2749637" cy="1323094"/>
          </a:xfrm>
          <a:prstGeom prst="rect">
            <a:avLst/>
          </a:prstGeom>
          <a:solidFill>
            <a:schemeClr val="bg1"/>
          </a:solidFill>
          <a:ln w="38100">
            <a:solidFill>
              <a:schemeClr val="accent1"/>
            </a:solidFill>
          </a:ln>
        </p:spPr>
        <p:txBody>
          <a:bodyPr wrap="square" rtlCol="0">
            <a:spAutoFit/>
          </a:bodyPr>
          <a:lstStyle/>
          <a:p>
            <a:pPr lvl="0" algn="ctr">
              <a:defRPr/>
            </a:pPr>
            <a:r>
              <a:rPr lang="en-US" sz="1600" b="1" dirty="0">
                <a:latin typeface="Calibri"/>
              </a:rPr>
              <a:t>Narrative Health Records</a:t>
            </a:r>
          </a:p>
          <a:p>
            <a:pPr lvl="0" algn="ctr">
              <a:defRPr/>
            </a:pPr>
            <a:r>
              <a:rPr lang="en-US" sz="1600" b="1" dirty="0">
                <a:latin typeface="Calibri"/>
              </a:rPr>
              <a:t>Structured Health Records</a:t>
            </a:r>
          </a:p>
          <a:p>
            <a:pPr lvl="0" algn="ctr">
              <a:defRPr/>
            </a:pPr>
            <a:r>
              <a:rPr lang="en-US" sz="1600" b="1" dirty="0">
                <a:latin typeface="Calibri"/>
              </a:rPr>
              <a:t>Journal Articles</a:t>
            </a:r>
          </a:p>
          <a:p>
            <a:pPr lvl="0" algn="ctr">
              <a:defRPr/>
            </a:pPr>
            <a:r>
              <a:rPr lang="en-US" sz="1600" b="1" dirty="0">
                <a:latin typeface="Calibri"/>
              </a:rPr>
              <a:t>Textbooks</a:t>
            </a:r>
          </a:p>
          <a:p>
            <a:pPr lvl="0" algn="ctr">
              <a:defRPr/>
            </a:pPr>
            <a:r>
              <a:rPr lang="en-US" sz="1600" b="1" dirty="0">
                <a:latin typeface="Calibri"/>
              </a:rPr>
              <a:t>Existing Models</a:t>
            </a:r>
          </a:p>
        </p:txBody>
      </p:sp>
      <p:grpSp>
        <p:nvGrpSpPr>
          <p:cNvPr id="178" name="Group 177">
            <a:extLst>
              <a:ext uri="{FF2B5EF4-FFF2-40B4-BE49-F238E27FC236}">
                <a16:creationId xmlns:a16="http://schemas.microsoft.com/office/drawing/2014/main" id="{549A947D-E5BC-CDD7-DD33-DC55F9B84CC6}"/>
              </a:ext>
            </a:extLst>
          </p:cNvPr>
          <p:cNvGrpSpPr/>
          <p:nvPr/>
        </p:nvGrpSpPr>
        <p:grpSpPr>
          <a:xfrm>
            <a:off x="697387" y="2468176"/>
            <a:ext cx="4143817" cy="1358607"/>
            <a:chOff x="695980" y="2467924"/>
            <a:chExt cx="4144896" cy="1358961"/>
          </a:xfrm>
        </p:grpSpPr>
        <p:grpSp>
          <p:nvGrpSpPr>
            <p:cNvPr id="166" name="Group 165">
              <a:extLst>
                <a:ext uri="{FF2B5EF4-FFF2-40B4-BE49-F238E27FC236}">
                  <a16:creationId xmlns:a16="http://schemas.microsoft.com/office/drawing/2014/main" id="{1B8D03EC-80FA-CE27-8300-BD4E898E9627}"/>
                </a:ext>
              </a:extLst>
            </p:cNvPr>
            <p:cNvGrpSpPr/>
            <p:nvPr/>
          </p:nvGrpSpPr>
          <p:grpSpPr>
            <a:xfrm>
              <a:off x="2847346" y="2468104"/>
              <a:ext cx="1993530" cy="1358781"/>
              <a:chOff x="2847346" y="2468104"/>
              <a:chExt cx="1993530" cy="1358781"/>
            </a:xfrm>
          </p:grpSpPr>
          <p:sp>
            <p:nvSpPr>
              <p:cNvPr id="29" name="Oval 28">
                <a:extLst>
                  <a:ext uri="{FF2B5EF4-FFF2-40B4-BE49-F238E27FC236}">
                    <a16:creationId xmlns:a16="http://schemas.microsoft.com/office/drawing/2014/main" id="{2ADC6074-639B-7D4E-5E42-BAEF9DB703D5}"/>
                  </a:ext>
                </a:extLst>
              </p:cNvPr>
              <p:cNvSpPr/>
              <p:nvPr/>
            </p:nvSpPr>
            <p:spPr>
              <a:xfrm>
                <a:off x="2847346" y="2822444"/>
                <a:ext cx="1993530" cy="1004441"/>
              </a:xfrm>
              <a:prstGeom prst="ellipse">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LLMs, Generative AI</a:t>
                </a:r>
                <a:endParaRPr lang="en-US" b="1" dirty="0">
                  <a:solidFill>
                    <a:srgbClr val="000000"/>
                  </a:solidFill>
                  <a:latin typeface="Calibri"/>
                </a:endParaRPr>
              </a:p>
            </p:txBody>
          </p:sp>
          <p:cxnSp>
            <p:nvCxnSpPr>
              <p:cNvPr id="118" name="Straight Arrow Connector 117">
                <a:extLst>
                  <a:ext uri="{FF2B5EF4-FFF2-40B4-BE49-F238E27FC236}">
                    <a16:creationId xmlns:a16="http://schemas.microsoft.com/office/drawing/2014/main" id="{87CCB6B2-6054-0624-459B-0568AFAD2200}"/>
                  </a:ext>
                </a:extLst>
              </p:cNvPr>
              <p:cNvCxnSpPr>
                <a:cxnSpLocks/>
              </p:cNvCxnSpPr>
              <p:nvPr/>
            </p:nvCxnSpPr>
            <p:spPr>
              <a:xfrm>
                <a:off x="2929528" y="2468104"/>
                <a:ext cx="382316" cy="42790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0B1000FC-DEDA-DAE2-5848-A987D1A5B72A}"/>
                </a:ext>
              </a:extLst>
            </p:cNvPr>
            <p:cNvGrpSpPr/>
            <p:nvPr/>
          </p:nvGrpSpPr>
          <p:grpSpPr>
            <a:xfrm>
              <a:off x="695980" y="2467924"/>
              <a:ext cx="1576399" cy="1189840"/>
              <a:chOff x="695980" y="2467924"/>
              <a:chExt cx="1576399" cy="1189840"/>
            </a:xfrm>
          </p:grpSpPr>
          <p:sp>
            <p:nvSpPr>
              <p:cNvPr id="27" name="Oval 26">
                <a:extLst>
                  <a:ext uri="{FF2B5EF4-FFF2-40B4-BE49-F238E27FC236}">
                    <a16:creationId xmlns:a16="http://schemas.microsoft.com/office/drawing/2014/main" id="{780772AC-D54F-C43E-183F-79488AB871E7}"/>
                  </a:ext>
                </a:extLst>
              </p:cNvPr>
              <p:cNvSpPr/>
              <p:nvPr/>
            </p:nvSpPr>
            <p:spPr>
              <a:xfrm>
                <a:off x="695980" y="2898812"/>
                <a:ext cx="1576399" cy="75895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NLP</a:t>
                </a:r>
                <a:endParaRPr lang="en-US" b="1" dirty="0">
                  <a:solidFill>
                    <a:srgbClr val="000000"/>
                  </a:solidFill>
                  <a:latin typeface="Calibri"/>
                </a:endParaRPr>
              </a:p>
            </p:txBody>
          </p:sp>
          <p:cxnSp>
            <p:nvCxnSpPr>
              <p:cNvPr id="119" name="Straight Arrow Connector 118">
                <a:extLst>
                  <a:ext uri="{FF2B5EF4-FFF2-40B4-BE49-F238E27FC236}">
                    <a16:creationId xmlns:a16="http://schemas.microsoft.com/office/drawing/2014/main" id="{0CDBF097-92C7-AC23-5D44-22E1508F508C}"/>
                  </a:ext>
                </a:extLst>
              </p:cNvPr>
              <p:cNvCxnSpPr>
                <a:cxnSpLocks/>
              </p:cNvCxnSpPr>
              <p:nvPr/>
            </p:nvCxnSpPr>
            <p:spPr>
              <a:xfrm flipH="1">
                <a:off x="1852156" y="2467924"/>
                <a:ext cx="197812" cy="48154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170" name="Group 169">
            <a:extLst>
              <a:ext uri="{FF2B5EF4-FFF2-40B4-BE49-F238E27FC236}">
                <a16:creationId xmlns:a16="http://schemas.microsoft.com/office/drawing/2014/main" id="{2DAA7E9D-EC4A-65B2-4879-B5BECBA02377}"/>
              </a:ext>
            </a:extLst>
          </p:cNvPr>
          <p:cNvGrpSpPr/>
          <p:nvPr/>
        </p:nvGrpSpPr>
        <p:grpSpPr>
          <a:xfrm>
            <a:off x="7031645" y="2504973"/>
            <a:ext cx="3002990" cy="1622347"/>
            <a:chOff x="7031889" y="2504731"/>
            <a:chExt cx="3003772" cy="1622770"/>
          </a:xfrm>
        </p:grpSpPr>
        <p:sp>
          <p:nvSpPr>
            <p:cNvPr id="110" name="Oval 109">
              <a:extLst>
                <a:ext uri="{FF2B5EF4-FFF2-40B4-BE49-F238E27FC236}">
                  <a16:creationId xmlns:a16="http://schemas.microsoft.com/office/drawing/2014/main" id="{A5E81E11-143E-884F-5694-01D4AAA0C7EC}"/>
                </a:ext>
              </a:extLst>
            </p:cNvPr>
            <p:cNvSpPr/>
            <p:nvPr/>
          </p:nvSpPr>
          <p:spPr>
            <a:xfrm>
              <a:off x="8143442" y="2504731"/>
              <a:ext cx="1892219" cy="162277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Value Set Creation and</a:t>
              </a:r>
            </a:p>
            <a:p>
              <a:pPr algn="ctr" defTabSz="914126">
                <a:defRPr/>
              </a:pPr>
              <a:r>
                <a:rPr lang="en-US" sz="1600" b="1" dirty="0">
                  <a:solidFill>
                    <a:srgbClr val="000000"/>
                  </a:solidFill>
                  <a:latin typeface="Calibri"/>
                </a:rPr>
                <a:t>Terminology</a:t>
              </a:r>
            </a:p>
            <a:p>
              <a:pPr algn="ctr" defTabSz="914126">
                <a:defRPr/>
              </a:pPr>
              <a:r>
                <a:rPr lang="en-US" sz="1600" b="1" dirty="0">
                  <a:solidFill>
                    <a:srgbClr val="000000"/>
                  </a:solidFill>
                  <a:latin typeface="Calibri"/>
                </a:rPr>
                <a:t>Mapping</a:t>
              </a:r>
            </a:p>
          </p:txBody>
        </p:sp>
        <p:cxnSp>
          <p:nvCxnSpPr>
            <p:cNvPr id="124" name="Straight Arrow Connector 123">
              <a:extLst>
                <a:ext uri="{FF2B5EF4-FFF2-40B4-BE49-F238E27FC236}">
                  <a16:creationId xmlns:a16="http://schemas.microsoft.com/office/drawing/2014/main" id="{1F259F2C-C374-F683-B7BC-7F4CE532C921}"/>
                </a:ext>
              </a:extLst>
            </p:cNvPr>
            <p:cNvCxnSpPr>
              <a:cxnSpLocks/>
            </p:cNvCxnSpPr>
            <p:nvPr/>
          </p:nvCxnSpPr>
          <p:spPr>
            <a:xfrm>
              <a:off x="7031889" y="2667421"/>
              <a:ext cx="1111553" cy="384721"/>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173FDF75-80CD-9E8C-08A7-CDCA6001B45C}"/>
              </a:ext>
            </a:extLst>
          </p:cNvPr>
          <p:cNvGrpSpPr/>
          <p:nvPr/>
        </p:nvGrpSpPr>
        <p:grpSpPr>
          <a:xfrm>
            <a:off x="9885156" y="1407715"/>
            <a:ext cx="1679297" cy="1616793"/>
            <a:chOff x="9002637" y="778675"/>
            <a:chExt cx="1582220" cy="1617214"/>
          </a:xfrm>
        </p:grpSpPr>
        <p:sp>
          <p:nvSpPr>
            <p:cNvPr id="138" name="Rounded Rectangle 137">
              <a:extLst>
                <a:ext uri="{FF2B5EF4-FFF2-40B4-BE49-F238E27FC236}">
                  <a16:creationId xmlns:a16="http://schemas.microsoft.com/office/drawing/2014/main" id="{56EA91FF-2858-CA77-6206-ADE03C684711}"/>
                </a:ext>
              </a:extLst>
            </p:cNvPr>
            <p:cNvSpPr/>
            <p:nvPr/>
          </p:nvSpPr>
          <p:spPr>
            <a:xfrm>
              <a:off x="9002637" y="778675"/>
              <a:ext cx="1582220" cy="914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Terminology</a:t>
              </a:r>
            </a:p>
            <a:p>
              <a:pPr algn="ctr"/>
              <a:r>
                <a:rPr lang="en-US" dirty="0"/>
                <a:t>Server</a:t>
              </a:r>
            </a:p>
          </p:txBody>
        </p:sp>
        <p:cxnSp>
          <p:nvCxnSpPr>
            <p:cNvPr id="140" name="Straight Arrow Connector 139">
              <a:extLst>
                <a:ext uri="{FF2B5EF4-FFF2-40B4-BE49-F238E27FC236}">
                  <a16:creationId xmlns:a16="http://schemas.microsoft.com/office/drawing/2014/main" id="{E829C054-ADDE-265B-0FD1-4315020F8BF9}"/>
                </a:ext>
              </a:extLst>
            </p:cNvPr>
            <p:cNvCxnSpPr>
              <a:cxnSpLocks/>
            </p:cNvCxnSpPr>
            <p:nvPr/>
          </p:nvCxnSpPr>
          <p:spPr>
            <a:xfrm flipV="1">
              <a:off x="9125797" y="1693075"/>
              <a:ext cx="534993" cy="702814"/>
            </a:xfrm>
            <a:prstGeom prst="straightConnector1">
              <a:avLst/>
            </a:prstGeom>
            <a:ln w="8890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FAF3440E-0BB8-609D-9FD9-5EC1DC8F14EC}"/>
              </a:ext>
            </a:extLst>
          </p:cNvPr>
          <p:cNvGrpSpPr/>
          <p:nvPr/>
        </p:nvGrpSpPr>
        <p:grpSpPr>
          <a:xfrm>
            <a:off x="5039933" y="3014415"/>
            <a:ext cx="4828535" cy="3060754"/>
            <a:chOff x="5039656" y="3014307"/>
            <a:chExt cx="4829793" cy="3061551"/>
          </a:xfrm>
        </p:grpSpPr>
        <p:cxnSp>
          <p:nvCxnSpPr>
            <p:cNvPr id="37" name="Straight Arrow Connector 36">
              <a:extLst>
                <a:ext uri="{FF2B5EF4-FFF2-40B4-BE49-F238E27FC236}">
                  <a16:creationId xmlns:a16="http://schemas.microsoft.com/office/drawing/2014/main" id="{A8CDC66D-BBE6-36C4-F082-1DC00FD3F8FA}"/>
                </a:ext>
              </a:extLst>
            </p:cNvPr>
            <p:cNvCxnSpPr>
              <a:cxnSpLocks/>
            </p:cNvCxnSpPr>
            <p:nvPr/>
          </p:nvCxnSpPr>
          <p:spPr>
            <a:xfrm flipH="1">
              <a:off x="7726241" y="4226083"/>
              <a:ext cx="2143208" cy="781822"/>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5A3BCBD6-859F-555D-F266-5E3C812A6893}"/>
                </a:ext>
              </a:extLst>
            </p:cNvPr>
            <p:cNvGrpSpPr/>
            <p:nvPr/>
          </p:nvGrpSpPr>
          <p:grpSpPr>
            <a:xfrm>
              <a:off x="6075534" y="4758393"/>
              <a:ext cx="1576399" cy="1317465"/>
              <a:chOff x="4611599" y="4107613"/>
              <a:chExt cx="1576399" cy="1317465"/>
            </a:xfrm>
          </p:grpSpPr>
          <p:sp>
            <p:nvSpPr>
              <p:cNvPr id="28" name="Oval 27">
                <a:extLst>
                  <a:ext uri="{FF2B5EF4-FFF2-40B4-BE49-F238E27FC236}">
                    <a16:creationId xmlns:a16="http://schemas.microsoft.com/office/drawing/2014/main" id="{01053C57-2B32-496C-B3EE-177F61FE0EA0}"/>
                  </a:ext>
                </a:extLst>
              </p:cNvPr>
              <p:cNvSpPr/>
              <p:nvPr/>
            </p:nvSpPr>
            <p:spPr>
              <a:xfrm>
                <a:off x="4611599" y="4107613"/>
                <a:ext cx="1576399" cy="75895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Human</a:t>
                </a:r>
              </a:p>
              <a:p>
                <a:pPr algn="ctr" defTabSz="914126">
                  <a:defRPr/>
                </a:pPr>
                <a:r>
                  <a:rPr lang="en-US" sz="1600" b="1" dirty="0">
                    <a:solidFill>
                      <a:srgbClr val="000000"/>
                    </a:solidFill>
                    <a:latin typeface="Calibri"/>
                  </a:rPr>
                  <a:t>Review</a:t>
                </a:r>
              </a:p>
            </p:txBody>
          </p:sp>
          <p:pic>
            <p:nvPicPr>
              <p:cNvPr id="97" name="Graphic 96" descr="Confused person with solid fill">
                <a:extLst>
                  <a:ext uri="{FF2B5EF4-FFF2-40B4-BE49-F238E27FC236}">
                    <a16:creationId xmlns:a16="http://schemas.microsoft.com/office/drawing/2014/main" id="{5BB256FE-EBA4-445C-AB11-D3422429C4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50499" y="4926480"/>
                <a:ext cx="498598" cy="498598"/>
              </a:xfrm>
              <a:prstGeom prst="rect">
                <a:avLst/>
              </a:prstGeom>
            </p:spPr>
          </p:pic>
        </p:grpSp>
        <p:cxnSp>
          <p:nvCxnSpPr>
            <p:cNvPr id="149" name="Straight Arrow Connector 148">
              <a:extLst>
                <a:ext uri="{FF2B5EF4-FFF2-40B4-BE49-F238E27FC236}">
                  <a16:creationId xmlns:a16="http://schemas.microsoft.com/office/drawing/2014/main" id="{EE4C3600-CFB9-F805-86C4-13C80EF2F924}"/>
                </a:ext>
              </a:extLst>
            </p:cNvPr>
            <p:cNvCxnSpPr>
              <a:cxnSpLocks/>
            </p:cNvCxnSpPr>
            <p:nvPr/>
          </p:nvCxnSpPr>
          <p:spPr>
            <a:xfrm>
              <a:off x="5039656" y="4107948"/>
              <a:ext cx="1063010" cy="720802"/>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5D6B8A7-DD6F-36BE-3B28-AD04ABB6598D}"/>
                </a:ext>
              </a:extLst>
            </p:cNvPr>
            <p:cNvCxnSpPr>
              <a:cxnSpLocks/>
            </p:cNvCxnSpPr>
            <p:nvPr/>
          </p:nvCxnSpPr>
          <p:spPr>
            <a:xfrm flipH="1">
              <a:off x="7127087" y="3014307"/>
              <a:ext cx="391274" cy="1663229"/>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DF7AD935-A1F7-D9D3-6AE2-A6966F654DF0}"/>
              </a:ext>
            </a:extLst>
          </p:cNvPr>
          <p:cNvSpPr txBox="1"/>
          <p:nvPr/>
        </p:nvSpPr>
        <p:spPr>
          <a:xfrm>
            <a:off x="7289539" y="5532246"/>
            <a:ext cx="1691049" cy="461417"/>
          </a:xfrm>
          <a:prstGeom prst="rect">
            <a:avLst/>
          </a:prstGeom>
          <a:noFill/>
        </p:spPr>
        <p:txBody>
          <a:bodyPr wrap="none" rtlCol="0">
            <a:spAutoFit/>
          </a:bodyPr>
          <a:lstStyle/>
          <a:p>
            <a:r>
              <a:rPr lang="en-US" sz="2399" dirty="0">
                <a:solidFill>
                  <a:srgbClr val="FF0000"/>
                </a:solidFill>
              </a:rPr>
              <a:t>(Minimize!)</a:t>
            </a:r>
          </a:p>
        </p:txBody>
      </p:sp>
      <p:grpSp>
        <p:nvGrpSpPr>
          <p:cNvPr id="174" name="Group 173">
            <a:extLst>
              <a:ext uri="{FF2B5EF4-FFF2-40B4-BE49-F238E27FC236}">
                <a16:creationId xmlns:a16="http://schemas.microsoft.com/office/drawing/2014/main" id="{62235C08-90EE-91DC-9EE7-A922580036D2}"/>
              </a:ext>
            </a:extLst>
          </p:cNvPr>
          <p:cNvGrpSpPr/>
          <p:nvPr/>
        </p:nvGrpSpPr>
        <p:grpSpPr>
          <a:xfrm>
            <a:off x="1651805" y="3637842"/>
            <a:ext cx="2353854" cy="2787522"/>
            <a:chOff x="1650646" y="3637896"/>
            <a:chExt cx="2354467" cy="2788248"/>
          </a:xfrm>
        </p:grpSpPr>
        <p:cxnSp>
          <p:nvCxnSpPr>
            <p:cNvPr id="117" name="Straight Arrow Connector 116">
              <a:extLst>
                <a:ext uri="{FF2B5EF4-FFF2-40B4-BE49-F238E27FC236}">
                  <a16:creationId xmlns:a16="http://schemas.microsoft.com/office/drawing/2014/main" id="{A195CE65-B8A0-23D9-D287-5C2FCBB066F6}"/>
                </a:ext>
              </a:extLst>
            </p:cNvPr>
            <p:cNvCxnSpPr>
              <a:cxnSpLocks/>
            </p:cNvCxnSpPr>
            <p:nvPr/>
          </p:nvCxnSpPr>
          <p:spPr>
            <a:xfrm>
              <a:off x="1650646" y="3637896"/>
              <a:ext cx="505693" cy="50536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DD8D2FF-3FB4-694F-3742-459046E9D91A}"/>
                </a:ext>
              </a:extLst>
            </p:cNvPr>
            <p:cNvCxnSpPr>
              <a:cxnSpLocks/>
            </p:cNvCxnSpPr>
            <p:nvPr/>
          </p:nvCxnSpPr>
          <p:spPr>
            <a:xfrm flipH="1">
              <a:off x="3460527" y="3873779"/>
              <a:ext cx="231301" cy="41816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A247E925-F595-03B1-D5F3-743F484C3402}"/>
                </a:ext>
              </a:extLst>
            </p:cNvPr>
            <p:cNvGrpSpPr/>
            <p:nvPr/>
          </p:nvGrpSpPr>
          <p:grpSpPr>
            <a:xfrm>
              <a:off x="1937612" y="4143261"/>
              <a:ext cx="2067501" cy="2282883"/>
              <a:chOff x="1937612" y="4143261"/>
              <a:chExt cx="2067501" cy="2282883"/>
            </a:xfrm>
          </p:grpSpPr>
          <p:grpSp>
            <p:nvGrpSpPr>
              <p:cNvPr id="167" name="Group 166">
                <a:extLst>
                  <a:ext uri="{FF2B5EF4-FFF2-40B4-BE49-F238E27FC236}">
                    <a16:creationId xmlns:a16="http://schemas.microsoft.com/office/drawing/2014/main" id="{93490539-DB0C-60D1-E41B-CC4C55259844}"/>
                  </a:ext>
                </a:extLst>
              </p:cNvPr>
              <p:cNvGrpSpPr/>
              <p:nvPr/>
            </p:nvGrpSpPr>
            <p:grpSpPr>
              <a:xfrm>
                <a:off x="1937612" y="4143261"/>
                <a:ext cx="1959500" cy="1640460"/>
                <a:chOff x="1937612" y="4143261"/>
                <a:chExt cx="1959500" cy="1640460"/>
              </a:xfrm>
            </p:grpSpPr>
            <p:sp>
              <p:nvSpPr>
                <p:cNvPr id="84" name="Rectangle 83">
                  <a:extLst>
                    <a:ext uri="{FF2B5EF4-FFF2-40B4-BE49-F238E27FC236}">
                      <a16:creationId xmlns:a16="http://schemas.microsoft.com/office/drawing/2014/main" id="{D77D3389-CC25-495C-A79F-753D45CD284B}"/>
                    </a:ext>
                  </a:extLst>
                </p:cNvPr>
                <p:cNvSpPr/>
                <p:nvPr/>
              </p:nvSpPr>
              <p:spPr>
                <a:xfrm>
                  <a:off x="1937612" y="4143261"/>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88" name="Rectangle 87">
                  <a:extLst>
                    <a:ext uri="{FF2B5EF4-FFF2-40B4-BE49-F238E27FC236}">
                      <a16:creationId xmlns:a16="http://schemas.microsoft.com/office/drawing/2014/main" id="{1CDA7BDB-2AA5-E1C2-5DF3-1DE5D75C4743}"/>
                    </a:ext>
                  </a:extLst>
                </p:cNvPr>
                <p:cNvSpPr/>
                <p:nvPr/>
              </p:nvSpPr>
              <p:spPr>
                <a:xfrm>
                  <a:off x="2012522" y="4202673"/>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89" name="Rectangle 88">
                  <a:extLst>
                    <a:ext uri="{FF2B5EF4-FFF2-40B4-BE49-F238E27FC236}">
                      <a16:creationId xmlns:a16="http://schemas.microsoft.com/office/drawing/2014/main" id="{69606304-4B7A-9E48-06F1-304BA841F7C4}"/>
                    </a:ext>
                  </a:extLst>
                </p:cNvPr>
                <p:cNvSpPr/>
                <p:nvPr/>
              </p:nvSpPr>
              <p:spPr>
                <a:xfrm>
                  <a:off x="2102930" y="4277583"/>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90" name="Rectangle 89">
                  <a:extLst>
                    <a:ext uri="{FF2B5EF4-FFF2-40B4-BE49-F238E27FC236}">
                      <a16:creationId xmlns:a16="http://schemas.microsoft.com/office/drawing/2014/main" id="{4FDC973A-AF57-BFDF-16A3-E2A85E1F4C28}"/>
                    </a:ext>
                  </a:extLst>
                </p:cNvPr>
                <p:cNvSpPr/>
                <p:nvPr/>
              </p:nvSpPr>
              <p:spPr>
                <a:xfrm>
                  <a:off x="2208836" y="4383489"/>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91" name="Rectangle 90">
                  <a:extLst>
                    <a:ext uri="{FF2B5EF4-FFF2-40B4-BE49-F238E27FC236}">
                      <a16:creationId xmlns:a16="http://schemas.microsoft.com/office/drawing/2014/main" id="{BCC5AB0F-6E3E-133A-5E58-BDCC1800A56B}"/>
                    </a:ext>
                  </a:extLst>
                </p:cNvPr>
                <p:cNvSpPr/>
                <p:nvPr/>
              </p:nvSpPr>
              <p:spPr>
                <a:xfrm>
                  <a:off x="2361236" y="4504888"/>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grpSp>
              <p:nvGrpSpPr>
                <p:cNvPr id="134" name="Group 133">
                  <a:extLst>
                    <a:ext uri="{FF2B5EF4-FFF2-40B4-BE49-F238E27FC236}">
                      <a16:creationId xmlns:a16="http://schemas.microsoft.com/office/drawing/2014/main" id="{5A0A6936-2A87-7BFC-7B02-2DBBBC409BA9}"/>
                    </a:ext>
                  </a:extLst>
                </p:cNvPr>
                <p:cNvGrpSpPr/>
                <p:nvPr/>
              </p:nvGrpSpPr>
              <p:grpSpPr>
                <a:xfrm>
                  <a:off x="2522880" y="4681387"/>
                  <a:ext cx="1374232" cy="1102334"/>
                  <a:chOff x="4120042" y="5245595"/>
                  <a:chExt cx="1374232" cy="1102334"/>
                </a:xfrm>
              </p:grpSpPr>
              <p:sp>
                <p:nvSpPr>
                  <p:cNvPr id="53" name="Rectangle 52">
                    <a:extLst>
                      <a:ext uri="{FF2B5EF4-FFF2-40B4-BE49-F238E27FC236}">
                        <a16:creationId xmlns:a16="http://schemas.microsoft.com/office/drawing/2014/main" id="{D64AD7FB-6CC6-E300-13D6-738ECA618377}"/>
                      </a:ext>
                    </a:extLst>
                  </p:cNvPr>
                  <p:cNvSpPr/>
                  <p:nvPr/>
                </p:nvSpPr>
                <p:spPr>
                  <a:xfrm>
                    <a:off x="4120042" y="5245595"/>
                    <a:ext cx="1374232" cy="1102334"/>
                  </a:xfrm>
                  <a:prstGeom prst="rect">
                    <a:avLst/>
                  </a:prstGeom>
                  <a:solidFill>
                    <a:srgbClr val="BFAF4A"/>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r>
                      <a:rPr lang="en-US" sz="1600" b="1" dirty="0">
                        <a:solidFill>
                          <a:schemeClr val="tx1"/>
                        </a:solidFill>
                        <a:latin typeface="Calibri"/>
                      </a:rPr>
                      <a:t>Draft Models</a:t>
                    </a:r>
                  </a:p>
                  <a:p>
                    <a:pPr algn="ctr" defTabSz="914126">
                      <a:defRPr/>
                    </a:pPr>
                    <a:endParaRPr lang="en-US" sz="1600" b="1" dirty="0">
                      <a:solidFill>
                        <a:schemeClr val="tx1"/>
                      </a:solidFill>
                      <a:latin typeface="Calibri"/>
                    </a:endParaRPr>
                  </a:p>
                </p:txBody>
              </p:sp>
              <p:grpSp>
                <p:nvGrpSpPr>
                  <p:cNvPr id="45" name="Group 44">
                    <a:extLst>
                      <a:ext uri="{FF2B5EF4-FFF2-40B4-BE49-F238E27FC236}">
                        <a16:creationId xmlns:a16="http://schemas.microsoft.com/office/drawing/2014/main" id="{B6D3DA6C-A4AD-3EFF-A3EE-F958B5226DFF}"/>
                      </a:ext>
                    </a:extLst>
                  </p:cNvPr>
                  <p:cNvGrpSpPr/>
                  <p:nvPr/>
                </p:nvGrpSpPr>
                <p:grpSpPr>
                  <a:xfrm>
                    <a:off x="4508415" y="5482564"/>
                    <a:ext cx="554888" cy="758953"/>
                    <a:chOff x="7662593" y="4422280"/>
                    <a:chExt cx="1202468" cy="1443565"/>
                  </a:xfrm>
                  <a:solidFill>
                    <a:schemeClr val="tx1"/>
                  </a:solidFill>
                </p:grpSpPr>
                <p:pic>
                  <p:nvPicPr>
                    <p:cNvPr id="40" name="Graphic 39" descr="Hierarchy with solid fill">
                      <a:extLst>
                        <a:ext uri="{FF2B5EF4-FFF2-40B4-BE49-F238E27FC236}">
                          <a16:creationId xmlns:a16="http://schemas.microsoft.com/office/drawing/2014/main" id="{BBB08D9A-F1D8-08B1-1FAF-A7800C949C5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62593" y="4422280"/>
                      <a:ext cx="914400" cy="914400"/>
                    </a:xfrm>
                    <a:prstGeom prst="rect">
                      <a:avLst/>
                    </a:prstGeom>
                  </p:spPr>
                </p:pic>
                <p:pic>
                  <p:nvPicPr>
                    <p:cNvPr id="43" name="Graphic 42" descr="Hierarchy with solid fill">
                      <a:extLst>
                        <a:ext uri="{FF2B5EF4-FFF2-40B4-BE49-F238E27FC236}">
                          <a16:creationId xmlns:a16="http://schemas.microsoft.com/office/drawing/2014/main" id="{22B6F24E-FA81-05CE-15AC-82EDCA31DC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50661" y="4951445"/>
                      <a:ext cx="914400" cy="914400"/>
                    </a:xfrm>
                    <a:prstGeom prst="rect">
                      <a:avLst/>
                    </a:prstGeom>
                  </p:spPr>
                </p:pic>
              </p:grpSp>
            </p:grpSp>
          </p:grpSp>
          <p:sp>
            <p:nvSpPr>
              <p:cNvPr id="162" name="TextBox 161">
                <a:extLst>
                  <a:ext uri="{FF2B5EF4-FFF2-40B4-BE49-F238E27FC236}">
                    <a16:creationId xmlns:a16="http://schemas.microsoft.com/office/drawing/2014/main" id="{9A3F7934-7100-D3E8-76A8-0DE9EE4B9676}"/>
                  </a:ext>
                </a:extLst>
              </p:cNvPr>
              <p:cNvSpPr txBox="1"/>
              <p:nvPr/>
            </p:nvSpPr>
            <p:spPr>
              <a:xfrm>
                <a:off x="2751687" y="5902788"/>
                <a:ext cx="1253426" cy="523356"/>
              </a:xfrm>
              <a:prstGeom prst="rect">
                <a:avLst/>
              </a:prstGeom>
              <a:noFill/>
            </p:spPr>
            <p:txBody>
              <a:bodyPr wrap="none" rtlCol="0">
                <a:spAutoFit/>
              </a:bodyPr>
              <a:lstStyle/>
              <a:p>
                <a:r>
                  <a:rPr lang="en-US" sz="2800" dirty="0"/>
                  <a:t>Bronze</a:t>
                </a:r>
              </a:p>
            </p:txBody>
          </p:sp>
        </p:grpSp>
      </p:grpSp>
      <p:grpSp>
        <p:nvGrpSpPr>
          <p:cNvPr id="176" name="Group 175">
            <a:extLst>
              <a:ext uri="{FF2B5EF4-FFF2-40B4-BE49-F238E27FC236}">
                <a16:creationId xmlns:a16="http://schemas.microsoft.com/office/drawing/2014/main" id="{7B39FE32-0103-201D-ED15-415FF640454E}"/>
              </a:ext>
            </a:extLst>
          </p:cNvPr>
          <p:cNvGrpSpPr/>
          <p:nvPr/>
        </p:nvGrpSpPr>
        <p:grpSpPr>
          <a:xfrm>
            <a:off x="9734930" y="3911821"/>
            <a:ext cx="1639663" cy="2455469"/>
            <a:chOff x="9735877" y="3911946"/>
            <a:chExt cx="1640090" cy="2456108"/>
          </a:xfrm>
        </p:grpSpPr>
        <p:sp>
          <p:nvSpPr>
            <p:cNvPr id="112" name="Cylinder 103">
              <a:extLst>
                <a:ext uri="{FF2B5EF4-FFF2-40B4-BE49-F238E27FC236}">
                  <a16:creationId xmlns:a16="http://schemas.microsoft.com/office/drawing/2014/main" id="{62D5D736-4F68-3516-0CE4-C0ABF14E6163}"/>
                </a:ext>
              </a:extLst>
            </p:cNvPr>
            <p:cNvSpPr/>
            <p:nvPr/>
          </p:nvSpPr>
          <p:spPr>
            <a:xfrm>
              <a:off x="9793747" y="4567703"/>
              <a:ext cx="1582220" cy="1216152"/>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Model</a:t>
              </a:r>
            </a:p>
            <a:p>
              <a:pPr algn="ctr" defTabSz="914126">
                <a:defRPr/>
              </a:pPr>
              <a:r>
                <a:rPr lang="en-US" b="1" dirty="0">
                  <a:solidFill>
                    <a:srgbClr val="000000"/>
                  </a:solidFill>
                  <a:latin typeface="Calibri"/>
                </a:rPr>
                <a:t>Library</a:t>
              </a:r>
              <a:endParaRPr lang="en-US" sz="1799" b="1" dirty="0">
                <a:solidFill>
                  <a:srgbClr val="000000"/>
                </a:solidFill>
                <a:latin typeface="Calibri"/>
              </a:endParaRPr>
            </a:p>
          </p:txBody>
        </p:sp>
        <p:cxnSp>
          <p:nvCxnSpPr>
            <p:cNvPr id="141" name="Straight Arrow Connector 140">
              <a:extLst>
                <a:ext uri="{FF2B5EF4-FFF2-40B4-BE49-F238E27FC236}">
                  <a16:creationId xmlns:a16="http://schemas.microsoft.com/office/drawing/2014/main" id="{C16A831D-B4A9-8001-4BD7-7444D9B8E29D}"/>
                </a:ext>
              </a:extLst>
            </p:cNvPr>
            <p:cNvCxnSpPr>
              <a:cxnSpLocks/>
            </p:cNvCxnSpPr>
            <p:nvPr/>
          </p:nvCxnSpPr>
          <p:spPr>
            <a:xfrm>
              <a:off x="9735877" y="3911946"/>
              <a:ext cx="694482" cy="655757"/>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9F6D0A08-4DEA-D749-8273-00A141FC68DE}"/>
                </a:ext>
              </a:extLst>
            </p:cNvPr>
            <p:cNvSpPr txBox="1"/>
            <p:nvPr/>
          </p:nvSpPr>
          <p:spPr>
            <a:xfrm>
              <a:off x="10299959" y="5844698"/>
              <a:ext cx="926424" cy="523356"/>
            </a:xfrm>
            <a:prstGeom prst="rect">
              <a:avLst/>
            </a:prstGeom>
            <a:noFill/>
          </p:spPr>
          <p:txBody>
            <a:bodyPr wrap="square" rtlCol="0">
              <a:spAutoFit/>
            </a:bodyPr>
            <a:lstStyle/>
            <a:p>
              <a:r>
                <a:rPr lang="en-US" sz="2800" dirty="0"/>
                <a:t>Gold</a:t>
              </a:r>
            </a:p>
          </p:txBody>
        </p:sp>
      </p:grpSp>
      <p:grpSp>
        <p:nvGrpSpPr>
          <p:cNvPr id="180" name="Group 179">
            <a:extLst>
              <a:ext uri="{FF2B5EF4-FFF2-40B4-BE49-F238E27FC236}">
                <a16:creationId xmlns:a16="http://schemas.microsoft.com/office/drawing/2014/main" id="{53849989-221F-0768-E8ED-D077131F3066}"/>
              </a:ext>
            </a:extLst>
          </p:cNvPr>
          <p:cNvGrpSpPr/>
          <p:nvPr/>
        </p:nvGrpSpPr>
        <p:grpSpPr>
          <a:xfrm>
            <a:off x="3949194" y="2308906"/>
            <a:ext cx="3055565" cy="2746726"/>
            <a:chOff x="3948635" y="2308614"/>
            <a:chExt cx="3056361" cy="2747441"/>
          </a:xfrm>
        </p:grpSpPr>
        <p:cxnSp>
          <p:nvCxnSpPr>
            <p:cNvPr id="125" name="Straight Arrow Connector 124">
              <a:extLst>
                <a:ext uri="{FF2B5EF4-FFF2-40B4-BE49-F238E27FC236}">
                  <a16:creationId xmlns:a16="http://schemas.microsoft.com/office/drawing/2014/main" id="{CBCE5F8A-D16B-E454-E26F-55FD908709E6}"/>
                </a:ext>
              </a:extLst>
            </p:cNvPr>
            <p:cNvCxnSpPr>
              <a:cxnSpLocks/>
            </p:cNvCxnSpPr>
            <p:nvPr/>
          </p:nvCxnSpPr>
          <p:spPr>
            <a:xfrm flipV="1">
              <a:off x="3948635" y="3396111"/>
              <a:ext cx="1655635" cy="1659944"/>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08CA5E25-0941-F8F5-4C7B-E328ED134A32}"/>
                </a:ext>
              </a:extLst>
            </p:cNvPr>
            <p:cNvSpPr txBox="1"/>
            <p:nvPr/>
          </p:nvSpPr>
          <p:spPr>
            <a:xfrm>
              <a:off x="5970790" y="3491527"/>
              <a:ext cx="1034206" cy="523356"/>
            </a:xfrm>
            <a:prstGeom prst="rect">
              <a:avLst/>
            </a:prstGeom>
            <a:noFill/>
          </p:spPr>
          <p:txBody>
            <a:bodyPr wrap="none" rtlCol="0">
              <a:spAutoFit/>
            </a:bodyPr>
            <a:lstStyle/>
            <a:p>
              <a:r>
                <a:rPr lang="en-US" sz="2800" dirty="0"/>
                <a:t>Silver</a:t>
              </a:r>
            </a:p>
          </p:txBody>
        </p:sp>
        <p:grpSp>
          <p:nvGrpSpPr>
            <p:cNvPr id="179" name="Group 178">
              <a:extLst>
                <a:ext uri="{FF2B5EF4-FFF2-40B4-BE49-F238E27FC236}">
                  <a16:creationId xmlns:a16="http://schemas.microsoft.com/office/drawing/2014/main" id="{506B92B2-D45A-07BB-A40F-BDCF43DCD55A}"/>
                </a:ext>
              </a:extLst>
            </p:cNvPr>
            <p:cNvGrpSpPr/>
            <p:nvPr/>
          </p:nvGrpSpPr>
          <p:grpSpPr>
            <a:xfrm>
              <a:off x="5598055" y="2308614"/>
              <a:ext cx="1374232" cy="1102334"/>
              <a:chOff x="5598055" y="2308614"/>
              <a:chExt cx="1374232" cy="1102334"/>
            </a:xfrm>
          </p:grpSpPr>
          <p:sp>
            <p:nvSpPr>
              <p:cNvPr id="99" name="Rectangle 98">
                <a:extLst>
                  <a:ext uri="{FF2B5EF4-FFF2-40B4-BE49-F238E27FC236}">
                    <a16:creationId xmlns:a16="http://schemas.microsoft.com/office/drawing/2014/main" id="{0D702561-A4C7-3218-3CAF-9DC5F0D3755D}"/>
                  </a:ext>
                </a:extLst>
              </p:cNvPr>
              <p:cNvSpPr/>
              <p:nvPr/>
            </p:nvSpPr>
            <p:spPr>
              <a:xfrm>
                <a:off x="5598055" y="2308614"/>
                <a:ext cx="1374232" cy="1102334"/>
              </a:xfrm>
              <a:prstGeom prst="rect">
                <a:avLst/>
              </a:prstGeom>
              <a:solidFill>
                <a:schemeClr val="tx1">
                  <a:lumMod val="40000"/>
                  <a:lumOff val="60000"/>
                </a:schemeClr>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r>
                  <a:rPr lang="en-US" sz="1600" b="1" dirty="0">
                    <a:solidFill>
                      <a:schemeClr val="tx1"/>
                    </a:solidFill>
                    <a:latin typeface="Calibri"/>
                  </a:rPr>
                  <a:t>Draft 2</a:t>
                </a:r>
              </a:p>
              <a:p>
                <a:pPr algn="ctr" defTabSz="914126">
                  <a:defRPr/>
                </a:pPr>
                <a:endParaRPr lang="en-US" sz="1600" b="1" dirty="0">
                  <a:solidFill>
                    <a:schemeClr val="tx1"/>
                  </a:solidFill>
                  <a:latin typeface="Calibri"/>
                </a:endParaRPr>
              </a:p>
            </p:txBody>
          </p:sp>
          <p:grpSp>
            <p:nvGrpSpPr>
              <p:cNvPr id="100" name="Group 99">
                <a:extLst>
                  <a:ext uri="{FF2B5EF4-FFF2-40B4-BE49-F238E27FC236}">
                    <a16:creationId xmlns:a16="http://schemas.microsoft.com/office/drawing/2014/main" id="{84D57117-50CB-2E9B-20F9-E7D0423A96CD}"/>
                  </a:ext>
                </a:extLst>
              </p:cNvPr>
              <p:cNvGrpSpPr/>
              <p:nvPr/>
            </p:nvGrpSpPr>
            <p:grpSpPr>
              <a:xfrm>
                <a:off x="6012031" y="2557163"/>
                <a:ext cx="554888" cy="758953"/>
                <a:chOff x="7662593" y="4422280"/>
                <a:chExt cx="1202468" cy="1443565"/>
              </a:xfrm>
            </p:grpSpPr>
            <p:pic>
              <p:nvPicPr>
                <p:cNvPr id="101" name="Graphic 100" descr="Hierarchy with solid fill">
                  <a:extLst>
                    <a:ext uri="{FF2B5EF4-FFF2-40B4-BE49-F238E27FC236}">
                      <a16:creationId xmlns:a16="http://schemas.microsoft.com/office/drawing/2014/main" id="{06597D2C-4F8B-B006-A430-DBDD04ED39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2593" y="4422280"/>
                  <a:ext cx="914400" cy="914400"/>
                </a:xfrm>
                <a:prstGeom prst="rect">
                  <a:avLst/>
                </a:prstGeom>
              </p:spPr>
            </p:pic>
            <p:pic>
              <p:nvPicPr>
                <p:cNvPr id="102" name="Graphic 101" descr="Hierarchy with solid fill">
                  <a:extLst>
                    <a:ext uri="{FF2B5EF4-FFF2-40B4-BE49-F238E27FC236}">
                      <a16:creationId xmlns:a16="http://schemas.microsoft.com/office/drawing/2014/main" id="{C1EF9A66-E32E-A153-7C46-DBC1080FD0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50661" y="4951445"/>
                  <a:ext cx="914400" cy="914400"/>
                </a:xfrm>
                <a:prstGeom prst="rect">
                  <a:avLst/>
                </a:prstGeom>
              </p:spPr>
            </p:pic>
          </p:grpSp>
        </p:grpSp>
      </p:grpSp>
    </p:spTree>
    <p:extLst>
      <p:ext uri="{BB962C8B-B14F-4D97-AF65-F5344CB8AC3E}">
        <p14:creationId xmlns:p14="http://schemas.microsoft.com/office/powerpoint/2010/main" val="722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p:cTn id="7" dur="500" fill="hold"/>
                                        <p:tgtEl>
                                          <p:spTgt spid="178"/>
                                        </p:tgtEl>
                                        <p:attrNameLst>
                                          <p:attrName>ppt_x</p:attrName>
                                        </p:attrNameLst>
                                      </p:cBhvr>
                                      <p:tavLst>
                                        <p:tav tm="0">
                                          <p:val>
                                            <p:strVal val="#ppt_x"/>
                                          </p:val>
                                        </p:tav>
                                        <p:tav tm="100000">
                                          <p:val>
                                            <p:strVal val="#ppt_x"/>
                                          </p:val>
                                        </p:tav>
                                      </p:tavLst>
                                    </p:anim>
                                    <p:anim calcmode="lin" valueType="num">
                                      <p:cBhvr>
                                        <p:cTn id="8" dur="500" fill="hold"/>
                                        <p:tgtEl>
                                          <p:spTgt spid="178"/>
                                        </p:tgtEl>
                                        <p:attrNameLst>
                                          <p:attrName>ppt_y</p:attrName>
                                        </p:attrNameLst>
                                      </p:cBhvr>
                                      <p:tavLst>
                                        <p:tav tm="0">
                                          <p:val>
                                            <p:strVal val="#ppt_y-#ppt_h/2"/>
                                          </p:val>
                                        </p:tav>
                                        <p:tav tm="100000">
                                          <p:val>
                                            <p:strVal val="#ppt_y"/>
                                          </p:val>
                                        </p:tav>
                                      </p:tavLst>
                                    </p:anim>
                                    <p:anim calcmode="lin" valueType="num">
                                      <p:cBhvr>
                                        <p:cTn id="9" dur="500" fill="hold"/>
                                        <p:tgtEl>
                                          <p:spTgt spid="178"/>
                                        </p:tgtEl>
                                        <p:attrNameLst>
                                          <p:attrName>ppt_w</p:attrName>
                                        </p:attrNameLst>
                                      </p:cBhvr>
                                      <p:tavLst>
                                        <p:tav tm="0">
                                          <p:val>
                                            <p:strVal val="#ppt_w"/>
                                          </p:val>
                                        </p:tav>
                                        <p:tav tm="100000">
                                          <p:val>
                                            <p:strVal val="#ppt_w"/>
                                          </p:val>
                                        </p:tav>
                                      </p:tavLst>
                                    </p:anim>
                                    <p:anim calcmode="lin" valueType="num">
                                      <p:cBhvr>
                                        <p:cTn id="10" dur="500" fill="hold"/>
                                        <p:tgtEl>
                                          <p:spTgt spid="17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p:cTn id="15" dur="500" fill="hold"/>
                                        <p:tgtEl>
                                          <p:spTgt spid="174"/>
                                        </p:tgtEl>
                                        <p:attrNameLst>
                                          <p:attrName>ppt_x</p:attrName>
                                        </p:attrNameLst>
                                      </p:cBhvr>
                                      <p:tavLst>
                                        <p:tav tm="0">
                                          <p:val>
                                            <p:strVal val="#ppt_x"/>
                                          </p:val>
                                        </p:tav>
                                        <p:tav tm="100000">
                                          <p:val>
                                            <p:strVal val="#ppt_x"/>
                                          </p:val>
                                        </p:tav>
                                      </p:tavLst>
                                    </p:anim>
                                    <p:anim calcmode="lin" valueType="num">
                                      <p:cBhvr>
                                        <p:cTn id="16" dur="500" fill="hold"/>
                                        <p:tgtEl>
                                          <p:spTgt spid="174"/>
                                        </p:tgtEl>
                                        <p:attrNameLst>
                                          <p:attrName>ppt_y</p:attrName>
                                        </p:attrNameLst>
                                      </p:cBhvr>
                                      <p:tavLst>
                                        <p:tav tm="0">
                                          <p:val>
                                            <p:strVal val="#ppt_y-#ppt_h/2"/>
                                          </p:val>
                                        </p:tav>
                                        <p:tav tm="100000">
                                          <p:val>
                                            <p:strVal val="#ppt_y"/>
                                          </p:val>
                                        </p:tav>
                                      </p:tavLst>
                                    </p:anim>
                                    <p:anim calcmode="lin" valueType="num">
                                      <p:cBhvr>
                                        <p:cTn id="17" dur="500" fill="hold"/>
                                        <p:tgtEl>
                                          <p:spTgt spid="174"/>
                                        </p:tgtEl>
                                        <p:attrNameLst>
                                          <p:attrName>ppt_w</p:attrName>
                                        </p:attrNameLst>
                                      </p:cBhvr>
                                      <p:tavLst>
                                        <p:tav tm="0">
                                          <p:val>
                                            <p:strVal val="#ppt_w"/>
                                          </p:val>
                                        </p:tav>
                                        <p:tav tm="100000">
                                          <p:val>
                                            <p:strVal val="#ppt_w"/>
                                          </p:val>
                                        </p:tav>
                                      </p:tavLst>
                                    </p:anim>
                                    <p:anim calcmode="lin" valueType="num">
                                      <p:cBhvr>
                                        <p:cTn id="18" dur="500" fill="hold"/>
                                        <p:tgtEl>
                                          <p:spTgt spid="17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 calcmode="lin" valueType="num">
                                      <p:cBhvr>
                                        <p:cTn id="23" dur="500" fill="hold"/>
                                        <p:tgtEl>
                                          <p:spTgt spid="180"/>
                                        </p:tgtEl>
                                        <p:attrNameLst>
                                          <p:attrName>ppt_x</p:attrName>
                                        </p:attrNameLst>
                                      </p:cBhvr>
                                      <p:tavLst>
                                        <p:tav tm="0">
                                          <p:val>
                                            <p:strVal val="#ppt_x"/>
                                          </p:val>
                                        </p:tav>
                                        <p:tav tm="100000">
                                          <p:val>
                                            <p:strVal val="#ppt_x"/>
                                          </p:val>
                                        </p:tav>
                                      </p:tavLst>
                                    </p:anim>
                                    <p:anim calcmode="lin" valueType="num">
                                      <p:cBhvr>
                                        <p:cTn id="24" dur="500" fill="hold"/>
                                        <p:tgtEl>
                                          <p:spTgt spid="180"/>
                                        </p:tgtEl>
                                        <p:attrNameLst>
                                          <p:attrName>ppt_y</p:attrName>
                                        </p:attrNameLst>
                                      </p:cBhvr>
                                      <p:tavLst>
                                        <p:tav tm="0">
                                          <p:val>
                                            <p:strVal val="#ppt_y+#ppt_h/2"/>
                                          </p:val>
                                        </p:tav>
                                        <p:tav tm="100000">
                                          <p:val>
                                            <p:strVal val="#ppt_y"/>
                                          </p:val>
                                        </p:tav>
                                      </p:tavLst>
                                    </p:anim>
                                    <p:anim calcmode="lin" valueType="num">
                                      <p:cBhvr>
                                        <p:cTn id="25" dur="500" fill="hold"/>
                                        <p:tgtEl>
                                          <p:spTgt spid="180"/>
                                        </p:tgtEl>
                                        <p:attrNameLst>
                                          <p:attrName>ppt_w</p:attrName>
                                        </p:attrNameLst>
                                      </p:cBhvr>
                                      <p:tavLst>
                                        <p:tav tm="0">
                                          <p:val>
                                            <p:strVal val="#ppt_w"/>
                                          </p:val>
                                        </p:tav>
                                        <p:tav tm="100000">
                                          <p:val>
                                            <p:strVal val="#ppt_w"/>
                                          </p:val>
                                        </p:tav>
                                      </p:tavLst>
                                    </p:anim>
                                    <p:anim calcmode="lin" valueType="num">
                                      <p:cBhvr>
                                        <p:cTn id="26" dur="500" fill="hold"/>
                                        <p:tgtEl>
                                          <p:spTgt spid="18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70"/>
                                        </p:tgtEl>
                                        <p:attrNameLst>
                                          <p:attrName>style.visibility</p:attrName>
                                        </p:attrNameLst>
                                      </p:cBhvr>
                                      <p:to>
                                        <p:strVal val="visible"/>
                                      </p:to>
                                    </p:set>
                                    <p:anim calcmode="lin" valueType="num">
                                      <p:cBhvr>
                                        <p:cTn id="31" dur="500" fill="hold"/>
                                        <p:tgtEl>
                                          <p:spTgt spid="170"/>
                                        </p:tgtEl>
                                        <p:attrNameLst>
                                          <p:attrName>ppt_x</p:attrName>
                                        </p:attrNameLst>
                                      </p:cBhvr>
                                      <p:tavLst>
                                        <p:tav tm="0">
                                          <p:val>
                                            <p:strVal val="#ppt_x-#ppt_w/2"/>
                                          </p:val>
                                        </p:tav>
                                        <p:tav tm="100000">
                                          <p:val>
                                            <p:strVal val="#ppt_x"/>
                                          </p:val>
                                        </p:tav>
                                      </p:tavLst>
                                    </p:anim>
                                    <p:anim calcmode="lin" valueType="num">
                                      <p:cBhvr>
                                        <p:cTn id="32" dur="500" fill="hold"/>
                                        <p:tgtEl>
                                          <p:spTgt spid="170"/>
                                        </p:tgtEl>
                                        <p:attrNameLst>
                                          <p:attrName>ppt_y</p:attrName>
                                        </p:attrNameLst>
                                      </p:cBhvr>
                                      <p:tavLst>
                                        <p:tav tm="0">
                                          <p:val>
                                            <p:strVal val="#ppt_y"/>
                                          </p:val>
                                        </p:tav>
                                        <p:tav tm="100000">
                                          <p:val>
                                            <p:strVal val="#ppt_y"/>
                                          </p:val>
                                        </p:tav>
                                      </p:tavLst>
                                    </p:anim>
                                    <p:anim calcmode="lin" valueType="num">
                                      <p:cBhvr>
                                        <p:cTn id="33" dur="500" fill="hold"/>
                                        <p:tgtEl>
                                          <p:spTgt spid="170"/>
                                        </p:tgtEl>
                                        <p:attrNameLst>
                                          <p:attrName>ppt_w</p:attrName>
                                        </p:attrNameLst>
                                      </p:cBhvr>
                                      <p:tavLst>
                                        <p:tav tm="0">
                                          <p:val>
                                            <p:fltVal val="0"/>
                                          </p:val>
                                        </p:tav>
                                        <p:tav tm="100000">
                                          <p:val>
                                            <p:strVal val="#ppt_w"/>
                                          </p:val>
                                        </p:tav>
                                      </p:tavLst>
                                    </p:anim>
                                    <p:anim calcmode="lin" valueType="num">
                                      <p:cBhvr>
                                        <p:cTn id="34"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p:cTn id="38" dur="1" fill="hold">
                                          <p:stCondLst>
                                            <p:cond delay="0"/>
                                          </p:stCondLst>
                                        </p:cTn>
                                        <p:tgtEl>
                                          <p:spTgt spid="171"/>
                                        </p:tgtEl>
                                        <p:attrNameLst>
                                          <p:attrName>style.visibility</p:attrName>
                                        </p:attrNameLst>
                                      </p:cBhvr>
                                      <p:to>
                                        <p:strVal val="visible"/>
                                      </p:to>
                                    </p:set>
                                    <p:anim calcmode="lin" valueType="num">
                                      <p:cBhvr>
                                        <p:cTn id="39" dur="500" fill="hold"/>
                                        <p:tgtEl>
                                          <p:spTgt spid="171"/>
                                        </p:tgtEl>
                                        <p:attrNameLst>
                                          <p:attrName>ppt_x</p:attrName>
                                        </p:attrNameLst>
                                      </p:cBhvr>
                                      <p:tavLst>
                                        <p:tav tm="0">
                                          <p:val>
                                            <p:strVal val="#ppt_x"/>
                                          </p:val>
                                        </p:tav>
                                        <p:tav tm="100000">
                                          <p:val>
                                            <p:strVal val="#ppt_x"/>
                                          </p:val>
                                        </p:tav>
                                      </p:tavLst>
                                    </p:anim>
                                    <p:anim calcmode="lin" valueType="num">
                                      <p:cBhvr>
                                        <p:cTn id="40" dur="500" fill="hold"/>
                                        <p:tgtEl>
                                          <p:spTgt spid="171"/>
                                        </p:tgtEl>
                                        <p:attrNameLst>
                                          <p:attrName>ppt_y</p:attrName>
                                        </p:attrNameLst>
                                      </p:cBhvr>
                                      <p:tavLst>
                                        <p:tav tm="0">
                                          <p:val>
                                            <p:strVal val="#ppt_y+#ppt_h/2"/>
                                          </p:val>
                                        </p:tav>
                                        <p:tav tm="100000">
                                          <p:val>
                                            <p:strVal val="#ppt_y"/>
                                          </p:val>
                                        </p:tav>
                                      </p:tavLst>
                                    </p:anim>
                                    <p:anim calcmode="lin" valueType="num">
                                      <p:cBhvr>
                                        <p:cTn id="41" dur="500" fill="hold"/>
                                        <p:tgtEl>
                                          <p:spTgt spid="171"/>
                                        </p:tgtEl>
                                        <p:attrNameLst>
                                          <p:attrName>ppt_w</p:attrName>
                                        </p:attrNameLst>
                                      </p:cBhvr>
                                      <p:tavLst>
                                        <p:tav tm="0">
                                          <p:val>
                                            <p:strVal val="#ppt_w"/>
                                          </p:val>
                                        </p:tav>
                                        <p:tav tm="100000">
                                          <p:val>
                                            <p:strVal val="#ppt_w"/>
                                          </p:val>
                                        </p:tav>
                                      </p:tavLst>
                                    </p:anim>
                                    <p:anim calcmode="lin" valueType="num">
                                      <p:cBhvr>
                                        <p:cTn id="42" dur="500" fill="hold"/>
                                        <p:tgtEl>
                                          <p:spTgt spid="17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nodeType="clickEffect">
                                  <p:stCondLst>
                                    <p:cond delay="0"/>
                                  </p:stCondLst>
                                  <p:childTnLst>
                                    <p:set>
                                      <p:cBhvr>
                                        <p:cTn id="46" dur="1" fill="hold">
                                          <p:stCondLst>
                                            <p:cond delay="0"/>
                                          </p:stCondLst>
                                        </p:cTn>
                                        <p:tgtEl>
                                          <p:spTgt spid="176"/>
                                        </p:tgtEl>
                                        <p:attrNameLst>
                                          <p:attrName>style.visibility</p:attrName>
                                        </p:attrNameLst>
                                      </p:cBhvr>
                                      <p:to>
                                        <p:strVal val="visible"/>
                                      </p:to>
                                    </p:set>
                                    <p:anim calcmode="lin" valueType="num">
                                      <p:cBhvr>
                                        <p:cTn id="47" dur="500" fill="hold"/>
                                        <p:tgtEl>
                                          <p:spTgt spid="176"/>
                                        </p:tgtEl>
                                        <p:attrNameLst>
                                          <p:attrName>ppt_x</p:attrName>
                                        </p:attrNameLst>
                                      </p:cBhvr>
                                      <p:tavLst>
                                        <p:tav tm="0">
                                          <p:val>
                                            <p:strVal val="#ppt_x"/>
                                          </p:val>
                                        </p:tav>
                                        <p:tav tm="100000">
                                          <p:val>
                                            <p:strVal val="#ppt_x"/>
                                          </p:val>
                                        </p:tav>
                                      </p:tavLst>
                                    </p:anim>
                                    <p:anim calcmode="lin" valueType="num">
                                      <p:cBhvr>
                                        <p:cTn id="48" dur="500" fill="hold"/>
                                        <p:tgtEl>
                                          <p:spTgt spid="176"/>
                                        </p:tgtEl>
                                        <p:attrNameLst>
                                          <p:attrName>ppt_y</p:attrName>
                                        </p:attrNameLst>
                                      </p:cBhvr>
                                      <p:tavLst>
                                        <p:tav tm="0">
                                          <p:val>
                                            <p:strVal val="#ppt_y-#ppt_h/2"/>
                                          </p:val>
                                        </p:tav>
                                        <p:tav tm="100000">
                                          <p:val>
                                            <p:strVal val="#ppt_y"/>
                                          </p:val>
                                        </p:tav>
                                      </p:tavLst>
                                    </p:anim>
                                    <p:anim calcmode="lin" valueType="num">
                                      <p:cBhvr>
                                        <p:cTn id="49" dur="500" fill="hold"/>
                                        <p:tgtEl>
                                          <p:spTgt spid="176"/>
                                        </p:tgtEl>
                                        <p:attrNameLst>
                                          <p:attrName>ppt_w</p:attrName>
                                        </p:attrNameLst>
                                      </p:cBhvr>
                                      <p:tavLst>
                                        <p:tav tm="0">
                                          <p:val>
                                            <p:strVal val="#ppt_w"/>
                                          </p:val>
                                        </p:tav>
                                        <p:tav tm="100000">
                                          <p:val>
                                            <p:strVal val="#ppt_w"/>
                                          </p:val>
                                        </p:tav>
                                      </p:tavLst>
                                    </p:anim>
                                    <p:anim calcmode="lin" valueType="num">
                                      <p:cBhvr>
                                        <p:cTn id="50" dur="500" fill="hold"/>
                                        <p:tgtEl>
                                          <p:spTgt spid="17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p:cTn id="55" dur="500" fill="hold"/>
                                        <p:tgtEl>
                                          <p:spTgt spid="177"/>
                                        </p:tgtEl>
                                        <p:attrNameLst>
                                          <p:attrName>ppt_x</p:attrName>
                                        </p:attrNameLst>
                                      </p:cBhvr>
                                      <p:tavLst>
                                        <p:tav tm="0">
                                          <p:val>
                                            <p:strVal val="#ppt_x"/>
                                          </p:val>
                                        </p:tav>
                                        <p:tav tm="100000">
                                          <p:val>
                                            <p:strVal val="#ppt_x"/>
                                          </p:val>
                                        </p:tav>
                                      </p:tavLst>
                                    </p:anim>
                                    <p:anim calcmode="lin" valueType="num">
                                      <p:cBhvr>
                                        <p:cTn id="56" dur="500" fill="hold"/>
                                        <p:tgtEl>
                                          <p:spTgt spid="177"/>
                                        </p:tgtEl>
                                        <p:attrNameLst>
                                          <p:attrName>ppt_y</p:attrName>
                                        </p:attrNameLst>
                                      </p:cBhvr>
                                      <p:tavLst>
                                        <p:tav tm="0">
                                          <p:val>
                                            <p:strVal val="#ppt_y+#ppt_h/2"/>
                                          </p:val>
                                        </p:tav>
                                        <p:tav tm="100000">
                                          <p:val>
                                            <p:strVal val="#ppt_y"/>
                                          </p:val>
                                        </p:tav>
                                      </p:tavLst>
                                    </p:anim>
                                    <p:anim calcmode="lin" valueType="num">
                                      <p:cBhvr>
                                        <p:cTn id="57" dur="500" fill="hold"/>
                                        <p:tgtEl>
                                          <p:spTgt spid="177"/>
                                        </p:tgtEl>
                                        <p:attrNameLst>
                                          <p:attrName>ppt_w</p:attrName>
                                        </p:attrNameLst>
                                      </p:cBhvr>
                                      <p:tavLst>
                                        <p:tav tm="0">
                                          <p:val>
                                            <p:strVal val="#ppt_w"/>
                                          </p:val>
                                        </p:tav>
                                        <p:tav tm="100000">
                                          <p:val>
                                            <p:strVal val="#ppt_w"/>
                                          </p:val>
                                        </p:tav>
                                      </p:tavLst>
                                    </p:anim>
                                    <p:anim calcmode="lin" valueType="num">
                                      <p:cBhvr>
                                        <p:cTn id="58" dur="500" fill="hold"/>
                                        <p:tgtEl>
                                          <p:spTgt spid="17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157B0-6408-BC85-8F07-D146ABBAF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3BFA9-9B5C-C870-86E7-810621964013}"/>
              </a:ext>
            </a:extLst>
          </p:cNvPr>
          <p:cNvSpPr>
            <a:spLocks noGrp="1"/>
          </p:cNvSpPr>
          <p:nvPr>
            <p:ph type="title"/>
          </p:nvPr>
        </p:nvSpPr>
        <p:spPr>
          <a:xfrm>
            <a:off x="298463" y="395360"/>
            <a:ext cx="8877000" cy="692869"/>
          </a:xfrm>
        </p:spPr>
        <p:txBody>
          <a:bodyPr/>
          <a:lstStyle/>
          <a:p>
            <a:r>
              <a:rPr lang="en-US" sz="2800" dirty="0"/>
              <a:t>Development of Technology Specific Artifacts</a:t>
            </a:r>
          </a:p>
        </p:txBody>
      </p:sp>
      <p:sp>
        <p:nvSpPr>
          <p:cNvPr id="112" name="Cylinder 103">
            <a:extLst>
              <a:ext uri="{FF2B5EF4-FFF2-40B4-BE49-F238E27FC236}">
                <a16:creationId xmlns:a16="http://schemas.microsoft.com/office/drawing/2014/main" id="{1EA3177C-C248-D1A3-2303-0426E6F1794F}"/>
              </a:ext>
            </a:extLst>
          </p:cNvPr>
          <p:cNvSpPr/>
          <p:nvPr/>
        </p:nvSpPr>
        <p:spPr>
          <a:xfrm>
            <a:off x="892882" y="3591608"/>
            <a:ext cx="1581808" cy="121583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Model</a:t>
            </a:r>
          </a:p>
          <a:p>
            <a:pPr algn="ctr" defTabSz="914126">
              <a:defRPr/>
            </a:pPr>
            <a:r>
              <a:rPr lang="en-US" b="1" dirty="0">
                <a:solidFill>
                  <a:srgbClr val="000000"/>
                </a:solidFill>
                <a:latin typeface="Calibri"/>
              </a:rPr>
              <a:t>Library</a:t>
            </a:r>
            <a:endParaRPr lang="en-US" sz="1799" b="1" dirty="0">
              <a:solidFill>
                <a:srgbClr val="000000"/>
              </a:solidFill>
              <a:latin typeface="Calibri"/>
            </a:endParaRPr>
          </a:p>
        </p:txBody>
      </p:sp>
      <p:grpSp>
        <p:nvGrpSpPr>
          <p:cNvPr id="12" name="Group 11">
            <a:extLst>
              <a:ext uri="{FF2B5EF4-FFF2-40B4-BE49-F238E27FC236}">
                <a16:creationId xmlns:a16="http://schemas.microsoft.com/office/drawing/2014/main" id="{F7FD49D3-8F13-9A2F-286A-BB1F4F6648D8}"/>
              </a:ext>
            </a:extLst>
          </p:cNvPr>
          <p:cNvGrpSpPr/>
          <p:nvPr/>
        </p:nvGrpSpPr>
        <p:grpSpPr>
          <a:xfrm>
            <a:off x="5283895" y="1609043"/>
            <a:ext cx="1698282" cy="2275606"/>
            <a:chOff x="3782863" y="1385354"/>
            <a:chExt cx="1698724" cy="2276199"/>
          </a:xfrm>
        </p:grpSpPr>
        <p:sp>
          <p:nvSpPr>
            <p:cNvPr id="4" name="Cylinder 103">
              <a:extLst>
                <a:ext uri="{FF2B5EF4-FFF2-40B4-BE49-F238E27FC236}">
                  <a16:creationId xmlns:a16="http://schemas.microsoft.com/office/drawing/2014/main" id="{39724668-8B91-62A8-C9A0-265185912917}"/>
                </a:ext>
              </a:extLst>
            </p:cNvPr>
            <p:cNvSpPr/>
            <p:nvPr/>
          </p:nvSpPr>
          <p:spPr>
            <a:xfrm>
              <a:off x="3899367" y="1385354"/>
              <a:ext cx="1582220" cy="1216152"/>
            </a:xfrm>
            <a:prstGeom prst="can">
              <a:avLst/>
            </a:prstGeom>
            <a:solidFill>
              <a:srgbClr val="FFC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HL7 FHIR</a:t>
              </a:r>
            </a:p>
            <a:p>
              <a:pPr algn="ctr" defTabSz="914126">
                <a:defRPr/>
              </a:pPr>
              <a:r>
                <a:rPr lang="en-US" b="1" dirty="0">
                  <a:solidFill>
                    <a:srgbClr val="000000"/>
                  </a:solidFill>
                  <a:latin typeface="Calibri"/>
                </a:rPr>
                <a:t>Profiles</a:t>
              </a:r>
            </a:p>
            <a:p>
              <a:pPr algn="ctr" defTabSz="914126">
                <a:defRPr/>
              </a:pPr>
              <a:r>
                <a:rPr lang="en-US" sz="1799" b="1" dirty="0">
                  <a:solidFill>
                    <a:srgbClr val="000000"/>
                  </a:solidFill>
                  <a:latin typeface="Calibri"/>
                </a:rPr>
                <a:t>(V1 – V6)</a:t>
              </a:r>
            </a:p>
          </p:txBody>
        </p:sp>
        <p:cxnSp>
          <p:nvCxnSpPr>
            <p:cNvPr id="8" name="Straight Arrow Connector 7">
              <a:extLst>
                <a:ext uri="{FF2B5EF4-FFF2-40B4-BE49-F238E27FC236}">
                  <a16:creationId xmlns:a16="http://schemas.microsoft.com/office/drawing/2014/main" id="{B5ED08D4-6E8D-9102-2D16-4C9549446FEB}"/>
                </a:ext>
              </a:extLst>
            </p:cNvPr>
            <p:cNvCxnSpPr>
              <a:cxnSpLocks/>
              <a:stCxn id="9" idx="7"/>
            </p:cNvCxnSpPr>
            <p:nvPr/>
          </p:nvCxnSpPr>
          <p:spPr>
            <a:xfrm flipV="1">
              <a:off x="3782862" y="2601506"/>
              <a:ext cx="639136" cy="1060047"/>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692B91B-9C6D-349C-4F36-DF4DD73A2C95}"/>
              </a:ext>
            </a:extLst>
          </p:cNvPr>
          <p:cNvGrpSpPr/>
          <p:nvPr/>
        </p:nvGrpSpPr>
        <p:grpSpPr>
          <a:xfrm>
            <a:off x="5340908" y="2461398"/>
            <a:ext cx="3342779" cy="1601309"/>
            <a:chOff x="2151975" y="1735131"/>
            <a:chExt cx="3343650" cy="1601726"/>
          </a:xfrm>
        </p:grpSpPr>
        <p:sp>
          <p:nvSpPr>
            <p:cNvPr id="14" name="Cylinder 103">
              <a:extLst>
                <a:ext uri="{FF2B5EF4-FFF2-40B4-BE49-F238E27FC236}">
                  <a16:creationId xmlns:a16="http://schemas.microsoft.com/office/drawing/2014/main" id="{AB47103A-747B-7B9B-25C6-14B25657DF68}"/>
                </a:ext>
              </a:extLst>
            </p:cNvPr>
            <p:cNvSpPr/>
            <p:nvPr/>
          </p:nvSpPr>
          <p:spPr>
            <a:xfrm>
              <a:off x="3913405" y="1735131"/>
              <a:ext cx="1582220" cy="121615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HL7 V2.X</a:t>
              </a:r>
            </a:p>
            <a:p>
              <a:pPr algn="ctr" defTabSz="914126">
                <a:defRPr/>
              </a:pPr>
              <a:r>
                <a:rPr lang="en-US" b="1" dirty="0">
                  <a:solidFill>
                    <a:srgbClr val="000000"/>
                  </a:solidFill>
                  <a:latin typeface="Calibri"/>
                </a:rPr>
                <a:t>IGs</a:t>
              </a:r>
              <a:endParaRPr lang="en-US" sz="1799" b="1" dirty="0">
                <a:solidFill>
                  <a:srgbClr val="000000"/>
                </a:solidFill>
                <a:latin typeface="Calibri"/>
              </a:endParaRPr>
            </a:p>
          </p:txBody>
        </p:sp>
        <p:cxnSp>
          <p:nvCxnSpPr>
            <p:cNvPr id="15" name="Straight Arrow Connector 14">
              <a:extLst>
                <a:ext uri="{FF2B5EF4-FFF2-40B4-BE49-F238E27FC236}">
                  <a16:creationId xmlns:a16="http://schemas.microsoft.com/office/drawing/2014/main" id="{AF52978A-7221-BD70-9B30-525D94190898}"/>
                </a:ext>
              </a:extLst>
            </p:cNvPr>
            <p:cNvCxnSpPr>
              <a:cxnSpLocks/>
            </p:cNvCxnSpPr>
            <p:nvPr/>
          </p:nvCxnSpPr>
          <p:spPr>
            <a:xfrm flipV="1">
              <a:off x="2151975" y="2688995"/>
              <a:ext cx="1761430" cy="64786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72730C5-507F-5500-6059-8218C9128271}"/>
              </a:ext>
            </a:extLst>
          </p:cNvPr>
          <p:cNvGrpSpPr/>
          <p:nvPr/>
        </p:nvGrpSpPr>
        <p:grpSpPr>
          <a:xfrm>
            <a:off x="5340908" y="3748227"/>
            <a:ext cx="3905317" cy="1215835"/>
            <a:chOff x="79440" y="1349075"/>
            <a:chExt cx="3906334" cy="1216152"/>
          </a:xfrm>
        </p:grpSpPr>
        <p:sp>
          <p:nvSpPr>
            <p:cNvPr id="18" name="Cylinder 103">
              <a:extLst>
                <a:ext uri="{FF2B5EF4-FFF2-40B4-BE49-F238E27FC236}">
                  <a16:creationId xmlns:a16="http://schemas.microsoft.com/office/drawing/2014/main" id="{D6C9D5F2-327A-FEF9-9E78-6F11970E9BB5}"/>
                </a:ext>
              </a:extLst>
            </p:cNvPr>
            <p:cNvSpPr/>
            <p:nvPr/>
          </p:nvSpPr>
          <p:spPr>
            <a:xfrm>
              <a:off x="2403554" y="1349075"/>
              <a:ext cx="1582220" cy="1216152"/>
            </a:xfrm>
            <a:prstGeom prst="can">
              <a:avLst/>
            </a:prstGeom>
            <a:solidFill>
              <a:srgbClr val="FB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C-CDA</a:t>
              </a:r>
            </a:p>
            <a:p>
              <a:pPr algn="ctr" defTabSz="914126">
                <a:defRPr/>
              </a:pPr>
              <a:r>
                <a:rPr lang="en-US" b="1" dirty="0">
                  <a:solidFill>
                    <a:srgbClr val="000000"/>
                  </a:solidFill>
                  <a:latin typeface="Calibri"/>
                </a:rPr>
                <a:t>Templates</a:t>
              </a:r>
              <a:endParaRPr lang="en-US" sz="1799" b="1" dirty="0">
                <a:solidFill>
                  <a:srgbClr val="000000"/>
                </a:solidFill>
                <a:latin typeface="Calibri"/>
              </a:endParaRPr>
            </a:p>
          </p:txBody>
        </p:sp>
        <p:cxnSp>
          <p:nvCxnSpPr>
            <p:cNvPr id="19" name="Straight Arrow Connector 18">
              <a:extLst>
                <a:ext uri="{FF2B5EF4-FFF2-40B4-BE49-F238E27FC236}">
                  <a16:creationId xmlns:a16="http://schemas.microsoft.com/office/drawing/2014/main" id="{EE0A4EB4-5C27-2DAF-6D65-DD6502638754}"/>
                </a:ext>
              </a:extLst>
            </p:cNvPr>
            <p:cNvCxnSpPr>
              <a:cxnSpLocks/>
            </p:cNvCxnSpPr>
            <p:nvPr/>
          </p:nvCxnSpPr>
          <p:spPr>
            <a:xfrm>
              <a:off x="79440" y="1806275"/>
              <a:ext cx="2324114" cy="0"/>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33B518F-F8C5-75AD-68F2-DD191A779ACA}"/>
              </a:ext>
            </a:extLst>
          </p:cNvPr>
          <p:cNvGrpSpPr/>
          <p:nvPr/>
        </p:nvGrpSpPr>
        <p:grpSpPr>
          <a:xfrm>
            <a:off x="5340907" y="4383367"/>
            <a:ext cx="3580734" cy="1975099"/>
            <a:chOff x="1872341" y="750706"/>
            <a:chExt cx="3581667" cy="1975613"/>
          </a:xfrm>
        </p:grpSpPr>
        <p:sp>
          <p:nvSpPr>
            <p:cNvPr id="24" name="Cylinder 103">
              <a:extLst>
                <a:ext uri="{FF2B5EF4-FFF2-40B4-BE49-F238E27FC236}">
                  <a16:creationId xmlns:a16="http://schemas.microsoft.com/office/drawing/2014/main" id="{DAA845AE-0E72-0DE8-8780-D76E7A7524AA}"/>
                </a:ext>
              </a:extLst>
            </p:cNvPr>
            <p:cNvSpPr/>
            <p:nvPr/>
          </p:nvSpPr>
          <p:spPr>
            <a:xfrm>
              <a:off x="3871788" y="1510167"/>
              <a:ext cx="1582220" cy="12161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OMOP</a:t>
              </a:r>
            </a:p>
            <a:p>
              <a:pPr algn="ctr" defTabSz="914126">
                <a:defRPr/>
              </a:pPr>
              <a:r>
                <a:rPr lang="en-US" b="1" dirty="0">
                  <a:solidFill>
                    <a:srgbClr val="000000"/>
                  </a:solidFill>
                  <a:latin typeface="Calibri"/>
                </a:rPr>
                <a:t>Format</a:t>
              </a:r>
              <a:endParaRPr lang="en-US" sz="1799" b="1" dirty="0">
                <a:solidFill>
                  <a:srgbClr val="000000"/>
                </a:solidFill>
                <a:latin typeface="Calibri"/>
              </a:endParaRPr>
            </a:p>
          </p:txBody>
        </p:sp>
        <p:cxnSp>
          <p:nvCxnSpPr>
            <p:cNvPr id="25" name="Straight Arrow Connector 24">
              <a:extLst>
                <a:ext uri="{FF2B5EF4-FFF2-40B4-BE49-F238E27FC236}">
                  <a16:creationId xmlns:a16="http://schemas.microsoft.com/office/drawing/2014/main" id="{10C4CC84-47B1-343B-A6A8-CF6A597AA525}"/>
                </a:ext>
              </a:extLst>
            </p:cNvPr>
            <p:cNvCxnSpPr>
              <a:cxnSpLocks/>
            </p:cNvCxnSpPr>
            <p:nvPr/>
          </p:nvCxnSpPr>
          <p:spPr>
            <a:xfrm>
              <a:off x="1872341" y="750706"/>
              <a:ext cx="1976578" cy="874599"/>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17A7ADF-9927-8290-4B61-26E139525346}"/>
              </a:ext>
            </a:extLst>
          </p:cNvPr>
          <p:cNvGrpSpPr/>
          <p:nvPr/>
        </p:nvGrpSpPr>
        <p:grpSpPr>
          <a:xfrm>
            <a:off x="5060425" y="4536026"/>
            <a:ext cx="1384925" cy="1788526"/>
            <a:chOff x="3564149" y="4302841"/>
            <a:chExt cx="1385286" cy="1788992"/>
          </a:xfrm>
        </p:grpSpPr>
        <p:cxnSp>
          <p:nvCxnSpPr>
            <p:cNvPr id="35" name="Straight Arrow Connector 34">
              <a:extLst>
                <a:ext uri="{FF2B5EF4-FFF2-40B4-BE49-F238E27FC236}">
                  <a16:creationId xmlns:a16="http://schemas.microsoft.com/office/drawing/2014/main" id="{EEF6D647-E47C-1164-99CC-258CBE90EBC2}"/>
                </a:ext>
              </a:extLst>
            </p:cNvPr>
            <p:cNvCxnSpPr>
              <a:cxnSpLocks/>
            </p:cNvCxnSpPr>
            <p:nvPr/>
          </p:nvCxnSpPr>
          <p:spPr>
            <a:xfrm>
              <a:off x="3692547" y="4302841"/>
              <a:ext cx="639024" cy="100394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92563DA-9872-5A03-536A-D864654CD7A8}"/>
                </a:ext>
              </a:extLst>
            </p:cNvPr>
            <p:cNvCxnSpPr>
              <a:cxnSpLocks/>
            </p:cNvCxnSpPr>
            <p:nvPr/>
          </p:nvCxnSpPr>
          <p:spPr>
            <a:xfrm>
              <a:off x="3647784" y="4302841"/>
              <a:ext cx="364275" cy="1201269"/>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9FCBD8E-3D97-ED2D-EBCC-A3EB7888C248}"/>
                </a:ext>
              </a:extLst>
            </p:cNvPr>
            <p:cNvCxnSpPr>
              <a:cxnSpLocks/>
            </p:cNvCxnSpPr>
            <p:nvPr/>
          </p:nvCxnSpPr>
          <p:spPr>
            <a:xfrm>
              <a:off x="3564149" y="4340840"/>
              <a:ext cx="41648" cy="1227901"/>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C518B34-E15D-1368-8325-DD9D8CFC8BBD}"/>
                </a:ext>
              </a:extLst>
            </p:cNvPr>
            <p:cNvSpPr txBox="1"/>
            <p:nvPr/>
          </p:nvSpPr>
          <p:spPr>
            <a:xfrm>
              <a:off x="3605797" y="5568741"/>
              <a:ext cx="1343638" cy="523092"/>
            </a:xfrm>
            <a:prstGeom prst="rect">
              <a:avLst/>
            </a:prstGeom>
            <a:noFill/>
          </p:spPr>
          <p:txBody>
            <a:bodyPr wrap="none" rtlCol="0">
              <a:spAutoFit/>
            </a:bodyPr>
            <a:lstStyle/>
            <a:p>
              <a:r>
                <a:rPr lang="en-US" sz="2799" b="1" dirty="0"/>
                <a:t>Others</a:t>
              </a:r>
            </a:p>
          </p:txBody>
        </p:sp>
      </p:grpSp>
      <p:grpSp>
        <p:nvGrpSpPr>
          <p:cNvPr id="11" name="Group 10">
            <a:extLst>
              <a:ext uri="{FF2B5EF4-FFF2-40B4-BE49-F238E27FC236}">
                <a16:creationId xmlns:a16="http://schemas.microsoft.com/office/drawing/2014/main" id="{3B7C5F13-2FD5-A1D6-857D-F96430884C68}"/>
              </a:ext>
            </a:extLst>
          </p:cNvPr>
          <p:cNvGrpSpPr/>
          <p:nvPr/>
        </p:nvGrpSpPr>
        <p:grpSpPr>
          <a:xfrm>
            <a:off x="3062505" y="3324673"/>
            <a:ext cx="2538078" cy="1340262"/>
            <a:chOff x="3020215" y="3522577"/>
            <a:chExt cx="2538739" cy="1340611"/>
          </a:xfrm>
        </p:grpSpPr>
        <p:sp>
          <p:nvSpPr>
            <p:cNvPr id="5" name="Oval 4">
              <a:extLst>
                <a:ext uri="{FF2B5EF4-FFF2-40B4-BE49-F238E27FC236}">
                  <a16:creationId xmlns:a16="http://schemas.microsoft.com/office/drawing/2014/main" id="{29748F99-17D9-B348-E1D5-5643C20EDBF5}"/>
                </a:ext>
              </a:extLst>
            </p:cNvPr>
            <p:cNvSpPr/>
            <p:nvPr/>
          </p:nvSpPr>
          <p:spPr>
            <a:xfrm>
              <a:off x="3020215" y="35225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C416F790-802C-E0A4-49F2-6797A753FA7E}"/>
                </a:ext>
              </a:extLst>
            </p:cNvPr>
            <p:cNvSpPr/>
            <p:nvPr/>
          </p:nvSpPr>
          <p:spPr>
            <a:xfrm>
              <a:off x="3172615" y="36749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C98D0CEF-1257-6771-D42F-EBD21A764B6C}"/>
                </a:ext>
              </a:extLst>
            </p:cNvPr>
            <p:cNvSpPr/>
            <p:nvPr/>
          </p:nvSpPr>
          <p:spPr>
            <a:xfrm>
              <a:off x="3325015" y="38273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8FFDA1A2-C8A5-8C55-877A-BF50F53D0F75}"/>
                </a:ext>
              </a:extLst>
            </p:cNvPr>
            <p:cNvSpPr/>
            <p:nvPr/>
          </p:nvSpPr>
          <p:spPr>
            <a:xfrm>
              <a:off x="3395908" y="3948788"/>
              <a:ext cx="2163046"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Model</a:t>
              </a:r>
            </a:p>
            <a:p>
              <a:pPr algn="ctr"/>
              <a:r>
                <a:rPr lang="en-US" sz="2000" b="1" dirty="0">
                  <a:solidFill>
                    <a:schemeClr val="tx1"/>
                  </a:solidFill>
                </a:rPr>
                <a:t>Transform</a:t>
              </a:r>
            </a:p>
          </p:txBody>
        </p:sp>
      </p:grpSp>
      <p:cxnSp>
        <p:nvCxnSpPr>
          <p:cNvPr id="20" name="Straight Arrow Connector 19">
            <a:extLst>
              <a:ext uri="{FF2B5EF4-FFF2-40B4-BE49-F238E27FC236}">
                <a16:creationId xmlns:a16="http://schemas.microsoft.com/office/drawing/2014/main" id="{BB8AE6C0-B91D-9DEF-BC9F-B5E5273E851F}"/>
              </a:ext>
            </a:extLst>
          </p:cNvPr>
          <p:cNvCxnSpPr>
            <a:cxnSpLocks/>
            <a:stCxn id="112" idx="4"/>
          </p:cNvCxnSpPr>
          <p:nvPr/>
        </p:nvCxnSpPr>
        <p:spPr>
          <a:xfrm>
            <a:off x="2474691" y="4199526"/>
            <a:ext cx="978772" cy="28883"/>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Cylinder 103">
            <a:extLst>
              <a:ext uri="{FF2B5EF4-FFF2-40B4-BE49-F238E27FC236}">
                <a16:creationId xmlns:a16="http://schemas.microsoft.com/office/drawing/2014/main" id="{562F7463-5B57-EB64-49C7-A837E13CB440}"/>
              </a:ext>
            </a:extLst>
          </p:cNvPr>
          <p:cNvSpPr/>
          <p:nvPr/>
        </p:nvSpPr>
        <p:spPr>
          <a:xfrm>
            <a:off x="2544646" y="1550377"/>
            <a:ext cx="1823179" cy="1274500"/>
          </a:xfrm>
          <a:prstGeom prst="can">
            <a:avLst/>
          </a:prstGeom>
          <a:solidFill>
            <a:srgbClr val="BF51FF">
              <a:alpha val="56863"/>
            </a:srgbClr>
          </a:solidFill>
          <a:ln>
            <a:solidFill>
              <a:srgbClr val="6E6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Transformation</a:t>
            </a:r>
          </a:p>
          <a:p>
            <a:pPr algn="ctr" defTabSz="914126">
              <a:defRPr/>
            </a:pPr>
            <a:r>
              <a:rPr lang="en-US" sz="1799" b="1" dirty="0">
                <a:solidFill>
                  <a:srgbClr val="000000"/>
                </a:solidFill>
                <a:latin typeface="Calibri"/>
              </a:rPr>
              <a:t>Knowledgebase</a:t>
            </a:r>
          </a:p>
        </p:txBody>
      </p:sp>
      <p:cxnSp>
        <p:nvCxnSpPr>
          <p:cNvPr id="31" name="Straight Arrow Connector 30">
            <a:extLst>
              <a:ext uri="{FF2B5EF4-FFF2-40B4-BE49-F238E27FC236}">
                <a16:creationId xmlns:a16="http://schemas.microsoft.com/office/drawing/2014/main" id="{844324EB-16CD-4BC8-89A9-C595AC690A14}"/>
              </a:ext>
            </a:extLst>
          </p:cNvPr>
          <p:cNvCxnSpPr>
            <a:cxnSpLocks/>
            <a:stCxn id="30" idx="3"/>
          </p:cNvCxnSpPr>
          <p:nvPr/>
        </p:nvCxnSpPr>
        <p:spPr>
          <a:xfrm>
            <a:off x="3456235" y="2824878"/>
            <a:ext cx="670218" cy="956876"/>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5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ppt_x</p:attrName>
                                        </p:attrNameLst>
                                      </p:cBhvr>
                                      <p:tavLst>
                                        <p:tav tm="0">
                                          <p:val>
                                            <p:strVal val="#ppt_x-#ppt_w/2"/>
                                          </p:val>
                                        </p:tav>
                                        <p:tav tm="100000">
                                          <p:val>
                                            <p:strVal val="#ppt_x"/>
                                          </p:val>
                                        </p:tav>
                                      </p:tavLst>
                                    </p:anim>
                                    <p:anim calcmode="lin" valueType="num">
                                      <p:cBhvr>
                                        <p:cTn id="16" dur="500" fill="hold"/>
                                        <p:tgtEl>
                                          <p:spTgt spid="31"/>
                                        </p:tgtEl>
                                        <p:attrNameLst>
                                          <p:attrName>ppt_y</p:attrName>
                                        </p:attrNameLst>
                                      </p:cBhvr>
                                      <p:tavLst>
                                        <p:tav tm="0">
                                          <p:val>
                                            <p:strVal val="#ppt_y"/>
                                          </p:val>
                                        </p:tav>
                                        <p:tav tm="100000">
                                          <p:val>
                                            <p:strVal val="#ppt_y"/>
                                          </p:val>
                                        </p:tav>
                                      </p:tavLst>
                                    </p:anim>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ppt_w/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ppt_w/2"/>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ppt_x</p:attrName>
                                        </p:attrNameLst>
                                      </p:cBhvr>
                                      <p:tavLst>
                                        <p:tav tm="0">
                                          <p:val>
                                            <p:strVal val="#ppt_x-#ppt_w/2"/>
                                          </p:val>
                                        </p:tav>
                                        <p:tav tm="100000">
                                          <p:val>
                                            <p:strVal val="#ppt_x"/>
                                          </p:val>
                                        </p:tav>
                                      </p:tavLst>
                                    </p:anim>
                                    <p:anim calcmode="lin" valueType="num">
                                      <p:cBhvr>
                                        <p:cTn id="48" dur="500" fill="hold"/>
                                        <p:tgtEl>
                                          <p:spTgt spid="23"/>
                                        </p:tgtEl>
                                        <p:attrNameLst>
                                          <p:attrName>ppt_y</p:attrName>
                                        </p:attrNameLst>
                                      </p:cBhvr>
                                      <p:tavLst>
                                        <p:tav tm="0">
                                          <p:val>
                                            <p:strVal val="#ppt_y"/>
                                          </p:val>
                                        </p:tav>
                                        <p:tav tm="100000">
                                          <p:val>
                                            <p:strVal val="#ppt_y"/>
                                          </p:val>
                                        </p:tav>
                                      </p:tavLst>
                                    </p:anim>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ppt_x</p:attrName>
                                        </p:attrNameLst>
                                      </p:cBhvr>
                                      <p:tavLst>
                                        <p:tav tm="0">
                                          <p:val>
                                            <p:strVal val="#ppt_x"/>
                                          </p:val>
                                        </p:tav>
                                        <p:tav tm="100000">
                                          <p:val>
                                            <p:strVal val="#ppt_x"/>
                                          </p:val>
                                        </p:tav>
                                      </p:tavLst>
                                    </p:anim>
                                    <p:anim calcmode="lin" valueType="num">
                                      <p:cBhvr>
                                        <p:cTn id="56" dur="500" fill="hold"/>
                                        <p:tgtEl>
                                          <p:spTgt spid="49"/>
                                        </p:tgtEl>
                                        <p:attrNameLst>
                                          <p:attrName>ppt_y</p:attrName>
                                        </p:attrNameLst>
                                      </p:cBhvr>
                                      <p:tavLst>
                                        <p:tav tm="0">
                                          <p:val>
                                            <p:strVal val="#ppt_y-#ppt_h/2"/>
                                          </p:val>
                                        </p:tav>
                                        <p:tav tm="100000">
                                          <p:val>
                                            <p:strVal val="#ppt_y"/>
                                          </p:val>
                                        </p:tav>
                                      </p:tavLst>
                                    </p:anim>
                                    <p:anim calcmode="lin" valueType="num">
                                      <p:cBhvr>
                                        <p:cTn id="57" dur="500" fill="hold"/>
                                        <p:tgtEl>
                                          <p:spTgt spid="49"/>
                                        </p:tgtEl>
                                        <p:attrNameLst>
                                          <p:attrName>ppt_w</p:attrName>
                                        </p:attrNameLst>
                                      </p:cBhvr>
                                      <p:tavLst>
                                        <p:tav tm="0">
                                          <p:val>
                                            <p:strVal val="#ppt_w"/>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3</a:t>
            </a:fld>
            <a:endParaRPr lang="en-US" dirty="0"/>
          </a:p>
        </p:txBody>
      </p:sp>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579448"/>
            <a:ext cx="9833429" cy="1028700"/>
          </a:xfrm>
        </p:spPr>
        <p:txBody>
          <a:bodyPr/>
          <a:lstStyle/>
          <a:p>
            <a:r>
              <a:rPr lang="en-US" dirty="0"/>
              <a:t>Why Semantic Interoperability?</a:t>
            </a:r>
          </a:p>
        </p:txBody>
      </p:sp>
      <p:sp>
        <p:nvSpPr>
          <p:cNvPr id="8" name="Content Placeholder 7">
            <a:extLst>
              <a:ext uri="{FF2B5EF4-FFF2-40B4-BE49-F238E27FC236}">
                <a16:creationId xmlns:a16="http://schemas.microsoft.com/office/drawing/2014/main" id="{F901A5D3-2CA8-9944-98C3-771D003F9DA5}"/>
              </a:ext>
            </a:extLst>
          </p:cNvPr>
          <p:cNvSpPr>
            <a:spLocks noGrp="1"/>
          </p:cNvSpPr>
          <p:nvPr>
            <p:ph sz="quarter" idx="14"/>
          </p:nvPr>
        </p:nvSpPr>
        <p:spPr>
          <a:xfrm>
            <a:off x="762000" y="3053263"/>
            <a:ext cx="10575301" cy="2821758"/>
          </a:xfrm>
        </p:spPr>
        <p:txBody>
          <a:bodyPr>
            <a:normAutofit/>
          </a:bodyPr>
          <a:lstStyle/>
          <a:p>
            <a:pPr marL="0" lvl="1" indent="0">
              <a:buNone/>
            </a:pPr>
            <a:r>
              <a:rPr lang="en-US" sz="2800" dirty="0"/>
              <a:t>Improve the quality of care</a:t>
            </a:r>
          </a:p>
          <a:p>
            <a:pPr marL="0" lvl="1" indent="0">
              <a:buNone/>
            </a:pPr>
            <a:r>
              <a:rPr lang="en-US" sz="2800" dirty="0"/>
              <a:t>Decrease the cost of care</a:t>
            </a:r>
          </a:p>
          <a:p>
            <a:pPr marL="0" lvl="1" indent="0">
              <a:buNone/>
            </a:pPr>
            <a:r>
              <a:rPr lang="en-US" sz="2800" dirty="0"/>
              <a:t>Increase the efficiency of care</a:t>
            </a:r>
          </a:p>
          <a:p>
            <a:pPr marL="0" lvl="1" indent="0">
              <a:buNone/>
            </a:pPr>
            <a:r>
              <a:rPr lang="en-US" sz="2800" dirty="0"/>
              <a:t>Enable a Learning Health System</a:t>
            </a:r>
          </a:p>
          <a:p>
            <a:pPr marL="0" lvl="1" indent="0">
              <a:buNone/>
            </a:pPr>
            <a:r>
              <a:rPr lang="en-US" sz="2800" dirty="0"/>
              <a:t>Make providers happier </a:t>
            </a:r>
          </a:p>
          <a:p>
            <a:pPr marL="0" lvl="1" indent="0">
              <a:buNone/>
            </a:pPr>
            <a:r>
              <a:rPr lang="en-US" sz="2800" dirty="0"/>
              <a:t>Make people (customers, </a:t>
            </a:r>
            <a:r>
              <a:rPr lang="en-US" sz="2800" dirty="0">
                <a:solidFill>
                  <a:schemeClr val="tx1"/>
                </a:solidFill>
              </a:rPr>
              <a:t>consumers</a:t>
            </a:r>
            <a:r>
              <a:rPr lang="en-US" sz="2800" dirty="0"/>
              <a:t>) healthier and happier</a:t>
            </a:r>
          </a:p>
        </p:txBody>
      </p:sp>
      <p:sp>
        <p:nvSpPr>
          <p:cNvPr id="2" name="TextBox 1">
            <a:extLst>
              <a:ext uri="{FF2B5EF4-FFF2-40B4-BE49-F238E27FC236}">
                <a16:creationId xmlns:a16="http://schemas.microsoft.com/office/drawing/2014/main" id="{054D24BE-3937-FA4B-DCD1-1BF70744FC5D}"/>
              </a:ext>
            </a:extLst>
          </p:cNvPr>
          <p:cNvSpPr txBox="1"/>
          <p:nvPr/>
        </p:nvSpPr>
        <p:spPr>
          <a:xfrm>
            <a:off x="762000" y="1608148"/>
            <a:ext cx="8710461" cy="954107"/>
          </a:xfrm>
          <a:prstGeom prst="rect">
            <a:avLst/>
          </a:prstGeom>
          <a:solidFill>
            <a:schemeClr val="bg1"/>
          </a:solidFill>
        </p:spPr>
        <p:txBody>
          <a:bodyPr wrap="none" rtlCol="0">
            <a:spAutoFit/>
          </a:bodyPr>
          <a:lstStyle/>
          <a:p>
            <a:pPr algn="ctr" defTabSz="914318">
              <a:spcBef>
                <a:spcPct val="0"/>
              </a:spcBef>
            </a:pPr>
            <a:r>
              <a:rPr lang="en-US" sz="3600" b="1" i="1" dirty="0">
                <a:solidFill>
                  <a:schemeClr val="accent1"/>
                </a:solidFill>
                <a:latin typeface="Prometo Medium" panose="020B0604030203060203" pitchFamily="34" charset="77"/>
                <a:ea typeface="+mj-ea"/>
                <a:cs typeface="+mj-cs"/>
              </a:rPr>
              <a:t>Help people live the healthiest lives possible.</a:t>
            </a:r>
          </a:p>
          <a:p>
            <a:pPr algn="ctr"/>
            <a:r>
              <a:rPr lang="en-US" sz="2000" dirty="0"/>
              <a:t>(Intermountain Health Mission Statement)</a:t>
            </a:r>
          </a:p>
        </p:txBody>
      </p:sp>
    </p:spTree>
    <p:extLst>
      <p:ext uri="{BB962C8B-B14F-4D97-AF65-F5344CB8AC3E}">
        <p14:creationId xmlns:p14="http://schemas.microsoft.com/office/powerpoint/2010/main" val="12880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3AAB-288F-8B66-E635-D7EDB57EA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F212A-22FE-B643-9CD8-7C0183725AF6}"/>
              </a:ext>
            </a:extLst>
          </p:cNvPr>
          <p:cNvSpPr>
            <a:spLocks noGrp="1"/>
          </p:cNvSpPr>
          <p:nvPr>
            <p:ph type="title"/>
          </p:nvPr>
        </p:nvSpPr>
        <p:spPr/>
        <p:txBody>
          <a:bodyPr/>
          <a:lstStyle/>
          <a:p>
            <a:r>
              <a:rPr lang="en-US" sz="4399" dirty="0"/>
              <a:t>Using models in applications</a:t>
            </a:r>
          </a:p>
        </p:txBody>
      </p:sp>
      <p:sp>
        <p:nvSpPr>
          <p:cNvPr id="3" name="Text Placeholder 2">
            <a:extLst>
              <a:ext uri="{FF2B5EF4-FFF2-40B4-BE49-F238E27FC236}">
                <a16:creationId xmlns:a16="http://schemas.microsoft.com/office/drawing/2014/main" id="{B28C2B0E-8979-C470-EC0B-14F28F4CF286}"/>
              </a:ext>
            </a:extLst>
          </p:cNvPr>
          <p:cNvSpPr>
            <a:spLocks noGrp="1"/>
          </p:cNvSpPr>
          <p:nvPr>
            <p:ph idx="1"/>
          </p:nvPr>
        </p:nvSpPr>
        <p:spPr/>
        <p:txBody>
          <a:bodyPr>
            <a:normAutofit/>
          </a:bodyPr>
          <a:lstStyle/>
          <a:p>
            <a:r>
              <a:rPr lang="en-US" sz="2800" dirty="0"/>
              <a:t>The developer queries the library of models constrained for specific use cases, </a:t>
            </a:r>
            <a:r>
              <a:rPr lang="en-US" sz="2800" b="1" i="1" u="sng" dirty="0"/>
              <a:t>NOT</a:t>
            </a:r>
            <a:r>
              <a:rPr lang="en-US" sz="2800" dirty="0"/>
              <a:t> a library of codes and terms</a:t>
            </a:r>
          </a:p>
          <a:p>
            <a:r>
              <a:rPr lang="en-US" sz="2800" dirty="0"/>
              <a:t>The developer selects the model appropriate for their use case</a:t>
            </a:r>
          </a:p>
          <a:p>
            <a:r>
              <a:rPr lang="en-US" sz="2800" dirty="0"/>
              <a:t>The developer sees the model in their choice of language, and they see only the attributes of the model that pertain to their use case, and only the allowed attribute values that are allowed for that use case</a:t>
            </a:r>
          </a:p>
          <a:p>
            <a:r>
              <a:rPr lang="en-US" sz="2800" dirty="0"/>
              <a:t>The developer uses the API associated with the model to define queries to retrieve data, reason about data, or to fill out the values for storage of new data in a database</a:t>
            </a:r>
          </a:p>
          <a:p>
            <a:endParaRPr lang="en-US" sz="4400" dirty="0"/>
          </a:p>
        </p:txBody>
      </p:sp>
    </p:spTree>
    <p:extLst>
      <p:ext uri="{BB962C8B-B14F-4D97-AF65-F5344CB8AC3E}">
        <p14:creationId xmlns:p14="http://schemas.microsoft.com/office/powerpoint/2010/main" val="278138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D5F6EE-E6FA-48D2-FE30-403A6D3ED82D}"/>
              </a:ext>
            </a:extLst>
          </p:cNvPr>
          <p:cNvSpPr>
            <a:spLocks noGrp="1"/>
          </p:cNvSpPr>
          <p:nvPr>
            <p:ph type="title"/>
          </p:nvPr>
        </p:nvSpPr>
        <p:spPr>
          <a:xfrm>
            <a:off x="729440" y="532741"/>
            <a:ext cx="9036976" cy="426784"/>
          </a:xfrm>
        </p:spPr>
        <p:txBody>
          <a:bodyPr wrap="square" anchor="b">
            <a:normAutofit fontScale="90000"/>
          </a:bodyPr>
          <a:lstStyle/>
          <a:p>
            <a:r>
              <a:rPr lang="en-US" b="1" dirty="0"/>
              <a:t>The knowledge sharing paradigm today</a:t>
            </a:r>
          </a:p>
        </p:txBody>
      </p:sp>
      <p:sp>
        <p:nvSpPr>
          <p:cNvPr id="2" name="Slide Number Placeholder 1">
            <a:extLst>
              <a:ext uri="{FF2B5EF4-FFF2-40B4-BE49-F238E27FC236}">
                <a16:creationId xmlns:a16="http://schemas.microsoft.com/office/drawing/2014/main" id="{DF487EBF-8DB3-4F16-9783-348217BC7FE8}"/>
              </a:ext>
            </a:extLst>
          </p:cNvPr>
          <p:cNvSpPr>
            <a:spLocks noGrp="1"/>
          </p:cNvSpPr>
          <p:nvPr>
            <p:ph type="sldNum" sz="quarter" idx="12"/>
          </p:nvPr>
        </p:nvSpPr>
        <p:spPr>
          <a:xfrm>
            <a:off x="8927855" y="6493424"/>
            <a:ext cx="2540000" cy="184665"/>
          </a:xfrm>
        </p:spPr>
        <p:txBody>
          <a:bodyPr wrap="square" anchor="ctr">
            <a:normAutofit fontScale="55000" lnSpcReduction="20000"/>
          </a:bodyPr>
          <a:lstStyle/>
          <a:p>
            <a:pPr>
              <a:spcAft>
                <a:spcPts val="800"/>
              </a:spcAft>
            </a:pPr>
            <a:fld id="{6139124B-B0BC-4637-BE62-E70DCE142C16}" type="slidenum">
              <a:rPr lang="en-US" smtClean="0"/>
              <a:pPr>
                <a:spcAft>
                  <a:spcPts val="800"/>
                </a:spcAft>
              </a:pPr>
              <a:t>31</a:t>
            </a:fld>
            <a:endParaRPr lang="en-US"/>
          </a:p>
        </p:txBody>
      </p:sp>
      <p:sp>
        <p:nvSpPr>
          <p:cNvPr id="12" name="Rectangle 11" descr="Stethoscope">
            <a:extLst>
              <a:ext uri="{FF2B5EF4-FFF2-40B4-BE49-F238E27FC236}">
                <a16:creationId xmlns:a16="http://schemas.microsoft.com/office/drawing/2014/main" id="{98825948-C24E-8C9A-CD15-AC02336D088C}"/>
              </a:ext>
            </a:extLst>
          </p:cNvPr>
          <p:cNvSpPr/>
          <p:nvPr/>
        </p:nvSpPr>
        <p:spPr>
          <a:xfrm>
            <a:off x="1451771" y="2558052"/>
            <a:ext cx="1051523" cy="1051523"/>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2400"/>
          </a:p>
        </p:txBody>
      </p:sp>
      <p:sp>
        <p:nvSpPr>
          <p:cNvPr id="13" name="Freeform 12">
            <a:extLst>
              <a:ext uri="{FF2B5EF4-FFF2-40B4-BE49-F238E27FC236}">
                <a16:creationId xmlns:a16="http://schemas.microsoft.com/office/drawing/2014/main" id="{FEEDD996-6BE6-E652-021C-78A8307E5F84}"/>
              </a:ext>
            </a:extLst>
          </p:cNvPr>
          <p:cNvSpPr/>
          <p:nvPr/>
        </p:nvSpPr>
        <p:spPr>
          <a:xfrm>
            <a:off x="809174" y="3960207"/>
            <a:ext cx="2336719" cy="934687"/>
          </a:xfrm>
          <a:custGeom>
            <a:avLst/>
            <a:gdLst>
              <a:gd name="connsiteX0" fmla="*/ 0 w 1752539"/>
              <a:gd name="connsiteY0" fmla="*/ 0 h 701015"/>
              <a:gd name="connsiteX1" fmla="*/ 1752539 w 1752539"/>
              <a:gd name="connsiteY1" fmla="*/ 0 h 701015"/>
              <a:gd name="connsiteX2" fmla="*/ 1752539 w 1752539"/>
              <a:gd name="connsiteY2" fmla="*/ 701015 h 701015"/>
              <a:gd name="connsiteX3" fmla="*/ 0 w 1752539"/>
              <a:gd name="connsiteY3" fmla="*/ 701015 h 701015"/>
              <a:gd name="connsiteX4" fmla="*/ 0 w 1752539"/>
              <a:gd name="connsiteY4" fmla="*/ 0 h 70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539" h="701015">
                <a:moveTo>
                  <a:pt x="0" y="0"/>
                </a:moveTo>
                <a:lnTo>
                  <a:pt x="1752539" y="0"/>
                </a:lnTo>
                <a:lnTo>
                  <a:pt x="1752539" y="701015"/>
                </a:lnTo>
                <a:lnTo>
                  <a:pt x="0" y="7010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51917">
              <a:lnSpc>
                <a:spcPct val="90000"/>
              </a:lnSpc>
              <a:spcBef>
                <a:spcPct val="0"/>
              </a:spcBef>
              <a:spcAft>
                <a:spcPct val="35000"/>
              </a:spcAft>
            </a:pPr>
            <a:r>
              <a:rPr lang="en-US" sz="1467" dirty="0"/>
              <a:t>Research and clinical experience</a:t>
            </a:r>
          </a:p>
        </p:txBody>
      </p:sp>
      <p:grpSp>
        <p:nvGrpSpPr>
          <p:cNvPr id="20" name="Group 19">
            <a:extLst>
              <a:ext uri="{FF2B5EF4-FFF2-40B4-BE49-F238E27FC236}">
                <a16:creationId xmlns:a16="http://schemas.microsoft.com/office/drawing/2014/main" id="{1E3E8A72-CACF-8F78-B3EB-EC54100F84D0}"/>
              </a:ext>
            </a:extLst>
          </p:cNvPr>
          <p:cNvGrpSpPr/>
          <p:nvPr/>
        </p:nvGrpSpPr>
        <p:grpSpPr>
          <a:xfrm>
            <a:off x="2657856" y="2558053"/>
            <a:ext cx="3233680" cy="2336841"/>
            <a:chOff x="1993392" y="1918539"/>
            <a:chExt cx="2425260" cy="1752631"/>
          </a:xfrm>
        </p:grpSpPr>
        <p:sp>
          <p:nvSpPr>
            <p:cNvPr id="14" name="Rectangle 13" descr="Books">
              <a:extLst>
                <a:ext uri="{FF2B5EF4-FFF2-40B4-BE49-F238E27FC236}">
                  <a16:creationId xmlns:a16="http://schemas.microsoft.com/office/drawing/2014/main" id="{55B6D81B-8D60-BA22-345C-A18B2864386F}"/>
                </a:ext>
              </a:extLst>
            </p:cNvPr>
            <p:cNvSpPr/>
            <p:nvPr/>
          </p:nvSpPr>
          <p:spPr>
            <a:xfrm>
              <a:off x="3148062" y="1918539"/>
              <a:ext cx="788642" cy="78864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2400"/>
            </a:p>
          </p:txBody>
        </p:sp>
        <p:sp>
          <p:nvSpPr>
            <p:cNvPr id="15" name="Freeform 14">
              <a:extLst>
                <a:ext uri="{FF2B5EF4-FFF2-40B4-BE49-F238E27FC236}">
                  <a16:creationId xmlns:a16="http://schemas.microsoft.com/office/drawing/2014/main" id="{6CF20AF6-055A-20A3-DCE5-E866E516F6C8}"/>
                </a:ext>
              </a:extLst>
            </p:cNvPr>
            <p:cNvSpPr/>
            <p:nvPr/>
          </p:nvSpPr>
          <p:spPr>
            <a:xfrm>
              <a:off x="2666113" y="2970155"/>
              <a:ext cx="1752539" cy="701015"/>
            </a:xfrm>
            <a:custGeom>
              <a:avLst/>
              <a:gdLst>
                <a:gd name="connsiteX0" fmla="*/ 0 w 1752539"/>
                <a:gd name="connsiteY0" fmla="*/ 0 h 701015"/>
                <a:gd name="connsiteX1" fmla="*/ 1752539 w 1752539"/>
                <a:gd name="connsiteY1" fmla="*/ 0 h 701015"/>
                <a:gd name="connsiteX2" fmla="*/ 1752539 w 1752539"/>
                <a:gd name="connsiteY2" fmla="*/ 701015 h 701015"/>
                <a:gd name="connsiteX3" fmla="*/ 0 w 1752539"/>
                <a:gd name="connsiteY3" fmla="*/ 701015 h 701015"/>
                <a:gd name="connsiteX4" fmla="*/ 0 w 1752539"/>
                <a:gd name="connsiteY4" fmla="*/ 0 h 70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539" h="701015">
                  <a:moveTo>
                    <a:pt x="0" y="0"/>
                  </a:moveTo>
                  <a:lnTo>
                    <a:pt x="1752539" y="0"/>
                  </a:lnTo>
                  <a:lnTo>
                    <a:pt x="1752539" y="701015"/>
                  </a:lnTo>
                  <a:lnTo>
                    <a:pt x="0" y="7010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51917">
                <a:lnSpc>
                  <a:spcPct val="90000"/>
                </a:lnSpc>
                <a:spcBef>
                  <a:spcPct val="0"/>
                </a:spcBef>
                <a:spcAft>
                  <a:spcPct val="35000"/>
                </a:spcAft>
              </a:pPr>
              <a:r>
                <a:rPr lang="en-US" sz="1467" dirty="0"/>
                <a:t>Publication in textbooks and peer reviewed journals</a:t>
              </a:r>
            </a:p>
          </p:txBody>
        </p:sp>
        <p:sp>
          <p:nvSpPr>
            <p:cNvPr id="8" name="Right Arrow 7">
              <a:extLst>
                <a:ext uri="{FF2B5EF4-FFF2-40B4-BE49-F238E27FC236}">
                  <a16:creationId xmlns:a16="http://schemas.microsoft.com/office/drawing/2014/main" id="{6FF59998-615C-7F4C-6B00-EAEA80572DE1}"/>
                </a:ext>
              </a:extLst>
            </p:cNvPr>
            <p:cNvSpPr/>
            <p:nvPr/>
          </p:nvSpPr>
          <p:spPr>
            <a:xfrm>
              <a:off x="1993392" y="2197477"/>
              <a:ext cx="978408" cy="206765"/>
            </a:xfrm>
            <a:prstGeom prst="rightArrow">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grpSp>
      <p:grpSp>
        <p:nvGrpSpPr>
          <p:cNvPr id="21" name="Group 20">
            <a:extLst>
              <a:ext uri="{FF2B5EF4-FFF2-40B4-BE49-F238E27FC236}">
                <a16:creationId xmlns:a16="http://schemas.microsoft.com/office/drawing/2014/main" id="{2038B43D-5FBD-61B5-0E6D-624B0FC6658E}"/>
              </a:ext>
            </a:extLst>
          </p:cNvPr>
          <p:cNvGrpSpPr/>
          <p:nvPr/>
        </p:nvGrpSpPr>
        <p:grpSpPr>
          <a:xfrm>
            <a:off x="5443728" y="2558053"/>
            <a:ext cx="3193453" cy="2336841"/>
            <a:chOff x="4082796" y="1918539"/>
            <a:chExt cx="2395090" cy="1752631"/>
          </a:xfrm>
        </p:grpSpPr>
        <p:sp>
          <p:nvSpPr>
            <p:cNvPr id="16" name="Rectangle 15" descr="Open Book">
              <a:extLst>
                <a:ext uri="{FF2B5EF4-FFF2-40B4-BE49-F238E27FC236}">
                  <a16:creationId xmlns:a16="http://schemas.microsoft.com/office/drawing/2014/main" id="{E6D26A9D-13F0-3AEC-B983-39B4EAF5B88B}"/>
                </a:ext>
              </a:extLst>
            </p:cNvPr>
            <p:cNvSpPr/>
            <p:nvPr/>
          </p:nvSpPr>
          <p:spPr>
            <a:xfrm>
              <a:off x="5207295" y="1918539"/>
              <a:ext cx="788642" cy="78864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2400"/>
            </a:p>
          </p:txBody>
        </p:sp>
        <p:sp>
          <p:nvSpPr>
            <p:cNvPr id="17" name="Freeform 16">
              <a:extLst>
                <a:ext uri="{FF2B5EF4-FFF2-40B4-BE49-F238E27FC236}">
                  <a16:creationId xmlns:a16="http://schemas.microsoft.com/office/drawing/2014/main" id="{A6B6ABAA-530B-D555-EDA1-F849C8D86D7C}"/>
                </a:ext>
              </a:extLst>
            </p:cNvPr>
            <p:cNvSpPr/>
            <p:nvPr/>
          </p:nvSpPr>
          <p:spPr>
            <a:xfrm>
              <a:off x="4725347" y="2970155"/>
              <a:ext cx="1752539" cy="701015"/>
            </a:xfrm>
            <a:custGeom>
              <a:avLst/>
              <a:gdLst>
                <a:gd name="connsiteX0" fmla="*/ 0 w 1752539"/>
                <a:gd name="connsiteY0" fmla="*/ 0 h 701015"/>
                <a:gd name="connsiteX1" fmla="*/ 1752539 w 1752539"/>
                <a:gd name="connsiteY1" fmla="*/ 0 h 701015"/>
                <a:gd name="connsiteX2" fmla="*/ 1752539 w 1752539"/>
                <a:gd name="connsiteY2" fmla="*/ 701015 h 701015"/>
                <a:gd name="connsiteX3" fmla="*/ 0 w 1752539"/>
                <a:gd name="connsiteY3" fmla="*/ 701015 h 701015"/>
                <a:gd name="connsiteX4" fmla="*/ 0 w 1752539"/>
                <a:gd name="connsiteY4" fmla="*/ 0 h 70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539" h="701015">
                  <a:moveTo>
                    <a:pt x="0" y="0"/>
                  </a:moveTo>
                  <a:lnTo>
                    <a:pt x="1752539" y="0"/>
                  </a:lnTo>
                  <a:lnTo>
                    <a:pt x="1752539" y="701015"/>
                  </a:lnTo>
                  <a:lnTo>
                    <a:pt x="0" y="7010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51917">
                <a:lnSpc>
                  <a:spcPct val="90000"/>
                </a:lnSpc>
                <a:spcBef>
                  <a:spcPct val="0"/>
                </a:spcBef>
                <a:spcAft>
                  <a:spcPct val="35000"/>
                </a:spcAft>
              </a:pPr>
              <a:r>
                <a:rPr lang="en-US" sz="1467"/>
                <a:t>Clinicians read the books and journals</a:t>
              </a:r>
            </a:p>
          </p:txBody>
        </p:sp>
        <p:sp>
          <p:nvSpPr>
            <p:cNvPr id="9" name="Right Arrow 8">
              <a:extLst>
                <a:ext uri="{FF2B5EF4-FFF2-40B4-BE49-F238E27FC236}">
                  <a16:creationId xmlns:a16="http://schemas.microsoft.com/office/drawing/2014/main" id="{AA33B9AA-1E4B-6C37-075F-5DE50D474F7A}"/>
                </a:ext>
              </a:extLst>
            </p:cNvPr>
            <p:cNvSpPr/>
            <p:nvPr/>
          </p:nvSpPr>
          <p:spPr>
            <a:xfrm>
              <a:off x="4082796" y="2197477"/>
              <a:ext cx="978408" cy="206765"/>
            </a:xfrm>
            <a:prstGeom prst="rightArrow">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rot="0" spcFirstLastPara="0" vertOverflow="overflow" horzOverflow="overflow" vert="horz" wrap="square" lIns="121920" tIns="121920" rIns="121920" bIns="121920" numCol="1" spcCol="0" rtlCol="0" fromWordArt="0" anchor="t" anchorCtr="0" forceAA="0" compatLnSpc="1">
              <a:prstTxWarp prst="textNoShape">
                <a:avLst/>
              </a:prstTxWarp>
              <a:noAutofit/>
            </a:bodyPr>
            <a:lstStyle/>
            <a:p>
              <a:pPr algn="ctr"/>
              <a:endParaRPr lang="en-US" sz="1600" dirty="0" err="1">
                <a:solidFill>
                  <a:srgbClr val="FFFFFF"/>
                </a:solidFill>
                <a:latin typeface="Roboto Regular"/>
              </a:endParaRPr>
            </a:p>
          </p:txBody>
        </p:sp>
      </p:grpSp>
      <p:grpSp>
        <p:nvGrpSpPr>
          <p:cNvPr id="22" name="Group 21">
            <a:extLst>
              <a:ext uri="{FF2B5EF4-FFF2-40B4-BE49-F238E27FC236}">
                <a16:creationId xmlns:a16="http://schemas.microsoft.com/office/drawing/2014/main" id="{559BEF41-8EDB-4079-1EE6-BA868375A88B}"/>
              </a:ext>
            </a:extLst>
          </p:cNvPr>
          <p:cNvGrpSpPr/>
          <p:nvPr/>
        </p:nvGrpSpPr>
        <p:grpSpPr>
          <a:xfrm>
            <a:off x="8275583" y="2558053"/>
            <a:ext cx="3107243" cy="2336841"/>
            <a:chOff x="6206687" y="1918539"/>
            <a:chExt cx="2330432" cy="1752631"/>
          </a:xfrm>
        </p:grpSpPr>
        <p:sp>
          <p:nvSpPr>
            <p:cNvPr id="18" name="Rectangle 17" descr="Head with Gears">
              <a:extLst>
                <a:ext uri="{FF2B5EF4-FFF2-40B4-BE49-F238E27FC236}">
                  <a16:creationId xmlns:a16="http://schemas.microsoft.com/office/drawing/2014/main" id="{8724AF17-9D60-5152-25F6-9E1BF9429603}"/>
                </a:ext>
              </a:extLst>
            </p:cNvPr>
            <p:cNvSpPr/>
            <p:nvPr/>
          </p:nvSpPr>
          <p:spPr>
            <a:xfrm>
              <a:off x="7266528" y="1918539"/>
              <a:ext cx="788642" cy="78864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2400"/>
            </a:p>
          </p:txBody>
        </p:sp>
        <p:sp>
          <p:nvSpPr>
            <p:cNvPr id="19" name="Freeform 18">
              <a:extLst>
                <a:ext uri="{FF2B5EF4-FFF2-40B4-BE49-F238E27FC236}">
                  <a16:creationId xmlns:a16="http://schemas.microsoft.com/office/drawing/2014/main" id="{0E0E1CE0-06D1-582B-3E6B-5E3CA4527D50}"/>
                </a:ext>
              </a:extLst>
            </p:cNvPr>
            <p:cNvSpPr/>
            <p:nvPr/>
          </p:nvSpPr>
          <p:spPr>
            <a:xfrm>
              <a:off x="6784580" y="2970155"/>
              <a:ext cx="1752539" cy="701015"/>
            </a:xfrm>
            <a:custGeom>
              <a:avLst/>
              <a:gdLst>
                <a:gd name="connsiteX0" fmla="*/ 0 w 1752539"/>
                <a:gd name="connsiteY0" fmla="*/ 0 h 701015"/>
                <a:gd name="connsiteX1" fmla="*/ 1752539 w 1752539"/>
                <a:gd name="connsiteY1" fmla="*/ 0 h 701015"/>
                <a:gd name="connsiteX2" fmla="*/ 1752539 w 1752539"/>
                <a:gd name="connsiteY2" fmla="*/ 701015 h 701015"/>
                <a:gd name="connsiteX3" fmla="*/ 0 w 1752539"/>
                <a:gd name="connsiteY3" fmla="*/ 701015 h 701015"/>
                <a:gd name="connsiteX4" fmla="*/ 0 w 1752539"/>
                <a:gd name="connsiteY4" fmla="*/ 0 h 70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539" h="701015">
                  <a:moveTo>
                    <a:pt x="0" y="0"/>
                  </a:moveTo>
                  <a:lnTo>
                    <a:pt x="1752539" y="0"/>
                  </a:lnTo>
                  <a:lnTo>
                    <a:pt x="1752539" y="701015"/>
                  </a:lnTo>
                  <a:lnTo>
                    <a:pt x="0" y="7010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51917">
                <a:lnSpc>
                  <a:spcPct val="90000"/>
                </a:lnSpc>
                <a:spcBef>
                  <a:spcPct val="0"/>
                </a:spcBef>
                <a:spcAft>
                  <a:spcPct val="35000"/>
                </a:spcAft>
              </a:pPr>
              <a:r>
                <a:rPr lang="en-US" sz="1467"/>
                <a:t>The clinicians see patients and apply the knowledge they gained from reading the information</a:t>
              </a:r>
            </a:p>
          </p:txBody>
        </p:sp>
        <p:sp>
          <p:nvSpPr>
            <p:cNvPr id="10" name="Right Arrow 9">
              <a:extLst>
                <a:ext uri="{FF2B5EF4-FFF2-40B4-BE49-F238E27FC236}">
                  <a16:creationId xmlns:a16="http://schemas.microsoft.com/office/drawing/2014/main" id="{D3EDB670-78E6-7BD0-BEEE-5BACD110A6BB}"/>
                </a:ext>
              </a:extLst>
            </p:cNvPr>
            <p:cNvSpPr/>
            <p:nvPr/>
          </p:nvSpPr>
          <p:spPr>
            <a:xfrm>
              <a:off x="6206687" y="2197477"/>
              <a:ext cx="978408" cy="206765"/>
            </a:xfrm>
            <a:prstGeom prst="rightArrow">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grpSp>
      <p:sp>
        <p:nvSpPr>
          <p:cNvPr id="3" name="TextBox 2">
            <a:extLst>
              <a:ext uri="{FF2B5EF4-FFF2-40B4-BE49-F238E27FC236}">
                <a16:creationId xmlns:a16="http://schemas.microsoft.com/office/drawing/2014/main" id="{E2957597-2B7A-C872-157A-50902D91BD29}"/>
              </a:ext>
            </a:extLst>
          </p:cNvPr>
          <p:cNvSpPr txBox="1"/>
          <p:nvPr/>
        </p:nvSpPr>
        <p:spPr>
          <a:xfrm>
            <a:off x="1977532" y="5041411"/>
            <a:ext cx="8151975" cy="1077218"/>
          </a:xfrm>
          <a:prstGeom prst="rect">
            <a:avLst/>
          </a:prstGeom>
          <a:noFill/>
        </p:spPr>
        <p:txBody>
          <a:bodyPr wrap="none" rtlCol="0">
            <a:spAutoFit/>
          </a:bodyPr>
          <a:lstStyle/>
          <a:p>
            <a:r>
              <a:rPr lang="en-US" sz="3200" dirty="0">
                <a:solidFill>
                  <a:srgbClr val="0070C0"/>
                </a:solidFill>
              </a:rPr>
              <a:t>This paradigm doesn’t work! </a:t>
            </a:r>
          </a:p>
          <a:p>
            <a:r>
              <a:rPr lang="en-US" sz="3200" dirty="0">
                <a:solidFill>
                  <a:srgbClr val="0070C0"/>
                </a:solidFill>
              </a:rPr>
              <a:t>Clinicians do the right thing ~50% of the time.</a:t>
            </a:r>
          </a:p>
        </p:txBody>
      </p:sp>
    </p:spTree>
    <p:extLst>
      <p:ext uri="{BB962C8B-B14F-4D97-AF65-F5344CB8AC3E}">
        <p14:creationId xmlns:p14="http://schemas.microsoft.com/office/powerpoint/2010/main" val="23548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ppt_x-#ppt_w/2"/>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ppt_x-#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ppt_w/2"/>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9848-641D-48BA-AFD3-B4B3AE1F33CF}"/>
              </a:ext>
            </a:extLst>
          </p:cNvPr>
          <p:cNvSpPr>
            <a:spLocks noGrp="1"/>
          </p:cNvSpPr>
          <p:nvPr>
            <p:ph type="title"/>
          </p:nvPr>
        </p:nvSpPr>
        <p:spPr>
          <a:xfrm>
            <a:off x="370844" y="99579"/>
            <a:ext cx="2743200" cy="2743200"/>
          </a:xfrm>
          <a:prstGeom prst="ellipse">
            <a:avLst/>
          </a:prstGeom>
          <a:solidFill>
            <a:srgbClr val="262626"/>
          </a:solidFill>
          <a:ln w="174625" cmpd="thinThick">
            <a:solidFill>
              <a:srgbClr val="262626"/>
            </a:solidFill>
          </a:ln>
        </p:spPr>
        <p:txBody>
          <a:bodyPr vert="horz" wrap="square" lIns="91440" tIns="45720" rIns="91440" bIns="45720" numCol="1" rtlCol="0" anchor="ctr" anchorCtr="0" compatLnSpc="1">
            <a:prstTxWarp prst="textNoShape">
              <a:avLst/>
            </a:prstTxWarp>
            <a:normAutofit/>
          </a:bodyPr>
          <a:lstStyle/>
          <a:p>
            <a:pPr algn="ctr"/>
            <a:r>
              <a:rPr lang="en-US" sz="2600" dirty="0">
                <a:solidFill>
                  <a:srgbClr val="FFFFFF"/>
                </a:solidFill>
              </a:rPr>
              <a:t>A future process of knowledge sharing</a:t>
            </a:r>
          </a:p>
        </p:txBody>
      </p:sp>
      <p:sp>
        <p:nvSpPr>
          <p:cNvPr id="3" name="Oval 2">
            <a:extLst>
              <a:ext uri="{FF2B5EF4-FFF2-40B4-BE49-F238E27FC236}">
                <a16:creationId xmlns:a16="http://schemas.microsoft.com/office/drawing/2014/main" id="{5DC038EB-B8A4-4C74-B3B2-5496217A77B6}"/>
              </a:ext>
            </a:extLst>
          </p:cNvPr>
          <p:cNvSpPr/>
          <p:nvPr/>
        </p:nvSpPr>
        <p:spPr>
          <a:xfrm>
            <a:off x="1091337" y="3369177"/>
            <a:ext cx="2223977" cy="129209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70000" lnSpcReduction="20000"/>
          </a:bodyPr>
          <a:lstStyle/>
          <a:p>
            <a:pPr algn="ctr">
              <a:lnSpc>
                <a:spcPct val="120000"/>
              </a:lnSpc>
            </a:pPr>
            <a:r>
              <a:rPr lang="en-US" sz="2400" dirty="0">
                <a:solidFill>
                  <a:schemeClr val="bg1"/>
                </a:solidFill>
              </a:rPr>
              <a:t>Basic and observational</a:t>
            </a:r>
          </a:p>
          <a:p>
            <a:pPr algn="ctr">
              <a:lnSpc>
                <a:spcPct val="120000"/>
              </a:lnSpc>
            </a:pPr>
            <a:r>
              <a:rPr lang="en-US" sz="2400" dirty="0">
                <a:solidFill>
                  <a:schemeClr val="bg1"/>
                </a:solidFill>
              </a:rPr>
              <a:t>research</a:t>
            </a:r>
          </a:p>
        </p:txBody>
      </p:sp>
      <p:grpSp>
        <p:nvGrpSpPr>
          <p:cNvPr id="7" name="Group 6">
            <a:extLst>
              <a:ext uri="{FF2B5EF4-FFF2-40B4-BE49-F238E27FC236}">
                <a16:creationId xmlns:a16="http://schemas.microsoft.com/office/drawing/2014/main" id="{9CBA2665-A9CF-2BE6-C866-02E58A54E870}"/>
              </a:ext>
            </a:extLst>
          </p:cNvPr>
          <p:cNvGrpSpPr/>
          <p:nvPr/>
        </p:nvGrpSpPr>
        <p:grpSpPr>
          <a:xfrm>
            <a:off x="2989621" y="1160071"/>
            <a:ext cx="3106380" cy="2398330"/>
            <a:chOff x="2989621" y="1160071"/>
            <a:chExt cx="3106380" cy="2398330"/>
          </a:xfrm>
        </p:grpSpPr>
        <p:sp>
          <p:nvSpPr>
            <p:cNvPr id="10" name="Oval 9">
              <a:extLst>
                <a:ext uri="{FF2B5EF4-FFF2-40B4-BE49-F238E27FC236}">
                  <a16:creationId xmlns:a16="http://schemas.microsoft.com/office/drawing/2014/main" id="{82430CC9-54AD-4460-ACB1-411FB24275A9}"/>
                </a:ext>
              </a:extLst>
            </p:cNvPr>
            <p:cNvSpPr/>
            <p:nvPr/>
          </p:nvSpPr>
          <p:spPr>
            <a:xfrm>
              <a:off x="3707930" y="1160071"/>
              <a:ext cx="2388071" cy="196977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0000"/>
                </a:lnSpc>
              </a:pPr>
              <a:r>
                <a:rPr lang="en-US" sz="1733" dirty="0">
                  <a:solidFill>
                    <a:schemeClr val="bg1"/>
                  </a:solidFill>
                </a:rPr>
                <a:t>Create an application that applies the knowledge </a:t>
              </a:r>
            </a:p>
          </p:txBody>
        </p:sp>
        <p:cxnSp>
          <p:nvCxnSpPr>
            <p:cNvPr id="5" name="Connector: Curved 4">
              <a:extLst>
                <a:ext uri="{FF2B5EF4-FFF2-40B4-BE49-F238E27FC236}">
                  <a16:creationId xmlns:a16="http://schemas.microsoft.com/office/drawing/2014/main" id="{532D96E1-DFEE-4D58-9A77-148222E0B417}"/>
                </a:ext>
              </a:extLst>
            </p:cNvPr>
            <p:cNvCxnSpPr>
              <a:cxnSpLocks/>
              <a:stCxn id="3" idx="7"/>
              <a:endCxn id="10" idx="3"/>
            </p:cNvCxnSpPr>
            <p:nvPr/>
          </p:nvCxnSpPr>
          <p:spPr>
            <a:xfrm rot="5400000" flipH="1" flipV="1">
              <a:off x="3165126" y="2665871"/>
              <a:ext cx="717025" cy="1068035"/>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727D8EC9-0538-43FB-AB3B-F30438756321}"/>
              </a:ext>
            </a:extLst>
          </p:cNvPr>
          <p:cNvSpPr txBox="1"/>
          <p:nvPr/>
        </p:nvSpPr>
        <p:spPr>
          <a:xfrm>
            <a:off x="4057646" y="3450680"/>
            <a:ext cx="3909196" cy="2718180"/>
          </a:xfrm>
          <a:prstGeom prst="rect">
            <a:avLst/>
          </a:prstGeom>
          <a:noFill/>
        </p:spPr>
        <p:txBody>
          <a:bodyPr wrap="square" rtlCol="0">
            <a:spAutoFit/>
          </a:bodyPr>
          <a:lstStyle/>
          <a:p>
            <a:r>
              <a:rPr lang="en-US" sz="2133" dirty="0"/>
              <a:t>The application:</a:t>
            </a:r>
          </a:p>
          <a:p>
            <a:pPr marL="285744" indent="-285744">
              <a:buFont typeface="Arial" panose="020B0604020202020204" pitchFamily="34" charset="0"/>
              <a:buChar char="•"/>
            </a:pPr>
            <a:r>
              <a:rPr lang="en-US" sz="2133" dirty="0"/>
              <a:t>Is aware of the patient’s situation</a:t>
            </a:r>
          </a:p>
          <a:p>
            <a:pPr marL="285744" indent="-285744">
              <a:buFont typeface="Arial" panose="020B0604020202020204" pitchFamily="34" charset="0"/>
              <a:buChar char="•"/>
            </a:pPr>
            <a:r>
              <a:rPr lang="en-US" sz="2133" dirty="0"/>
              <a:t>Determines whether the knowledge is applicable</a:t>
            </a:r>
          </a:p>
          <a:p>
            <a:pPr marL="285744" indent="-285744">
              <a:buFont typeface="Arial" panose="020B0604020202020204" pitchFamily="34" charset="0"/>
              <a:buChar char="•"/>
            </a:pPr>
            <a:r>
              <a:rPr lang="en-US" sz="2133" dirty="0"/>
              <a:t>Creates a recommendation</a:t>
            </a:r>
          </a:p>
          <a:p>
            <a:pPr marL="285744" indent="-285744">
              <a:buFont typeface="Arial" panose="020B0604020202020204" pitchFamily="34" charset="0"/>
              <a:buChar char="•"/>
            </a:pPr>
            <a:r>
              <a:rPr lang="en-US" sz="2133" dirty="0"/>
              <a:t>Implements the correct action</a:t>
            </a:r>
          </a:p>
        </p:txBody>
      </p:sp>
      <p:sp>
        <p:nvSpPr>
          <p:cNvPr id="6" name="Slide Number Placeholder 5">
            <a:extLst>
              <a:ext uri="{FF2B5EF4-FFF2-40B4-BE49-F238E27FC236}">
                <a16:creationId xmlns:a16="http://schemas.microsoft.com/office/drawing/2014/main" id="{F444F381-8E22-74C9-85D8-3A3B06A2E539}"/>
              </a:ext>
            </a:extLst>
          </p:cNvPr>
          <p:cNvSpPr>
            <a:spLocks noGrp="1"/>
          </p:cNvSpPr>
          <p:nvPr>
            <p:ph type="sldNum" sz="quarter" idx="4294967295"/>
          </p:nvPr>
        </p:nvSpPr>
        <p:spPr>
          <a:xfrm>
            <a:off x="15595599" y="8592736"/>
            <a:ext cx="609600"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venir Next" panose="020B0503020202020204"/>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2A87D11A-E4C4-2C4D-9054-85AF8217705F}" type="slidenum">
              <a:rPr lang="en-US" smtClean="0"/>
              <a:pPr/>
              <a:t>32</a:t>
            </a:fld>
            <a:endParaRPr lang="en-US"/>
          </a:p>
        </p:txBody>
      </p:sp>
      <p:grpSp>
        <p:nvGrpSpPr>
          <p:cNvPr id="8" name="Group 7">
            <a:extLst>
              <a:ext uri="{FF2B5EF4-FFF2-40B4-BE49-F238E27FC236}">
                <a16:creationId xmlns:a16="http://schemas.microsoft.com/office/drawing/2014/main" id="{197B9716-4917-18B1-8FA6-E554780E64D6}"/>
              </a:ext>
            </a:extLst>
          </p:cNvPr>
          <p:cNvGrpSpPr/>
          <p:nvPr/>
        </p:nvGrpSpPr>
        <p:grpSpPr>
          <a:xfrm>
            <a:off x="6096000" y="1160071"/>
            <a:ext cx="4050931" cy="1938992"/>
            <a:chOff x="6096000" y="1160071"/>
            <a:chExt cx="4050931" cy="1938992"/>
          </a:xfrm>
        </p:grpSpPr>
        <p:sp>
          <p:nvSpPr>
            <p:cNvPr id="4" name="TextBox 3">
              <a:extLst>
                <a:ext uri="{FF2B5EF4-FFF2-40B4-BE49-F238E27FC236}">
                  <a16:creationId xmlns:a16="http://schemas.microsoft.com/office/drawing/2014/main" id="{3F31B1F3-78F9-4B5C-9A24-A97FB9907AE9}"/>
                </a:ext>
              </a:extLst>
            </p:cNvPr>
            <p:cNvSpPr txBox="1"/>
            <p:nvPr/>
          </p:nvSpPr>
          <p:spPr>
            <a:xfrm>
              <a:off x="7212344" y="1160071"/>
              <a:ext cx="2934587" cy="1938992"/>
            </a:xfrm>
            <a:prstGeom prst="rect">
              <a:avLst/>
            </a:prstGeom>
            <a:solidFill>
              <a:schemeClr val="accent2"/>
            </a:solidFill>
            <a:ln w="57150">
              <a:solidFill>
                <a:schemeClr val="tx1"/>
              </a:solidFill>
            </a:ln>
          </p:spPr>
          <p:txBody>
            <a:bodyPr wrap="square" rtlCol="0">
              <a:spAutoFit/>
            </a:bodyPr>
            <a:lstStyle/>
            <a:p>
              <a:pPr algn="ctr"/>
              <a:r>
                <a:rPr lang="en-US" sz="2400" dirty="0">
                  <a:solidFill>
                    <a:schemeClr val="bg1"/>
                  </a:solidFill>
                </a:rPr>
                <a:t>Application for detecting and managing sepsis in the emergency department</a:t>
              </a:r>
            </a:p>
          </p:txBody>
        </p:sp>
        <p:cxnSp>
          <p:nvCxnSpPr>
            <p:cNvPr id="42" name="Connector: Curved 19">
              <a:extLst>
                <a:ext uri="{FF2B5EF4-FFF2-40B4-BE49-F238E27FC236}">
                  <a16:creationId xmlns:a16="http://schemas.microsoft.com/office/drawing/2014/main" id="{F6F25C5D-DD22-38D0-B95E-4FD85E337E43}"/>
                </a:ext>
              </a:extLst>
            </p:cNvPr>
            <p:cNvCxnSpPr>
              <a:cxnSpLocks/>
            </p:cNvCxnSpPr>
            <p:nvPr/>
          </p:nvCxnSpPr>
          <p:spPr>
            <a:xfrm flipV="1">
              <a:off x="6096000" y="1471179"/>
              <a:ext cx="1116344" cy="779595"/>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4F76FD78-0D4C-AC95-FF15-1D7908314053}"/>
              </a:ext>
            </a:extLst>
          </p:cNvPr>
          <p:cNvGrpSpPr/>
          <p:nvPr/>
        </p:nvGrpSpPr>
        <p:grpSpPr>
          <a:xfrm>
            <a:off x="9094487" y="3159377"/>
            <a:ext cx="2583012" cy="3039952"/>
            <a:chOff x="9094487" y="3159377"/>
            <a:chExt cx="2583012" cy="3039952"/>
          </a:xfrm>
        </p:grpSpPr>
        <p:pic>
          <p:nvPicPr>
            <p:cNvPr id="1028" name="Picture 4" descr="Doctor consulting her patient : Stock Photo">
              <a:extLst>
                <a:ext uri="{FF2B5EF4-FFF2-40B4-BE49-F238E27FC236}">
                  <a16:creationId xmlns:a16="http://schemas.microsoft.com/office/drawing/2014/main" id="{7F283E75-7DE8-4C24-ABE3-6C234A850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28" r="4830" b="1"/>
            <a:stretch/>
          </p:blipFill>
          <p:spPr bwMode="auto">
            <a:xfrm>
              <a:off x="9094487" y="4026268"/>
              <a:ext cx="2583012" cy="2173061"/>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Connector: Curved 19">
              <a:extLst>
                <a:ext uri="{FF2B5EF4-FFF2-40B4-BE49-F238E27FC236}">
                  <a16:creationId xmlns:a16="http://schemas.microsoft.com/office/drawing/2014/main" id="{25C78705-2DF6-76AB-E56E-535DD5BF6450}"/>
                </a:ext>
              </a:extLst>
            </p:cNvPr>
            <p:cNvCxnSpPr>
              <a:cxnSpLocks/>
            </p:cNvCxnSpPr>
            <p:nvPr/>
          </p:nvCxnSpPr>
          <p:spPr>
            <a:xfrm rot="16200000" flipH="1">
              <a:off x="9605399" y="3275211"/>
              <a:ext cx="896427" cy="664760"/>
            </a:xfrm>
            <a:prstGeom prst="curvedConnector3">
              <a:avLst>
                <a:gd name="adj1" fmla="val 50000"/>
              </a:avLst>
            </a:prstGeom>
            <a:ln w="38100" cap="rnd">
              <a:roun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6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ppt_w/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ppt_h/2"/>
                                          </p:val>
                                        </p:tav>
                                        <p:tav tm="100000">
                                          <p:val>
                                            <p:strVal val="#ppt_y"/>
                                          </p:val>
                                        </p:tav>
                                      </p:tavLst>
                                    </p:anim>
                                    <p:anim calcmode="lin" valueType="num">
                                      <p:cBhvr>
                                        <p:cTn id="33" dur="500" fill="hold"/>
                                        <p:tgtEl>
                                          <p:spTgt spid="9"/>
                                        </p:tgtEl>
                                        <p:attrNameLst>
                                          <p:attrName>ppt_w</p:attrName>
                                        </p:attrNameLst>
                                      </p:cBhvr>
                                      <p:tavLst>
                                        <p:tav tm="0">
                                          <p:val>
                                            <p:strVal val="#ppt_w"/>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A5FC-7448-288C-6577-AAEFFCA393B5}"/>
              </a:ext>
            </a:extLst>
          </p:cNvPr>
          <p:cNvSpPr>
            <a:spLocks noGrp="1"/>
          </p:cNvSpPr>
          <p:nvPr>
            <p:ph type="title"/>
          </p:nvPr>
        </p:nvSpPr>
        <p:spPr>
          <a:xfrm>
            <a:off x="730307" y="536731"/>
            <a:ext cx="9045261" cy="426784"/>
          </a:xfrm>
        </p:spPr>
        <p:txBody>
          <a:bodyPr>
            <a:normAutofit fontScale="90000"/>
          </a:bodyPr>
          <a:lstStyle/>
          <a:p>
            <a:r>
              <a:rPr lang="en-US" dirty="0"/>
              <a:t>Implications of SI for clinical research</a:t>
            </a:r>
          </a:p>
        </p:txBody>
      </p:sp>
      <p:sp>
        <p:nvSpPr>
          <p:cNvPr id="3" name="Content Placeholder 2">
            <a:extLst>
              <a:ext uri="{FF2B5EF4-FFF2-40B4-BE49-F238E27FC236}">
                <a16:creationId xmlns:a16="http://schemas.microsoft.com/office/drawing/2014/main" id="{CB152065-213F-004F-C0C8-850D96FA23CB}"/>
              </a:ext>
            </a:extLst>
          </p:cNvPr>
          <p:cNvSpPr>
            <a:spLocks noGrp="1"/>
          </p:cNvSpPr>
          <p:nvPr>
            <p:ph sz="quarter" idx="12"/>
          </p:nvPr>
        </p:nvSpPr>
        <p:spPr/>
        <p:txBody>
          <a:bodyPr/>
          <a:lstStyle/>
          <a:p>
            <a:pPr lvl="1"/>
            <a:r>
              <a:rPr lang="en-US" sz="2667" dirty="0">
                <a:cs typeface="Arial" pitchFamily="34" charset="0"/>
              </a:rPr>
              <a:t>We should provide academic recognition for development of executable knowledge in the same we do peer reviewed publications today</a:t>
            </a:r>
          </a:p>
          <a:p>
            <a:pPr lvl="1"/>
            <a:r>
              <a:rPr lang="en-US" sz="2667" dirty="0">
                <a:cs typeface="Arial" pitchFamily="34" charset="0"/>
              </a:rPr>
              <a:t>Executable knowledge is not lost when a clinician retires or dies, it is an asset of all the citizens of the world</a:t>
            </a:r>
          </a:p>
          <a:p>
            <a:pPr lvl="1"/>
            <a:r>
              <a:rPr lang="en-US" sz="2667" dirty="0">
                <a:cs typeface="Arial" pitchFamily="34" charset="0"/>
              </a:rPr>
              <a:t>Groups naturally work together as teams on topics of common interest</a:t>
            </a:r>
          </a:p>
          <a:p>
            <a:pPr lvl="1"/>
            <a:r>
              <a:rPr lang="en-US" sz="2667" dirty="0">
                <a:cs typeface="Arial" pitchFamily="34" charset="0"/>
              </a:rPr>
              <a:t>Applications will be ever improving, and everyone in the world can benefit immediately from the new knowledge</a:t>
            </a:r>
          </a:p>
        </p:txBody>
      </p:sp>
      <p:sp>
        <p:nvSpPr>
          <p:cNvPr id="4" name="Slide Number Placeholder 3">
            <a:extLst>
              <a:ext uri="{FF2B5EF4-FFF2-40B4-BE49-F238E27FC236}">
                <a16:creationId xmlns:a16="http://schemas.microsoft.com/office/drawing/2014/main" id="{89ACD16E-2622-5955-8C90-B59902637F59}"/>
              </a:ext>
            </a:extLst>
          </p:cNvPr>
          <p:cNvSpPr>
            <a:spLocks noGrp="1"/>
          </p:cNvSpPr>
          <p:nvPr>
            <p:ph type="sldNum" sz="quarter" idx="4"/>
          </p:nvPr>
        </p:nvSpPr>
        <p:spPr/>
        <p:txBody>
          <a:bodyPr/>
          <a:lstStyle/>
          <a:p>
            <a:fld id="{42C32FFB-F9AE-46F0-A233-A2E628258990}" type="slidenum">
              <a:rPr lang="en-US" smtClean="0"/>
              <a:pPr/>
              <a:t>33</a:t>
            </a:fld>
            <a:endParaRPr lang="en-US" sz="1333"/>
          </a:p>
        </p:txBody>
      </p:sp>
    </p:spTree>
    <p:extLst>
      <p:ext uri="{BB962C8B-B14F-4D97-AF65-F5344CB8AC3E}">
        <p14:creationId xmlns:p14="http://schemas.microsoft.com/office/powerpoint/2010/main" val="1138506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A5FC-7448-288C-6577-AAEFFCA393B5}"/>
              </a:ext>
            </a:extLst>
          </p:cNvPr>
          <p:cNvSpPr>
            <a:spLocks noGrp="1"/>
          </p:cNvSpPr>
          <p:nvPr>
            <p:ph type="title"/>
          </p:nvPr>
        </p:nvSpPr>
        <p:spPr>
          <a:xfrm>
            <a:off x="730307" y="536731"/>
            <a:ext cx="9045261" cy="426784"/>
          </a:xfrm>
        </p:spPr>
        <p:txBody>
          <a:bodyPr>
            <a:normAutofit fontScale="90000"/>
          </a:bodyPr>
          <a:lstStyle/>
          <a:p>
            <a:r>
              <a:rPr lang="en-US" dirty="0"/>
              <a:t>Implications of SI for health education</a:t>
            </a:r>
          </a:p>
        </p:txBody>
      </p:sp>
      <p:sp>
        <p:nvSpPr>
          <p:cNvPr id="3" name="Content Placeholder 2">
            <a:extLst>
              <a:ext uri="{FF2B5EF4-FFF2-40B4-BE49-F238E27FC236}">
                <a16:creationId xmlns:a16="http://schemas.microsoft.com/office/drawing/2014/main" id="{CB152065-213F-004F-C0C8-850D96FA23CB}"/>
              </a:ext>
            </a:extLst>
          </p:cNvPr>
          <p:cNvSpPr>
            <a:spLocks noGrp="1"/>
          </p:cNvSpPr>
          <p:nvPr>
            <p:ph sz="quarter" idx="12"/>
          </p:nvPr>
        </p:nvSpPr>
        <p:spPr>
          <a:xfrm>
            <a:off x="729435" y="1252341"/>
            <a:ext cx="10958068" cy="4761281"/>
          </a:xfrm>
        </p:spPr>
        <p:txBody>
          <a:bodyPr/>
          <a:lstStyle/>
          <a:p>
            <a:pPr lvl="1"/>
            <a:r>
              <a:rPr lang="en-US" sz="2667" dirty="0">
                <a:cs typeface="Arial" pitchFamily="34" charset="0"/>
              </a:rPr>
              <a:t>Move away from memorization of facts</a:t>
            </a:r>
          </a:p>
          <a:p>
            <a:pPr lvl="1"/>
            <a:r>
              <a:rPr lang="en-US" sz="2667" dirty="0">
                <a:cs typeface="Arial" pitchFamily="34" charset="0"/>
              </a:rPr>
              <a:t>Teach people to use information resources of all kinds</a:t>
            </a:r>
          </a:p>
          <a:p>
            <a:pPr lvl="2"/>
            <a:r>
              <a:rPr lang="en-US" sz="2400" dirty="0">
                <a:cs typeface="Arial" pitchFamily="34" charset="0"/>
              </a:rPr>
              <a:t>Computable guidelines</a:t>
            </a:r>
          </a:p>
          <a:p>
            <a:pPr lvl="2"/>
            <a:r>
              <a:rPr lang="en-US" sz="2400" dirty="0">
                <a:cs typeface="Arial" pitchFamily="34" charset="0"/>
              </a:rPr>
              <a:t>ChatGPT, Claude, …</a:t>
            </a:r>
          </a:p>
          <a:p>
            <a:pPr lvl="1"/>
            <a:r>
              <a:rPr lang="en-US" sz="2667" dirty="0">
                <a:cs typeface="Arial" pitchFamily="34" charset="0"/>
              </a:rPr>
              <a:t>Greater emphasis on acquiring accurate information from the patient </a:t>
            </a:r>
          </a:p>
          <a:p>
            <a:pPr lvl="2"/>
            <a:r>
              <a:rPr lang="en-US" sz="2400" dirty="0">
                <a:cs typeface="Arial" pitchFamily="34" charset="0"/>
              </a:rPr>
              <a:t>“people skills” and communication</a:t>
            </a:r>
          </a:p>
          <a:p>
            <a:pPr lvl="2"/>
            <a:r>
              <a:rPr lang="en-US" sz="2400" dirty="0">
                <a:cs typeface="Arial" pitchFamily="34" charset="0"/>
              </a:rPr>
              <a:t>observation and physical exam</a:t>
            </a:r>
          </a:p>
          <a:p>
            <a:pPr lvl="1"/>
            <a:r>
              <a:rPr lang="en-US" sz="2667" dirty="0">
                <a:cs typeface="Arial" pitchFamily="34" charset="0"/>
              </a:rPr>
              <a:t>Evaluate clinicians based on: outcomes (the ability to do the right thing), utilizing their exam and interpersonal communication skills, use of AI and clinical decision support integrated in the workflow</a:t>
            </a:r>
          </a:p>
          <a:p>
            <a:pPr lvl="1"/>
            <a:endParaRPr lang="en-US" sz="2667" dirty="0">
              <a:cs typeface="Arial" pitchFamily="34" charset="0"/>
            </a:endParaRPr>
          </a:p>
        </p:txBody>
      </p:sp>
      <p:sp>
        <p:nvSpPr>
          <p:cNvPr id="4" name="Slide Number Placeholder 3">
            <a:extLst>
              <a:ext uri="{FF2B5EF4-FFF2-40B4-BE49-F238E27FC236}">
                <a16:creationId xmlns:a16="http://schemas.microsoft.com/office/drawing/2014/main" id="{89ACD16E-2622-5955-8C90-B59902637F59}"/>
              </a:ext>
            </a:extLst>
          </p:cNvPr>
          <p:cNvSpPr>
            <a:spLocks noGrp="1"/>
          </p:cNvSpPr>
          <p:nvPr>
            <p:ph type="sldNum" sz="quarter" idx="4"/>
          </p:nvPr>
        </p:nvSpPr>
        <p:spPr/>
        <p:txBody>
          <a:bodyPr/>
          <a:lstStyle/>
          <a:p>
            <a:fld id="{42C32FFB-F9AE-46F0-A233-A2E628258990}" type="slidenum">
              <a:rPr lang="en-US" smtClean="0"/>
              <a:pPr/>
              <a:t>34</a:t>
            </a:fld>
            <a:endParaRPr lang="en-US" sz="1333"/>
          </a:p>
        </p:txBody>
      </p:sp>
      <p:sp>
        <p:nvSpPr>
          <p:cNvPr id="5" name="Footer Placeholder 4">
            <a:extLst>
              <a:ext uri="{FF2B5EF4-FFF2-40B4-BE49-F238E27FC236}">
                <a16:creationId xmlns:a16="http://schemas.microsoft.com/office/drawing/2014/main" id="{5699047B-08FD-4A37-FA98-17F74C4AA160}"/>
              </a:ext>
            </a:extLst>
          </p:cNvPr>
          <p:cNvSpPr>
            <a:spLocks noGrp="1"/>
          </p:cNvSpPr>
          <p:nvPr>
            <p:ph type="ftr" sz="quarter" idx="3"/>
          </p:nvPr>
        </p:nvSpPr>
        <p:spPr/>
        <p:txBody>
          <a:bodyPr/>
          <a:lstStyle/>
          <a:p>
            <a:r>
              <a:rPr lang="en-US" dirty="0"/>
              <a:t>2022 Clinical Informatics Conference |   </a:t>
            </a:r>
            <a:r>
              <a:rPr lang="en-US" dirty="0" err="1"/>
              <a:t>amia.org</a:t>
            </a:r>
            <a:endParaRPr lang="en-US" dirty="0"/>
          </a:p>
        </p:txBody>
      </p:sp>
    </p:spTree>
    <p:extLst>
      <p:ext uri="{BB962C8B-B14F-4D97-AF65-F5344CB8AC3E}">
        <p14:creationId xmlns:p14="http://schemas.microsoft.com/office/powerpoint/2010/main" val="4010772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1C1AA-4C7B-5728-C9A6-6243E5310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4B396-069A-7F42-1D35-52C5D53B05DA}"/>
              </a:ext>
            </a:extLst>
          </p:cNvPr>
          <p:cNvSpPr>
            <a:spLocks noGrp="1"/>
          </p:cNvSpPr>
          <p:nvPr>
            <p:ph type="title"/>
          </p:nvPr>
        </p:nvSpPr>
        <p:spPr>
          <a:xfrm>
            <a:off x="730307" y="536731"/>
            <a:ext cx="9045261" cy="426784"/>
          </a:xfrm>
        </p:spPr>
        <p:txBody>
          <a:bodyPr>
            <a:normAutofit fontScale="90000"/>
          </a:bodyPr>
          <a:lstStyle/>
          <a:p>
            <a:r>
              <a:rPr lang="en-US"/>
              <a:t>Implications of SI </a:t>
            </a:r>
            <a:r>
              <a:rPr lang="en-US" dirty="0"/>
              <a:t>for society</a:t>
            </a:r>
          </a:p>
        </p:txBody>
      </p:sp>
      <p:sp>
        <p:nvSpPr>
          <p:cNvPr id="3" name="Content Placeholder 2">
            <a:extLst>
              <a:ext uri="{FF2B5EF4-FFF2-40B4-BE49-F238E27FC236}">
                <a16:creationId xmlns:a16="http://schemas.microsoft.com/office/drawing/2014/main" id="{95AF0A8C-7852-5B5E-A11E-F191304C65B5}"/>
              </a:ext>
            </a:extLst>
          </p:cNvPr>
          <p:cNvSpPr>
            <a:spLocks noGrp="1"/>
          </p:cNvSpPr>
          <p:nvPr>
            <p:ph sz="quarter" idx="12"/>
          </p:nvPr>
        </p:nvSpPr>
        <p:spPr>
          <a:xfrm>
            <a:off x="729435" y="1399482"/>
            <a:ext cx="10958068" cy="3834666"/>
          </a:xfrm>
        </p:spPr>
        <p:txBody>
          <a:bodyPr>
            <a:normAutofit/>
          </a:bodyPr>
          <a:lstStyle/>
          <a:p>
            <a:pPr lvl="1"/>
            <a:r>
              <a:rPr lang="en-US" sz="3200" dirty="0">
                <a:cs typeface="Arial" pitchFamily="34" charset="0"/>
              </a:rPr>
              <a:t>Dramatically improved quality of medical care</a:t>
            </a:r>
          </a:p>
          <a:p>
            <a:pPr lvl="1"/>
            <a:r>
              <a:rPr lang="en-US" sz="3200" dirty="0">
                <a:cs typeface="Arial" pitchFamily="34" charset="0"/>
              </a:rPr>
              <a:t>Dramatically decreased cost of health care</a:t>
            </a:r>
          </a:p>
          <a:p>
            <a:pPr lvl="2"/>
            <a:r>
              <a:rPr lang="en-US" sz="2800" dirty="0">
                <a:cs typeface="Arial" pitchFamily="34" charset="0"/>
              </a:rPr>
              <a:t>Do the right thing the first time</a:t>
            </a:r>
          </a:p>
          <a:p>
            <a:pPr lvl="2"/>
            <a:r>
              <a:rPr lang="en-US" sz="2800" dirty="0">
                <a:cs typeface="Arial" pitchFamily="34" charset="0"/>
              </a:rPr>
              <a:t>Prevent unnecessary tests and treatments</a:t>
            </a:r>
          </a:p>
          <a:p>
            <a:pPr lvl="1"/>
            <a:r>
              <a:rPr lang="en-US" sz="3200" dirty="0">
                <a:cs typeface="Arial" pitchFamily="34" charset="0"/>
              </a:rPr>
              <a:t>Enable more accurate medical AI (better training data)</a:t>
            </a:r>
          </a:p>
          <a:p>
            <a:pPr lvl="1"/>
            <a:r>
              <a:rPr lang="en-US" sz="3200" dirty="0">
                <a:cs typeface="Arial" pitchFamily="34" charset="0"/>
              </a:rPr>
              <a:t>Ensure unbiased care for all patients regardless of race, ethnicity, age, religion, or sexual preference</a:t>
            </a:r>
          </a:p>
          <a:p>
            <a:pPr lvl="1"/>
            <a:endParaRPr lang="en-US" sz="3200" dirty="0">
              <a:cs typeface="Arial" pitchFamily="34" charset="0"/>
            </a:endParaRPr>
          </a:p>
        </p:txBody>
      </p:sp>
      <p:sp>
        <p:nvSpPr>
          <p:cNvPr id="4" name="Slide Number Placeholder 3">
            <a:extLst>
              <a:ext uri="{FF2B5EF4-FFF2-40B4-BE49-F238E27FC236}">
                <a16:creationId xmlns:a16="http://schemas.microsoft.com/office/drawing/2014/main" id="{046A406E-5329-B94A-D884-0F72EA7D0E74}"/>
              </a:ext>
            </a:extLst>
          </p:cNvPr>
          <p:cNvSpPr>
            <a:spLocks noGrp="1"/>
          </p:cNvSpPr>
          <p:nvPr>
            <p:ph type="sldNum" sz="quarter" idx="4"/>
          </p:nvPr>
        </p:nvSpPr>
        <p:spPr/>
        <p:txBody>
          <a:bodyPr/>
          <a:lstStyle/>
          <a:p>
            <a:fld id="{42C32FFB-F9AE-46F0-A233-A2E628258990}" type="slidenum">
              <a:rPr lang="en-US" smtClean="0"/>
              <a:pPr/>
              <a:t>35</a:t>
            </a:fld>
            <a:endParaRPr lang="en-US" sz="1333"/>
          </a:p>
        </p:txBody>
      </p:sp>
      <p:sp>
        <p:nvSpPr>
          <p:cNvPr id="5" name="Footer Placeholder 4">
            <a:extLst>
              <a:ext uri="{FF2B5EF4-FFF2-40B4-BE49-F238E27FC236}">
                <a16:creationId xmlns:a16="http://schemas.microsoft.com/office/drawing/2014/main" id="{CC701A2C-2C9B-1230-04E6-449D6F14761E}"/>
              </a:ext>
            </a:extLst>
          </p:cNvPr>
          <p:cNvSpPr>
            <a:spLocks noGrp="1"/>
          </p:cNvSpPr>
          <p:nvPr>
            <p:ph type="ftr" sz="quarter" idx="3"/>
          </p:nvPr>
        </p:nvSpPr>
        <p:spPr/>
        <p:txBody>
          <a:bodyPr/>
          <a:lstStyle/>
          <a:p>
            <a:r>
              <a:rPr lang="en-US" dirty="0"/>
              <a:t>2022 Clinical Informatics Conference |   </a:t>
            </a:r>
            <a:r>
              <a:rPr lang="en-US" dirty="0" err="1"/>
              <a:t>amia.org</a:t>
            </a:r>
            <a:endParaRPr lang="en-US" dirty="0"/>
          </a:p>
        </p:txBody>
      </p:sp>
    </p:spTree>
    <p:extLst>
      <p:ext uri="{BB962C8B-B14F-4D97-AF65-F5344CB8AC3E}">
        <p14:creationId xmlns:p14="http://schemas.microsoft.com/office/powerpoint/2010/main" val="4217538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6C12-AA7F-6C4D-AA86-6F9050015427}"/>
              </a:ext>
            </a:extLst>
          </p:cNvPr>
          <p:cNvSpPr>
            <a:spLocks noGrp="1"/>
          </p:cNvSpPr>
          <p:nvPr>
            <p:ph type="title"/>
          </p:nvPr>
        </p:nvSpPr>
        <p:spPr/>
        <p:txBody>
          <a:bodyPr/>
          <a:lstStyle/>
          <a:p>
            <a:r>
              <a:rPr lang="en-US" dirty="0"/>
              <a:t>The semantic modeling approach has been used at Intermountain for over 40 years</a:t>
            </a:r>
          </a:p>
        </p:txBody>
      </p:sp>
      <p:sp>
        <p:nvSpPr>
          <p:cNvPr id="3" name="Content Placeholder 2">
            <a:extLst>
              <a:ext uri="{FF2B5EF4-FFF2-40B4-BE49-F238E27FC236}">
                <a16:creationId xmlns:a16="http://schemas.microsoft.com/office/drawing/2014/main" id="{9F81D66D-5D02-EA68-906C-96C6BFE2F0B0}"/>
              </a:ext>
            </a:extLst>
          </p:cNvPr>
          <p:cNvSpPr>
            <a:spLocks noGrp="1"/>
          </p:cNvSpPr>
          <p:nvPr>
            <p:ph idx="1"/>
          </p:nvPr>
        </p:nvSpPr>
        <p:spPr/>
        <p:txBody>
          <a:bodyPr>
            <a:normAutofit/>
          </a:bodyPr>
          <a:lstStyle/>
          <a:p>
            <a:r>
              <a:rPr lang="en-US" sz="3600" dirty="0"/>
              <a:t>The HELP System used PTXT (Pointer to </a:t>
            </a:r>
            <a:r>
              <a:rPr lang="en-US" sz="3600" dirty="0" err="1"/>
              <a:t>TeXT</a:t>
            </a:r>
            <a:r>
              <a:rPr lang="en-US" sz="3600" dirty="0"/>
              <a:t>) as its semantic model (40+ years)</a:t>
            </a:r>
          </a:p>
          <a:p>
            <a:r>
              <a:rPr lang="en-US" sz="3600" dirty="0"/>
              <a:t>HELP</a:t>
            </a:r>
            <a:r>
              <a:rPr lang="en-US" sz="3600" baseline="30000" dirty="0"/>
              <a:t>2 </a:t>
            </a:r>
            <a:r>
              <a:rPr lang="en-US" sz="3600" dirty="0"/>
              <a:t>used an ASN.1 model library as its semantic model (20+ years)</a:t>
            </a:r>
          </a:p>
          <a:p>
            <a:r>
              <a:rPr lang="en-US" sz="3600" dirty="0"/>
              <a:t>Our current best approach is using Clinical Element Models (CEMs) </a:t>
            </a:r>
            <a:r>
              <a:rPr lang="en-US" sz="3600"/>
              <a:t>as our </a:t>
            </a:r>
            <a:r>
              <a:rPr lang="en-US" sz="3600" dirty="0"/>
              <a:t>semantic models</a:t>
            </a:r>
          </a:p>
        </p:txBody>
      </p:sp>
    </p:spTree>
    <p:extLst>
      <p:ext uri="{BB962C8B-B14F-4D97-AF65-F5344CB8AC3E}">
        <p14:creationId xmlns:p14="http://schemas.microsoft.com/office/powerpoint/2010/main" val="937136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C2666-5447-7C7D-DD06-816D2A5AC97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9E7CFB4-53D7-B668-FC64-A207F9532428}"/>
              </a:ext>
            </a:extLst>
          </p:cNvPr>
          <p:cNvSpPr>
            <a:spLocks noGrp="1"/>
          </p:cNvSpPr>
          <p:nvPr>
            <p:ph type="title"/>
          </p:nvPr>
        </p:nvSpPr>
        <p:spPr/>
        <p:txBody>
          <a:bodyPr>
            <a:normAutofit/>
          </a:bodyPr>
          <a:lstStyle/>
          <a:p>
            <a:r>
              <a:rPr lang="en-US" sz="4000" dirty="0">
                <a:solidFill>
                  <a:schemeClr val="tx1"/>
                </a:solidFill>
              </a:rPr>
              <a:t>The Final Mile to Semantic Interoperability</a:t>
            </a:r>
          </a:p>
        </p:txBody>
      </p:sp>
      <p:sp>
        <p:nvSpPr>
          <p:cNvPr id="8" name="Content Placeholder 7">
            <a:extLst>
              <a:ext uri="{FF2B5EF4-FFF2-40B4-BE49-F238E27FC236}">
                <a16:creationId xmlns:a16="http://schemas.microsoft.com/office/drawing/2014/main" id="{8E2D76C5-D1CC-61B6-507F-76C5C4746965}"/>
              </a:ext>
            </a:extLst>
          </p:cNvPr>
          <p:cNvSpPr>
            <a:spLocks noGrp="1"/>
          </p:cNvSpPr>
          <p:nvPr>
            <p:ph idx="1"/>
          </p:nvPr>
        </p:nvSpPr>
        <p:spPr/>
        <p:txBody>
          <a:bodyPr>
            <a:normAutofit fontScale="77500" lnSpcReduction="20000"/>
          </a:bodyPr>
          <a:lstStyle/>
          <a:p>
            <a:pPr marL="457200" lvl="1" indent="-457200">
              <a:lnSpc>
                <a:spcPct val="110000"/>
              </a:lnSpc>
              <a:spcBef>
                <a:spcPts val="600"/>
              </a:spcBef>
            </a:pPr>
            <a:r>
              <a:rPr lang="en-US" sz="2800" dirty="0">
                <a:solidFill>
                  <a:schemeClr val="tx1"/>
                </a:solidFill>
              </a:rPr>
              <a:t>A community committed to implementing semantically interoperable solutions</a:t>
            </a:r>
          </a:p>
          <a:p>
            <a:pPr marL="457200" lvl="1" indent="-457200">
              <a:lnSpc>
                <a:spcPct val="110000"/>
              </a:lnSpc>
              <a:spcBef>
                <a:spcPts val="600"/>
              </a:spcBef>
            </a:pPr>
            <a:r>
              <a:rPr lang="en-US" sz="2800" dirty="0">
                <a:solidFill>
                  <a:schemeClr val="tx1"/>
                </a:solidFill>
              </a:rPr>
              <a:t>Continued support for standards (especially LOINC, SNOMED CT, UCUM, HL7 FHIR and other data exchange standards)</a:t>
            </a:r>
          </a:p>
          <a:p>
            <a:pPr marL="457200" lvl="1" indent="-457200">
              <a:lnSpc>
                <a:spcPct val="110000"/>
              </a:lnSpc>
              <a:spcBef>
                <a:spcPts val="600"/>
              </a:spcBef>
            </a:pPr>
            <a:r>
              <a:rPr lang="en-US" sz="2800" dirty="0">
                <a:solidFill>
                  <a:schemeClr val="tx1"/>
                </a:solidFill>
              </a:rPr>
              <a:t>An open library of preferred HL7 FHIR profiles</a:t>
            </a:r>
          </a:p>
          <a:p>
            <a:pPr lvl="2">
              <a:lnSpc>
                <a:spcPct val="110000"/>
              </a:lnSpc>
              <a:spcBef>
                <a:spcPts val="600"/>
              </a:spcBef>
            </a:pPr>
            <a:r>
              <a:rPr lang="en-US" sz="2800" dirty="0">
                <a:solidFill>
                  <a:schemeClr val="tx1"/>
                </a:solidFill>
              </a:rPr>
              <a:t>A single preferred profile for a given context of use</a:t>
            </a:r>
          </a:p>
          <a:p>
            <a:pPr lvl="2">
              <a:lnSpc>
                <a:spcPct val="110000"/>
              </a:lnSpc>
              <a:spcBef>
                <a:spcPts val="600"/>
              </a:spcBef>
            </a:pPr>
            <a:r>
              <a:rPr lang="en-US" sz="2800" dirty="0">
                <a:solidFill>
                  <a:schemeClr val="tx1"/>
                </a:solidFill>
              </a:rPr>
              <a:t>The ability to transform data from alternative representations</a:t>
            </a:r>
          </a:p>
          <a:p>
            <a:pPr marL="457200" lvl="1" indent="-457200">
              <a:lnSpc>
                <a:spcPct val="110000"/>
              </a:lnSpc>
              <a:spcBef>
                <a:spcPts val="600"/>
              </a:spcBef>
            </a:pPr>
            <a:r>
              <a:rPr lang="en-US" sz="2800" dirty="0">
                <a:solidFill>
                  <a:schemeClr val="tx1"/>
                </a:solidFill>
              </a:rPr>
              <a:t>Certification of apps and services as being plug-and-play interoperable in production environments</a:t>
            </a:r>
          </a:p>
          <a:p>
            <a:pPr marL="457200" lvl="1" indent="-457200">
              <a:lnSpc>
                <a:spcPct val="110000"/>
              </a:lnSpc>
              <a:spcBef>
                <a:spcPts val="600"/>
              </a:spcBef>
            </a:pPr>
            <a:r>
              <a:rPr lang="en-US" sz="2800" dirty="0">
                <a:solidFill>
                  <a:schemeClr val="tx1"/>
                </a:solidFill>
              </a:rPr>
              <a:t>An open marketplace for sharing of apps and knowledge</a:t>
            </a:r>
          </a:p>
          <a:p>
            <a:pPr marL="457200" lvl="1" indent="-457200">
              <a:lnSpc>
                <a:spcPct val="110000"/>
              </a:lnSpc>
              <a:spcBef>
                <a:spcPts val="600"/>
              </a:spcBef>
            </a:pPr>
            <a:r>
              <a:rPr lang="en-US" sz="2800" dirty="0"/>
              <a:t>We can provide value very quickly, but to be comprehensive may  take years (3?, 5?, 7?, 10?)</a:t>
            </a:r>
            <a:endParaRPr lang="en-US" sz="2800" dirty="0">
              <a:solidFill>
                <a:schemeClr val="tx1"/>
              </a:solidFill>
            </a:endParaRPr>
          </a:p>
          <a:p>
            <a:pPr lvl="1">
              <a:lnSpc>
                <a:spcPct val="110000"/>
              </a:lnSpc>
              <a:spcBef>
                <a:spcPts val="600"/>
              </a:spcBef>
            </a:pPr>
            <a:endParaRPr lang="en-US" sz="2800" b="1" dirty="0">
              <a:solidFill>
                <a:schemeClr val="tx1"/>
              </a:solidFill>
            </a:endParaRPr>
          </a:p>
        </p:txBody>
      </p:sp>
    </p:spTree>
    <p:extLst>
      <p:ext uri="{BB962C8B-B14F-4D97-AF65-F5344CB8AC3E}">
        <p14:creationId xmlns:p14="http://schemas.microsoft.com/office/powerpoint/2010/main" val="524085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A2E7E-06C2-7A7D-EA63-1804D810D5E5}"/>
              </a:ext>
            </a:extLst>
          </p:cNvPr>
          <p:cNvSpPr>
            <a:spLocks noGrp="1"/>
          </p:cNvSpPr>
          <p:nvPr>
            <p:ph type="title"/>
          </p:nvPr>
        </p:nvSpPr>
        <p:spPr>
          <a:xfrm>
            <a:off x="876143" y="331198"/>
            <a:ext cx="2823275" cy="2196850"/>
          </a:xfrm>
        </p:spPr>
        <p:txBody>
          <a:bodyPr vert="horz" lIns="91440" tIns="45720" rIns="91440" bIns="45720" rtlCol="0" anchor="t">
            <a:normAutofit/>
          </a:bodyPr>
          <a:lstStyle/>
          <a:p>
            <a:pPr algn="r"/>
            <a:r>
              <a:rPr lang="en-US" sz="3200" kern="1200" dirty="0">
                <a:solidFill>
                  <a:srgbClr val="FFFFFF"/>
                </a:solidFill>
                <a:latin typeface="+mj-lt"/>
                <a:ea typeface="+mj-ea"/>
                <a:cs typeface="+mj-cs"/>
              </a:rPr>
              <a:t>Completing the final mile will be hard, but …</a:t>
            </a:r>
          </a:p>
        </p:txBody>
      </p:sp>
      <p:sp>
        <p:nvSpPr>
          <p:cNvPr id="3" name="Content Placeholder 2">
            <a:extLst>
              <a:ext uri="{FF2B5EF4-FFF2-40B4-BE49-F238E27FC236}">
                <a16:creationId xmlns:a16="http://schemas.microsoft.com/office/drawing/2014/main" id="{F2954775-E746-712D-6CDE-F71CE73122B7}"/>
              </a:ext>
            </a:extLst>
          </p:cNvPr>
          <p:cNvSpPr>
            <a:spLocks noGrp="1"/>
          </p:cNvSpPr>
          <p:nvPr>
            <p:ph idx="1"/>
          </p:nvPr>
        </p:nvSpPr>
        <p:spPr>
          <a:xfrm>
            <a:off x="4547698" y="1608667"/>
            <a:ext cx="3421958" cy="4501127"/>
          </a:xfrm>
        </p:spPr>
        <p:txBody>
          <a:bodyPr vert="horz" lIns="91440" tIns="45720" rIns="91440" bIns="45720" rtlCol="0">
            <a:normAutofit/>
          </a:bodyPr>
          <a:lstStyle/>
          <a:p>
            <a:pPr marL="0"/>
            <a:r>
              <a:rPr lang="en-US" sz="2000"/>
              <a:t>“We choose to go to the moon in this decade …, not because [it is] easy, but because [it is] hard, because that goal will serve to organize and measure the best of our energies and skills, because that challenge is one that we are willing to accept, one we are unwilling to postpone, and one which we intend to win …”</a:t>
            </a:r>
          </a:p>
        </p:txBody>
      </p:sp>
      <p:sp>
        <p:nvSpPr>
          <p:cNvPr id="4" name="TextBox 3">
            <a:extLst>
              <a:ext uri="{FF2B5EF4-FFF2-40B4-BE49-F238E27FC236}">
                <a16:creationId xmlns:a16="http://schemas.microsoft.com/office/drawing/2014/main" id="{97BFFEBD-BB26-DCEF-7661-48D64C3C3B88}"/>
              </a:ext>
            </a:extLst>
          </p:cNvPr>
          <p:cNvSpPr txBox="1"/>
          <p:nvPr/>
        </p:nvSpPr>
        <p:spPr>
          <a:xfrm>
            <a:off x="8289696" y="1608667"/>
            <a:ext cx="3421957" cy="450112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President John F. Kennedy, Rice University, September 12, 1962 </a:t>
            </a:r>
          </a:p>
        </p:txBody>
      </p:sp>
      <p:pic>
        <p:nvPicPr>
          <p:cNvPr id="1026" name="Picture 2">
            <a:extLst>
              <a:ext uri="{FF2B5EF4-FFF2-40B4-BE49-F238E27FC236}">
                <a16:creationId xmlns:a16="http://schemas.microsoft.com/office/drawing/2014/main" id="{CAEC72C8-5F07-CA47-1A74-7FB515451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2" y="2958353"/>
            <a:ext cx="4003457" cy="38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88017"/>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E1EB-2F61-3EF2-3350-896871D08A46}"/>
              </a:ext>
            </a:extLst>
          </p:cNvPr>
          <p:cNvSpPr>
            <a:spLocks noGrp="1"/>
          </p:cNvSpPr>
          <p:nvPr>
            <p:ph type="title"/>
          </p:nvPr>
        </p:nvSpPr>
        <p:spPr/>
        <p:txBody>
          <a:bodyPr anchor="b">
            <a:normAutofit/>
          </a:bodyPr>
          <a:lstStyle/>
          <a:p>
            <a:r>
              <a:rPr lang="en-US" sz="5100" dirty="0"/>
              <a:t>A final thought …</a:t>
            </a:r>
          </a:p>
        </p:txBody>
      </p:sp>
      <p:sp>
        <p:nvSpPr>
          <p:cNvPr id="4" name="Text Placeholder 3">
            <a:extLst>
              <a:ext uri="{FF2B5EF4-FFF2-40B4-BE49-F238E27FC236}">
                <a16:creationId xmlns:a16="http://schemas.microsoft.com/office/drawing/2014/main" id="{63C5638F-3A79-87AB-1F9D-CD10FA2854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935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5C4A8F-86E9-BBE0-D128-1EBBC440651A}"/>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kumimoji="0" lang="en-US" altLang="en-US" sz="4300" b="0" i="0" u="none" strike="noStrike" cap="none" normalizeH="0" baseline="0">
                <a:ln>
                  <a:noFill/>
                </a:ln>
                <a:effectLst/>
              </a:rPr>
              <a:t>“It was the best of times, it was the worst of times, …</a:t>
            </a:r>
            <a:endParaRPr lang="en-US" sz="4300"/>
          </a:p>
        </p:txBody>
      </p:sp>
      <p:sp>
        <p:nvSpPr>
          <p:cNvPr id="1033" name="Oval 10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arles Dickens">
            <a:hlinkClick r:id="rId2"/>
            <a:extLst>
              <a:ext uri="{FF2B5EF4-FFF2-40B4-BE49-F238E27FC236}">
                <a16:creationId xmlns:a16="http://schemas.microsoft.com/office/drawing/2014/main" id="{F514F765-B639-3159-7FB5-2F4F366F4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64F52CEA-6C48-2E8D-34B0-7204BA6391AF}"/>
              </a:ext>
            </a:extLst>
          </p:cNvPr>
          <p:cNvSpPr txBox="1"/>
          <p:nvPr/>
        </p:nvSpPr>
        <p:spPr>
          <a:xfrm>
            <a:off x="6657715" y="2990818"/>
            <a:ext cx="4195673" cy="2913872"/>
          </a:xfrm>
          <a:prstGeom prst="rect">
            <a:avLst/>
          </a:prstGeom>
        </p:spPr>
        <p:txBody>
          <a:bodyPr vert="horz" lIns="91440" tIns="45720" rIns="91440" bIns="45720" rtlCol="0" anchor="t">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 it was the age of wisdom,</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it was the age of foolishness,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it was the epoch of belief,</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it was the epoch of incredulity,</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it was the season of light,</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it was the season of darkness,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it was the spring of hope,</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it was the winter of despair.”</a:t>
            </a:r>
            <a:br>
              <a:rPr kumimoji="0" lang="en-US" altLang="en-US" sz="1600" b="0" i="0" u="none" strike="noStrike" cap="none" normalizeH="0" baseline="0">
                <a:ln>
                  <a:noFill/>
                </a:ln>
                <a:solidFill>
                  <a:schemeClr val="tx1">
                    <a:alpha val="80000"/>
                  </a:schemeClr>
                </a:solidFill>
                <a:effectLst/>
              </a:rPr>
            </a:br>
            <a:endParaRPr kumimoji="0" lang="en-US" altLang="en-US" sz="1600" b="0" i="0" u="none" strike="noStrike" cap="none" normalizeH="0" baseline="0">
              <a:ln>
                <a:noFill/>
              </a:ln>
              <a:solidFill>
                <a:schemeClr val="tx1">
                  <a:alpha val="80000"/>
                </a:schemeClr>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a:ln>
                  <a:noFill/>
                </a:ln>
                <a:solidFill>
                  <a:schemeClr val="tx1">
                    <a:alpha val="80000"/>
                  </a:schemeClr>
                </a:solidFill>
                <a:effectLst/>
              </a:rPr>
              <a:t>― </a:t>
            </a:r>
            <a:r>
              <a:rPr kumimoji="0" lang="en-US" altLang="en-US" sz="1600" b="1" i="0" u="none" strike="noStrike" cap="none" normalizeH="0" baseline="0">
                <a:ln>
                  <a:noFill/>
                </a:ln>
                <a:solidFill>
                  <a:schemeClr val="tx1">
                    <a:alpha val="80000"/>
                  </a:schemeClr>
                </a:solidFill>
                <a:effectLst/>
              </a:rPr>
              <a:t>Charles Dickens, A Tale of Two Cities</a:t>
            </a:r>
            <a:endParaRPr kumimoji="0" lang="en-US" altLang="en-US" sz="1600" b="0" i="0" u="none" strike="noStrike" cap="none" normalizeH="0" baseline="0">
              <a:ln>
                <a:noFill/>
              </a:ln>
              <a:solidFill>
                <a:schemeClr val="tx1">
                  <a:alpha val="80000"/>
                </a:schemeClr>
              </a:solidFill>
              <a:effectLst/>
            </a:endParaRPr>
          </a:p>
        </p:txBody>
      </p:sp>
      <p:sp>
        <p:nvSpPr>
          <p:cNvPr id="10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535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BE41C-0286-C54C-8D2C-6F974AA81AF4}"/>
              </a:ext>
            </a:extLst>
          </p:cNvPr>
          <p:cNvSpPr>
            <a:spLocks noGrp="1"/>
          </p:cNvSpPr>
          <p:nvPr>
            <p:ph type="title"/>
          </p:nvPr>
        </p:nvSpPr>
        <p:spPr>
          <a:xfrm>
            <a:off x="730461" y="2267689"/>
            <a:ext cx="4713899" cy="2987484"/>
          </a:xfrm>
        </p:spPr>
        <p:txBody>
          <a:bodyPr>
            <a:normAutofit fontScale="90000"/>
          </a:bodyPr>
          <a:lstStyle/>
          <a:p>
            <a:pPr algn="ctr"/>
            <a:r>
              <a:rPr lang="en-US" dirty="0"/>
              <a:t>LOINC Meeting October 2019 in Barcelona, Catalonia, Spain</a:t>
            </a:r>
            <a:br>
              <a:rPr lang="en-US" dirty="0"/>
            </a:br>
            <a:r>
              <a:rPr lang="en-US" dirty="0"/>
              <a:t>-------------------------</a:t>
            </a:r>
            <a:br>
              <a:rPr lang="en-US" dirty="0"/>
            </a:br>
            <a:r>
              <a:rPr lang="en-US" dirty="0"/>
              <a:t>La Sagrada Familia</a:t>
            </a:r>
            <a:br>
              <a:rPr lang="en-US" dirty="0"/>
            </a:br>
            <a:endParaRPr lang="en-US" dirty="0"/>
          </a:p>
        </p:txBody>
      </p:sp>
      <p:pic>
        <p:nvPicPr>
          <p:cNvPr id="9" name="Picture 8">
            <a:extLst>
              <a:ext uri="{FF2B5EF4-FFF2-40B4-BE49-F238E27FC236}">
                <a16:creationId xmlns:a16="http://schemas.microsoft.com/office/drawing/2014/main" id="{84B72E60-D9D7-70B5-A1C0-AB36F1215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21392" y="1746207"/>
            <a:ext cx="5079208" cy="3809407"/>
          </a:xfrm>
          <a:prstGeom prst="rect">
            <a:avLst/>
          </a:prstGeom>
        </p:spPr>
      </p:pic>
    </p:spTree>
    <p:extLst>
      <p:ext uri="{BB962C8B-B14F-4D97-AF65-F5344CB8AC3E}">
        <p14:creationId xmlns:p14="http://schemas.microsoft.com/office/powerpoint/2010/main" val="231454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BE41C-0286-C54C-8D2C-6F974AA81AF4}"/>
              </a:ext>
            </a:extLst>
          </p:cNvPr>
          <p:cNvSpPr>
            <a:spLocks noGrp="1"/>
          </p:cNvSpPr>
          <p:nvPr>
            <p:ph type="title"/>
          </p:nvPr>
        </p:nvSpPr>
        <p:spPr>
          <a:xfrm>
            <a:off x="730461" y="2537533"/>
            <a:ext cx="2880331" cy="1280351"/>
          </a:xfrm>
        </p:spPr>
        <p:txBody>
          <a:bodyPr>
            <a:normAutofit fontScale="90000"/>
          </a:bodyPr>
          <a:lstStyle/>
          <a:p>
            <a:pPr algn="ctr"/>
            <a:r>
              <a:rPr lang="en-US" dirty="0"/>
              <a:t>An invitation I received after my visit.</a:t>
            </a:r>
          </a:p>
        </p:txBody>
      </p:sp>
      <p:pic>
        <p:nvPicPr>
          <p:cNvPr id="3" name="Picture 2">
            <a:extLst>
              <a:ext uri="{FF2B5EF4-FFF2-40B4-BE49-F238E27FC236}">
                <a16:creationId xmlns:a16="http://schemas.microsoft.com/office/drawing/2014/main" id="{8DB9F77A-8613-DFC5-A758-AADA6CC7E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061" y="1156829"/>
            <a:ext cx="6052843" cy="4993595"/>
          </a:xfrm>
          <a:prstGeom prst="rect">
            <a:avLst/>
          </a:prstGeom>
        </p:spPr>
      </p:pic>
    </p:spTree>
    <p:extLst>
      <p:ext uri="{BB962C8B-B14F-4D97-AF65-F5344CB8AC3E}">
        <p14:creationId xmlns:p14="http://schemas.microsoft.com/office/powerpoint/2010/main" val="2143621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42" y="381609"/>
            <a:ext cx="10867359" cy="761393"/>
          </a:xfrm>
          <a:effectLst/>
        </p:spPr>
        <p:txBody>
          <a:bodyPr vert="horz" wrap="square" lIns="0" tIns="0" rIns="0" bIns="0" numCol="1" rtlCol="0" anchor="t" anchorCtr="0" compatLnSpc="1">
            <a:prstTxWarp prst="textNoShape">
              <a:avLst/>
            </a:prstTxWarp>
            <a:noAutofit/>
          </a:bodyPr>
          <a:lstStyle/>
          <a:p>
            <a:r>
              <a:rPr lang="en-US" sz="3600" dirty="0">
                <a:solidFill>
                  <a:schemeClr val="accent1"/>
                </a:solidFill>
                <a:latin typeface="+mj-lt"/>
                <a:ea typeface="+mj-ea"/>
              </a:rPr>
              <a:t>We are involved in a movement, a campaign…</a:t>
            </a:r>
          </a:p>
        </p:txBody>
      </p:sp>
      <p:sp>
        <p:nvSpPr>
          <p:cNvPr id="3" name="Content Placeholder 2"/>
          <p:cNvSpPr>
            <a:spLocks noGrp="1"/>
          </p:cNvSpPr>
          <p:nvPr>
            <p:ph idx="4294967295"/>
          </p:nvPr>
        </p:nvSpPr>
        <p:spPr>
          <a:xfrm>
            <a:off x="838200" y="1371600"/>
            <a:ext cx="10515600" cy="4724400"/>
          </a:xfrm>
          <a:prstGeom prst="rect">
            <a:avLst/>
          </a:prstGeom>
        </p:spPr>
        <p:txBody>
          <a:bodyPr>
            <a:noAutofit/>
          </a:bodyPr>
          <a:lstStyle/>
          <a:p>
            <a:pPr marL="0" indent="0" algn="ctr">
              <a:lnSpc>
                <a:spcPct val="100000"/>
              </a:lnSpc>
              <a:spcBef>
                <a:spcPts val="0"/>
              </a:spcBef>
              <a:buNone/>
            </a:pPr>
            <a:r>
              <a:rPr lang="en-US" b="1" dirty="0"/>
              <a:t>“To do things right, first you need love, then technique.”</a:t>
            </a:r>
          </a:p>
          <a:p>
            <a:pPr marL="0" indent="0" algn="ctr">
              <a:lnSpc>
                <a:spcPct val="100000"/>
              </a:lnSpc>
              <a:spcBef>
                <a:spcPts val="0"/>
              </a:spcBef>
              <a:buNone/>
            </a:pPr>
            <a:endParaRPr lang="en-US" sz="3200" b="1" dirty="0"/>
          </a:p>
          <a:p>
            <a:pPr marL="0" indent="0" algn="ctr">
              <a:lnSpc>
                <a:spcPct val="100000"/>
              </a:lnSpc>
              <a:spcBef>
                <a:spcPts val="0"/>
              </a:spcBef>
              <a:buNone/>
            </a:pPr>
            <a:r>
              <a:rPr lang="en-US" b="1" dirty="0"/>
              <a:t>“What must be always preserved is the spirit of the work; its life will depend on the generations that transmit this spirit and bring it to life.”</a:t>
            </a:r>
          </a:p>
          <a:p>
            <a:pPr marL="0" indent="0" algn="ctr">
              <a:lnSpc>
                <a:spcPct val="100000"/>
              </a:lnSpc>
              <a:spcBef>
                <a:spcPts val="0"/>
              </a:spcBef>
              <a:buNone/>
            </a:pPr>
            <a:endParaRPr lang="en-US" sz="3200" b="1" dirty="0"/>
          </a:p>
          <a:p>
            <a:pPr marL="0" indent="0" algn="ctr">
              <a:lnSpc>
                <a:spcPct val="100000"/>
              </a:lnSpc>
              <a:spcBef>
                <a:spcPts val="0"/>
              </a:spcBef>
              <a:buNone/>
            </a:pPr>
            <a:r>
              <a:rPr lang="en-US" b="1" dirty="0"/>
              <a:t>Antoni Gaudi, Architect of La Sagrada Familia</a:t>
            </a:r>
          </a:p>
          <a:p>
            <a:pPr marL="0" indent="0" algn="ctr">
              <a:lnSpc>
                <a:spcPct val="100000"/>
              </a:lnSpc>
              <a:spcBef>
                <a:spcPts val="0"/>
              </a:spcBef>
              <a:buNone/>
            </a:pPr>
            <a:r>
              <a:rPr lang="en-US" b="1" dirty="0"/>
              <a:t>(1852 to 1926)</a:t>
            </a:r>
          </a:p>
        </p:txBody>
      </p:sp>
      <p:sp>
        <p:nvSpPr>
          <p:cNvPr id="5" name="TextBox 4">
            <a:extLst>
              <a:ext uri="{FF2B5EF4-FFF2-40B4-BE49-F238E27FC236}">
                <a16:creationId xmlns:a16="http://schemas.microsoft.com/office/drawing/2014/main" id="{854A1BC3-51DB-F370-6566-9B90542A3EAB}"/>
              </a:ext>
            </a:extLst>
          </p:cNvPr>
          <p:cNvSpPr txBox="1"/>
          <p:nvPr/>
        </p:nvSpPr>
        <p:spPr>
          <a:xfrm>
            <a:off x="11466792" y="6411313"/>
            <a:ext cx="303288" cy="215444"/>
          </a:xfrm>
          <a:prstGeom prst="rect">
            <a:avLst/>
          </a:prstGeom>
          <a:noFill/>
        </p:spPr>
        <p:txBody>
          <a:bodyPr wrap="none" rtlCol="0">
            <a:spAutoFit/>
          </a:bodyPr>
          <a:lstStyle/>
          <a:p>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33</a:t>
            </a:r>
          </a:p>
        </p:txBody>
      </p:sp>
    </p:spTree>
    <p:extLst>
      <p:ext uri="{BB962C8B-B14F-4D97-AF65-F5344CB8AC3E}">
        <p14:creationId xmlns:p14="http://schemas.microsoft.com/office/powerpoint/2010/main" val="2953749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DD68-769F-670A-B671-AED7A0D7C1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F3C828-0E35-099A-29FB-B9FCFFF322B5}"/>
              </a:ext>
            </a:extLst>
          </p:cNvPr>
          <p:cNvSpPr>
            <a:spLocks noGrp="1"/>
          </p:cNvSpPr>
          <p:nvPr>
            <p:ph type="title"/>
          </p:nvPr>
        </p:nvSpPr>
        <p:spPr>
          <a:xfrm>
            <a:off x="3597275" y="2905125"/>
            <a:ext cx="7750175" cy="1657350"/>
          </a:xfrm>
        </p:spPr>
        <p:txBody>
          <a:bodyPr anchor="t"/>
          <a:lstStyle/>
          <a:p>
            <a:r>
              <a:rPr lang="en-US" dirty="0"/>
              <a:t>Wrap-Up and Q&amp;A</a:t>
            </a:r>
          </a:p>
        </p:txBody>
      </p:sp>
      <p:sp>
        <p:nvSpPr>
          <p:cNvPr id="5" name="Text Placeholder 4">
            <a:extLst>
              <a:ext uri="{FF2B5EF4-FFF2-40B4-BE49-F238E27FC236}">
                <a16:creationId xmlns:a16="http://schemas.microsoft.com/office/drawing/2014/main" id="{4E11B277-15FF-0BF9-E606-1980B6D44FDF}"/>
              </a:ext>
            </a:extLst>
          </p:cNvPr>
          <p:cNvSpPr>
            <a:spLocks noGrp="1"/>
          </p:cNvSpPr>
          <p:nvPr>
            <p:ph type="body" idx="1"/>
          </p:nvPr>
        </p:nvSpPr>
        <p:spPr>
          <a:noFill/>
        </p:spPr>
        <p:txBody>
          <a:bodyPr/>
          <a:lstStyle/>
          <a:p>
            <a:endParaRPr lang="en-US" dirty="0">
              <a:solidFill>
                <a:schemeClr val="accent1">
                  <a:lumMod val="50000"/>
                </a:schemeClr>
              </a:solidFill>
            </a:endParaRPr>
          </a:p>
        </p:txBody>
      </p:sp>
      <p:pic>
        <p:nvPicPr>
          <p:cNvPr id="2" name="Picture 1">
            <a:extLst>
              <a:ext uri="{FF2B5EF4-FFF2-40B4-BE49-F238E27FC236}">
                <a16:creationId xmlns:a16="http://schemas.microsoft.com/office/drawing/2014/main" id="{5C5E42EE-6C24-D896-6A61-F60CEEEB0A58}"/>
              </a:ext>
            </a:extLst>
          </p:cNvPr>
          <p:cNvPicPr>
            <a:picLocks noChangeAspect="1"/>
          </p:cNvPicPr>
          <p:nvPr/>
        </p:nvPicPr>
        <p:blipFill>
          <a:blip r:embed="rId3"/>
          <a:stretch>
            <a:fillRect/>
          </a:stretch>
        </p:blipFill>
        <p:spPr>
          <a:xfrm>
            <a:off x="844550" y="2918619"/>
            <a:ext cx="2752725" cy="1657350"/>
          </a:xfrm>
          <a:prstGeom prst="rect">
            <a:avLst/>
          </a:prstGeom>
        </p:spPr>
      </p:pic>
    </p:spTree>
    <p:extLst>
      <p:ext uri="{BB962C8B-B14F-4D97-AF65-F5344CB8AC3E}">
        <p14:creationId xmlns:p14="http://schemas.microsoft.com/office/powerpoint/2010/main" val="597049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87C0-E542-A270-7E71-1ACC1A3444CF}"/>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8877EE26-30A5-0AF1-653B-3437301696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626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F0EC-A46A-305D-FC16-EB0D7271431D}"/>
              </a:ext>
            </a:extLst>
          </p:cNvPr>
          <p:cNvSpPr>
            <a:spLocks noGrp="1"/>
          </p:cNvSpPr>
          <p:nvPr>
            <p:ph type="title"/>
          </p:nvPr>
        </p:nvSpPr>
        <p:spPr/>
        <p:txBody>
          <a:bodyPr>
            <a:normAutofit/>
          </a:bodyPr>
          <a:lstStyle/>
          <a:p>
            <a:r>
              <a:rPr lang="en-US" sz="4000" dirty="0"/>
              <a:t>Translation maps for </a:t>
            </a:r>
            <a:r>
              <a:rPr lang="en-US" sz="4000" dirty="0" err="1"/>
              <a:t>isosemantic</a:t>
            </a:r>
            <a:r>
              <a:rPr lang="en-US" sz="4000" dirty="0"/>
              <a:t> models</a:t>
            </a:r>
          </a:p>
        </p:txBody>
      </p:sp>
      <p:sp>
        <p:nvSpPr>
          <p:cNvPr id="3" name="Text Placeholder 2">
            <a:extLst>
              <a:ext uri="{FF2B5EF4-FFF2-40B4-BE49-F238E27FC236}">
                <a16:creationId xmlns:a16="http://schemas.microsoft.com/office/drawing/2014/main" id="{A43175F6-9FBF-C91F-5331-E5CD7660E5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1812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52" y="369889"/>
            <a:ext cx="8877000" cy="823841"/>
          </a:xfrm>
        </p:spPr>
        <p:txBody>
          <a:bodyPr>
            <a:noAutofit/>
          </a:bodyPr>
          <a:lstStyle/>
          <a:p>
            <a:pPr algn="ctr"/>
            <a:r>
              <a:rPr lang="en-AU" sz="2400" dirty="0"/>
              <a:t>Different approaches for representing </a:t>
            </a:r>
            <a:r>
              <a:rPr lang="en-AU" sz="2400" dirty="0" err="1"/>
              <a:t>isosemantic</a:t>
            </a:r>
            <a:r>
              <a:rPr lang="en-AU" sz="2400" dirty="0"/>
              <a:t> data</a:t>
            </a:r>
            <a:br>
              <a:rPr lang="en-AU" sz="1800" dirty="0"/>
            </a:br>
            <a:r>
              <a:rPr lang="en-AU" sz="1200" dirty="0"/>
              <a:t>(from </a:t>
            </a:r>
            <a:r>
              <a:rPr lang="en-AU" sz="1200" dirty="0" err="1"/>
              <a:t>Dr.Linda</a:t>
            </a:r>
            <a:r>
              <a:rPr lang="en-AU" sz="1200" dirty="0"/>
              <a:t> Bird)</a:t>
            </a:r>
            <a:endParaRPr lang="en-AU" sz="1800" dirty="0"/>
          </a:p>
        </p:txBody>
      </p:sp>
      <p:pic>
        <p:nvPicPr>
          <p:cNvPr id="5" name="Picture 2"/>
          <p:cNvPicPr>
            <a:picLocks noChangeAspect="1" noChangeArrowheads="1"/>
          </p:cNvPicPr>
          <p:nvPr/>
        </p:nvPicPr>
        <p:blipFill>
          <a:blip r:embed="rId2" cstate="print"/>
          <a:srcRect/>
          <a:stretch>
            <a:fillRect/>
          </a:stretch>
        </p:blipFill>
        <p:spPr bwMode="auto">
          <a:xfrm>
            <a:off x="1524030" y="2234079"/>
            <a:ext cx="2779470" cy="4142603"/>
          </a:xfrm>
          <a:prstGeom prst="rect">
            <a:avLst/>
          </a:prstGeom>
          <a:solidFill>
            <a:srgbClr val="FF0000"/>
          </a:solid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368134" y="2234078"/>
            <a:ext cx="2971338" cy="4142604"/>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400478" y="2234078"/>
            <a:ext cx="3283790" cy="4142603"/>
          </a:xfrm>
          <a:prstGeom prst="rect">
            <a:avLst/>
          </a:prstGeom>
          <a:noFill/>
          <a:ln w="9525">
            <a:noFill/>
            <a:miter lim="800000"/>
            <a:headEnd/>
            <a:tailEnd/>
          </a:ln>
        </p:spPr>
      </p:pic>
      <p:sp>
        <p:nvSpPr>
          <p:cNvPr id="8" name="Rectangle 7"/>
          <p:cNvSpPr/>
          <p:nvPr/>
        </p:nvSpPr>
        <p:spPr>
          <a:xfrm>
            <a:off x="3897611" y="1550736"/>
            <a:ext cx="4734741" cy="523084"/>
          </a:xfrm>
          <a:prstGeom prst="rect">
            <a:avLst/>
          </a:prstGeom>
          <a:noFill/>
        </p:spPr>
        <p:txBody>
          <a:bodyPr wrap="square">
            <a:spAutoFit/>
          </a:bodyPr>
          <a:lstStyle/>
          <a:p>
            <a:pPr algn="ctr" defTabSz="685568"/>
            <a:r>
              <a:rPr lang="en-US" sz="2799" dirty="0">
                <a:latin typeface="Aharoni" panose="02010803020104030203" pitchFamily="2" charset="-79"/>
                <a:cs typeface="Aharoni" panose="02010803020104030203" pitchFamily="2" charset="-79"/>
              </a:rPr>
              <a:t>“Suspected Lung Cancer”</a:t>
            </a:r>
          </a:p>
        </p:txBody>
      </p:sp>
    </p:spTree>
    <p:extLst>
      <p:ext uri="{BB962C8B-B14F-4D97-AF65-F5344CB8AC3E}">
        <p14:creationId xmlns:p14="http://schemas.microsoft.com/office/powerpoint/2010/main" val="1588727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87C2-767A-EC7D-3A5A-DC1398C5AD6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A0CC7FC-B38F-0167-337A-AD3F1D4F8712}"/>
              </a:ext>
            </a:extLst>
          </p:cNvPr>
          <p:cNvSpPr>
            <a:spLocks noGrp="1"/>
          </p:cNvSpPr>
          <p:nvPr>
            <p:ph type="title"/>
          </p:nvPr>
        </p:nvSpPr>
        <p:spPr>
          <a:xfrm>
            <a:off x="298463" y="306967"/>
            <a:ext cx="8877000" cy="937800"/>
          </a:xfrm>
        </p:spPr>
        <p:txBody>
          <a:bodyPr>
            <a:noAutofit/>
          </a:bodyPr>
          <a:lstStyle/>
          <a:p>
            <a:r>
              <a:rPr lang="en-US" sz="3199" dirty="0"/>
              <a:t>Example instance data for </a:t>
            </a:r>
            <a:r>
              <a:rPr lang="en-US" sz="3199" kern="100" dirty="0"/>
              <a:t>“Suspected Lung Cancer”</a:t>
            </a:r>
            <a:endParaRPr lang="en-US" sz="3199" dirty="0">
              <a:solidFill>
                <a:srgbClr val="FF0000"/>
              </a:solidFill>
            </a:endParaRPr>
          </a:p>
        </p:txBody>
      </p:sp>
      <p:sp>
        <p:nvSpPr>
          <p:cNvPr id="8" name="Content Placeholder 7">
            <a:extLst>
              <a:ext uri="{FF2B5EF4-FFF2-40B4-BE49-F238E27FC236}">
                <a16:creationId xmlns:a16="http://schemas.microsoft.com/office/drawing/2014/main" id="{D1A19AB0-05F0-EEBD-549C-ED8D6E669BAC}"/>
              </a:ext>
            </a:extLst>
          </p:cNvPr>
          <p:cNvSpPr>
            <a:spLocks noGrp="1"/>
          </p:cNvSpPr>
          <p:nvPr>
            <p:ph type="body" idx="1"/>
          </p:nvPr>
        </p:nvSpPr>
        <p:spPr>
          <a:xfrm>
            <a:off x="744654" y="2295743"/>
            <a:ext cx="5180011" cy="1541146"/>
          </a:xfrm>
          <a:ln w="38100">
            <a:solidFill>
              <a:schemeClr val="tx1"/>
            </a:solidFill>
          </a:ln>
        </p:spPr>
        <p:txBody>
          <a:bodyPr>
            <a:normAutofit/>
          </a:bodyPr>
          <a:lstStyle/>
          <a:p>
            <a:pPr marL="0" lvl="1" indent="0" defTabSz="914318">
              <a:spcBef>
                <a:spcPts val="600"/>
              </a:spcBef>
              <a:buClr>
                <a:schemeClr val="accent3"/>
              </a:buClr>
              <a:buNone/>
            </a:pPr>
            <a:r>
              <a:rPr lang="en-US" b="1" dirty="0">
                <a:solidFill>
                  <a:srgbClr val="333333"/>
                </a:solidFill>
              </a:rPr>
              <a:t>Condition</a:t>
            </a:r>
          </a:p>
          <a:p>
            <a:pPr marL="0" lvl="1" indent="0" defTabSz="914318">
              <a:spcBef>
                <a:spcPts val="600"/>
              </a:spcBef>
              <a:buClr>
                <a:schemeClr val="accent3"/>
              </a:buClr>
              <a:buNone/>
            </a:pPr>
            <a:r>
              <a:rPr lang="en-US" b="1" dirty="0">
                <a:solidFill>
                  <a:srgbClr val="333333"/>
                </a:solidFill>
              </a:rPr>
              <a:t>    </a:t>
            </a:r>
            <a:r>
              <a:rPr lang="en-US" dirty="0">
                <a:solidFill>
                  <a:srgbClr val="333333"/>
                </a:solidFill>
              </a:rPr>
              <a:t>code: Suspected lung cancer</a:t>
            </a:r>
          </a:p>
          <a:p>
            <a:pPr marL="0" lvl="1" indent="0" defTabSz="914318">
              <a:spcBef>
                <a:spcPts val="600"/>
              </a:spcBef>
              <a:buClr>
                <a:schemeClr val="accent3"/>
              </a:buClr>
              <a:buNone/>
            </a:pPr>
            <a:r>
              <a:rPr lang="en-US" dirty="0">
                <a:solidFill>
                  <a:srgbClr val="333333"/>
                </a:solidFill>
              </a:rPr>
              <a:t>                   (SCT 162573006)</a:t>
            </a:r>
          </a:p>
          <a:p>
            <a:pPr marL="0" lvl="1" indent="0" defTabSz="914318">
              <a:spcBef>
                <a:spcPts val="600"/>
              </a:spcBef>
              <a:buClr>
                <a:schemeClr val="accent3"/>
              </a:buClr>
              <a:buNone/>
            </a:pPr>
            <a:endParaRPr lang="en-US" b="1" dirty="0">
              <a:solidFill>
                <a:srgbClr val="333333"/>
              </a:solidFill>
            </a:endParaRPr>
          </a:p>
        </p:txBody>
      </p:sp>
      <p:sp>
        <p:nvSpPr>
          <p:cNvPr id="7" name="Content Placeholder 7">
            <a:extLst>
              <a:ext uri="{FF2B5EF4-FFF2-40B4-BE49-F238E27FC236}">
                <a16:creationId xmlns:a16="http://schemas.microsoft.com/office/drawing/2014/main" id="{A83EFD73-517E-8743-4AB4-9B1D5A9CC8F1}"/>
              </a:ext>
            </a:extLst>
          </p:cNvPr>
          <p:cNvSpPr txBox="1">
            <a:spLocks noGrp="1"/>
          </p:cNvSpPr>
          <p:nvPr>
            <p:ph sz="half" idx="4294967295"/>
          </p:nvPr>
        </p:nvSpPr>
        <p:spPr>
          <a:xfrm>
            <a:off x="6313844" y="2295853"/>
            <a:ext cx="5180012" cy="2957513"/>
          </a:xfrm>
          <a:prstGeom prst="rect">
            <a:avLst/>
          </a:prstGeom>
          <a:ln w="38100">
            <a:solidFill>
              <a:schemeClr val="tx1"/>
            </a:solidFill>
          </a:ln>
        </p:spPr>
        <p:txBody>
          <a:bodyPr>
            <a:normAutofit lnSpcReduction="10000"/>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a:r>
              <a:rPr lang="en-US" b="1" dirty="0">
                <a:latin typeface="+mn-lt"/>
                <a:sym typeface="Arial"/>
              </a:rPr>
              <a:t>Condition</a:t>
            </a:r>
          </a:p>
          <a:p>
            <a:pPr lvl="1"/>
            <a:r>
              <a:rPr lang="en-US" b="1" dirty="0">
                <a:latin typeface="+mn-lt"/>
                <a:sym typeface="Arial"/>
              </a:rPr>
              <a:t>    </a:t>
            </a:r>
            <a:r>
              <a:rPr lang="en-US" dirty="0">
                <a:latin typeface="+mn-lt"/>
                <a:sym typeface="Arial"/>
              </a:rPr>
              <a:t>code: Cancer (SCT 363346000)</a:t>
            </a:r>
          </a:p>
          <a:p>
            <a:pPr lvl="1"/>
            <a:endParaRPr lang="en-US" dirty="0">
              <a:latin typeface="+mn-lt"/>
              <a:sym typeface="Arial"/>
            </a:endParaRPr>
          </a:p>
          <a:p>
            <a:pPr lvl="1"/>
            <a:r>
              <a:rPr lang="en-US" dirty="0">
                <a:latin typeface="+mn-lt"/>
                <a:sym typeface="Arial"/>
              </a:rPr>
              <a:t>    system: Lung (SCT 39607008)</a:t>
            </a:r>
          </a:p>
          <a:p>
            <a:pPr lvl="1"/>
            <a:endParaRPr lang="en-US" dirty="0">
              <a:latin typeface="+mn-lt"/>
              <a:sym typeface="Arial"/>
            </a:endParaRPr>
          </a:p>
          <a:p>
            <a:pPr lvl="1"/>
            <a:r>
              <a:rPr lang="en-US" dirty="0">
                <a:latin typeface="+mn-lt"/>
                <a:sym typeface="Arial"/>
              </a:rPr>
              <a:t>    certainty: Suspected </a:t>
            </a:r>
          </a:p>
          <a:p>
            <a:pPr lvl="1"/>
            <a:r>
              <a:rPr lang="en-US" dirty="0">
                <a:latin typeface="+mn-lt"/>
                <a:sym typeface="Arial"/>
              </a:rPr>
              <a:t>                     (SCT 415684004)</a:t>
            </a:r>
          </a:p>
          <a:p>
            <a:pPr lvl="1"/>
            <a:endParaRPr lang="en-US" b="1" dirty="0">
              <a:latin typeface="+mn-lt"/>
              <a:sym typeface="Arial"/>
            </a:endParaRPr>
          </a:p>
        </p:txBody>
      </p:sp>
      <p:sp>
        <p:nvSpPr>
          <p:cNvPr id="5" name="TextBox 4">
            <a:extLst>
              <a:ext uri="{FF2B5EF4-FFF2-40B4-BE49-F238E27FC236}">
                <a16:creationId xmlns:a16="http://schemas.microsoft.com/office/drawing/2014/main" id="{4682E49D-54FE-8338-10CD-FCD27F1FF6D0}"/>
              </a:ext>
            </a:extLst>
          </p:cNvPr>
          <p:cNvSpPr txBox="1"/>
          <p:nvPr/>
        </p:nvSpPr>
        <p:spPr>
          <a:xfrm>
            <a:off x="921610" y="1699723"/>
            <a:ext cx="1840089" cy="523084"/>
          </a:xfrm>
          <a:prstGeom prst="rect">
            <a:avLst/>
          </a:prstGeom>
          <a:noFill/>
        </p:spPr>
        <p:txBody>
          <a:bodyPr wrap="none" rtlCol="0">
            <a:spAutoFit/>
          </a:bodyPr>
          <a:lstStyle/>
          <a:p>
            <a:pPr defTabSz="914126">
              <a:defRPr/>
            </a:pPr>
            <a:r>
              <a:rPr lang="en-US" sz="2799" b="1" dirty="0">
                <a:latin typeface="Century Gothic" panose="020B0502020202020204" pitchFamily="34" charset="0"/>
              </a:rPr>
              <a:t>Option</a:t>
            </a:r>
            <a:r>
              <a:rPr lang="en-US" b="1" dirty="0">
                <a:latin typeface="Century Gothic" panose="020B0502020202020204" pitchFamily="34" charset="0"/>
              </a:rPr>
              <a:t> </a:t>
            </a:r>
            <a:r>
              <a:rPr lang="en-US" sz="2799" b="1" dirty="0">
                <a:latin typeface="Century Gothic" panose="020B0502020202020204" pitchFamily="34" charset="0"/>
              </a:rPr>
              <a:t>#1</a:t>
            </a:r>
          </a:p>
        </p:txBody>
      </p:sp>
      <p:sp>
        <p:nvSpPr>
          <p:cNvPr id="6" name="TextBox 5">
            <a:extLst>
              <a:ext uri="{FF2B5EF4-FFF2-40B4-BE49-F238E27FC236}">
                <a16:creationId xmlns:a16="http://schemas.microsoft.com/office/drawing/2014/main" id="{68955996-8C82-27E8-C476-984EB0070526}"/>
              </a:ext>
            </a:extLst>
          </p:cNvPr>
          <p:cNvSpPr txBox="1"/>
          <p:nvPr/>
        </p:nvSpPr>
        <p:spPr>
          <a:xfrm>
            <a:off x="6254221" y="1687023"/>
            <a:ext cx="3764793" cy="523084"/>
          </a:xfrm>
          <a:prstGeom prst="rect">
            <a:avLst/>
          </a:prstGeom>
          <a:noFill/>
        </p:spPr>
        <p:txBody>
          <a:bodyPr wrap="none" rtlCol="0">
            <a:spAutoFit/>
          </a:bodyPr>
          <a:lstStyle/>
          <a:p>
            <a:pPr defTabSz="914126">
              <a:defRPr/>
            </a:pPr>
            <a:r>
              <a:rPr lang="en-US" sz="2799" b="1" dirty="0">
                <a:latin typeface="Century Gothic" panose="020B0502020202020204" pitchFamily="34" charset="0"/>
              </a:rPr>
              <a:t>Option</a:t>
            </a:r>
            <a:r>
              <a:rPr lang="en-US" b="1" dirty="0">
                <a:latin typeface="Century Gothic" panose="020B0502020202020204" pitchFamily="34" charset="0"/>
              </a:rPr>
              <a:t> </a:t>
            </a:r>
            <a:r>
              <a:rPr lang="en-US" sz="2799" b="1" dirty="0">
                <a:latin typeface="Century Gothic" panose="020B0502020202020204" pitchFamily="34" charset="0"/>
              </a:rPr>
              <a:t>#2 - Preferred</a:t>
            </a:r>
          </a:p>
        </p:txBody>
      </p:sp>
      <p:cxnSp>
        <p:nvCxnSpPr>
          <p:cNvPr id="4" name="Straight Arrow Connector 3">
            <a:extLst>
              <a:ext uri="{FF2B5EF4-FFF2-40B4-BE49-F238E27FC236}">
                <a16:creationId xmlns:a16="http://schemas.microsoft.com/office/drawing/2014/main" id="{8AB69F2C-0FEE-4FE9-8D3B-490FF56BFC95}"/>
              </a:ext>
            </a:extLst>
          </p:cNvPr>
          <p:cNvCxnSpPr>
            <a:cxnSpLocks/>
          </p:cNvCxnSpPr>
          <p:nvPr/>
        </p:nvCxnSpPr>
        <p:spPr>
          <a:xfrm flipV="1">
            <a:off x="5130637" y="2942897"/>
            <a:ext cx="2511973" cy="1366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C0F489-B4F7-618D-71DB-CEB8F344E831}"/>
              </a:ext>
            </a:extLst>
          </p:cNvPr>
          <p:cNvCxnSpPr>
            <a:cxnSpLocks/>
          </p:cNvCxnSpPr>
          <p:nvPr/>
        </p:nvCxnSpPr>
        <p:spPr>
          <a:xfrm>
            <a:off x="4025956" y="3205656"/>
            <a:ext cx="3764793" cy="4983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EAC5BF-71B3-C0A2-5B19-0FAC29E9310E}"/>
              </a:ext>
            </a:extLst>
          </p:cNvPr>
          <p:cNvCxnSpPr>
            <a:cxnSpLocks/>
          </p:cNvCxnSpPr>
          <p:nvPr/>
        </p:nvCxnSpPr>
        <p:spPr>
          <a:xfrm>
            <a:off x="2956605" y="3205655"/>
            <a:ext cx="5180012" cy="1278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2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ppt_w/2"/>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ppt_w/2"/>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noAutofit/>
          </a:bodyPr>
          <a:lstStyle/>
          <a:p>
            <a:r>
              <a:rPr lang="en-US" sz="3599" dirty="0">
                <a:latin typeface="+mn-lt"/>
              </a:rPr>
              <a:t>Process for creating </a:t>
            </a:r>
            <a:r>
              <a:rPr lang="en-US" sz="3599" dirty="0" err="1">
                <a:latin typeface="+mn-lt"/>
              </a:rPr>
              <a:t>isosemantic</a:t>
            </a:r>
            <a:r>
              <a:rPr lang="en-US" sz="3599" dirty="0">
                <a:latin typeface="+mn-lt"/>
              </a:rPr>
              <a:t> maps</a:t>
            </a:r>
          </a:p>
        </p:txBody>
      </p:sp>
      <p:sp>
        <p:nvSpPr>
          <p:cNvPr id="8" name="Content Placeholder 7">
            <a:extLst>
              <a:ext uri="{FF2B5EF4-FFF2-40B4-BE49-F238E27FC236}">
                <a16:creationId xmlns:a16="http://schemas.microsoft.com/office/drawing/2014/main" id="{F901A5D3-2CA8-9944-98C3-771D003F9DA5}"/>
              </a:ext>
            </a:extLst>
          </p:cNvPr>
          <p:cNvSpPr>
            <a:spLocks noGrp="1"/>
          </p:cNvSpPr>
          <p:nvPr>
            <p:ph type="body" idx="1"/>
          </p:nvPr>
        </p:nvSpPr>
        <p:spPr>
          <a:xfrm>
            <a:off x="1100638" y="1821066"/>
            <a:ext cx="3050501" cy="735800"/>
          </a:xfrm>
          <a:prstGeom prst="rect">
            <a:avLst/>
          </a:prstGeom>
          <a:ln w="38100">
            <a:solidFill>
              <a:schemeClr val="tx1"/>
            </a:solidFill>
          </a:ln>
        </p:spPr>
        <p:txBody>
          <a:bodyPr spcFirstLastPara="1" vert="horz" wrap="square" lIns="91416" tIns="45708" rIns="91416" bIns="45708" rtlCol="0" anchor="t" anchorCtr="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buNone/>
            </a:pPr>
            <a:r>
              <a:rPr lang="en-US" sz="1600" b="1" dirty="0">
                <a:latin typeface="+mn-lt"/>
                <a:ea typeface="Lato" panose="020F0502020204030203" pitchFamily="34" charset="0"/>
                <a:cs typeface="Lato" panose="020F0502020204030203" pitchFamily="34" charset="0"/>
              </a:rPr>
              <a:t>Disease:</a:t>
            </a:r>
            <a:r>
              <a:rPr lang="en-US" sz="1600" dirty="0">
                <a:latin typeface="+mn-lt"/>
                <a:ea typeface="Lato" panose="020F0502020204030203" pitchFamily="34" charset="0"/>
                <a:cs typeface="Lato" panose="020F0502020204030203" pitchFamily="34" charset="0"/>
              </a:rPr>
              <a:t> Suspected lung cancer</a:t>
            </a:r>
          </a:p>
          <a:p>
            <a:pPr marL="0" lvl="1" indent="0">
              <a:buNone/>
            </a:pPr>
            <a:r>
              <a:rPr lang="en-US" sz="1600" dirty="0">
                <a:latin typeface="+mn-lt"/>
                <a:ea typeface="Lato" panose="020F0502020204030203" pitchFamily="34" charset="0"/>
                <a:cs typeface="Lato" panose="020F0502020204030203" pitchFamily="34" charset="0"/>
              </a:rPr>
              <a:t>(SCT 162573006)</a:t>
            </a:r>
          </a:p>
          <a:p>
            <a:pPr lvl="4"/>
            <a:endParaRPr lang="en-US" sz="1600" dirty="0">
              <a:latin typeface="+mn-lt"/>
              <a:ea typeface="Lato" panose="020F0502020204030203" pitchFamily="34" charset="0"/>
              <a:cs typeface="Lato" panose="020F0502020204030203" pitchFamily="34" charset="0"/>
            </a:endParaRPr>
          </a:p>
        </p:txBody>
      </p:sp>
      <p:sp>
        <p:nvSpPr>
          <p:cNvPr id="3" name="Content Placeholder 7">
            <a:extLst>
              <a:ext uri="{FF2B5EF4-FFF2-40B4-BE49-F238E27FC236}">
                <a16:creationId xmlns:a16="http://schemas.microsoft.com/office/drawing/2014/main" id="{79B60012-AB36-A584-5093-D2B5D9DA3A9F}"/>
              </a:ext>
            </a:extLst>
          </p:cNvPr>
          <p:cNvSpPr txBox="1">
            <a:spLocks/>
          </p:cNvSpPr>
          <p:nvPr/>
        </p:nvSpPr>
        <p:spPr>
          <a:xfrm>
            <a:off x="1106114" y="3611582"/>
            <a:ext cx="3858977" cy="993742"/>
          </a:xfrm>
          <a:prstGeom prst="rect">
            <a:avLst/>
          </a:prstGeom>
          <a:ln w="38100">
            <a:solidFill>
              <a:schemeClr val="tx1"/>
            </a:solidFill>
          </a:ln>
        </p:spPr>
        <p:txBody>
          <a:bodyPr vert="horz" lIns="91416" tIns="45708" rIns="91416" bIns="45708" rtlCol="0">
            <a:norm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defTabSz="914044">
              <a:buClr>
                <a:srgbClr val="2F3541"/>
              </a:buClr>
              <a:defRPr/>
            </a:pPr>
            <a:r>
              <a:rPr lang="en-US" sz="1600" b="1" dirty="0">
                <a:latin typeface="+mn-lt"/>
                <a:ea typeface="Lato" panose="020F0502020204030203" pitchFamily="34" charset="0"/>
                <a:cs typeface="Lato" panose="020F0502020204030203" pitchFamily="34" charset="0"/>
              </a:rPr>
              <a:t>Disease: </a:t>
            </a:r>
            <a:r>
              <a:rPr lang="en-US" sz="1600" dirty="0">
                <a:latin typeface="+mn-lt"/>
                <a:ea typeface="Lato" panose="020F0502020204030203" pitchFamily="34" charset="0"/>
                <a:cs typeface="Lato" panose="020F0502020204030203" pitchFamily="34" charset="0"/>
              </a:rPr>
              <a:t>Cancer (SCT 363346000)</a:t>
            </a:r>
            <a:endParaRPr lang="en-US" sz="1600" dirty="0">
              <a:highlight>
                <a:srgbClr val="FFFF00"/>
              </a:highlight>
              <a:latin typeface="+mn-lt"/>
              <a:ea typeface="Lato" panose="020F0502020204030203" pitchFamily="34" charset="0"/>
              <a:cs typeface="Lato" panose="020F0502020204030203" pitchFamily="34" charset="0"/>
            </a:endParaRPr>
          </a:p>
          <a:p>
            <a:pPr lvl="1" defTabSz="914044">
              <a:buClr>
                <a:srgbClr val="2F3541"/>
              </a:buClr>
              <a:defRPr/>
            </a:pPr>
            <a:r>
              <a:rPr lang="en-US" sz="1600" dirty="0">
                <a:latin typeface="+mn-lt"/>
                <a:ea typeface="Lato" panose="020F0502020204030203" pitchFamily="34" charset="0"/>
                <a:cs typeface="Lato" panose="020F0502020204030203" pitchFamily="34" charset="0"/>
              </a:rPr>
              <a:t> </a:t>
            </a:r>
            <a:r>
              <a:rPr lang="en-US" sz="1600" b="1" dirty="0">
                <a:latin typeface="+mn-lt"/>
                <a:ea typeface="Lato" panose="020F0502020204030203" pitchFamily="34" charset="0"/>
                <a:cs typeface="Lato" panose="020F0502020204030203" pitchFamily="34" charset="0"/>
              </a:rPr>
              <a:t>Location: </a:t>
            </a:r>
            <a:r>
              <a:rPr lang="en-US" sz="1600" dirty="0">
                <a:latin typeface="+mn-lt"/>
                <a:ea typeface="Lato" panose="020F0502020204030203" pitchFamily="34" charset="0"/>
                <a:cs typeface="Lato" panose="020F0502020204030203" pitchFamily="34" charset="0"/>
              </a:rPr>
              <a:t>Lung (SCT 39607008)</a:t>
            </a:r>
          </a:p>
          <a:p>
            <a:pPr lvl="1" defTabSz="914044">
              <a:buClr>
                <a:srgbClr val="2F3541"/>
              </a:buClr>
              <a:defRPr/>
            </a:pPr>
            <a:r>
              <a:rPr lang="en-US" sz="1600" dirty="0">
                <a:latin typeface="+mn-lt"/>
                <a:ea typeface="Lato" panose="020F0502020204030203" pitchFamily="34" charset="0"/>
                <a:cs typeface="Lato" panose="020F0502020204030203" pitchFamily="34" charset="0"/>
              </a:rPr>
              <a:t> </a:t>
            </a:r>
            <a:r>
              <a:rPr lang="en-US" sz="1600" b="1" dirty="0">
                <a:latin typeface="+mn-lt"/>
                <a:ea typeface="Lato" panose="020F0502020204030203" pitchFamily="34" charset="0"/>
                <a:cs typeface="Lato" panose="020F0502020204030203" pitchFamily="34" charset="0"/>
              </a:rPr>
              <a:t>Context: </a:t>
            </a:r>
            <a:r>
              <a:rPr lang="en-US" sz="1600" dirty="0">
                <a:latin typeface="+mn-lt"/>
                <a:ea typeface="Lato" panose="020F0502020204030203" pitchFamily="34" charset="0"/>
                <a:cs typeface="Lato" panose="020F0502020204030203" pitchFamily="34" charset="0"/>
              </a:rPr>
              <a:t>Suspected (SCT 415684004)</a:t>
            </a:r>
          </a:p>
          <a:p>
            <a:pPr lvl="1" defTabSz="914044">
              <a:buClr>
                <a:srgbClr val="2F3541"/>
              </a:buClr>
              <a:defRPr/>
            </a:pPr>
            <a:endParaRPr lang="en-US" sz="2399" dirty="0">
              <a:latin typeface="+mn-lt"/>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7F07452C-0083-0F10-F5CD-2397AF75ED61}"/>
              </a:ext>
            </a:extLst>
          </p:cNvPr>
          <p:cNvSpPr txBox="1"/>
          <p:nvPr/>
        </p:nvSpPr>
        <p:spPr>
          <a:xfrm>
            <a:off x="800916" y="1470504"/>
            <a:ext cx="3833165" cy="399981"/>
          </a:xfrm>
          <a:prstGeom prst="rect">
            <a:avLst/>
          </a:prstGeom>
          <a:noFill/>
        </p:spPr>
        <p:txBody>
          <a:bodyPr wrap="none" rtlCol="0">
            <a:spAutoFit/>
          </a:bodyPr>
          <a:lstStyle>
            <a:defPPr marR="0" lvl="0" algn="l" rtl="0">
              <a:lnSpc>
                <a:spcPct val="100000"/>
              </a:lnSpc>
              <a:spcBef>
                <a:spcPts val="0"/>
              </a:spcBef>
              <a:spcAft>
                <a:spcPts val="0"/>
              </a:spcAft>
            </a:defPPr>
            <a:lvl1pPr marL="0" indent="0" defTabSz="914400" eaLnBrk="1" fontAlgn="auto" latinLnBrk="0" hangingPunct="1">
              <a:buClrTx/>
              <a:buSzTx/>
              <a:buFontTx/>
              <a:buNone/>
              <a:tabLst/>
              <a:defRPr kumimoji="0" sz="2000" b="1" kern="1200" spc="0" normalizeH="0" baseline="0">
                <a:ln>
                  <a:noFill/>
                </a:ln>
                <a:solidFill>
                  <a:srgbClr val="404350"/>
                </a:solidFill>
                <a:effectLst/>
                <a:uLnTx/>
                <a:uFillTx/>
                <a:latin typeface="Lato" panose="020F0502020204030203" pitchFamily="34" charset="0"/>
                <a:ea typeface="Lato" panose="020F0502020204030203" pitchFamily="34" charset="0"/>
                <a:cs typeface="Lato" panose="020F0502020204030203" pitchFamily="34" charset="0"/>
              </a:defRPr>
            </a:lvl1pPr>
          </a:lstStyle>
          <a:p>
            <a:r>
              <a:rPr lang="en-US" sz="1999" dirty="0">
                <a:latin typeface="+mn-lt"/>
              </a:rPr>
              <a:t>Pre-coordinated disease model</a:t>
            </a:r>
          </a:p>
        </p:txBody>
      </p:sp>
      <p:sp>
        <p:nvSpPr>
          <p:cNvPr id="6" name="TextBox 5">
            <a:extLst>
              <a:ext uri="{FF2B5EF4-FFF2-40B4-BE49-F238E27FC236}">
                <a16:creationId xmlns:a16="http://schemas.microsoft.com/office/drawing/2014/main" id="{931461F1-ED5A-9C4D-60A3-69E4DD260BCA}"/>
              </a:ext>
            </a:extLst>
          </p:cNvPr>
          <p:cNvSpPr txBox="1"/>
          <p:nvPr/>
        </p:nvSpPr>
        <p:spPr>
          <a:xfrm>
            <a:off x="1106115" y="3142742"/>
            <a:ext cx="3960315" cy="399981"/>
          </a:xfrm>
          <a:prstGeom prst="rect">
            <a:avLst/>
          </a:prstGeom>
          <a:noFill/>
        </p:spPr>
        <p:txBody>
          <a:bodyPr wrap="none" rtlCol="0">
            <a:spAutoFit/>
          </a:bodyPr>
          <a:lstStyle/>
          <a:p>
            <a:pPr defTabSz="914126">
              <a:defRPr/>
            </a:pPr>
            <a:r>
              <a:rPr lang="en-US" sz="1999" b="1" dirty="0">
                <a:solidFill>
                  <a:srgbClr val="404350"/>
                </a:solidFill>
                <a:ea typeface="Lato" panose="020F0502020204030203" pitchFamily="34" charset="0"/>
                <a:cs typeface="Lato" panose="020F0502020204030203" pitchFamily="34" charset="0"/>
              </a:rPr>
              <a:t>Post-coordinated disease model</a:t>
            </a:r>
          </a:p>
        </p:txBody>
      </p:sp>
      <p:sp>
        <p:nvSpPr>
          <p:cNvPr id="13" name="TextBox 12">
            <a:extLst>
              <a:ext uri="{FF2B5EF4-FFF2-40B4-BE49-F238E27FC236}">
                <a16:creationId xmlns:a16="http://schemas.microsoft.com/office/drawing/2014/main" id="{CD7F6ADA-60C5-A4BE-DEE1-C1CCB0286062}"/>
              </a:ext>
            </a:extLst>
          </p:cNvPr>
          <p:cNvSpPr txBox="1"/>
          <p:nvPr/>
        </p:nvSpPr>
        <p:spPr>
          <a:xfrm>
            <a:off x="7216264" y="1354310"/>
            <a:ext cx="4544200" cy="3251014"/>
          </a:xfrm>
          <a:prstGeom prst="rect">
            <a:avLst/>
          </a:prstGeom>
          <a:noFill/>
          <a:ln w="38100">
            <a:solidFill>
              <a:schemeClr val="tx1"/>
            </a:solidFill>
          </a:ln>
        </p:spPr>
        <p:txBody>
          <a:bodyPr spcFirstLastPara="1" vert="horz" wrap="square" lIns="91416" tIns="45708" rIns="91416" bIns="45708" rtlCol="0" anchor="t" anchorCtr="0">
            <a:normAutofit/>
          </a:bodyPr>
          <a:lstStyle>
            <a:defPPr marR="0" lvl="0" algn="l" rtl="0">
              <a:lnSpc>
                <a:spcPct val="100000"/>
              </a:lnSpc>
              <a:spcBef>
                <a:spcPts val="0"/>
              </a:spcBef>
              <a:spcAft>
                <a:spcPts val="0"/>
              </a:spcAft>
            </a:defPPr>
            <a:lvl1pPr marL="228600" indent="-228600" defTabSz="914400" eaLnBrk="1" latinLnBrk="0" hangingPunct="1">
              <a:lnSpc>
                <a:spcPct val="90000"/>
              </a:lnSpc>
              <a:spcBef>
                <a:spcPts val="1000"/>
              </a:spcBef>
              <a:buClr>
                <a:schemeClr val="dk1"/>
              </a:buClr>
              <a:buSzPts val="1800"/>
              <a:buChar char="•"/>
              <a:defRPr sz="2800" kern="1200">
                <a:solidFill>
                  <a:schemeClr val="tx1"/>
                </a:solidFill>
                <a:latin typeface="Lato" panose="020F0502020204030203" pitchFamily="34" charset="0"/>
                <a:ea typeface="+mn-ea"/>
                <a:cs typeface="+mn-cs"/>
              </a:defRPr>
            </a:lvl1pPr>
            <a:lvl2pPr marL="0" indent="0" defTabSz="914400" eaLnBrk="1" latinLnBrk="0" hangingPunct="1">
              <a:lnSpc>
                <a:spcPct val="90000"/>
              </a:lnSpc>
              <a:spcBef>
                <a:spcPts val="500"/>
              </a:spcBef>
              <a:buClr>
                <a:schemeClr val="dk1"/>
              </a:buClr>
              <a:buSzPts val="1800"/>
              <a:buNone/>
              <a:defRPr sz="1600" b="1"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defTabSz="914400" eaLnBrk="1" latinLnBrk="0" hangingPunct="1">
              <a:lnSpc>
                <a:spcPct val="90000"/>
              </a:lnSpc>
              <a:spcBef>
                <a:spcPts val="500"/>
              </a:spcBef>
              <a:buClr>
                <a:schemeClr val="dk1"/>
              </a:buClr>
              <a:buSzPts val="1800"/>
              <a:buChar char="•"/>
              <a:defRPr sz="2000" kern="1200">
                <a:solidFill>
                  <a:schemeClr val="tx1"/>
                </a:solidFill>
                <a:latin typeface="Lato" panose="020F0502020204030203" pitchFamily="34" charset="0"/>
                <a:ea typeface="+mn-ea"/>
                <a:cs typeface="+mn-cs"/>
              </a:defRPr>
            </a:lvl3pPr>
            <a:lvl4pPr marL="1600200" indent="-228600" defTabSz="914400" eaLnBrk="1" latinLnBrk="0" hangingPunct="1">
              <a:lnSpc>
                <a:spcPct val="90000"/>
              </a:lnSpc>
              <a:spcBef>
                <a:spcPts val="500"/>
              </a:spcBef>
              <a:buClr>
                <a:schemeClr val="dk1"/>
              </a:buClr>
              <a:buSzPts val="1800"/>
              <a:buChar char="•"/>
              <a:defRPr sz="1800" kern="1200">
                <a:solidFill>
                  <a:schemeClr val="tx1"/>
                </a:solidFill>
                <a:latin typeface="Lato" panose="020F0502020204030203" pitchFamily="34" charset="0"/>
                <a:ea typeface="+mn-ea"/>
                <a:cs typeface="+mn-cs"/>
              </a:defRPr>
            </a:lvl4pPr>
            <a:lvl5pPr marL="2057400" indent="-228600" defTabSz="914400" eaLnBrk="1" latinLnBrk="0" hangingPunct="1">
              <a:lnSpc>
                <a:spcPct val="90000"/>
              </a:lnSpc>
              <a:spcBef>
                <a:spcPts val="500"/>
              </a:spcBef>
              <a:buClr>
                <a:schemeClr val="dk1"/>
              </a:buClr>
              <a:buSzPts val="1800"/>
              <a:buChar char="•"/>
              <a:defRPr sz="16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9pPr>
          </a:lstStyle>
          <a:p>
            <a:pPr marL="0" indent="0">
              <a:buNone/>
            </a:pPr>
            <a:r>
              <a:rPr lang="en-US" sz="2000" b="1" dirty="0">
                <a:latin typeface="+mn-lt"/>
              </a:rPr>
              <a:t>SNOMED CT   </a:t>
            </a:r>
            <a:r>
              <a:rPr lang="en-US" b="1" dirty="0">
                <a:latin typeface="+mn-lt"/>
              </a:rPr>
              <a:t>  </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sp>
        <p:nvSpPr>
          <p:cNvPr id="7" name="TextBox 6">
            <a:extLst>
              <a:ext uri="{FF2B5EF4-FFF2-40B4-BE49-F238E27FC236}">
                <a16:creationId xmlns:a16="http://schemas.microsoft.com/office/drawing/2014/main" id="{337515AE-9B62-A467-8F20-87AFCA00E06B}"/>
              </a:ext>
            </a:extLst>
          </p:cNvPr>
          <p:cNvSpPr txBox="1"/>
          <p:nvPr/>
        </p:nvSpPr>
        <p:spPr>
          <a:xfrm>
            <a:off x="7644740" y="2668933"/>
            <a:ext cx="3752563" cy="646331"/>
          </a:xfrm>
          <a:prstGeom prst="rect">
            <a:avLst/>
          </a:prstGeom>
          <a:noFill/>
          <a:ln w="19050">
            <a:solidFill>
              <a:schemeClr val="tx2"/>
            </a:solidFill>
          </a:ln>
        </p:spPr>
        <p:txBody>
          <a:bodyPr wrap="square" rtlCol="0">
            <a:spAutoFit/>
          </a:bodyPr>
          <a:lstStyle/>
          <a:p>
            <a:r>
              <a:rPr lang="en-US" dirty="0">
                <a:ea typeface="Lato" panose="020F0502020204030203" pitchFamily="34" charset="0"/>
                <a:cs typeface="Lato" panose="020F0502020204030203" pitchFamily="34" charset="0"/>
              </a:rPr>
              <a:t>Associated finding → Lung Cancer</a:t>
            </a:r>
          </a:p>
          <a:p>
            <a:r>
              <a:rPr lang="en-US" dirty="0">
                <a:ea typeface="Lato" panose="020F0502020204030203" pitchFamily="34" charset="0"/>
                <a:cs typeface="Lato" panose="020F0502020204030203" pitchFamily="34" charset="0"/>
              </a:rPr>
              <a:t>Finding context → Suspected </a:t>
            </a:r>
          </a:p>
        </p:txBody>
      </p:sp>
      <p:sp>
        <p:nvSpPr>
          <p:cNvPr id="11" name="TextBox 10">
            <a:extLst>
              <a:ext uri="{FF2B5EF4-FFF2-40B4-BE49-F238E27FC236}">
                <a16:creationId xmlns:a16="http://schemas.microsoft.com/office/drawing/2014/main" id="{E71335BA-003C-F499-7FF5-9413D5F8A1A2}"/>
              </a:ext>
            </a:extLst>
          </p:cNvPr>
          <p:cNvSpPr txBox="1"/>
          <p:nvPr/>
        </p:nvSpPr>
        <p:spPr>
          <a:xfrm>
            <a:off x="7727528" y="3760121"/>
            <a:ext cx="3669761" cy="646331"/>
          </a:xfrm>
          <a:prstGeom prst="rect">
            <a:avLst/>
          </a:prstGeom>
          <a:noFill/>
          <a:ln w="19050">
            <a:solidFill>
              <a:schemeClr val="tx2"/>
            </a:solidFill>
          </a:ln>
        </p:spPr>
        <p:txBody>
          <a:bodyPr wrap="square">
            <a:spAutoFit/>
          </a:bodyPr>
          <a:lstStyle/>
          <a:p>
            <a:r>
              <a:rPr lang="en-US" dirty="0">
                <a:ea typeface="Lato" panose="020F0502020204030203" pitchFamily="34" charset="0"/>
                <a:cs typeface="Lato" panose="020F0502020204030203" pitchFamily="34" charset="0"/>
              </a:rPr>
              <a:t>Finding site → Lung</a:t>
            </a:r>
          </a:p>
          <a:p>
            <a:r>
              <a:rPr lang="en-US" dirty="0">
                <a:ea typeface="Lato" panose="020F0502020204030203" pitchFamily="34" charset="0"/>
                <a:cs typeface="Lato" panose="020F0502020204030203" pitchFamily="34" charset="0"/>
              </a:rPr>
              <a:t>Associated morphology → Cancer</a:t>
            </a:r>
          </a:p>
        </p:txBody>
      </p:sp>
      <p:sp>
        <p:nvSpPr>
          <p:cNvPr id="12" name="TextBox 11">
            <a:extLst>
              <a:ext uri="{FF2B5EF4-FFF2-40B4-BE49-F238E27FC236}">
                <a16:creationId xmlns:a16="http://schemas.microsoft.com/office/drawing/2014/main" id="{192D38C6-8C27-9443-E62B-6AFF02986541}"/>
              </a:ext>
            </a:extLst>
          </p:cNvPr>
          <p:cNvSpPr txBox="1"/>
          <p:nvPr/>
        </p:nvSpPr>
        <p:spPr>
          <a:xfrm>
            <a:off x="7644740" y="1910923"/>
            <a:ext cx="3752546" cy="369332"/>
          </a:xfrm>
          <a:prstGeom prst="rect">
            <a:avLst/>
          </a:prstGeom>
          <a:noFill/>
          <a:ln w="19050">
            <a:solidFill>
              <a:schemeClr val="tx2"/>
            </a:solidFill>
          </a:ln>
        </p:spPr>
        <p:txBody>
          <a:bodyPr wrap="square" rtlCol="0">
            <a:spAutoFit/>
          </a:bodyPr>
          <a:lstStyle/>
          <a:p>
            <a:r>
              <a:rPr lang="en-US" dirty="0">
                <a:ea typeface="Lato" panose="020F0502020204030203" pitchFamily="34" charset="0"/>
                <a:cs typeface="Lato" panose="020F0502020204030203" pitchFamily="34" charset="0"/>
              </a:rPr>
              <a:t>Suspected lung cancer</a:t>
            </a:r>
          </a:p>
        </p:txBody>
      </p:sp>
      <p:cxnSp>
        <p:nvCxnSpPr>
          <p:cNvPr id="17" name="Straight Arrow Connector 16">
            <a:extLst>
              <a:ext uri="{FF2B5EF4-FFF2-40B4-BE49-F238E27FC236}">
                <a16:creationId xmlns:a16="http://schemas.microsoft.com/office/drawing/2014/main" id="{96870754-621F-46D7-86B9-00176EB61FB3}"/>
              </a:ext>
            </a:extLst>
          </p:cNvPr>
          <p:cNvCxnSpPr>
            <a:cxnSpLocks/>
          </p:cNvCxnSpPr>
          <p:nvPr/>
        </p:nvCxnSpPr>
        <p:spPr>
          <a:xfrm>
            <a:off x="8966881" y="3332350"/>
            <a:ext cx="0" cy="449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C227FB-AD43-4F0E-012F-B42A75AAC137}"/>
              </a:ext>
            </a:extLst>
          </p:cNvPr>
          <p:cNvCxnSpPr>
            <a:cxnSpLocks/>
          </p:cNvCxnSpPr>
          <p:nvPr/>
        </p:nvCxnSpPr>
        <p:spPr>
          <a:xfrm>
            <a:off x="8934986" y="2256213"/>
            <a:ext cx="0" cy="404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C2A79B-AF0A-ADA9-7C15-3848DCE75053}"/>
              </a:ext>
            </a:extLst>
          </p:cNvPr>
          <p:cNvCxnSpPr>
            <a:cxnSpLocks/>
          </p:cNvCxnSpPr>
          <p:nvPr/>
        </p:nvCxnSpPr>
        <p:spPr>
          <a:xfrm flipH="1">
            <a:off x="4651310" y="3091844"/>
            <a:ext cx="3007605" cy="13325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651E741-F04B-14B1-3F33-441DD0F4ED9D}"/>
              </a:ext>
            </a:extLst>
          </p:cNvPr>
          <p:cNvCxnSpPr>
            <a:cxnSpLocks/>
          </p:cNvCxnSpPr>
          <p:nvPr/>
        </p:nvCxnSpPr>
        <p:spPr>
          <a:xfrm flipH="1">
            <a:off x="4151139" y="3926412"/>
            <a:ext cx="3576389" cy="18204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56B4AA3-DA06-972E-5D2F-4A2BD5E97F8B}"/>
              </a:ext>
            </a:extLst>
          </p:cNvPr>
          <p:cNvCxnSpPr>
            <a:cxnSpLocks/>
          </p:cNvCxnSpPr>
          <p:nvPr/>
        </p:nvCxnSpPr>
        <p:spPr>
          <a:xfrm flipH="1" flipV="1">
            <a:off x="4275332" y="3777893"/>
            <a:ext cx="3452196" cy="3993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A546EA68-29A6-7BD6-A39B-97AC601C6F51}"/>
              </a:ext>
            </a:extLst>
          </p:cNvPr>
          <p:cNvGrpSpPr/>
          <p:nvPr/>
        </p:nvGrpSpPr>
        <p:grpSpPr>
          <a:xfrm>
            <a:off x="4151138" y="1590599"/>
            <a:ext cx="3493602" cy="504991"/>
            <a:chOff x="4150631" y="1348073"/>
            <a:chExt cx="3494512" cy="505123"/>
          </a:xfrm>
        </p:grpSpPr>
        <p:cxnSp>
          <p:nvCxnSpPr>
            <p:cNvPr id="28" name="Straight Arrow Connector 27">
              <a:extLst>
                <a:ext uri="{FF2B5EF4-FFF2-40B4-BE49-F238E27FC236}">
                  <a16:creationId xmlns:a16="http://schemas.microsoft.com/office/drawing/2014/main" id="{5BFA823D-5457-5612-F5B9-E0661C480BCC}"/>
                </a:ext>
              </a:extLst>
            </p:cNvPr>
            <p:cNvCxnSpPr>
              <a:cxnSpLocks/>
              <a:endCxn id="12" idx="1"/>
            </p:cNvCxnSpPr>
            <p:nvPr/>
          </p:nvCxnSpPr>
          <p:spPr>
            <a:xfrm>
              <a:off x="4150631" y="1853147"/>
              <a:ext cx="3494512" cy="4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47E366B-7D8A-ED93-2A15-9806F6ED8BAD}"/>
                </a:ext>
              </a:extLst>
            </p:cNvPr>
            <p:cNvSpPr txBox="1"/>
            <p:nvPr/>
          </p:nvSpPr>
          <p:spPr>
            <a:xfrm>
              <a:off x="5070648" y="1348073"/>
              <a:ext cx="961411" cy="369429"/>
            </a:xfrm>
            <a:prstGeom prst="rect">
              <a:avLst/>
            </a:prstGeom>
            <a:noFill/>
          </p:spPr>
          <p:txBody>
            <a:bodyPr wrap="none" rtlCol="0">
              <a:spAutoFit/>
            </a:bodyPr>
            <a:lstStyle/>
            <a:p>
              <a:r>
                <a:rPr lang="en-US" b="1" dirty="0">
                  <a:ea typeface="Lato" panose="020F0502020204030203" pitchFamily="34" charset="0"/>
                  <a:cs typeface="Lato" panose="020F0502020204030203" pitchFamily="34" charset="0"/>
                </a:rPr>
                <a:t>Lookup</a:t>
              </a:r>
            </a:p>
          </p:txBody>
        </p:sp>
      </p:grpSp>
      <p:cxnSp>
        <p:nvCxnSpPr>
          <p:cNvPr id="47" name="Straight Arrow Connector 46">
            <a:extLst>
              <a:ext uri="{FF2B5EF4-FFF2-40B4-BE49-F238E27FC236}">
                <a16:creationId xmlns:a16="http://schemas.microsoft.com/office/drawing/2014/main" id="{1BE2B32E-5AF6-615F-DDE2-A85DA56E3E65}"/>
              </a:ext>
            </a:extLst>
          </p:cNvPr>
          <p:cNvCxnSpPr>
            <a:cxnSpLocks/>
          </p:cNvCxnSpPr>
          <p:nvPr/>
        </p:nvCxnSpPr>
        <p:spPr>
          <a:xfrm>
            <a:off x="2195511" y="2470743"/>
            <a:ext cx="1512383" cy="188002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F2734A7-412C-770F-177D-3420CF2C8518}"/>
              </a:ext>
            </a:extLst>
          </p:cNvPr>
          <p:cNvCxnSpPr>
            <a:cxnSpLocks/>
          </p:cNvCxnSpPr>
          <p:nvPr/>
        </p:nvCxnSpPr>
        <p:spPr>
          <a:xfrm>
            <a:off x="2292155" y="2556867"/>
            <a:ext cx="1403920" cy="146871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642C07E-1B31-6ACA-7418-59B27A3C4B64}"/>
              </a:ext>
            </a:extLst>
          </p:cNvPr>
          <p:cNvCxnSpPr>
            <a:cxnSpLocks/>
          </p:cNvCxnSpPr>
          <p:nvPr/>
        </p:nvCxnSpPr>
        <p:spPr>
          <a:xfrm>
            <a:off x="2195510" y="2470742"/>
            <a:ext cx="1653002" cy="131106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767B8278-D609-A19D-E136-DBACC3B174BE}"/>
              </a:ext>
            </a:extLst>
          </p:cNvPr>
          <p:cNvGrpSpPr/>
          <p:nvPr/>
        </p:nvGrpSpPr>
        <p:grpSpPr>
          <a:xfrm>
            <a:off x="3225655" y="4667070"/>
            <a:ext cx="7797831" cy="1958027"/>
            <a:chOff x="2431533" y="4425346"/>
            <a:chExt cx="7799862" cy="1958537"/>
          </a:xfrm>
        </p:grpSpPr>
        <p:sp>
          <p:nvSpPr>
            <p:cNvPr id="46" name="TextBox 45">
              <a:extLst>
                <a:ext uri="{FF2B5EF4-FFF2-40B4-BE49-F238E27FC236}">
                  <a16:creationId xmlns:a16="http://schemas.microsoft.com/office/drawing/2014/main" id="{5621BC54-D359-E98D-98C2-C443095B9F31}"/>
                </a:ext>
              </a:extLst>
            </p:cNvPr>
            <p:cNvSpPr txBox="1"/>
            <p:nvPr/>
          </p:nvSpPr>
          <p:spPr>
            <a:xfrm>
              <a:off x="2431533" y="4906555"/>
              <a:ext cx="7799862" cy="1477328"/>
            </a:xfrm>
            <a:prstGeom prst="rect">
              <a:avLst/>
            </a:prstGeom>
            <a:noFill/>
          </p:spPr>
          <p:txBody>
            <a:bodyPr wrap="square" rtlCol="0">
              <a:spAutoFit/>
            </a:bodyPr>
            <a:lstStyle/>
            <a:p>
              <a:r>
                <a:rPr lang="en-US" sz="1799" b="1" dirty="0">
                  <a:ea typeface="Lato" panose="020F0502020204030203" pitchFamily="34" charset="0"/>
                  <a:cs typeface="Lato" panose="020F0502020204030203" pitchFamily="34" charset="0"/>
                </a:rPr>
                <a:t>Computable map of pre to post coordinated data</a:t>
              </a:r>
            </a:p>
            <a:p>
              <a:r>
                <a:rPr lang="en-US" sz="1799" dirty="0">
                  <a:ea typeface="Lato" panose="020F0502020204030203" pitchFamily="34" charset="0"/>
                  <a:cs typeface="Lato" panose="020F0502020204030203" pitchFamily="34" charset="0"/>
                </a:rPr>
                <a:t>IF (Pre-</a:t>
              </a:r>
              <a:r>
                <a:rPr lang="en-US" sz="1799" dirty="0" err="1">
                  <a:ea typeface="Lato" panose="020F0502020204030203" pitchFamily="34" charset="0"/>
                  <a:cs typeface="Lato" panose="020F0502020204030203" pitchFamily="34" charset="0"/>
                </a:rPr>
                <a:t>coordinated_disease_model.Disease</a:t>
              </a:r>
              <a:r>
                <a:rPr lang="en-US" sz="1799" dirty="0">
                  <a:ea typeface="Lato" panose="020F0502020204030203" pitchFamily="34" charset="0"/>
                  <a:cs typeface="Lato" panose="020F0502020204030203" pitchFamily="34" charset="0"/>
                </a:rPr>
                <a:t> == 162573006) THEN {</a:t>
              </a:r>
            </a:p>
            <a:p>
              <a:r>
                <a:rPr lang="en-US" sz="1799" dirty="0">
                  <a:ea typeface="Lato" panose="020F0502020204030203" pitchFamily="34" charset="0"/>
                  <a:cs typeface="Lato" panose="020F0502020204030203" pitchFamily="34" charset="0"/>
                </a:rPr>
                <a:t>	Post-</a:t>
              </a:r>
              <a:r>
                <a:rPr lang="en-US" sz="1799" dirty="0" err="1">
                  <a:ea typeface="Lato" panose="020F0502020204030203" pitchFamily="34" charset="0"/>
                  <a:cs typeface="Lato" panose="020F0502020204030203" pitchFamily="34" charset="0"/>
                </a:rPr>
                <a:t>coordinated_disease_model.Disease</a:t>
              </a:r>
              <a:r>
                <a:rPr lang="en-US" sz="1799" dirty="0">
                  <a:ea typeface="Lato" panose="020F0502020204030203" pitchFamily="34" charset="0"/>
                  <a:cs typeface="Lato" panose="020F0502020204030203" pitchFamily="34" charset="0"/>
                </a:rPr>
                <a:t> = </a:t>
              </a:r>
              <a:r>
                <a:rPr lang="en-US" sz="1799" dirty="0">
                  <a:solidFill>
                    <a:srgbClr val="333333"/>
                  </a:solidFill>
                  <a:ea typeface="Lato" panose="020F0502020204030203" pitchFamily="34" charset="0"/>
                  <a:cs typeface="Lato" panose="020F0502020204030203" pitchFamily="34" charset="0"/>
                </a:rPr>
                <a:t>363346000;</a:t>
              </a:r>
            </a:p>
            <a:p>
              <a:r>
                <a:rPr lang="en-US" sz="1799" dirty="0">
                  <a:ea typeface="Lato" panose="020F0502020204030203" pitchFamily="34" charset="0"/>
                  <a:cs typeface="Lato" panose="020F0502020204030203" pitchFamily="34" charset="0"/>
                </a:rPr>
                <a:t>	Post-</a:t>
              </a:r>
              <a:r>
                <a:rPr lang="en-US" sz="1799" dirty="0" err="1">
                  <a:ea typeface="Lato" panose="020F0502020204030203" pitchFamily="34" charset="0"/>
                  <a:cs typeface="Lato" panose="020F0502020204030203" pitchFamily="34" charset="0"/>
                </a:rPr>
                <a:t>coordinated_disease_model.Location</a:t>
              </a:r>
              <a:r>
                <a:rPr lang="en-US" sz="1799" dirty="0">
                  <a:ea typeface="Lato" panose="020F0502020204030203" pitchFamily="34" charset="0"/>
                  <a:cs typeface="Lato" panose="020F0502020204030203" pitchFamily="34" charset="0"/>
                </a:rPr>
                <a:t> = </a:t>
              </a:r>
              <a:r>
                <a:rPr lang="en-US" sz="1799" dirty="0">
                  <a:solidFill>
                    <a:srgbClr val="333333"/>
                  </a:solidFill>
                  <a:ea typeface="Lato" panose="020F0502020204030203" pitchFamily="34" charset="0"/>
                  <a:cs typeface="Lato" panose="020F0502020204030203" pitchFamily="34" charset="0"/>
                </a:rPr>
                <a:t>39607008;</a:t>
              </a:r>
            </a:p>
            <a:p>
              <a:r>
                <a:rPr lang="en-US" sz="1799" dirty="0">
                  <a:ea typeface="Lato" panose="020F0502020204030203" pitchFamily="34" charset="0"/>
                  <a:cs typeface="Lato" panose="020F0502020204030203" pitchFamily="34" charset="0"/>
                </a:rPr>
                <a:t>	Post-</a:t>
              </a:r>
              <a:r>
                <a:rPr lang="en-US" sz="1799" dirty="0" err="1">
                  <a:ea typeface="Lato" panose="020F0502020204030203" pitchFamily="34" charset="0"/>
                  <a:cs typeface="Lato" panose="020F0502020204030203" pitchFamily="34" charset="0"/>
                </a:rPr>
                <a:t>coordinated_disease_model.Context</a:t>
              </a:r>
              <a:r>
                <a:rPr lang="en-US" sz="1799" dirty="0">
                  <a:ea typeface="Lato" panose="020F0502020204030203" pitchFamily="34" charset="0"/>
                  <a:cs typeface="Lato" panose="020F0502020204030203" pitchFamily="34" charset="0"/>
                </a:rPr>
                <a:t> = </a:t>
              </a:r>
              <a:r>
                <a:rPr lang="en-US" sz="1799" dirty="0">
                  <a:solidFill>
                    <a:srgbClr val="333333"/>
                  </a:solidFill>
                  <a:ea typeface="Lato" panose="020F0502020204030203" pitchFamily="34" charset="0"/>
                  <a:cs typeface="Lato" panose="020F0502020204030203" pitchFamily="34" charset="0"/>
                </a:rPr>
                <a:t>415684004;}</a:t>
              </a:r>
            </a:p>
          </p:txBody>
        </p:sp>
        <p:cxnSp>
          <p:nvCxnSpPr>
            <p:cNvPr id="64" name="Straight Arrow Connector 63">
              <a:extLst>
                <a:ext uri="{FF2B5EF4-FFF2-40B4-BE49-F238E27FC236}">
                  <a16:creationId xmlns:a16="http://schemas.microsoft.com/office/drawing/2014/main" id="{2BF8190A-A573-A466-69F3-B573D5591693}"/>
                </a:ext>
              </a:extLst>
            </p:cNvPr>
            <p:cNvCxnSpPr>
              <a:cxnSpLocks/>
            </p:cNvCxnSpPr>
            <p:nvPr/>
          </p:nvCxnSpPr>
          <p:spPr>
            <a:xfrm>
              <a:off x="3409627" y="4425345"/>
              <a:ext cx="535136" cy="572672"/>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184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ppt_x</p:attrName>
                                        </p:attrNameLst>
                                      </p:cBhvr>
                                      <p:tavLst>
                                        <p:tav tm="0">
                                          <p:val>
                                            <p:strVal val="#ppt_x-#ppt_w/2"/>
                                          </p:val>
                                        </p:tav>
                                        <p:tav tm="100000">
                                          <p:val>
                                            <p:strVal val="#ppt_x"/>
                                          </p:val>
                                        </p:tav>
                                      </p:tavLst>
                                    </p:anim>
                                    <p:anim calcmode="lin" valueType="num">
                                      <p:cBhvr>
                                        <p:cTn id="8" dur="500" fill="hold"/>
                                        <p:tgtEl>
                                          <p:spTgt spid="68"/>
                                        </p:tgtEl>
                                        <p:attrNameLst>
                                          <p:attrName>ppt_y</p:attrName>
                                        </p:attrNameLst>
                                      </p:cBhvr>
                                      <p:tavLst>
                                        <p:tav tm="0">
                                          <p:val>
                                            <p:strVal val="#ppt_y"/>
                                          </p:val>
                                        </p:tav>
                                        <p:tav tm="100000">
                                          <p:val>
                                            <p:strVal val="#ppt_y"/>
                                          </p:val>
                                        </p:tav>
                                      </p:tavLst>
                                    </p:anim>
                                    <p:anim calcmode="lin" valueType="num">
                                      <p:cBhvr>
                                        <p:cTn id="9" dur="500" fill="hold"/>
                                        <p:tgtEl>
                                          <p:spTgt spid="68"/>
                                        </p:tgtEl>
                                        <p:attrNameLst>
                                          <p:attrName>ppt_w</p:attrName>
                                        </p:attrNameLst>
                                      </p:cBhvr>
                                      <p:tavLst>
                                        <p:tav tm="0">
                                          <p:val>
                                            <p:fltVal val="0"/>
                                          </p:val>
                                        </p:tav>
                                        <p:tav tm="100000">
                                          <p:val>
                                            <p:strVal val="#ppt_w"/>
                                          </p:val>
                                        </p:tav>
                                      </p:tavLst>
                                    </p:anim>
                                    <p:anim calcmode="lin" valueType="num">
                                      <p:cBhvr>
                                        <p:cTn id="10" dur="5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ppt_x</p:attrName>
                                        </p:attrNameLst>
                                      </p:cBhvr>
                                      <p:tavLst>
                                        <p:tav tm="0">
                                          <p:val>
                                            <p:strVal val="#ppt_x+#ppt_w/2"/>
                                          </p:val>
                                        </p:tav>
                                        <p:tav tm="100000">
                                          <p:val>
                                            <p:strVal val="#ppt_x"/>
                                          </p:val>
                                        </p:tav>
                                      </p:tavLst>
                                    </p:anim>
                                    <p:anim calcmode="lin" valueType="num">
                                      <p:cBhvr>
                                        <p:cTn id="24" dur="500" fill="hold"/>
                                        <p:tgtEl>
                                          <p:spTgt spid="40"/>
                                        </p:tgtEl>
                                        <p:attrNameLst>
                                          <p:attrName>ppt_y</p:attrName>
                                        </p:attrNameLst>
                                      </p:cBhvr>
                                      <p:tavLst>
                                        <p:tav tm="0">
                                          <p:val>
                                            <p:strVal val="#ppt_y"/>
                                          </p:val>
                                        </p:tav>
                                        <p:tav tm="100000">
                                          <p:val>
                                            <p:strVal val="#ppt_y"/>
                                          </p:val>
                                        </p:tav>
                                      </p:tavLst>
                                    </p:anim>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ppt_x</p:attrName>
                                        </p:attrNameLst>
                                      </p:cBhvr>
                                      <p:tavLst>
                                        <p:tav tm="0">
                                          <p:val>
                                            <p:strVal val="#ppt_x+#ppt_w/2"/>
                                          </p:val>
                                        </p:tav>
                                        <p:tav tm="100000">
                                          <p:val>
                                            <p:strVal val="#ppt_x"/>
                                          </p:val>
                                        </p:tav>
                                      </p:tavLst>
                                    </p:anim>
                                    <p:anim calcmode="lin" valueType="num">
                                      <p:cBhvr>
                                        <p:cTn id="32" dur="500" fill="hold"/>
                                        <p:tgtEl>
                                          <p:spTgt spid="43"/>
                                        </p:tgtEl>
                                        <p:attrNameLst>
                                          <p:attrName>ppt_y</p:attrName>
                                        </p:attrNameLst>
                                      </p:cBhvr>
                                      <p:tavLst>
                                        <p:tav tm="0">
                                          <p:val>
                                            <p:strVal val="#ppt_y"/>
                                          </p:val>
                                        </p:tav>
                                        <p:tav tm="100000">
                                          <p:val>
                                            <p:strVal val="#ppt_y"/>
                                          </p:val>
                                        </p:tav>
                                      </p:tavLst>
                                    </p:anim>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ppt_x"/>
                                          </p:val>
                                        </p:tav>
                                        <p:tav tm="100000">
                                          <p:val>
                                            <p:strVal val="#ppt_x"/>
                                          </p:val>
                                        </p:tav>
                                      </p:tavLst>
                                    </p:anim>
                                    <p:anim calcmode="lin" valueType="num">
                                      <p:cBhvr>
                                        <p:cTn id="40" dur="500" fill="hold"/>
                                        <p:tgtEl>
                                          <p:spTgt spid="52"/>
                                        </p:tgtEl>
                                        <p:attrNameLst>
                                          <p:attrName>ppt_y</p:attrName>
                                        </p:attrNameLst>
                                      </p:cBhvr>
                                      <p:tavLst>
                                        <p:tav tm="0">
                                          <p:val>
                                            <p:strVal val="#ppt_y-#ppt_h/2"/>
                                          </p:val>
                                        </p:tav>
                                        <p:tav tm="100000">
                                          <p:val>
                                            <p:strVal val="#ppt_y"/>
                                          </p:val>
                                        </p:tav>
                                      </p:tavLst>
                                    </p:anim>
                                    <p:anim calcmode="lin" valueType="num">
                                      <p:cBhvr>
                                        <p:cTn id="41" dur="500" fill="hold"/>
                                        <p:tgtEl>
                                          <p:spTgt spid="52"/>
                                        </p:tgtEl>
                                        <p:attrNameLst>
                                          <p:attrName>ppt_w</p:attrName>
                                        </p:attrNameLst>
                                      </p:cBhvr>
                                      <p:tavLst>
                                        <p:tav tm="0">
                                          <p:val>
                                            <p:strVal val="#ppt_w"/>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ppt_x</p:attrName>
                                        </p:attrNameLst>
                                      </p:cBhvr>
                                      <p:tavLst>
                                        <p:tav tm="0">
                                          <p:val>
                                            <p:strVal val="#ppt_x"/>
                                          </p:val>
                                        </p:tav>
                                        <p:tav tm="100000">
                                          <p:val>
                                            <p:strVal val="#ppt_x"/>
                                          </p:val>
                                        </p:tav>
                                      </p:tavLst>
                                    </p:anim>
                                    <p:anim calcmode="lin" valueType="num">
                                      <p:cBhvr>
                                        <p:cTn id="48" dur="500" fill="hold"/>
                                        <p:tgtEl>
                                          <p:spTgt spid="51"/>
                                        </p:tgtEl>
                                        <p:attrNameLst>
                                          <p:attrName>ppt_y</p:attrName>
                                        </p:attrNameLst>
                                      </p:cBhvr>
                                      <p:tavLst>
                                        <p:tav tm="0">
                                          <p:val>
                                            <p:strVal val="#ppt_y-#ppt_h/2"/>
                                          </p:val>
                                        </p:tav>
                                        <p:tav tm="100000">
                                          <p:val>
                                            <p:strVal val="#ppt_y"/>
                                          </p:val>
                                        </p:tav>
                                      </p:tavLst>
                                    </p:anim>
                                    <p:anim calcmode="lin" valueType="num">
                                      <p:cBhvr>
                                        <p:cTn id="49" dur="500" fill="hold"/>
                                        <p:tgtEl>
                                          <p:spTgt spid="51"/>
                                        </p:tgtEl>
                                        <p:attrNameLst>
                                          <p:attrName>ppt_w</p:attrName>
                                        </p:attrNameLst>
                                      </p:cBhvr>
                                      <p:tavLst>
                                        <p:tav tm="0">
                                          <p:val>
                                            <p:strVal val="#ppt_w"/>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ppt_x</p:attrName>
                                        </p:attrNameLst>
                                      </p:cBhvr>
                                      <p:tavLst>
                                        <p:tav tm="0">
                                          <p:val>
                                            <p:strVal val="#ppt_x"/>
                                          </p:val>
                                        </p:tav>
                                        <p:tav tm="100000">
                                          <p:val>
                                            <p:strVal val="#ppt_x"/>
                                          </p:val>
                                        </p:tav>
                                      </p:tavLst>
                                    </p:anim>
                                    <p:anim calcmode="lin" valueType="num">
                                      <p:cBhvr>
                                        <p:cTn id="56" dur="500" fill="hold"/>
                                        <p:tgtEl>
                                          <p:spTgt spid="47"/>
                                        </p:tgtEl>
                                        <p:attrNameLst>
                                          <p:attrName>ppt_y</p:attrName>
                                        </p:attrNameLst>
                                      </p:cBhvr>
                                      <p:tavLst>
                                        <p:tav tm="0">
                                          <p:val>
                                            <p:strVal val="#ppt_y-#ppt_h/2"/>
                                          </p:val>
                                        </p:tav>
                                        <p:tav tm="100000">
                                          <p:val>
                                            <p:strVal val="#ppt_y"/>
                                          </p:val>
                                        </p:tav>
                                      </p:tavLst>
                                    </p:anim>
                                    <p:anim calcmode="lin" valueType="num">
                                      <p:cBhvr>
                                        <p:cTn id="57" dur="500" fill="hold"/>
                                        <p:tgtEl>
                                          <p:spTgt spid="47"/>
                                        </p:tgtEl>
                                        <p:attrNameLst>
                                          <p:attrName>ppt_w</p:attrName>
                                        </p:attrNameLst>
                                      </p:cBhvr>
                                      <p:tavLst>
                                        <p:tav tm="0">
                                          <p:val>
                                            <p:strVal val="#ppt_w"/>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ppt_x</p:attrName>
                                        </p:attrNameLst>
                                      </p:cBhvr>
                                      <p:tavLst>
                                        <p:tav tm="0">
                                          <p:val>
                                            <p:strVal val="#ppt_x"/>
                                          </p:val>
                                        </p:tav>
                                        <p:tav tm="100000">
                                          <p:val>
                                            <p:strVal val="#ppt_x"/>
                                          </p:val>
                                        </p:tav>
                                      </p:tavLst>
                                    </p:anim>
                                    <p:anim calcmode="lin" valueType="num">
                                      <p:cBhvr>
                                        <p:cTn id="64" dur="500" fill="hold"/>
                                        <p:tgtEl>
                                          <p:spTgt spid="69"/>
                                        </p:tgtEl>
                                        <p:attrNameLst>
                                          <p:attrName>ppt_y</p:attrName>
                                        </p:attrNameLst>
                                      </p:cBhvr>
                                      <p:tavLst>
                                        <p:tav tm="0">
                                          <p:val>
                                            <p:strVal val="#ppt_y-#ppt_h/2"/>
                                          </p:val>
                                        </p:tav>
                                        <p:tav tm="100000">
                                          <p:val>
                                            <p:strVal val="#ppt_y"/>
                                          </p:val>
                                        </p:tav>
                                      </p:tavLst>
                                    </p:anim>
                                    <p:anim calcmode="lin" valueType="num">
                                      <p:cBhvr>
                                        <p:cTn id="65" dur="500" fill="hold"/>
                                        <p:tgtEl>
                                          <p:spTgt spid="69"/>
                                        </p:tgtEl>
                                        <p:attrNameLst>
                                          <p:attrName>ppt_w</p:attrName>
                                        </p:attrNameLst>
                                      </p:cBhvr>
                                      <p:tavLst>
                                        <p:tav tm="0">
                                          <p:val>
                                            <p:strVal val="#ppt_w"/>
                                          </p:val>
                                        </p:tav>
                                        <p:tav tm="100000">
                                          <p:val>
                                            <p:strVal val="#ppt_w"/>
                                          </p:val>
                                        </p:tav>
                                      </p:tavLst>
                                    </p:anim>
                                    <p:anim calcmode="lin" valueType="num">
                                      <p:cBhvr>
                                        <p:cTn id="66" dur="500" fill="hold"/>
                                        <p:tgtEl>
                                          <p:spTgt spid="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BC63-DB76-7C06-D924-01B07C8AF97C}"/>
              </a:ext>
            </a:extLst>
          </p:cNvPr>
          <p:cNvSpPr>
            <a:spLocks noGrp="1"/>
          </p:cNvSpPr>
          <p:nvPr>
            <p:ph type="title"/>
          </p:nvPr>
        </p:nvSpPr>
        <p:spPr/>
        <p:txBody>
          <a:bodyPr>
            <a:normAutofit/>
          </a:bodyPr>
          <a:lstStyle/>
          <a:p>
            <a:r>
              <a:rPr lang="en-US" sz="3999" dirty="0" err="1"/>
              <a:t>Isosemantic</a:t>
            </a:r>
            <a:r>
              <a:rPr lang="en-US" sz="3999" dirty="0"/>
              <a:t> map knowledgebase</a:t>
            </a:r>
          </a:p>
        </p:txBody>
      </p:sp>
      <p:graphicFrame>
        <p:nvGraphicFramePr>
          <p:cNvPr id="4" name="Table 3">
            <a:extLst>
              <a:ext uri="{FF2B5EF4-FFF2-40B4-BE49-F238E27FC236}">
                <a16:creationId xmlns:a16="http://schemas.microsoft.com/office/drawing/2014/main" id="{3B320A06-1427-E056-1F8B-09CFCCD21733}"/>
              </a:ext>
            </a:extLst>
          </p:cNvPr>
          <p:cNvGraphicFramePr>
            <a:graphicFrameLocks noGrp="1"/>
          </p:cNvGraphicFramePr>
          <p:nvPr/>
        </p:nvGraphicFramePr>
        <p:xfrm>
          <a:off x="1366063" y="1916802"/>
          <a:ext cx="8194883" cy="3823822"/>
        </p:xfrm>
        <a:graphic>
          <a:graphicData uri="http://schemas.openxmlformats.org/drawingml/2006/table">
            <a:tbl>
              <a:tblPr>
                <a:tableStyleId>{5C22544A-7EE6-4342-B048-85BDC9FD1C3A}</a:tableStyleId>
              </a:tblPr>
              <a:tblGrid>
                <a:gridCol w="2295349">
                  <a:extLst>
                    <a:ext uri="{9D8B030D-6E8A-4147-A177-3AD203B41FA5}">
                      <a16:colId xmlns:a16="http://schemas.microsoft.com/office/drawing/2014/main" val="3756538904"/>
                    </a:ext>
                  </a:extLst>
                </a:gridCol>
                <a:gridCol w="1403133">
                  <a:extLst>
                    <a:ext uri="{9D8B030D-6E8A-4147-A177-3AD203B41FA5}">
                      <a16:colId xmlns:a16="http://schemas.microsoft.com/office/drawing/2014/main" val="1117508460"/>
                    </a:ext>
                  </a:extLst>
                </a:gridCol>
                <a:gridCol w="2381073">
                  <a:extLst>
                    <a:ext uri="{9D8B030D-6E8A-4147-A177-3AD203B41FA5}">
                      <a16:colId xmlns:a16="http://schemas.microsoft.com/office/drawing/2014/main" val="1198877921"/>
                    </a:ext>
                  </a:extLst>
                </a:gridCol>
                <a:gridCol w="2115328">
                  <a:extLst>
                    <a:ext uri="{9D8B030D-6E8A-4147-A177-3AD203B41FA5}">
                      <a16:colId xmlns:a16="http://schemas.microsoft.com/office/drawing/2014/main" val="1249272815"/>
                    </a:ext>
                  </a:extLst>
                </a:gridCol>
              </a:tblGrid>
              <a:tr h="756305">
                <a:tc rowSpan="3">
                  <a:txBody>
                    <a:bodyPr/>
                    <a:lstStyle/>
                    <a:p>
                      <a:pPr algn="l" fontAlgn="ctr"/>
                      <a:r>
                        <a:rPr lang="en-US" sz="1800" u="none" strike="noStrike" dirty="0">
                          <a:effectLst/>
                        </a:rPr>
                        <a:t>code: Suspected Lung</a:t>
                      </a:r>
                    </a:p>
                    <a:p>
                      <a:pPr algn="l" fontAlgn="ctr"/>
                      <a:r>
                        <a:rPr lang="en-US" sz="1800" u="none" strike="noStrike" dirty="0">
                          <a:effectLst/>
                        </a:rPr>
                        <a:t>          Cancer</a:t>
                      </a:r>
                      <a:endParaRPr lang="en-US" sz="1800" b="0" i="0" u="none" strike="noStrike" dirty="0">
                        <a:solidFill>
                          <a:srgbClr val="000000"/>
                        </a:solidFill>
                        <a:effectLst/>
                        <a:latin typeface="Calibri" panose="020F0502020204030204" pitchFamily="34" charset="0"/>
                      </a:endParaRP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US" sz="1800" dirty="0">
                          <a:latin typeface="Avenir Next"/>
                        </a:rPr>
                        <a:t>162573006</a:t>
                      </a:r>
                    </a:p>
                    <a:p>
                      <a:pPr algn="ctr" fontAlgn="ctr"/>
                      <a:r>
                        <a:rPr lang="en-US" sz="1800" b="0" i="0" u="none" strike="noStrike" dirty="0">
                          <a:solidFill>
                            <a:srgbClr val="000000"/>
                          </a:solidFill>
                          <a:effectLst/>
                          <a:latin typeface="Avenir Next"/>
                        </a:rPr>
                        <a:t>(SCT)</a:t>
                      </a:r>
                      <a:endParaRPr lang="en-US" sz="1800" b="0" i="0" u="none" strike="noStrike" dirty="0">
                        <a:solidFill>
                          <a:srgbClr val="000000"/>
                        </a:solidFill>
                        <a:effectLst/>
                        <a:latin typeface="Calibri" panose="020F0502020204030204" pitchFamily="34" charset="0"/>
                      </a:endParaRP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highlight>
                            <a:srgbClr val="C6E0B4"/>
                          </a:highlight>
                          <a:latin typeface="Calibri" panose="020F0502020204030204" pitchFamily="34" charset="0"/>
                        </a:rPr>
                        <a:t>Cancer</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318" rtl="0" eaLnBrk="1" fontAlgn="auto" latinLnBrk="0" hangingPunct="1">
                        <a:lnSpc>
                          <a:spcPct val="100000"/>
                        </a:lnSpc>
                        <a:spcBef>
                          <a:spcPts val="600"/>
                        </a:spcBef>
                        <a:spcAft>
                          <a:spcPts val="0"/>
                        </a:spcAft>
                        <a:buClr>
                          <a:srgbClr val="2F3541"/>
                        </a:buClr>
                        <a:buSzTx/>
                        <a:buFont typeface="Arial" panose="020B0604020202020204" pitchFamily="34" charset="0"/>
                        <a:buNone/>
                        <a:tabLst/>
                        <a:defRPr/>
                      </a:pPr>
                      <a:r>
                        <a:rPr kumimoji="0" lang="en-US" sz="1600" b="0" i="0" u="none" strike="noStrike" kern="1200" cap="none" spc="0" normalizeH="0" baseline="0" noProof="0" dirty="0">
                          <a:ln>
                            <a:noFill/>
                          </a:ln>
                          <a:solidFill>
                            <a:srgbClr val="333333"/>
                          </a:solidFill>
                          <a:effectLst/>
                          <a:uLnTx/>
                          <a:uFillTx/>
                          <a:latin typeface="Avenir Next"/>
                        </a:rPr>
                        <a:t>363346000 (SCT)</a:t>
                      </a:r>
                      <a:endParaRPr kumimoji="0" lang="en-US" sz="1600" b="0" i="0" u="none" strike="noStrike" kern="1200" cap="none" spc="0" normalizeH="0" baseline="0" noProof="0" dirty="0">
                        <a:ln>
                          <a:noFill/>
                        </a:ln>
                        <a:solidFill>
                          <a:srgbClr val="333333"/>
                        </a:solidFill>
                        <a:effectLst/>
                        <a:highlight>
                          <a:srgbClr val="FFFF00"/>
                        </a:highlight>
                        <a:uLnTx/>
                        <a:uFillTx/>
                        <a:latin typeface="Avenir Next"/>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303653"/>
                  </a:ext>
                </a:extLst>
              </a:tr>
              <a:tr h="383341">
                <a:tc vMerge="1">
                  <a:txBody>
                    <a:bodyPr/>
                    <a:lstStyle/>
                    <a:p>
                      <a:endParaRPr lang="en-US"/>
                    </a:p>
                  </a:txBody>
                  <a:tcPr/>
                </a:tc>
                <a:tc vMerge="1">
                  <a:txBody>
                    <a:bodyPr/>
                    <a:lstStyle/>
                    <a:p>
                      <a:endParaRPr lang="en-US"/>
                    </a:p>
                  </a:txBody>
                  <a:tcPr/>
                </a:tc>
                <a:tc>
                  <a:txBody>
                    <a:bodyPr/>
                    <a:lstStyle/>
                    <a:p>
                      <a:pPr algn="l" fontAlgn="b"/>
                      <a:r>
                        <a:rPr lang="en-US" sz="1800" u="none" strike="noStrike" dirty="0">
                          <a:effectLst/>
                          <a:highlight>
                            <a:srgbClr val="00FFFF"/>
                          </a:highlight>
                        </a:rPr>
                        <a:t>Lung</a:t>
                      </a:r>
                      <a:endParaRPr lang="en-US" sz="1800" b="0" i="0" u="none" strike="noStrike" dirty="0">
                        <a:solidFill>
                          <a:srgbClr val="000000"/>
                        </a:solidFill>
                        <a:effectLst/>
                        <a:highlight>
                          <a:srgbClr val="00FFFF"/>
                        </a:highligh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39607008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020776"/>
                  </a:ext>
                </a:extLst>
              </a:tr>
              <a:tr h="756305">
                <a:tc vMerge="1">
                  <a:txBody>
                    <a:bodyPr/>
                    <a:lstStyle/>
                    <a:p>
                      <a:endParaRPr lang="en-US"/>
                    </a:p>
                  </a:txBody>
                  <a:tcPr/>
                </a:tc>
                <a:tc vMerge="1">
                  <a:txBody>
                    <a:bodyPr/>
                    <a:lstStyle/>
                    <a:p>
                      <a:endParaRPr lang="en-US"/>
                    </a:p>
                  </a:txBody>
                  <a:tcPr/>
                </a:tc>
                <a:tc>
                  <a:txBody>
                    <a:bodyPr/>
                    <a:lstStyle/>
                    <a:p>
                      <a:pPr algn="l" fontAlgn="b"/>
                      <a:r>
                        <a:rPr lang="en-US" sz="1800" b="0" i="0" u="none" strike="noStrike" dirty="0">
                          <a:solidFill>
                            <a:srgbClr val="000000"/>
                          </a:solidFill>
                          <a:effectLst/>
                          <a:highlight>
                            <a:srgbClr val="FFFF00"/>
                          </a:highlight>
                          <a:latin typeface="Calibri" panose="020F0502020204030204" pitchFamily="34" charset="0"/>
                        </a:rPr>
                        <a:t>Suspected</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415684004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9580281"/>
                  </a:ext>
                </a:extLst>
              </a:tr>
              <a:tr h="756305">
                <a:tc rowSpan="3">
                  <a:txBody>
                    <a:bodyPr/>
                    <a:lstStyle/>
                    <a:p>
                      <a:pPr algn="l" fontAlgn="ctr"/>
                      <a:r>
                        <a:rPr lang="en-US" sz="1800" u="none" strike="noStrike" dirty="0">
                          <a:effectLst/>
                        </a:rPr>
                        <a:t>code: Lung Cancer</a:t>
                      </a:r>
                    </a:p>
                    <a:p>
                      <a:pPr algn="l" fontAlgn="ctr"/>
                      <a:endParaRPr lang="en-US" sz="1800" u="none" strike="noStrike" dirty="0">
                        <a:effectLst/>
                      </a:endParaRPr>
                    </a:p>
                    <a:p>
                      <a:pPr algn="l" fontAlgn="ctr"/>
                      <a:r>
                        <a:rPr lang="en-US" sz="1800" b="0" i="0" u="none" strike="noStrike" dirty="0">
                          <a:solidFill>
                            <a:srgbClr val="000000"/>
                          </a:solidFill>
                          <a:effectLst/>
                          <a:latin typeface="Calibri" panose="020F0502020204030204" pitchFamily="34" charset="0"/>
                        </a:rPr>
                        <a:t>certainty: Suspected</a:t>
                      </a: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endParaRPr lang="en-US" sz="1800" b="0" i="0" u="none" strike="noStrike" dirty="0">
                        <a:solidFill>
                          <a:srgbClr val="000000"/>
                        </a:solidFill>
                        <a:effectLst/>
                        <a:latin typeface="Calibri" panose="020F0502020204030204" pitchFamily="34" charset="0"/>
                      </a:endParaRPr>
                    </a:p>
                    <a:p>
                      <a:pPr algn="ctr" fontAlgn="ctr"/>
                      <a:r>
                        <a:rPr lang="en-US" sz="1800" b="0" i="0" u="none" strike="noStrike" dirty="0">
                          <a:solidFill>
                            <a:srgbClr val="000000"/>
                          </a:solidFill>
                          <a:effectLst/>
                          <a:latin typeface="Calibri" panose="020F0502020204030204" pitchFamily="34" charset="0"/>
                        </a:rPr>
                        <a:t>363358000</a:t>
                      </a:r>
                    </a:p>
                    <a:p>
                      <a:pPr algn="ctr" fontAlgn="ctr"/>
                      <a:r>
                        <a:rPr lang="en-US" sz="1800" b="0" i="0" u="none" strike="noStrike" dirty="0">
                          <a:solidFill>
                            <a:srgbClr val="000000"/>
                          </a:solidFill>
                          <a:effectLst/>
                          <a:latin typeface="Calibri" panose="020F0502020204030204" pitchFamily="34" charset="0"/>
                        </a:rPr>
                        <a:t>(SCT)</a:t>
                      </a:r>
                    </a:p>
                    <a:p>
                      <a:pPr algn="ctr" fontAlgn="ctr"/>
                      <a:endParaRPr lang="en-US" sz="1800" b="0" i="0" u="none" strike="noStrike" dirty="0">
                        <a:solidFill>
                          <a:srgbClr val="000000"/>
                        </a:solidFill>
                        <a:effectLst/>
                        <a:latin typeface="Calibri" panose="020F0502020204030204" pitchFamily="34" charset="0"/>
                      </a:endParaRPr>
                    </a:p>
                    <a:p>
                      <a:pPr algn="ctr" fontAlgn="ctr"/>
                      <a:r>
                        <a:rPr lang="en-US" sz="1800" b="0" i="0" u="none" strike="noStrike" dirty="0">
                          <a:solidFill>
                            <a:srgbClr val="000000"/>
                          </a:solidFill>
                          <a:effectLst/>
                          <a:latin typeface="Calibri" panose="020F0502020204030204" pitchFamily="34" charset="0"/>
                        </a:rPr>
                        <a:t>415684004</a:t>
                      </a:r>
                    </a:p>
                    <a:p>
                      <a:pPr algn="ctr" fontAlgn="ctr"/>
                      <a:r>
                        <a:rPr lang="en-US" sz="1800" b="0" i="0" u="none" strike="noStrike" dirty="0">
                          <a:solidFill>
                            <a:srgbClr val="000000"/>
                          </a:solidFill>
                          <a:effectLst/>
                          <a:latin typeface="Calibri" panose="020F0502020204030204" pitchFamily="34" charset="0"/>
                        </a:rPr>
                        <a:t>(SCT)</a:t>
                      </a:r>
                    </a:p>
                    <a:p>
                      <a:pPr algn="ctr" fontAlgn="ctr"/>
                      <a:endParaRPr lang="en-US" sz="1800" b="0" i="0" u="none" strike="noStrike" dirty="0">
                        <a:solidFill>
                          <a:srgbClr val="000000"/>
                        </a:solidFill>
                        <a:effectLst/>
                        <a:latin typeface="Calibri" panose="020F0502020204030204" pitchFamily="34" charset="0"/>
                      </a:endParaRP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highlight>
                            <a:srgbClr val="C6E0B4"/>
                          </a:highlight>
                          <a:latin typeface="Calibri" panose="020F0502020204030204" pitchFamily="34" charset="0"/>
                        </a:rPr>
                        <a:t>Cancer</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318" rtl="0" eaLnBrk="1" fontAlgn="auto" latinLnBrk="0" hangingPunct="1">
                        <a:lnSpc>
                          <a:spcPct val="100000"/>
                        </a:lnSpc>
                        <a:spcBef>
                          <a:spcPts val="600"/>
                        </a:spcBef>
                        <a:spcAft>
                          <a:spcPts val="0"/>
                        </a:spcAft>
                        <a:buClr>
                          <a:srgbClr val="2F3541"/>
                        </a:buClr>
                        <a:buSzTx/>
                        <a:buFont typeface="Arial" panose="020B0604020202020204" pitchFamily="34" charset="0"/>
                        <a:buNone/>
                        <a:tabLst/>
                        <a:defRPr/>
                      </a:pPr>
                      <a:r>
                        <a:rPr kumimoji="0" lang="en-US" sz="1600" b="0" i="0" u="none" strike="noStrike" kern="1200" cap="none" spc="0" normalizeH="0" baseline="0" noProof="0" dirty="0">
                          <a:ln>
                            <a:noFill/>
                          </a:ln>
                          <a:solidFill>
                            <a:srgbClr val="333333"/>
                          </a:solidFill>
                          <a:effectLst/>
                          <a:uLnTx/>
                          <a:uFillTx/>
                          <a:latin typeface="Avenir Next"/>
                        </a:rPr>
                        <a:t>363346000 (SCT)</a:t>
                      </a:r>
                      <a:endParaRPr kumimoji="0" lang="en-US" sz="1600" b="0" i="0" u="none" strike="noStrike" kern="1200" cap="none" spc="0" normalizeH="0" baseline="0" noProof="0" dirty="0">
                        <a:ln>
                          <a:noFill/>
                        </a:ln>
                        <a:solidFill>
                          <a:srgbClr val="333333"/>
                        </a:solidFill>
                        <a:effectLst/>
                        <a:highlight>
                          <a:srgbClr val="FFFF00"/>
                        </a:highlight>
                        <a:uLnTx/>
                        <a:uFillTx/>
                        <a:latin typeface="Avenir Next"/>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543422"/>
                  </a:ext>
                </a:extLst>
              </a:tr>
              <a:tr h="383341">
                <a:tc vMerge="1">
                  <a:txBody>
                    <a:bodyPr/>
                    <a:lstStyle/>
                    <a:p>
                      <a:endParaRPr lang="en-US"/>
                    </a:p>
                  </a:txBody>
                  <a:tcPr/>
                </a:tc>
                <a:tc vMerge="1">
                  <a:txBody>
                    <a:bodyPr/>
                    <a:lstStyle/>
                    <a:p>
                      <a:endParaRPr lang="en-US"/>
                    </a:p>
                  </a:txBody>
                  <a:tcPr/>
                </a:tc>
                <a:tc>
                  <a:txBody>
                    <a:bodyPr/>
                    <a:lstStyle/>
                    <a:p>
                      <a:pPr algn="l" fontAlgn="b"/>
                      <a:r>
                        <a:rPr lang="en-US" sz="1800" u="none" strike="noStrike" dirty="0">
                          <a:effectLst/>
                          <a:highlight>
                            <a:srgbClr val="00FFFF"/>
                          </a:highlight>
                        </a:rPr>
                        <a:t>Lung</a:t>
                      </a:r>
                      <a:endParaRPr lang="en-US" sz="1800" b="0" i="0" u="none" strike="noStrike" dirty="0">
                        <a:solidFill>
                          <a:srgbClr val="000000"/>
                        </a:solidFill>
                        <a:effectLst/>
                        <a:highlight>
                          <a:srgbClr val="00FFFF"/>
                        </a:highligh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39607008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602421"/>
                  </a:ext>
                </a:extLst>
              </a:tr>
              <a:tr h="787725">
                <a:tc vMerge="1">
                  <a:txBody>
                    <a:bodyPr/>
                    <a:lstStyle/>
                    <a:p>
                      <a:endParaRPr lang="en-US"/>
                    </a:p>
                  </a:txBody>
                  <a:tcPr/>
                </a:tc>
                <a:tc vMerge="1">
                  <a:txBody>
                    <a:bodyPr/>
                    <a:lstStyle/>
                    <a:p>
                      <a:endParaRPr lang="en-US"/>
                    </a:p>
                  </a:txBody>
                  <a:tcPr/>
                </a:tc>
                <a:tc>
                  <a:txBody>
                    <a:bodyPr/>
                    <a:lstStyle/>
                    <a:p>
                      <a:pPr algn="l" fontAlgn="b"/>
                      <a:r>
                        <a:rPr lang="en-US" sz="1800" b="0" i="0" u="none" strike="noStrike" dirty="0">
                          <a:solidFill>
                            <a:srgbClr val="000000"/>
                          </a:solidFill>
                          <a:effectLst/>
                          <a:highlight>
                            <a:srgbClr val="FFFF00"/>
                          </a:highlight>
                          <a:latin typeface="Calibri" panose="020F0502020204030204" pitchFamily="34" charset="0"/>
                        </a:rPr>
                        <a:t>Suspected</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415684004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644089"/>
                  </a:ext>
                </a:extLst>
              </a:tr>
            </a:tbl>
          </a:graphicData>
        </a:graphic>
      </p:graphicFrame>
      <p:sp>
        <p:nvSpPr>
          <p:cNvPr id="5" name="TextBox 4">
            <a:extLst>
              <a:ext uri="{FF2B5EF4-FFF2-40B4-BE49-F238E27FC236}">
                <a16:creationId xmlns:a16="http://schemas.microsoft.com/office/drawing/2014/main" id="{84ECD105-7F9B-14F2-DB94-6E271DB84141}"/>
              </a:ext>
            </a:extLst>
          </p:cNvPr>
          <p:cNvSpPr txBox="1"/>
          <p:nvPr/>
        </p:nvSpPr>
        <p:spPr>
          <a:xfrm>
            <a:off x="1366061" y="1544303"/>
            <a:ext cx="2228216" cy="338466"/>
          </a:xfrm>
          <a:prstGeom prst="rect">
            <a:avLst/>
          </a:prstGeom>
          <a:noFill/>
        </p:spPr>
        <p:txBody>
          <a:bodyPr wrap="square" rtlCol="0">
            <a:spAutoFit/>
          </a:bodyPr>
          <a:lstStyle/>
          <a:p>
            <a:r>
              <a:rPr lang="en-US" sz="1600" b="1" u="sng" dirty="0"/>
              <a:t>Information model	</a:t>
            </a:r>
          </a:p>
        </p:txBody>
      </p:sp>
      <p:sp>
        <p:nvSpPr>
          <p:cNvPr id="6" name="TextBox 5">
            <a:extLst>
              <a:ext uri="{FF2B5EF4-FFF2-40B4-BE49-F238E27FC236}">
                <a16:creationId xmlns:a16="http://schemas.microsoft.com/office/drawing/2014/main" id="{70A36B1C-66EE-A0FA-BE69-6D4460E6E070}"/>
              </a:ext>
            </a:extLst>
          </p:cNvPr>
          <p:cNvSpPr txBox="1"/>
          <p:nvPr/>
        </p:nvSpPr>
        <p:spPr>
          <a:xfrm>
            <a:off x="3699632" y="1361448"/>
            <a:ext cx="1177691" cy="584623"/>
          </a:xfrm>
          <a:prstGeom prst="rect">
            <a:avLst/>
          </a:prstGeom>
          <a:noFill/>
        </p:spPr>
        <p:txBody>
          <a:bodyPr wrap="square" rtlCol="0">
            <a:spAutoFit/>
          </a:bodyPr>
          <a:lstStyle/>
          <a:p>
            <a:r>
              <a:rPr lang="en-US" sz="1600" b="1" u="sng" dirty="0"/>
              <a:t>Pre-coord </a:t>
            </a:r>
          </a:p>
          <a:p>
            <a:pPr algn="ctr"/>
            <a:r>
              <a:rPr lang="en-US" sz="1600" b="1" u="sng" dirty="0"/>
              <a:t>code</a:t>
            </a:r>
          </a:p>
        </p:txBody>
      </p:sp>
      <p:sp>
        <p:nvSpPr>
          <p:cNvPr id="7" name="TextBox 6">
            <a:extLst>
              <a:ext uri="{FF2B5EF4-FFF2-40B4-BE49-F238E27FC236}">
                <a16:creationId xmlns:a16="http://schemas.microsoft.com/office/drawing/2014/main" id="{E6AFBE2C-E232-56D8-A9EE-A19E11958843}"/>
              </a:ext>
            </a:extLst>
          </p:cNvPr>
          <p:cNvSpPr txBox="1"/>
          <p:nvPr/>
        </p:nvSpPr>
        <p:spPr>
          <a:xfrm>
            <a:off x="5119456" y="1544303"/>
            <a:ext cx="2396213" cy="338466"/>
          </a:xfrm>
          <a:prstGeom prst="rect">
            <a:avLst/>
          </a:prstGeom>
          <a:noFill/>
        </p:spPr>
        <p:txBody>
          <a:bodyPr wrap="square" rtlCol="0">
            <a:spAutoFit/>
          </a:bodyPr>
          <a:lstStyle/>
          <a:p>
            <a:r>
              <a:rPr lang="en-US" sz="1600" b="1" u="sng" dirty="0"/>
              <a:t>Post-coord elements</a:t>
            </a:r>
          </a:p>
        </p:txBody>
      </p:sp>
      <p:sp>
        <p:nvSpPr>
          <p:cNvPr id="8" name="TextBox 7">
            <a:extLst>
              <a:ext uri="{FF2B5EF4-FFF2-40B4-BE49-F238E27FC236}">
                <a16:creationId xmlns:a16="http://schemas.microsoft.com/office/drawing/2014/main" id="{0C2BB510-A5EE-4F55-9267-133F59F7D250}"/>
              </a:ext>
            </a:extLst>
          </p:cNvPr>
          <p:cNvSpPr txBox="1"/>
          <p:nvPr/>
        </p:nvSpPr>
        <p:spPr>
          <a:xfrm>
            <a:off x="7516842" y="1510270"/>
            <a:ext cx="1968362" cy="338466"/>
          </a:xfrm>
          <a:prstGeom prst="rect">
            <a:avLst/>
          </a:prstGeom>
          <a:noFill/>
        </p:spPr>
        <p:txBody>
          <a:bodyPr wrap="square" rtlCol="0">
            <a:spAutoFit/>
          </a:bodyPr>
          <a:lstStyle/>
          <a:p>
            <a:pPr algn="ctr"/>
            <a:r>
              <a:rPr lang="en-US" sz="1600" b="1" u="sng" dirty="0"/>
              <a:t>Post-coord codes</a:t>
            </a:r>
          </a:p>
        </p:txBody>
      </p:sp>
    </p:spTree>
    <p:extLst>
      <p:ext uri="{BB962C8B-B14F-4D97-AF65-F5344CB8AC3E}">
        <p14:creationId xmlns:p14="http://schemas.microsoft.com/office/powerpoint/2010/main" val="195421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EDC5-F748-58EE-9521-AEC2E126546C}"/>
              </a:ext>
            </a:extLst>
          </p:cNvPr>
          <p:cNvSpPr>
            <a:spLocks noGrp="1"/>
          </p:cNvSpPr>
          <p:nvPr>
            <p:ph type="title"/>
          </p:nvPr>
        </p:nvSpPr>
        <p:spPr/>
        <p:txBody>
          <a:bodyPr/>
          <a:lstStyle/>
          <a:p>
            <a:r>
              <a:rPr lang="en-US" dirty="0"/>
              <a:t>The best of times …</a:t>
            </a:r>
          </a:p>
        </p:txBody>
      </p:sp>
      <p:sp>
        <p:nvSpPr>
          <p:cNvPr id="3" name="Text Placeholder 2">
            <a:extLst>
              <a:ext uri="{FF2B5EF4-FFF2-40B4-BE49-F238E27FC236}">
                <a16:creationId xmlns:a16="http://schemas.microsoft.com/office/drawing/2014/main" id="{EC180A17-F8CE-3DD2-3902-76F61E8226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3823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6249-520C-0478-E66D-E14FA71CF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3DFF4-827D-B827-434B-50ACC639398D}"/>
              </a:ext>
            </a:extLst>
          </p:cNvPr>
          <p:cNvSpPr>
            <a:spLocks noGrp="1"/>
          </p:cNvSpPr>
          <p:nvPr>
            <p:ph type="title"/>
          </p:nvPr>
        </p:nvSpPr>
        <p:spPr>
          <a:xfrm>
            <a:off x="358920" y="379446"/>
            <a:ext cx="8877000" cy="681648"/>
          </a:xfrm>
        </p:spPr>
        <p:txBody>
          <a:bodyPr/>
          <a:lstStyle/>
          <a:p>
            <a:r>
              <a:rPr lang="en-US" sz="2800" dirty="0"/>
              <a:t>Transformation of Patient Data</a:t>
            </a:r>
          </a:p>
        </p:txBody>
      </p:sp>
      <p:grpSp>
        <p:nvGrpSpPr>
          <p:cNvPr id="11" name="Group 10">
            <a:extLst>
              <a:ext uri="{FF2B5EF4-FFF2-40B4-BE49-F238E27FC236}">
                <a16:creationId xmlns:a16="http://schemas.microsoft.com/office/drawing/2014/main" id="{3C80565A-9AC4-8F2C-F5E9-F384EC77D879}"/>
              </a:ext>
            </a:extLst>
          </p:cNvPr>
          <p:cNvGrpSpPr/>
          <p:nvPr/>
        </p:nvGrpSpPr>
        <p:grpSpPr>
          <a:xfrm>
            <a:off x="4644467" y="3041090"/>
            <a:ext cx="2358823" cy="1340262"/>
            <a:chOff x="3020215" y="3522577"/>
            <a:chExt cx="2350277" cy="1340611"/>
          </a:xfrm>
        </p:grpSpPr>
        <p:sp>
          <p:nvSpPr>
            <p:cNvPr id="5" name="Oval 4">
              <a:extLst>
                <a:ext uri="{FF2B5EF4-FFF2-40B4-BE49-F238E27FC236}">
                  <a16:creationId xmlns:a16="http://schemas.microsoft.com/office/drawing/2014/main" id="{2E08B253-7C73-359F-DC1D-3C1D25873322}"/>
                </a:ext>
              </a:extLst>
            </p:cNvPr>
            <p:cNvSpPr/>
            <p:nvPr/>
          </p:nvSpPr>
          <p:spPr>
            <a:xfrm>
              <a:off x="3020215" y="35225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8AA0D47C-2006-9D45-132F-CABDC0CC23A1}"/>
                </a:ext>
              </a:extLst>
            </p:cNvPr>
            <p:cNvSpPr/>
            <p:nvPr/>
          </p:nvSpPr>
          <p:spPr>
            <a:xfrm>
              <a:off x="3172615" y="36749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AC8DC17E-5CFB-D707-85B3-0063BF10612F}"/>
                </a:ext>
              </a:extLst>
            </p:cNvPr>
            <p:cNvSpPr/>
            <p:nvPr/>
          </p:nvSpPr>
          <p:spPr>
            <a:xfrm>
              <a:off x="3325015" y="38273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4D81F67E-CE2D-4204-8334-8F83A8A6A317}"/>
                </a:ext>
              </a:extLst>
            </p:cNvPr>
            <p:cNvSpPr/>
            <p:nvPr/>
          </p:nvSpPr>
          <p:spPr>
            <a:xfrm>
              <a:off x="3395908" y="3948788"/>
              <a:ext cx="197458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a:p>
              <a:pPr algn="ctr"/>
              <a:r>
                <a:rPr lang="en-US" dirty="0">
                  <a:solidFill>
                    <a:schemeClr val="tx1"/>
                  </a:solidFill>
                </a:rPr>
                <a:t>Transform Widget</a:t>
              </a:r>
            </a:p>
          </p:txBody>
        </p:sp>
      </p:grpSp>
      <p:grpSp>
        <p:nvGrpSpPr>
          <p:cNvPr id="38" name="Group 37">
            <a:extLst>
              <a:ext uri="{FF2B5EF4-FFF2-40B4-BE49-F238E27FC236}">
                <a16:creationId xmlns:a16="http://schemas.microsoft.com/office/drawing/2014/main" id="{535CAD4C-FDCE-A7C2-B9C3-18846176BB99}"/>
              </a:ext>
            </a:extLst>
          </p:cNvPr>
          <p:cNvGrpSpPr/>
          <p:nvPr/>
        </p:nvGrpSpPr>
        <p:grpSpPr>
          <a:xfrm>
            <a:off x="4956441" y="1251615"/>
            <a:ext cx="1823179" cy="2279074"/>
            <a:chOff x="4796489" y="1251048"/>
            <a:chExt cx="1823654" cy="2279668"/>
          </a:xfrm>
        </p:grpSpPr>
        <p:sp>
          <p:nvSpPr>
            <p:cNvPr id="30" name="Cylinder 103">
              <a:extLst>
                <a:ext uri="{FF2B5EF4-FFF2-40B4-BE49-F238E27FC236}">
                  <a16:creationId xmlns:a16="http://schemas.microsoft.com/office/drawing/2014/main" id="{CBAE6616-9905-74D4-4299-A7AAAC041C17}"/>
                </a:ext>
              </a:extLst>
            </p:cNvPr>
            <p:cNvSpPr/>
            <p:nvPr/>
          </p:nvSpPr>
          <p:spPr>
            <a:xfrm>
              <a:off x="4796489" y="1251048"/>
              <a:ext cx="1823654" cy="1274832"/>
            </a:xfrm>
            <a:prstGeom prst="can">
              <a:avLst/>
            </a:prstGeom>
            <a:solidFill>
              <a:srgbClr val="BF51FF">
                <a:alpha val="56863"/>
              </a:srgbClr>
            </a:solidFill>
            <a:ln>
              <a:solidFill>
                <a:srgbClr val="6E6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Data Transformation</a:t>
              </a:r>
            </a:p>
            <a:p>
              <a:pPr algn="ctr" defTabSz="914126">
                <a:defRPr/>
              </a:pPr>
              <a:r>
                <a:rPr lang="en-US" sz="1799" b="1" dirty="0">
                  <a:solidFill>
                    <a:srgbClr val="000000"/>
                  </a:solidFill>
                  <a:latin typeface="Calibri"/>
                </a:rPr>
                <a:t>Knowledgebase</a:t>
              </a:r>
            </a:p>
          </p:txBody>
        </p:sp>
        <p:cxnSp>
          <p:nvCxnSpPr>
            <p:cNvPr id="31" name="Straight Arrow Connector 30">
              <a:extLst>
                <a:ext uri="{FF2B5EF4-FFF2-40B4-BE49-F238E27FC236}">
                  <a16:creationId xmlns:a16="http://schemas.microsoft.com/office/drawing/2014/main" id="{787D5E30-226C-8D5C-2B55-C911DCC4BCBC}"/>
                </a:ext>
              </a:extLst>
            </p:cNvPr>
            <p:cNvCxnSpPr>
              <a:cxnSpLocks/>
              <a:stCxn id="30" idx="3"/>
            </p:cNvCxnSpPr>
            <p:nvPr/>
          </p:nvCxnSpPr>
          <p:spPr>
            <a:xfrm>
              <a:off x="5708316" y="2525880"/>
              <a:ext cx="26613" cy="1004836"/>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52817F1-7BAA-7A0B-4468-4519D195C20D}"/>
              </a:ext>
            </a:extLst>
          </p:cNvPr>
          <p:cNvGrpSpPr/>
          <p:nvPr/>
        </p:nvGrpSpPr>
        <p:grpSpPr>
          <a:xfrm>
            <a:off x="443797" y="2731906"/>
            <a:ext cx="4577728" cy="1849502"/>
            <a:chOff x="442325" y="2731724"/>
            <a:chExt cx="4578920" cy="1849984"/>
          </a:xfrm>
        </p:grpSpPr>
        <p:sp>
          <p:nvSpPr>
            <p:cNvPr id="3" name="Content Placeholder 7">
              <a:extLst>
                <a:ext uri="{FF2B5EF4-FFF2-40B4-BE49-F238E27FC236}">
                  <a16:creationId xmlns:a16="http://schemas.microsoft.com/office/drawing/2014/main" id="{A2F9A6C9-290B-486A-2DF5-C324BECF0DAA}"/>
                </a:ext>
              </a:extLst>
            </p:cNvPr>
            <p:cNvSpPr txBox="1">
              <a:spLocks/>
            </p:cNvSpPr>
            <p:nvPr/>
          </p:nvSpPr>
          <p:spPr>
            <a:xfrm>
              <a:off x="546573" y="3267091"/>
              <a:ext cx="3714135" cy="1314617"/>
            </a:xfrm>
            <a:prstGeom prst="rect">
              <a:avLst/>
            </a:prstGeom>
            <a:ln w="38100">
              <a:solidFill>
                <a:schemeClr val="tx1"/>
              </a:solidFill>
            </a:ln>
          </p:spPr>
          <p:txBody>
            <a:bodyPr vert="horz" lIns="91416" tIns="45708" rIns="91416" bIns="45708" rtlCol="0">
              <a:noAutofit/>
            </a:bodyPr>
            <a:lstStyle>
              <a:defPPr marR="0" lvl="0" algn="l" rtl="0">
                <a:lnSpc>
                  <a:spcPct val="100000"/>
                </a:lnSpc>
                <a:spcBef>
                  <a:spcPts val="0"/>
                </a:spcBef>
                <a:spcAft>
                  <a:spcPts val="0"/>
                </a:spcAft>
              </a:defPPr>
              <a:lvl1pPr indent="0" defTabSz="914318">
                <a:spcBef>
                  <a:spcPts val="600"/>
                </a:spcBef>
                <a:buFont typeface="Arial" panose="020B0604020202020204" pitchFamily="34" charset="0"/>
                <a:buNone/>
                <a:defRPr sz="2000">
                  <a:solidFill>
                    <a:srgbClr val="333333"/>
                  </a:solidFill>
                  <a:latin typeface="Century Gothic" panose="020B0502020202020204" pitchFamily="34" charset="0"/>
                </a:defRPr>
              </a:lvl1pPr>
              <a:lvl2pPr marL="0" indent="0" defTabSz="914318" eaLnBrk="1" fontAlgn="auto" latinLnBrk="0" hangingPunct="1">
                <a:buClr>
                  <a:srgbClr val="A5A5A5"/>
                </a:buClr>
                <a:buSzTx/>
                <a:buFont typeface="Arial" panose="020B0604020202020204" pitchFamily="34" charset="0"/>
                <a:buNone/>
                <a:tabLst/>
                <a:defRPr kumimoji="0" sz="2000" b="1" kern="0" spc="0" normalizeH="0" baseline="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defRPr>
              </a:lvl2pPr>
              <a:lvl3pPr marL="406400" indent="-203200" defTabSz="914318">
                <a:spcBef>
                  <a:spcPts val="600"/>
                </a:spcBef>
                <a:buClr>
                  <a:schemeClr val="accent3"/>
                </a:buClr>
                <a:buFont typeface="Arial" panose="020B0604020202020204" pitchFamily="34" charset="0"/>
                <a:buChar char="•"/>
                <a:tabLst/>
                <a:defRPr sz="1600">
                  <a:solidFill>
                    <a:srgbClr val="333333"/>
                  </a:solidFill>
                  <a:latin typeface="Century Gothic" panose="020B0502020202020204" pitchFamily="34" charset="0"/>
                </a:defRPr>
              </a:lvl3pPr>
              <a:lvl4pPr marL="628650" indent="-203200" defTabSz="914318">
                <a:spcBef>
                  <a:spcPts val="600"/>
                </a:spcBef>
                <a:buClr>
                  <a:schemeClr val="accent3"/>
                </a:buClr>
                <a:buFont typeface="Arial" panose="020B0604020202020204" pitchFamily="34" charset="0"/>
                <a:buChar char="•"/>
                <a:tabLst/>
                <a:defRPr>
                  <a:solidFill>
                    <a:srgbClr val="333333"/>
                  </a:solidFill>
                  <a:latin typeface="Century Gothic" panose="020B0502020202020204" pitchFamily="34" charset="0"/>
                </a:defRPr>
              </a:lvl4pPr>
              <a:lvl5pPr marL="863600" indent="-203200" defTabSz="914318">
                <a:spcBef>
                  <a:spcPts val="600"/>
                </a:spcBef>
                <a:buClr>
                  <a:schemeClr val="accent3"/>
                </a:buClr>
                <a:buFont typeface="Arial" panose="020B0604020202020204" pitchFamily="34" charset="0"/>
                <a:buChar char="•"/>
                <a:tabLst/>
                <a:defRPr sz="120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a:r>
                <a:rPr lang="en-US" sz="1999" dirty="0"/>
                <a:t>FHIR Condition</a:t>
              </a:r>
            </a:p>
            <a:p>
              <a:pPr lvl="1"/>
              <a:r>
                <a:rPr lang="en-US" sz="1999" dirty="0"/>
                <a:t>    </a:t>
              </a:r>
              <a:r>
                <a:rPr lang="en-US" sz="1999" b="0" dirty="0"/>
                <a:t>patient: Doe, John</a:t>
              </a:r>
            </a:p>
            <a:p>
              <a:pPr lvl="1"/>
              <a:r>
                <a:rPr lang="en-US" sz="1999" b="0" dirty="0"/>
                <a:t>    code: Suspected lung cancer</a:t>
              </a:r>
            </a:p>
            <a:p>
              <a:pPr lvl="1"/>
              <a:r>
                <a:rPr lang="en-US" sz="1999" b="0" dirty="0"/>
                <a:t>                   (SCT 162573006)</a:t>
              </a:r>
            </a:p>
            <a:p>
              <a:pPr lvl="1"/>
              <a:endParaRPr lang="en-US" sz="1999" b="0" dirty="0"/>
            </a:p>
            <a:p>
              <a:pPr lvl="1"/>
              <a:endParaRPr lang="en-US" sz="1999" dirty="0"/>
            </a:p>
          </p:txBody>
        </p:sp>
        <p:sp>
          <p:nvSpPr>
            <p:cNvPr id="10" name="TextBox 9">
              <a:extLst>
                <a:ext uri="{FF2B5EF4-FFF2-40B4-BE49-F238E27FC236}">
                  <a16:creationId xmlns:a16="http://schemas.microsoft.com/office/drawing/2014/main" id="{BCEA25A6-15FB-0AE1-77CC-EE8FECD8DD87}"/>
                </a:ext>
              </a:extLst>
            </p:cNvPr>
            <p:cNvSpPr txBox="1"/>
            <p:nvPr/>
          </p:nvSpPr>
          <p:spPr>
            <a:xfrm>
              <a:off x="442325" y="2731724"/>
              <a:ext cx="2595582" cy="461665"/>
            </a:xfrm>
            <a:prstGeom prst="rect">
              <a:avLst/>
            </a:prstGeom>
            <a:noFill/>
          </p:spPr>
          <p:txBody>
            <a:bodyPr wrap="none" rtlCol="0">
              <a:spAutoFit/>
            </a:bodyPr>
            <a:lstStyle/>
            <a:p>
              <a:r>
                <a:rPr lang="en-US" sz="2399" dirty="0">
                  <a:latin typeface="Lato" panose="020F0502020204030203" pitchFamily="34" charset="0"/>
                  <a:ea typeface="Lato" panose="020F0502020204030203" pitchFamily="34" charset="0"/>
                  <a:cs typeface="Lato" panose="020F0502020204030203" pitchFamily="34" charset="0"/>
                </a:rPr>
                <a:t>Patient data input</a:t>
              </a:r>
            </a:p>
          </p:txBody>
        </p:sp>
        <p:cxnSp>
          <p:nvCxnSpPr>
            <p:cNvPr id="27" name="Straight Arrow Connector 26">
              <a:extLst>
                <a:ext uri="{FF2B5EF4-FFF2-40B4-BE49-F238E27FC236}">
                  <a16:creationId xmlns:a16="http://schemas.microsoft.com/office/drawing/2014/main" id="{854A9827-3F21-53F5-DBF6-2CB5ED8F5B4D}"/>
                </a:ext>
              </a:extLst>
            </p:cNvPr>
            <p:cNvCxnSpPr>
              <a:cxnSpLocks/>
              <a:endCxn id="9" idx="2"/>
            </p:cNvCxnSpPr>
            <p:nvPr/>
          </p:nvCxnSpPr>
          <p:spPr>
            <a:xfrm>
              <a:off x="4271529" y="3909953"/>
              <a:ext cx="749716" cy="14447"/>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C76961D-E4EC-EEED-7857-243666890A3D}"/>
              </a:ext>
            </a:extLst>
          </p:cNvPr>
          <p:cNvGrpSpPr/>
          <p:nvPr/>
        </p:nvGrpSpPr>
        <p:grpSpPr>
          <a:xfrm>
            <a:off x="7003289" y="2334411"/>
            <a:ext cx="4666605" cy="2693580"/>
            <a:chOff x="7003524" y="2334126"/>
            <a:chExt cx="4667821" cy="2694282"/>
          </a:xfrm>
        </p:grpSpPr>
        <p:cxnSp>
          <p:nvCxnSpPr>
            <p:cNvPr id="20" name="Straight Arrow Connector 19">
              <a:extLst>
                <a:ext uri="{FF2B5EF4-FFF2-40B4-BE49-F238E27FC236}">
                  <a16:creationId xmlns:a16="http://schemas.microsoft.com/office/drawing/2014/main" id="{D7768022-16AD-DCC8-D967-E713B3B38FF8}"/>
                </a:ext>
              </a:extLst>
            </p:cNvPr>
            <p:cNvCxnSpPr>
              <a:cxnSpLocks/>
            </p:cNvCxnSpPr>
            <p:nvPr/>
          </p:nvCxnSpPr>
          <p:spPr>
            <a:xfrm>
              <a:off x="7003524" y="3940943"/>
              <a:ext cx="678878" cy="0"/>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7">
              <a:extLst>
                <a:ext uri="{FF2B5EF4-FFF2-40B4-BE49-F238E27FC236}">
                  <a16:creationId xmlns:a16="http://schemas.microsoft.com/office/drawing/2014/main" id="{7109B0B5-0094-796D-3583-197EED504432}"/>
                </a:ext>
              </a:extLst>
            </p:cNvPr>
            <p:cNvSpPr txBox="1">
              <a:spLocks/>
            </p:cNvSpPr>
            <p:nvPr/>
          </p:nvSpPr>
          <p:spPr>
            <a:xfrm>
              <a:off x="7682402" y="2896880"/>
              <a:ext cx="3988943" cy="2131528"/>
            </a:xfrm>
            <a:prstGeom prst="rect">
              <a:avLst/>
            </a:prstGeom>
            <a:ln w="38100">
              <a:solidFill>
                <a:schemeClr val="tx1"/>
              </a:solidFill>
            </a:ln>
          </p:spPr>
          <p:txBody>
            <a:bodyPr vert="horz" lIns="91416" tIns="45708" rIns="91416" bIns="45708" rtlCol="0">
              <a:no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defTabSz="914044">
                <a:spcBef>
                  <a:spcPts val="0"/>
                </a:spcBef>
                <a:buClr>
                  <a:srgbClr val="A5A5A5"/>
                </a:buClr>
                <a:defRPr/>
              </a:pPr>
              <a:r>
                <a:rPr lang="en-US" sz="1999" b="1" dirty="0">
                  <a:latin typeface="Lato" panose="020F0502020204030203" pitchFamily="34" charset="0"/>
                  <a:ea typeface="Lato" panose="020F0502020204030203" pitchFamily="34" charset="0"/>
                  <a:cs typeface="Lato" panose="020F0502020204030203" pitchFamily="34" charset="0"/>
                </a:rPr>
                <a:t>FHIR Condition</a:t>
              </a:r>
            </a:p>
            <a:p>
              <a:pPr lvl="1" defTabSz="914044">
                <a:spcBef>
                  <a:spcPts val="0"/>
                </a:spcBef>
                <a:buClr>
                  <a:srgbClr val="A5A5A5"/>
                </a:buClr>
                <a:defRPr/>
              </a:pPr>
              <a:r>
                <a:rPr lang="en-US" sz="1999" b="1" dirty="0">
                  <a:latin typeface="Lato" panose="020F0502020204030203" pitchFamily="34" charset="0"/>
                  <a:ea typeface="Lato" panose="020F0502020204030203" pitchFamily="34" charset="0"/>
                  <a:cs typeface="Lato" panose="020F0502020204030203" pitchFamily="34" charset="0"/>
                </a:rPr>
                <a:t>    </a:t>
              </a:r>
              <a:r>
                <a:rPr lang="en-US" sz="1999" dirty="0">
                  <a:latin typeface="Lato" panose="020F0502020204030203" pitchFamily="34" charset="0"/>
                  <a:ea typeface="Lato" panose="020F0502020204030203" pitchFamily="34" charset="0"/>
                  <a:cs typeface="Lato" panose="020F0502020204030203" pitchFamily="34" charset="0"/>
                </a:rPr>
                <a:t>patient: Doe, John</a:t>
              </a:r>
              <a:endParaRPr lang="en-US" sz="1999" b="1" dirty="0">
                <a:latin typeface="Lato" panose="020F0502020204030203" pitchFamily="34" charset="0"/>
                <a:ea typeface="Lato" panose="020F0502020204030203" pitchFamily="34" charset="0"/>
                <a:cs typeface="Lato" panose="020F0502020204030203" pitchFamily="34" charset="0"/>
              </a:endParaRPr>
            </a:p>
            <a:p>
              <a:pPr lvl="1" defTabSz="914044">
                <a:spcBef>
                  <a:spcPts val="0"/>
                </a:spcBef>
                <a:buClr>
                  <a:srgbClr val="A5A5A5"/>
                </a:buClr>
                <a:defRPr/>
              </a:pPr>
              <a:r>
                <a:rPr lang="en-US" sz="1999" dirty="0">
                  <a:latin typeface="Lato" panose="020F0502020204030203" pitchFamily="34" charset="0"/>
                  <a:ea typeface="Lato" panose="020F0502020204030203" pitchFamily="34" charset="0"/>
                  <a:cs typeface="Lato" panose="020F0502020204030203" pitchFamily="34" charset="0"/>
                </a:rPr>
                <a:t>    code: Cancer (SCT 363346000)</a:t>
              </a:r>
              <a:endParaRPr lang="en-US" sz="1999" b="1" dirty="0">
                <a:latin typeface="Lato" panose="020F0502020204030203" pitchFamily="34" charset="0"/>
                <a:ea typeface="Lato" panose="020F0502020204030203" pitchFamily="34" charset="0"/>
                <a:cs typeface="Lato" panose="020F0502020204030203" pitchFamily="34" charset="0"/>
              </a:endParaRPr>
            </a:p>
            <a:p>
              <a:pPr lvl="1">
                <a:spcBef>
                  <a:spcPts val="0"/>
                </a:spcBef>
                <a:buClr>
                  <a:srgbClr val="A5A5A5"/>
                </a:buClr>
                <a:defRPr/>
              </a:pPr>
              <a:r>
                <a:rPr lang="en-US" sz="1999" dirty="0">
                  <a:latin typeface="Lato" panose="020F0502020204030203" pitchFamily="34" charset="0"/>
                  <a:ea typeface="Lato" panose="020F0502020204030203" pitchFamily="34" charset="0"/>
                  <a:cs typeface="Lato" panose="020F0502020204030203" pitchFamily="34" charset="0"/>
                </a:rPr>
                <a:t>    system: : Lung (SCT 39607008)</a:t>
              </a:r>
            </a:p>
            <a:p>
              <a:pPr lvl="1">
                <a:spcBef>
                  <a:spcPts val="0"/>
                </a:spcBef>
                <a:buClr>
                  <a:srgbClr val="A5A5A5"/>
                </a:buClr>
                <a:defRPr/>
              </a:pPr>
              <a:r>
                <a:rPr lang="en-US" sz="1999" dirty="0">
                  <a:latin typeface="Lato" panose="020F0502020204030203" pitchFamily="34" charset="0"/>
                  <a:ea typeface="Lato" panose="020F0502020204030203" pitchFamily="34" charset="0"/>
                  <a:cs typeface="Lato" panose="020F0502020204030203" pitchFamily="34" charset="0"/>
                </a:rPr>
                <a:t>    certainty: Suspected</a:t>
              </a:r>
            </a:p>
            <a:p>
              <a:pPr lvl="1">
                <a:spcBef>
                  <a:spcPts val="0"/>
                </a:spcBef>
                <a:buClr>
                  <a:srgbClr val="A5A5A5"/>
                </a:buClr>
                <a:defRPr/>
              </a:pPr>
              <a:r>
                <a:rPr lang="en-US" sz="1999" dirty="0">
                  <a:latin typeface="Lato" panose="020F0502020204030203" pitchFamily="34" charset="0"/>
                  <a:ea typeface="Lato" panose="020F0502020204030203" pitchFamily="34" charset="0"/>
                  <a:cs typeface="Lato" panose="020F0502020204030203" pitchFamily="34" charset="0"/>
                </a:rPr>
                <a:t>                      (SCT 415684004)</a:t>
              </a:r>
            </a:p>
          </p:txBody>
        </p:sp>
        <p:sp>
          <p:nvSpPr>
            <p:cNvPr id="33" name="TextBox 32">
              <a:extLst>
                <a:ext uri="{FF2B5EF4-FFF2-40B4-BE49-F238E27FC236}">
                  <a16:creationId xmlns:a16="http://schemas.microsoft.com/office/drawing/2014/main" id="{CF176687-2144-B694-BC9B-ABB9859D6B90}"/>
                </a:ext>
              </a:extLst>
            </p:cNvPr>
            <p:cNvSpPr txBox="1"/>
            <p:nvPr/>
          </p:nvSpPr>
          <p:spPr>
            <a:xfrm>
              <a:off x="7657795" y="2334126"/>
              <a:ext cx="2885726" cy="461665"/>
            </a:xfrm>
            <a:prstGeom prst="rect">
              <a:avLst/>
            </a:prstGeom>
            <a:noFill/>
          </p:spPr>
          <p:txBody>
            <a:bodyPr wrap="none" rtlCol="0">
              <a:spAutoFit/>
            </a:bodyPr>
            <a:lstStyle/>
            <a:p>
              <a:r>
                <a:rPr lang="en-US" sz="2399" dirty="0">
                  <a:latin typeface="Lato" panose="020F0502020204030203" pitchFamily="34" charset="0"/>
                  <a:ea typeface="Lato" panose="020F0502020204030203" pitchFamily="34" charset="0"/>
                  <a:cs typeface="Lato" panose="020F0502020204030203" pitchFamily="34" charset="0"/>
                </a:rPr>
                <a:t>Patient data output</a:t>
              </a:r>
            </a:p>
          </p:txBody>
        </p:sp>
      </p:grpSp>
    </p:spTree>
    <p:extLst>
      <p:ext uri="{BB962C8B-B14F-4D97-AF65-F5344CB8AC3E}">
        <p14:creationId xmlns:p14="http://schemas.microsoft.com/office/powerpoint/2010/main" val="161172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ppt_x</p:attrName>
                                        </p:attrNameLst>
                                      </p:cBhvr>
                                      <p:tavLst>
                                        <p:tav tm="0">
                                          <p:val>
                                            <p:strVal val="#ppt_x"/>
                                          </p:val>
                                        </p:tav>
                                        <p:tav tm="100000">
                                          <p:val>
                                            <p:strVal val="#ppt_x"/>
                                          </p:val>
                                        </p:tav>
                                      </p:tavLst>
                                    </p:anim>
                                    <p:anim calcmode="lin" valueType="num">
                                      <p:cBhvr>
                                        <p:cTn id="16" dur="500" fill="hold"/>
                                        <p:tgtEl>
                                          <p:spTgt spid="38"/>
                                        </p:tgtEl>
                                        <p:attrNameLst>
                                          <p:attrName>ppt_y</p:attrName>
                                        </p:attrNameLst>
                                      </p:cBhvr>
                                      <p:tavLst>
                                        <p:tav tm="0">
                                          <p:val>
                                            <p:strVal val="#ppt_y-#ppt_h/2"/>
                                          </p:val>
                                        </p:tav>
                                        <p:tav tm="100000">
                                          <p:val>
                                            <p:strVal val="#ppt_y"/>
                                          </p:val>
                                        </p:tav>
                                      </p:tavLst>
                                    </p:anim>
                                    <p:anim calcmode="lin" valueType="num">
                                      <p:cBhvr>
                                        <p:cTn id="17" dur="500" fill="hold"/>
                                        <p:tgtEl>
                                          <p:spTgt spid="38"/>
                                        </p:tgtEl>
                                        <p:attrNameLst>
                                          <p:attrName>ppt_w</p:attrName>
                                        </p:attrNameLst>
                                      </p:cBhvr>
                                      <p:tavLst>
                                        <p:tav tm="0">
                                          <p:val>
                                            <p:strVal val="#ppt_w"/>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ppt_x</p:attrName>
                                        </p:attrNameLst>
                                      </p:cBhvr>
                                      <p:tavLst>
                                        <p:tav tm="0">
                                          <p:val>
                                            <p:strVal val="#ppt_x-#ppt_w/2"/>
                                          </p:val>
                                        </p:tav>
                                        <p:tav tm="100000">
                                          <p:val>
                                            <p:strVal val="#ppt_x"/>
                                          </p:val>
                                        </p:tav>
                                      </p:tavLst>
                                    </p:anim>
                                    <p:anim calcmode="lin" valueType="num">
                                      <p:cBhvr>
                                        <p:cTn id="24" dur="500" fill="hold"/>
                                        <p:tgtEl>
                                          <p:spTgt spid="37"/>
                                        </p:tgtEl>
                                        <p:attrNameLst>
                                          <p:attrName>ppt_y</p:attrName>
                                        </p:attrNameLst>
                                      </p:cBhvr>
                                      <p:tavLst>
                                        <p:tav tm="0">
                                          <p:val>
                                            <p:strVal val="#ppt_y"/>
                                          </p:val>
                                        </p:tav>
                                        <p:tav tm="100000">
                                          <p:val>
                                            <p:strVal val="#ppt_y"/>
                                          </p:val>
                                        </p:tav>
                                      </p:tavLst>
                                    </p:anim>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5" name="Straight Arrow Connector 1044">
            <a:extLst>
              <a:ext uri="{FF2B5EF4-FFF2-40B4-BE49-F238E27FC236}">
                <a16:creationId xmlns:a16="http://schemas.microsoft.com/office/drawing/2014/main" id="{705216C0-56BF-40B9-8CEB-AA9ECD423C14}"/>
              </a:ext>
            </a:extLst>
          </p:cNvPr>
          <p:cNvCxnSpPr>
            <a:cxnSpLocks/>
          </p:cNvCxnSpPr>
          <p:nvPr/>
        </p:nvCxnSpPr>
        <p:spPr>
          <a:xfrm>
            <a:off x="6174974" y="4722600"/>
            <a:ext cx="469736"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134ACBB4-6272-4670-A552-7730757B48B3}"/>
              </a:ext>
            </a:extLst>
          </p:cNvPr>
          <p:cNvGrpSpPr/>
          <p:nvPr/>
        </p:nvGrpSpPr>
        <p:grpSpPr>
          <a:xfrm>
            <a:off x="6644710" y="3533880"/>
            <a:ext cx="3906470" cy="2495788"/>
            <a:chOff x="6698829" y="3803914"/>
            <a:chExt cx="3906470" cy="2495788"/>
          </a:xfrm>
        </p:grpSpPr>
        <p:sp>
          <p:nvSpPr>
            <p:cNvPr id="36" name="Rectangle: Rounded Corners 35">
              <a:extLst>
                <a:ext uri="{FF2B5EF4-FFF2-40B4-BE49-F238E27FC236}">
                  <a16:creationId xmlns:a16="http://schemas.microsoft.com/office/drawing/2014/main" id="{A969EF13-26DB-364B-802B-FACA34D8167B}"/>
                </a:ext>
              </a:extLst>
            </p:cNvPr>
            <p:cNvSpPr/>
            <p:nvPr/>
          </p:nvSpPr>
          <p:spPr>
            <a:xfrm>
              <a:off x="6698829" y="3803914"/>
              <a:ext cx="3906470" cy="2377440"/>
            </a:xfrm>
            <a:prstGeom prst="roundRect">
              <a:avLst>
                <a:gd name="adj" fmla="val 3609"/>
              </a:avLst>
            </a:prstGeom>
            <a:no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panose="020B0504020202020204" pitchFamily="34" charset="77"/>
                <a:ea typeface="+mn-ea"/>
                <a:cs typeface="+mn-cs"/>
              </a:endParaRPr>
            </a:p>
          </p:txBody>
        </p:sp>
        <p:sp>
          <p:nvSpPr>
            <p:cNvPr id="37" name="Rectangle: Diagonal Corners Rounded 36">
              <a:extLst>
                <a:ext uri="{FF2B5EF4-FFF2-40B4-BE49-F238E27FC236}">
                  <a16:creationId xmlns:a16="http://schemas.microsoft.com/office/drawing/2014/main" id="{218000E7-70EF-D642-BC94-0DAED8548E26}"/>
                </a:ext>
              </a:extLst>
            </p:cNvPr>
            <p:cNvSpPr/>
            <p:nvPr/>
          </p:nvSpPr>
          <p:spPr>
            <a:xfrm>
              <a:off x="7524651" y="6053830"/>
              <a:ext cx="2254827" cy="245872"/>
            </a:xfrm>
            <a:prstGeom prst="round2DiagRect">
              <a:avLst/>
            </a:prstGeom>
            <a:solidFill>
              <a:schemeClr val="bg1"/>
            </a:solidFill>
            <a:ln w="1905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SHARED TRUST ENVIRONMENT</a:t>
              </a:r>
            </a:p>
          </p:txBody>
        </p:sp>
      </p:grpSp>
      <p:grpSp>
        <p:nvGrpSpPr>
          <p:cNvPr id="119" name="Group 118">
            <a:extLst>
              <a:ext uri="{FF2B5EF4-FFF2-40B4-BE49-F238E27FC236}">
                <a16:creationId xmlns:a16="http://schemas.microsoft.com/office/drawing/2014/main" id="{6D38ABE6-A3C7-4843-B319-682DF5D2CD6F}"/>
              </a:ext>
            </a:extLst>
          </p:cNvPr>
          <p:cNvGrpSpPr/>
          <p:nvPr/>
        </p:nvGrpSpPr>
        <p:grpSpPr>
          <a:xfrm>
            <a:off x="869375" y="3533880"/>
            <a:ext cx="5305599" cy="2495788"/>
            <a:chOff x="923494" y="3803914"/>
            <a:chExt cx="5305599" cy="2495788"/>
          </a:xfrm>
        </p:grpSpPr>
        <p:sp>
          <p:nvSpPr>
            <p:cNvPr id="4" name="Rectangle: Rounded Corners 3">
              <a:extLst>
                <a:ext uri="{FF2B5EF4-FFF2-40B4-BE49-F238E27FC236}">
                  <a16:creationId xmlns:a16="http://schemas.microsoft.com/office/drawing/2014/main" id="{E6AC9C0D-63B3-6841-A870-29FD88C9DAED}"/>
                </a:ext>
              </a:extLst>
            </p:cNvPr>
            <p:cNvSpPr/>
            <p:nvPr/>
          </p:nvSpPr>
          <p:spPr>
            <a:xfrm>
              <a:off x="923494" y="3803914"/>
              <a:ext cx="5305599" cy="2377440"/>
            </a:xfrm>
            <a:prstGeom prst="roundRect">
              <a:avLst>
                <a:gd name="adj" fmla="val 3971"/>
              </a:avLst>
            </a:prstGeom>
            <a:no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panose="020B0504020202020204" pitchFamily="34" charset="77"/>
                <a:ea typeface="+mn-ea"/>
                <a:cs typeface="+mn-cs"/>
              </a:endParaRPr>
            </a:p>
          </p:txBody>
        </p:sp>
        <p:sp>
          <p:nvSpPr>
            <p:cNvPr id="33" name="TextBox 32">
              <a:extLst>
                <a:ext uri="{FF2B5EF4-FFF2-40B4-BE49-F238E27FC236}">
                  <a16:creationId xmlns:a16="http://schemas.microsoft.com/office/drawing/2014/main" id="{6A1436E1-17FE-2C43-883C-D0241D998068}"/>
                </a:ext>
              </a:extLst>
            </p:cNvPr>
            <p:cNvSpPr txBox="1"/>
            <p:nvPr/>
          </p:nvSpPr>
          <p:spPr>
            <a:xfrm>
              <a:off x="2487860" y="6053830"/>
              <a:ext cx="2176867" cy="245872"/>
            </a:xfrm>
            <a:prstGeom prst="round2DiagRect">
              <a:avLst/>
            </a:prstGeom>
            <a:solidFill>
              <a:schemeClr val="bg1"/>
            </a:solidFill>
            <a:ln w="1905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MEMBER SYSTEM FIREWALL</a:t>
              </a:r>
            </a:p>
          </p:txBody>
        </p:sp>
      </p:grpSp>
      <p:sp>
        <p:nvSpPr>
          <p:cNvPr id="89" name="Rectangle: Rounded Corners 88">
            <a:extLst>
              <a:ext uri="{FF2B5EF4-FFF2-40B4-BE49-F238E27FC236}">
                <a16:creationId xmlns:a16="http://schemas.microsoft.com/office/drawing/2014/main" id="{2E9BFF0D-3086-44A7-9765-CEDFE4103F08}"/>
              </a:ext>
            </a:extLst>
          </p:cNvPr>
          <p:cNvSpPr/>
          <p:nvPr/>
        </p:nvSpPr>
        <p:spPr>
          <a:xfrm>
            <a:off x="6911424" y="3927047"/>
            <a:ext cx="3383280" cy="1737360"/>
          </a:xfrm>
          <a:prstGeom prst="roundRect">
            <a:avLst>
              <a:gd name="adj" fmla="val 4759"/>
            </a:avLst>
          </a:prstGeom>
          <a:solidFill>
            <a:schemeClr val="accent4">
              <a:lumMod val="40000"/>
              <a:lumOff val="60000"/>
            </a:schemeClr>
          </a:solidFill>
          <a:ln w="19050">
            <a:noFill/>
          </a:ln>
          <a:effectLst>
            <a:outerShdw blurRad="76200" dir="18900000" sy="23000" kx="-12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endParaRPr>
          </a:p>
        </p:txBody>
      </p:sp>
      <p:sp>
        <p:nvSpPr>
          <p:cNvPr id="10" name="Rectangle: Rounded Corners 9">
            <a:extLst>
              <a:ext uri="{FF2B5EF4-FFF2-40B4-BE49-F238E27FC236}">
                <a16:creationId xmlns:a16="http://schemas.microsoft.com/office/drawing/2014/main" id="{2D018192-E736-6C41-9EA0-0E4951B2C121}"/>
              </a:ext>
            </a:extLst>
          </p:cNvPr>
          <p:cNvSpPr/>
          <p:nvPr/>
        </p:nvSpPr>
        <p:spPr>
          <a:xfrm>
            <a:off x="2574618" y="3927047"/>
            <a:ext cx="3383280" cy="1737360"/>
          </a:xfrm>
          <a:prstGeom prst="roundRect">
            <a:avLst>
              <a:gd name="adj" fmla="val 5234"/>
            </a:avLst>
          </a:prstGeom>
          <a:solidFill>
            <a:schemeClr val="accent4">
              <a:lumMod val="40000"/>
              <a:lumOff val="60000"/>
            </a:schemeClr>
          </a:solidFill>
          <a:ln w="19050">
            <a:noFill/>
          </a:ln>
          <a:effectLst>
            <a:outerShdw blurRad="76200" dir="18900000" sy="23000" kx="-12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3A77A5"/>
              </a:solidFill>
              <a:effectLst/>
              <a:uLnTx/>
              <a:uFillTx/>
              <a:latin typeface="Avenir Next LT Pro" panose="020B0504020202020204" pitchFamily="34" charset="77"/>
              <a:ea typeface="+mn-ea"/>
              <a:cs typeface="+mn-cs"/>
            </a:endParaRPr>
          </a:p>
        </p:txBody>
      </p:sp>
      <p:sp>
        <p:nvSpPr>
          <p:cNvPr id="7" name="Rectangle 6">
            <a:extLst>
              <a:ext uri="{FF2B5EF4-FFF2-40B4-BE49-F238E27FC236}">
                <a16:creationId xmlns:a16="http://schemas.microsoft.com/office/drawing/2014/main" id="{12C5D5B4-E8E6-A847-89A8-0014F6A34D7C}"/>
              </a:ext>
            </a:extLst>
          </p:cNvPr>
          <p:cNvSpPr/>
          <p:nvPr/>
        </p:nvSpPr>
        <p:spPr>
          <a:xfrm>
            <a:off x="2802361" y="4335318"/>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STANDARDIZATION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SERVICE</a:t>
            </a:r>
          </a:p>
        </p:txBody>
      </p:sp>
      <p:sp>
        <p:nvSpPr>
          <p:cNvPr id="19" name="Rectangle 18">
            <a:extLst>
              <a:ext uri="{FF2B5EF4-FFF2-40B4-BE49-F238E27FC236}">
                <a16:creationId xmlns:a16="http://schemas.microsoft.com/office/drawing/2014/main" id="{902178AD-75D5-654F-B410-8561CCC00F4C}"/>
              </a:ext>
            </a:extLst>
          </p:cNvPr>
          <p:cNvSpPr/>
          <p:nvPr/>
        </p:nvSpPr>
        <p:spPr>
          <a:xfrm>
            <a:off x="947529" y="3980758"/>
            <a:ext cx="1463040" cy="825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Patient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Sources</a:t>
            </a:r>
          </a:p>
        </p:txBody>
      </p:sp>
      <p:cxnSp>
        <p:nvCxnSpPr>
          <p:cNvPr id="21" name="Straight Connector 11">
            <a:extLst>
              <a:ext uri="{FF2B5EF4-FFF2-40B4-BE49-F238E27FC236}">
                <a16:creationId xmlns:a16="http://schemas.microsoft.com/office/drawing/2014/main" id="{3D4F905B-B667-C44E-B1BB-BB6C0338DC4E}"/>
              </a:ext>
            </a:extLst>
          </p:cNvPr>
          <p:cNvCxnSpPr>
            <a:cxnSpLocks/>
          </p:cNvCxnSpPr>
          <p:nvPr/>
        </p:nvCxnSpPr>
        <p:spPr>
          <a:xfrm>
            <a:off x="2323109" y="4722600"/>
            <a:ext cx="457200"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247ACB2F-3C2C-48FB-AFF6-CD5B509907DF}"/>
              </a:ext>
            </a:extLst>
          </p:cNvPr>
          <p:cNvSpPr/>
          <p:nvPr/>
        </p:nvSpPr>
        <p:spPr>
          <a:xfrm>
            <a:off x="4263793" y="4335318"/>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DATA 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SERVICE</a:t>
            </a:r>
          </a:p>
        </p:txBody>
      </p:sp>
      <p:sp>
        <p:nvSpPr>
          <p:cNvPr id="73" name="Rectangle 72">
            <a:extLst>
              <a:ext uri="{FF2B5EF4-FFF2-40B4-BE49-F238E27FC236}">
                <a16:creationId xmlns:a16="http://schemas.microsoft.com/office/drawing/2014/main" id="{E266624C-112B-4C16-BCC6-FAC3880A7703}"/>
              </a:ext>
            </a:extLst>
          </p:cNvPr>
          <p:cNvSpPr/>
          <p:nvPr/>
        </p:nvSpPr>
        <p:spPr>
          <a:xfrm>
            <a:off x="8606980" y="4335318"/>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PURCHASED APPLICATIONS</a:t>
            </a:r>
          </a:p>
        </p:txBody>
      </p:sp>
      <p:sp>
        <p:nvSpPr>
          <p:cNvPr id="84" name="Rectangle: Diagonal Corners Rounded 83">
            <a:extLst>
              <a:ext uri="{FF2B5EF4-FFF2-40B4-BE49-F238E27FC236}">
                <a16:creationId xmlns:a16="http://schemas.microsoft.com/office/drawing/2014/main" id="{4A3038D6-809E-4F3C-B228-B4DE4C733C83}"/>
              </a:ext>
            </a:extLst>
          </p:cNvPr>
          <p:cNvSpPr/>
          <p:nvPr/>
        </p:nvSpPr>
        <p:spPr>
          <a:xfrm>
            <a:off x="6911424" y="3795412"/>
            <a:ext cx="3383279" cy="30646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53A"/>
                </a:solidFill>
                <a:effectLst/>
                <a:uLnTx/>
                <a:uFillTx/>
                <a:latin typeface="Avenir Next LT Pro" panose="020B0504020202020204" pitchFamily="34" charset="77"/>
                <a:ea typeface="+mn-ea"/>
                <a:cs typeface="+mn-cs"/>
              </a:rPr>
              <a:t>APPLICATION  PLATFORM</a:t>
            </a:r>
          </a:p>
        </p:txBody>
      </p:sp>
      <p:grpSp>
        <p:nvGrpSpPr>
          <p:cNvPr id="123" name="Group 122">
            <a:extLst>
              <a:ext uri="{FF2B5EF4-FFF2-40B4-BE49-F238E27FC236}">
                <a16:creationId xmlns:a16="http://schemas.microsoft.com/office/drawing/2014/main" id="{00C77C2B-4D5C-4197-95BB-3A5BEAFF3A8F}"/>
              </a:ext>
            </a:extLst>
          </p:cNvPr>
          <p:cNvGrpSpPr>
            <a:grpSpLocks noChangeAspect="1"/>
          </p:cNvGrpSpPr>
          <p:nvPr/>
        </p:nvGrpSpPr>
        <p:grpSpPr>
          <a:xfrm>
            <a:off x="4427789" y="4851239"/>
            <a:ext cx="1166338" cy="457200"/>
            <a:chOff x="4573348" y="5178424"/>
            <a:chExt cx="981262" cy="384651"/>
          </a:xfrm>
        </p:grpSpPr>
        <p:pic>
          <p:nvPicPr>
            <p:cNvPr id="59" name="Graphic 58">
              <a:extLst>
                <a:ext uri="{FF2B5EF4-FFF2-40B4-BE49-F238E27FC236}">
                  <a16:creationId xmlns:a16="http://schemas.microsoft.com/office/drawing/2014/main" id="{6639B3F3-E742-48C0-818E-DFCCFBD0C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3348" y="5184173"/>
              <a:ext cx="295729" cy="378902"/>
            </a:xfrm>
            <a:prstGeom prst="rect">
              <a:avLst/>
            </a:prstGeom>
          </p:spPr>
        </p:pic>
        <p:pic>
          <p:nvPicPr>
            <p:cNvPr id="92" name="Graphic 91">
              <a:extLst>
                <a:ext uri="{FF2B5EF4-FFF2-40B4-BE49-F238E27FC236}">
                  <a16:creationId xmlns:a16="http://schemas.microsoft.com/office/drawing/2014/main" id="{4CAD85A7-1529-4448-80B6-24B41657FF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6115" y="5178424"/>
              <a:ext cx="295729" cy="378902"/>
            </a:xfrm>
            <a:prstGeom prst="rect">
              <a:avLst/>
            </a:prstGeom>
          </p:spPr>
        </p:pic>
        <p:pic>
          <p:nvPicPr>
            <p:cNvPr id="93" name="Graphic 92">
              <a:extLst>
                <a:ext uri="{FF2B5EF4-FFF2-40B4-BE49-F238E27FC236}">
                  <a16:creationId xmlns:a16="http://schemas.microsoft.com/office/drawing/2014/main" id="{B83ADCB2-C77E-4A8F-BFBE-774A7E799C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8881" y="5178424"/>
              <a:ext cx="295729" cy="378902"/>
            </a:xfrm>
            <a:prstGeom prst="rect">
              <a:avLst/>
            </a:prstGeom>
          </p:spPr>
        </p:pic>
      </p:grpSp>
      <p:sp>
        <p:nvSpPr>
          <p:cNvPr id="165" name="Rectangle 164">
            <a:extLst>
              <a:ext uri="{FF2B5EF4-FFF2-40B4-BE49-F238E27FC236}">
                <a16:creationId xmlns:a16="http://schemas.microsoft.com/office/drawing/2014/main" id="{C938B8A3-1F45-4D83-83FF-95A43CECE7FB}"/>
              </a:ext>
            </a:extLst>
          </p:cNvPr>
          <p:cNvSpPr/>
          <p:nvPr/>
        </p:nvSpPr>
        <p:spPr>
          <a:xfrm>
            <a:off x="7148398" y="4335318"/>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INTERNAL APPLICATIONS</a:t>
            </a:r>
          </a:p>
        </p:txBody>
      </p:sp>
      <p:sp>
        <p:nvSpPr>
          <p:cNvPr id="68" name="Rectangle: Rounded Corners 67">
            <a:extLst>
              <a:ext uri="{FF2B5EF4-FFF2-40B4-BE49-F238E27FC236}">
                <a16:creationId xmlns:a16="http://schemas.microsoft.com/office/drawing/2014/main" id="{488C902A-E16A-42ED-B256-AEF07742CDAB}"/>
              </a:ext>
            </a:extLst>
          </p:cNvPr>
          <p:cNvSpPr/>
          <p:nvPr/>
        </p:nvSpPr>
        <p:spPr>
          <a:xfrm>
            <a:off x="533456" y="1450693"/>
            <a:ext cx="3383280" cy="1737360"/>
          </a:xfrm>
          <a:prstGeom prst="roundRect">
            <a:avLst>
              <a:gd name="adj" fmla="val 4021"/>
            </a:avLst>
          </a:prstGeom>
          <a:solidFill>
            <a:schemeClr val="accent4">
              <a:lumMod val="40000"/>
              <a:lumOff val="60000"/>
            </a:schemeClr>
          </a:solidFill>
          <a:ln w="19050">
            <a:noFill/>
          </a:ln>
          <a:effectLst>
            <a:outerShdw blurRad="76200" dir="18900000" sy="23000" kx="-12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 </a:t>
            </a:r>
          </a:p>
        </p:txBody>
      </p:sp>
      <p:sp>
        <p:nvSpPr>
          <p:cNvPr id="85" name="Rectangle: Diagonal Corners Rounded 84">
            <a:extLst>
              <a:ext uri="{FF2B5EF4-FFF2-40B4-BE49-F238E27FC236}">
                <a16:creationId xmlns:a16="http://schemas.microsoft.com/office/drawing/2014/main" id="{79D1F7AC-01DF-4A0E-BF1B-3A3DD95F630B}"/>
              </a:ext>
            </a:extLst>
          </p:cNvPr>
          <p:cNvSpPr/>
          <p:nvPr/>
        </p:nvSpPr>
        <p:spPr>
          <a:xfrm>
            <a:off x="533456" y="1349939"/>
            <a:ext cx="3383280" cy="30646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53A"/>
                </a:solidFill>
                <a:effectLst/>
                <a:uLnTx/>
                <a:uFillTx/>
                <a:latin typeface="Avenir Next LT Pro" panose="020B0504020202020204" pitchFamily="34" charset="77"/>
                <a:ea typeface="+mn-ea"/>
                <a:cs typeface="+mn-cs"/>
              </a:rPr>
              <a:t> STANDARDIZATION &amp; POLICY</a:t>
            </a:r>
          </a:p>
        </p:txBody>
      </p:sp>
      <p:sp>
        <p:nvSpPr>
          <p:cNvPr id="53" name="Rectangle 52">
            <a:extLst>
              <a:ext uri="{FF2B5EF4-FFF2-40B4-BE49-F238E27FC236}">
                <a16:creationId xmlns:a16="http://schemas.microsoft.com/office/drawing/2014/main" id="{ECE8B714-E3F8-45B7-84CD-3BE67D2B8397}"/>
              </a:ext>
            </a:extLst>
          </p:cNvPr>
          <p:cNvSpPr/>
          <p:nvPr/>
        </p:nvSpPr>
        <p:spPr>
          <a:xfrm>
            <a:off x="1274170" y="1423649"/>
            <a:ext cx="1188720" cy="870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A77A5"/>
              </a:solidFill>
              <a:effectLst/>
              <a:uLnTx/>
              <a:uFillTx/>
              <a:latin typeface="Avenir Next LT Pro" panose="020B0504020202020204" pitchFamily="34" charset="77"/>
              <a:ea typeface="+mn-ea"/>
              <a:cs typeface="+mn-cs"/>
            </a:endParaRPr>
          </a:p>
        </p:txBody>
      </p:sp>
      <p:sp>
        <p:nvSpPr>
          <p:cNvPr id="82" name="Rounded Rectangle 7">
            <a:extLst>
              <a:ext uri="{FF2B5EF4-FFF2-40B4-BE49-F238E27FC236}">
                <a16:creationId xmlns:a16="http://schemas.microsoft.com/office/drawing/2014/main" id="{8B88DEA9-06E8-4EC4-834C-1E4E8F19E85A}"/>
              </a:ext>
            </a:extLst>
          </p:cNvPr>
          <p:cNvSpPr/>
          <p:nvPr/>
        </p:nvSpPr>
        <p:spPr>
          <a:xfrm>
            <a:off x="752145" y="1861243"/>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MODEL DEV. SERVICES</a:t>
            </a:r>
          </a:p>
        </p:txBody>
      </p:sp>
      <p:sp>
        <p:nvSpPr>
          <p:cNvPr id="83" name="Rounded Rectangle 7">
            <a:extLst>
              <a:ext uri="{FF2B5EF4-FFF2-40B4-BE49-F238E27FC236}">
                <a16:creationId xmlns:a16="http://schemas.microsoft.com/office/drawing/2014/main" id="{D7FC0138-337F-4FA1-A745-732AC6018F27}"/>
              </a:ext>
            </a:extLst>
          </p:cNvPr>
          <p:cNvSpPr/>
          <p:nvPr/>
        </p:nvSpPr>
        <p:spPr>
          <a:xfrm>
            <a:off x="2209464" y="1861243"/>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Open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 STANDARD</a:t>
            </a:r>
          </a:p>
        </p:txBody>
      </p:sp>
      <p:pic>
        <p:nvPicPr>
          <p:cNvPr id="15" name="Picture 14" descr="Shape&#10;&#10;Description automatically generated with low confidence">
            <a:extLst>
              <a:ext uri="{FF2B5EF4-FFF2-40B4-BE49-F238E27FC236}">
                <a16:creationId xmlns:a16="http://schemas.microsoft.com/office/drawing/2014/main" id="{69AC5BE7-E543-4A35-BD3D-FA836347471D}"/>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83481" y="2326657"/>
            <a:ext cx="614060" cy="548640"/>
          </a:xfrm>
          <a:prstGeom prst="rect">
            <a:avLst/>
          </a:prstGeom>
        </p:spPr>
      </p:pic>
      <p:cxnSp>
        <p:nvCxnSpPr>
          <p:cNvPr id="17" name="Straight Arrow Connector 16">
            <a:extLst>
              <a:ext uri="{FF2B5EF4-FFF2-40B4-BE49-F238E27FC236}">
                <a16:creationId xmlns:a16="http://schemas.microsoft.com/office/drawing/2014/main" id="{3C1F7916-84B9-47A6-AD82-8F02B8B5C954}"/>
              </a:ext>
            </a:extLst>
          </p:cNvPr>
          <p:cNvCxnSpPr>
            <a:stCxn id="71" idx="3"/>
            <a:endCxn id="60" idx="1"/>
          </p:cNvCxnSpPr>
          <p:nvPr/>
        </p:nvCxnSpPr>
        <p:spPr>
          <a:xfrm>
            <a:off x="7739569" y="2319373"/>
            <a:ext cx="439553"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5B86E2BF-911C-41E2-A892-9B4A9113EE6A}"/>
              </a:ext>
            </a:extLst>
          </p:cNvPr>
          <p:cNvCxnSpPr>
            <a:cxnSpLocks/>
            <a:endCxn id="84" idx="3"/>
          </p:cNvCxnSpPr>
          <p:nvPr/>
        </p:nvCxnSpPr>
        <p:spPr>
          <a:xfrm rot="5400000">
            <a:off x="8542306" y="2365353"/>
            <a:ext cx="1490818" cy="1369301"/>
          </a:xfrm>
          <a:prstGeom prst="curvedConnector3">
            <a:avLst>
              <a:gd name="adj1" fmla="val 50000"/>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9C72E31-39F5-4160-9625-3BE4D6B6B74D}"/>
              </a:ext>
            </a:extLst>
          </p:cNvPr>
          <p:cNvCxnSpPr>
            <a:cxnSpLocks/>
            <a:stCxn id="68" idx="2"/>
            <a:endCxn id="42" idx="3"/>
          </p:cNvCxnSpPr>
          <p:nvPr/>
        </p:nvCxnSpPr>
        <p:spPr>
          <a:xfrm rot="16200000" flipH="1">
            <a:off x="2941998" y="2471151"/>
            <a:ext cx="607359" cy="2041162"/>
          </a:xfrm>
          <a:prstGeom prst="curvedConnector3">
            <a:avLst>
              <a:gd name="adj1" fmla="val 50000"/>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2" name="Rectangle: Diagonal Corners Rounded 41">
            <a:extLst>
              <a:ext uri="{FF2B5EF4-FFF2-40B4-BE49-F238E27FC236}">
                <a16:creationId xmlns:a16="http://schemas.microsoft.com/office/drawing/2014/main" id="{8E004730-CC29-984D-BF51-BA37AB073C62}"/>
              </a:ext>
            </a:extLst>
          </p:cNvPr>
          <p:cNvSpPr/>
          <p:nvPr/>
        </p:nvSpPr>
        <p:spPr>
          <a:xfrm>
            <a:off x="2574617" y="3795412"/>
            <a:ext cx="3383281" cy="30646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53A"/>
                </a:solidFill>
                <a:effectLst/>
                <a:uLnTx/>
                <a:uFillTx/>
                <a:latin typeface="Avenir Next LT Pro" panose="020B0504020202020204" pitchFamily="34" charset="77"/>
                <a:ea typeface="+mn-ea"/>
                <a:cs typeface="+mn-cs"/>
              </a:rPr>
              <a:t>  INTEROPERABILITY  PLATFORM</a:t>
            </a:r>
          </a:p>
        </p:txBody>
      </p:sp>
      <p:grpSp>
        <p:nvGrpSpPr>
          <p:cNvPr id="114" name="Group 113">
            <a:extLst>
              <a:ext uri="{FF2B5EF4-FFF2-40B4-BE49-F238E27FC236}">
                <a16:creationId xmlns:a16="http://schemas.microsoft.com/office/drawing/2014/main" id="{3CE6A3BB-20B3-4036-B716-6D8E61CF0BB5}"/>
              </a:ext>
            </a:extLst>
          </p:cNvPr>
          <p:cNvGrpSpPr/>
          <p:nvPr/>
        </p:nvGrpSpPr>
        <p:grpSpPr>
          <a:xfrm>
            <a:off x="4356288" y="1349939"/>
            <a:ext cx="3383281" cy="1838114"/>
            <a:chOff x="4410407" y="499487"/>
            <a:chExt cx="3383281" cy="1838114"/>
          </a:xfrm>
        </p:grpSpPr>
        <p:sp>
          <p:nvSpPr>
            <p:cNvPr id="71" name="Rectangle: Rounded Corners 70">
              <a:extLst>
                <a:ext uri="{FF2B5EF4-FFF2-40B4-BE49-F238E27FC236}">
                  <a16:creationId xmlns:a16="http://schemas.microsoft.com/office/drawing/2014/main" id="{0DAB1444-8FD8-4052-A44D-9711F3E2348F}"/>
                </a:ext>
              </a:extLst>
            </p:cNvPr>
            <p:cNvSpPr/>
            <p:nvPr/>
          </p:nvSpPr>
          <p:spPr>
            <a:xfrm>
              <a:off x="4410408" y="600241"/>
              <a:ext cx="3383280" cy="1737360"/>
            </a:xfrm>
            <a:prstGeom prst="roundRect">
              <a:avLst>
                <a:gd name="adj" fmla="val 4301"/>
              </a:avLst>
            </a:prstGeom>
            <a:solidFill>
              <a:schemeClr val="accent4">
                <a:lumMod val="40000"/>
                <a:lumOff val="60000"/>
              </a:schemeClr>
            </a:solidFill>
            <a:ln w="19050">
              <a:noFill/>
            </a:ln>
            <a:effectLst>
              <a:outerShdw blurRad="76200" dir="18900000" sy="23000" kx="-12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endParaRPr>
            </a:p>
          </p:txBody>
        </p:sp>
        <p:sp>
          <p:nvSpPr>
            <p:cNvPr id="86" name="Rectangle: Diagonal Corners Rounded 85">
              <a:extLst>
                <a:ext uri="{FF2B5EF4-FFF2-40B4-BE49-F238E27FC236}">
                  <a16:creationId xmlns:a16="http://schemas.microsoft.com/office/drawing/2014/main" id="{7FFFE154-AD26-49AC-98E0-75F2E5A17870}"/>
                </a:ext>
              </a:extLst>
            </p:cNvPr>
            <p:cNvSpPr/>
            <p:nvPr/>
          </p:nvSpPr>
          <p:spPr>
            <a:xfrm>
              <a:off x="4410407" y="499487"/>
              <a:ext cx="3383279" cy="30646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53A"/>
                  </a:solidFill>
                  <a:latin typeface="Avenir Next LT Pro" panose="020B0504020202020204" pitchFamily="34" charset="77"/>
                </a:rPr>
                <a:t>Development</a:t>
              </a:r>
              <a:r>
                <a:rPr kumimoji="0" lang="en-US" sz="1200" b="1" i="0" u="none" strike="noStrike" kern="1200" cap="none" spc="0" normalizeH="0" baseline="0" noProof="0" dirty="0">
                  <a:ln>
                    <a:noFill/>
                  </a:ln>
                  <a:solidFill>
                    <a:srgbClr val="FFC53A"/>
                  </a:solidFill>
                  <a:effectLst/>
                  <a:uLnTx/>
                  <a:uFillTx/>
                  <a:latin typeface="Avenir Next LT Pro" panose="020B0504020202020204" pitchFamily="34" charset="77"/>
                  <a:ea typeface="+mn-ea"/>
                  <a:cs typeface="+mn-cs"/>
                </a:rPr>
                <a:t>  Lab</a:t>
              </a:r>
            </a:p>
          </p:txBody>
        </p:sp>
        <p:sp>
          <p:nvSpPr>
            <p:cNvPr id="74" name="Rounded Rectangle 7">
              <a:extLst>
                <a:ext uri="{FF2B5EF4-FFF2-40B4-BE49-F238E27FC236}">
                  <a16:creationId xmlns:a16="http://schemas.microsoft.com/office/drawing/2014/main" id="{1B8AE91F-36C4-43A9-8FBF-01F83D777260}"/>
                </a:ext>
              </a:extLst>
            </p:cNvPr>
            <p:cNvSpPr/>
            <p:nvPr/>
          </p:nvSpPr>
          <p:spPr>
            <a:xfrm>
              <a:off x="4649874" y="1010791"/>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ENGAGEMENT SERVICES</a:t>
              </a:r>
            </a:p>
          </p:txBody>
        </p:sp>
        <p:sp>
          <p:nvSpPr>
            <p:cNvPr id="75" name="Rounded Rectangle 7">
              <a:extLst>
                <a:ext uri="{FF2B5EF4-FFF2-40B4-BE49-F238E27FC236}">
                  <a16:creationId xmlns:a16="http://schemas.microsoft.com/office/drawing/2014/main" id="{9D6078FB-E00D-4ECB-B4FE-AC3CA8988F1C}"/>
                </a:ext>
              </a:extLst>
            </p:cNvPr>
            <p:cNvSpPr/>
            <p:nvPr/>
          </p:nvSpPr>
          <p:spPr>
            <a:xfrm>
              <a:off x="6111863" y="1010791"/>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DEVELOPMENT ENVIRONMENT</a:t>
              </a:r>
            </a:p>
          </p:txBody>
        </p:sp>
        <p:pic>
          <p:nvPicPr>
            <p:cNvPr id="28" name="Graphic 27">
              <a:extLst>
                <a:ext uri="{FF2B5EF4-FFF2-40B4-BE49-F238E27FC236}">
                  <a16:creationId xmlns:a16="http://schemas.microsoft.com/office/drawing/2014/main" id="{51F1BBF5-C312-4E2C-BC67-1AC0C3BD09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3451" y="1523853"/>
              <a:ext cx="576194" cy="463766"/>
            </a:xfrm>
            <a:prstGeom prst="rect">
              <a:avLst/>
            </a:prstGeom>
          </p:spPr>
        </p:pic>
        <p:pic>
          <p:nvPicPr>
            <p:cNvPr id="44" name="Graphic 43">
              <a:extLst>
                <a:ext uri="{FF2B5EF4-FFF2-40B4-BE49-F238E27FC236}">
                  <a16:creationId xmlns:a16="http://schemas.microsoft.com/office/drawing/2014/main" id="{9022DB2E-37EA-47D6-81E9-F986A20DA6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5226" y="1547053"/>
              <a:ext cx="365760" cy="428461"/>
            </a:xfrm>
            <a:prstGeom prst="rect">
              <a:avLst/>
            </a:prstGeom>
          </p:spPr>
        </p:pic>
      </p:grpSp>
      <p:grpSp>
        <p:nvGrpSpPr>
          <p:cNvPr id="115" name="Group 114">
            <a:extLst>
              <a:ext uri="{FF2B5EF4-FFF2-40B4-BE49-F238E27FC236}">
                <a16:creationId xmlns:a16="http://schemas.microsoft.com/office/drawing/2014/main" id="{F1CDF7D3-E95B-49FA-BFF6-C03098F10F5D}"/>
              </a:ext>
            </a:extLst>
          </p:cNvPr>
          <p:cNvGrpSpPr/>
          <p:nvPr/>
        </p:nvGrpSpPr>
        <p:grpSpPr>
          <a:xfrm>
            <a:off x="8179119" y="1349939"/>
            <a:ext cx="3383283" cy="1838114"/>
            <a:chOff x="8233238" y="499487"/>
            <a:chExt cx="3383283" cy="1838114"/>
          </a:xfrm>
        </p:grpSpPr>
        <p:sp>
          <p:nvSpPr>
            <p:cNvPr id="60" name="Rectangle: Rounded Corners 59">
              <a:extLst>
                <a:ext uri="{FF2B5EF4-FFF2-40B4-BE49-F238E27FC236}">
                  <a16:creationId xmlns:a16="http://schemas.microsoft.com/office/drawing/2014/main" id="{07860F3D-2DC4-4B4C-ACE3-7B5A99A60B5C}"/>
                </a:ext>
              </a:extLst>
            </p:cNvPr>
            <p:cNvSpPr/>
            <p:nvPr/>
          </p:nvSpPr>
          <p:spPr>
            <a:xfrm>
              <a:off x="8233241" y="600241"/>
              <a:ext cx="3383280" cy="1737360"/>
            </a:xfrm>
            <a:prstGeom prst="roundRect">
              <a:avLst>
                <a:gd name="adj" fmla="val 4788"/>
              </a:avLst>
            </a:prstGeom>
            <a:solidFill>
              <a:schemeClr val="accent4">
                <a:lumMod val="40000"/>
                <a:lumOff val="60000"/>
              </a:schemeClr>
            </a:solidFill>
            <a:ln w="19050">
              <a:noFill/>
            </a:ln>
            <a:effectLst>
              <a:outerShdw blurRad="76200" dir="18900000" sy="23000" kx="-12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endParaRPr>
            </a:p>
          </p:txBody>
        </p:sp>
        <p:sp>
          <p:nvSpPr>
            <p:cNvPr id="61" name="Rectangle: Diagonal Corners Rounded 60">
              <a:extLst>
                <a:ext uri="{FF2B5EF4-FFF2-40B4-BE49-F238E27FC236}">
                  <a16:creationId xmlns:a16="http://schemas.microsoft.com/office/drawing/2014/main" id="{600F56E8-72C1-46D3-8110-4E92FA69509F}"/>
                </a:ext>
              </a:extLst>
            </p:cNvPr>
            <p:cNvSpPr/>
            <p:nvPr/>
          </p:nvSpPr>
          <p:spPr>
            <a:xfrm>
              <a:off x="8233238" y="499487"/>
              <a:ext cx="3383279" cy="30646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53A"/>
                  </a:solidFill>
                  <a:effectLst/>
                  <a:uLnTx/>
                  <a:uFillTx/>
                  <a:latin typeface="Avenir Next LT Pro" panose="020B0504020202020204" pitchFamily="34" charset="77"/>
                  <a:ea typeface="+mn-ea"/>
                  <a:cs typeface="+mn-cs"/>
                </a:rPr>
                <a:t> MARKETPLACE</a:t>
              </a:r>
            </a:p>
          </p:txBody>
        </p:sp>
        <p:sp>
          <p:nvSpPr>
            <p:cNvPr id="8" name="Rectangle 7">
              <a:extLst>
                <a:ext uri="{FF2B5EF4-FFF2-40B4-BE49-F238E27FC236}">
                  <a16:creationId xmlns:a16="http://schemas.microsoft.com/office/drawing/2014/main" id="{6B6566D5-1375-4778-9B22-DEE1AC48C426}"/>
                </a:ext>
              </a:extLst>
            </p:cNvPr>
            <p:cNvSpPr/>
            <p:nvPr/>
          </p:nvSpPr>
          <p:spPr>
            <a:xfrm>
              <a:off x="8450654" y="1010791"/>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3A77A5"/>
                  </a:solidFill>
                  <a:latin typeface="Avenir Next LT Pro" panose="020B0504020202020204" pitchFamily="34" charset="77"/>
                </a:rPr>
                <a:t>Compliance</a:t>
              </a: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 CERTIFICATION</a:t>
              </a:r>
            </a:p>
          </p:txBody>
        </p:sp>
        <p:pic>
          <p:nvPicPr>
            <p:cNvPr id="106" name="Picture 105" descr="Shape&#10;&#10;Description automatically generated with low confidence">
              <a:extLst>
                <a:ext uri="{FF2B5EF4-FFF2-40B4-BE49-F238E27FC236}">
                  <a16:creationId xmlns:a16="http://schemas.microsoft.com/office/drawing/2014/main" id="{E4AD0F65-3F4E-49F0-BDF3-3E686B8D9125}"/>
                </a:ext>
              </a:extLst>
            </p:cNvPr>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945104" y="1495869"/>
              <a:ext cx="457200" cy="457200"/>
            </a:xfrm>
            <a:prstGeom prst="rect">
              <a:avLst/>
            </a:prstGeom>
          </p:spPr>
        </p:pic>
        <p:sp>
          <p:nvSpPr>
            <p:cNvPr id="50" name="Rectangle 49">
              <a:extLst>
                <a:ext uri="{FF2B5EF4-FFF2-40B4-BE49-F238E27FC236}">
                  <a16:creationId xmlns:a16="http://schemas.microsoft.com/office/drawing/2014/main" id="{33944848-98F7-4C6B-A488-244ED422BEB7}"/>
                </a:ext>
              </a:extLst>
            </p:cNvPr>
            <p:cNvSpPr/>
            <p:nvPr/>
          </p:nvSpPr>
          <p:spPr>
            <a:xfrm>
              <a:off x="9914146" y="1010791"/>
              <a:ext cx="1463040" cy="1097280"/>
            </a:xfrm>
            <a:prstGeom prst="rect">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CERTIFIED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A77A5"/>
                  </a:solidFill>
                  <a:effectLst/>
                  <a:uLnTx/>
                  <a:uFillTx/>
                  <a:latin typeface="Avenir Next LT Pro" panose="020B0504020202020204" pitchFamily="34" charset="77"/>
                  <a:ea typeface="+mn-ea"/>
                  <a:cs typeface="+mn-cs"/>
                </a:rPr>
                <a:t>APPLICATIONS</a:t>
              </a:r>
            </a:p>
          </p:txBody>
        </p:sp>
        <p:pic>
          <p:nvPicPr>
            <p:cNvPr id="1026" name="Picture 2">
              <a:extLst>
                <a:ext uri="{FF2B5EF4-FFF2-40B4-BE49-F238E27FC236}">
                  <a16:creationId xmlns:a16="http://schemas.microsoft.com/office/drawing/2014/main" id="{BFD12E1C-BC0D-40CE-AA9F-B57403CFEC4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371345" y="1495869"/>
              <a:ext cx="498367" cy="498367"/>
            </a:xfrm>
            <a:prstGeom prst="rect">
              <a:avLst/>
            </a:prstGeom>
            <a:noFill/>
            <a:extLst>
              <a:ext uri="{909E8E84-426E-40DD-AFC4-6F175D3DCCD1}">
                <a14:hiddenFill xmlns:a14="http://schemas.microsoft.com/office/drawing/2010/main">
                  <a:solidFill>
                    <a:srgbClr val="FFFFFF"/>
                  </a:solidFill>
                </a14:hiddenFill>
              </a:ext>
            </a:extLst>
          </p:spPr>
        </p:pic>
      </p:grpSp>
      <p:pic>
        <p:nvPicPr>
          <p:cNvPr id="117" name="Graphic 116">
            <a:extLst>
              <a:ext uri="{FF2B5EF4-FFF2-40B4-BE49-F238E27FC236}">
                <a16:creationId xmlns:a16="http://schemas.microsoft.com/office/drawing/2014/main" id="{8F137541-E07F-4261-88E0-AB5A11420F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3216484" y="4833060"/>
            <a:ext cx="640080" cy="483963"/>
          </a:xfrm>
          <a:prstGeom prst="rect">
            <a:avLst/>
          </a:prstGeom>
        </p:spPr>
      </p:pic>
      <p:pic>
        <p:nvPicPr>
          <p:cNvPr id="130" name="Graphic 129">
            <a:extLst>
              <a:ext uri="{FF2B5EF4-FFF2-40B4-BE49-F238E27FC236}">
                <a16:creationId xmlns:a16="http://schemas.microsoft.com/office/drawing/2014/main" id="{19F00E26-ACF9-4A25-B40B-B6FAE76EB2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4270" y="4866235"/>
            <a:ext cx="396416" cy="393192"/>
          </a:xfrm>
          <a:prstGeom prst="rect">
            <a:avLst/>
          </a:prstGeom>
        </p:spPr>
      </p:pic>
      <p:pic>
        <p:nvPicPr>
          <p:cNvPr id="121" name="Graphic 120">
            <a:extLst>
              <a:ext uri="{FF2B5EF4-FFF2-40B4-BE49-F238E27FC236}">
                <a16:creationId xmlns:a16="http://schemas.microsoft.com/office/drawing/2014/main" id="{5987C001-2087-442E-B111-243BB4BD5F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73744" y="4868941"/>
            <a:ext cx="320039" cy="447329"/>
          </a:xfrm>
          <a:prstGeom prst="rect">
            <a:avLst/>
          </a:prstGeom>
        </p:spPr>
      </p:pic>
      <p:pic>
        <p:nvPicPr>
          <p:cNvPr id="125" name="Graphic 124">
            <a:extLst>
              <a:ext uri="{FF2B5EF4-FFF2-40B4-BE49-F238E27FC236}">
                <a16:creationId xmlns:a16="http://schemas.microsoft.com/office/drawing/2014/main" id="{00C9C462-1343-4DB1-A595-3C69C2AD02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74660" y="4833061"/>
            <a:ext cx="320040" cy="470863"/>
          </a:xfrm>
          <a:prstGeom prst="rect">
            <a:avLst/>
          </a:prstGeom>
        </p:spPr>
      </p:pic>
      <p:pic>
        <p:nvPicPr>
          <p:cNvPr id="1027" name="Graphic 1026">
            <a:extLst>
              <a:ext uri="{FF2B5EF4-FFF2-40B4-BE49-F238E27FC236}">
                <a16:creationId xmlns:a16="http://schemas.microsoft.com/office/drawing/2014/main" id="{B5E4C68A-DC19-4038-BC8B-78A159E174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3341" y="4837614"/>
            <a:ext cx="440225" cy="433066"/>
          </a:xfrm>
          <a:prstGeom prst="rect">
            <a:avLst/>
          </a:prstGeom>
        </p:spPr>
      </p:pic>
      <p:pic>
        <p:nvPicPr>
          <p:cNvPr id="1034" name="Graphic 1033">
            <a:extLst>
              <a:ext uri="{FF2B5EF4-FFF2-40B4-BE49-F238E27FC236}">
                <a16:creationId xmlns:a16="http://schemas.microsoft.com/office/drawing/2014/main" id="{4D3824BF-D325-4A84-8AB8-27ACB236A2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69925" y="2319373"/>
            <a:ext cx="301752" cy="515493"/>
          </a:xfrm>
          <a:prstGeom prst="rect">
            <a:avLst/>
          </a:prstGeom>
        </p:spPr>
      </p:pic>
      <p:pic>
        <p:nvPicPr>
          <p:cNvPr id="1038" name="Graphic 1037">
            <a:extLst>
              <a:ext uri="{FF2B5EF4-FFF2-40B4-BE49-F238E27FC236}">
                <a16:creationId xmlns:a16="http://schemas.microsoft.com/office/drawing/2014/main" id="{B816C4F4-93F3-437F-8E1F-356CA9C016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1184229" y="5027640"/>
            <a:ext cx="421094" cy="533967"/>
          </a:xfrm>
          <a:prstGeom prst="rect">
            <a:avLst/>
          </a:prstGeom>
        </p:spPr>
      </p:pic>
      <p:grpSp>
        <p:nvGrpSpPr>
          <p:cNvPr id="154" name="Group 153">
            <a:extLst>
              <a:ext uri="{FF2B5EF4-FFF2-40B4-BE49-F238E27FC236}">
                <a16:creationId xmlns:a16="http://schemas.microsoft.com/office/drawing/2014/main" id="{5912FB3B-A3B6-4605-91FE-BA27F464388C}"/>
              </a:ext>
            </a:extLst>
          </p:cNvPr>
          <p:cNvGrpSpPr>
            <a:grpSpLocks noChangeAspect="1"/>
          </p:cNvGrpSpPr>
          <p:nvPr/>
        </p:nvGrpSpPr>
        <p:grpSpPr>
          <a:xfrm flipH="1">
            <a:off x="1799661" y="4474830"/>
            <a:ext cx="377780" cy="563208"/>
            <a:chOff x="4788406" y="599933"/>
            <a:chExt cx="2615151" cy="3898757"/>
          </a:xfrm>
          <a:solidFill>
            <a:schemeClr val="accent4">
              <a:lumMod val="75000"/>
            </a:schemeClr>
          </a:solidFill>
        </p:grpSpPr>
        <p:sp>
          <p:nvSpPr>
            <p:cNvPr id="155" name="Freeform: Shape 154">
              <a:extLst>
                <a:ext uri="{FF2B5EF4-FFF2-40B4-BE49-F238E27FC236}">
                  <a16:creationId xmlns:a16="http://schemas.microsoft.com/office/drawing/2014/main" id="{48761EED-1F83-4A6D-A26F-93AE7F3B395E}"/>
                </a:ext>
              </a:extLst>
            </p:cNvPr>
            <p:cNvSpPr/>
            <p:nvPr/>
          </p:nvSpPr>
          <p:spPr>
            <a:xfrm>
              <a:off x="5602184" y="2578882"/>
              <a:ext cx="987610" cy="987610"/>
            </a:xfrm>
            <a:custGeom>
              <a:avLst/>
              <a:gdLst>
                <a:gd name="connsiteX0" fmla="*/ 658407 w 987610"/>
                <a:gd name="connsiteY0" fmla="*/ 329204 h 987610"/>
                <a:gd name="connsiteX1" fmla="*/ 987611 w 987610"/>
                <a:gd name="connsiteY1" fmla="*/ 329204 h 987610"/>
                <a:gd name="connsiteX2" fmla="*/ 987611 w 987610"/>
                <a:gd name="connsiteY2" fmla="*/ 658407 h 987610"/>
                <a:gd name="connsiteX3" fmla="*/ 658407 w 987610"/>
                <a:gd name="connsiteY3" fmla="*/ 658407 h 987610"/>
                <a:gd name="connsiteX4" fmla="*/ 658407 w 987610"/>
                <a:gd name="connsiteY4" fmla="*/ 987611 h 987610"/>
                <a:gd name="connsiteX5" fmla="*/ 329204 w 987610"/>
                <a:gd name="connsiteY5" fmla="*/ 987611 h 987610"/>
                <a:gd name="connsiteX6" fmla="*/ 329204 w 987610"/>
                <a:gd name="connsiteY6" fmla="*/ 658407 h 987610"/>
                <a:gd name="connsiteX7" fmla="*/ 0 w 987610"/>
                <a:gd name="connsiteY7" fmla="*/ 658407 h 987610"/>
                <a:gd name="connsiteX8" fmla="*/ 0 w 987610"/>
                <a:gd name="connsiteY8" fmla="*/ 329204 h 987610"/>
                <a:gd name="connsiteX9" fmla="*/ 329204 w 987610"/>
                <a:gd name="connsiteY9" fmla="*/ 329204 h 987610"/>
                <a:gd name="connsiteX10" fmla="*/ 329204 w 987610"/>
                <a:gd name="connsiteY10" fmla="*/ 0 h 987610"/>
                <a:gd name="connsiteX11" fmla="*/ 658407 w 987610"/>
                <a:gd name="connsiteY11" fmla="*/ 0 h 98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610" h="987610">
                  <a:moveTo>
                    <a:pt x="658407" y="329204"/>
                  </a:moveTo>
                  <a:lnTo>
                    <a:pt x="987611" y="329204"/>
                  </a:lnTo>
                  <a:lnTo>
                    <a:pt x="987611" y="658407"/>
                  </a:lnTo>
                  <a:lnTo>
                    <a:pt x="658407" y="658407"/>
                  </a:lnTo>
                  <a:lnTo>
                    <a:pt x="658407" y="987611"/>
                  </a:lnTo>
                  <a:lnTo>
                    <a:pt x="329204" y="987611"/>
                  </a:lnTo>
                  <a:lnTo>
                    <a:pt x="329204" y="658407"/>
                  </a:lnTo>
                  <a:lnTo>
                    <a:pt x="0" y="658407"/>
                  </a:lnTo>
                  <a:lnTo>
                    <a:pt x="0" y="329204"/>
                  </a:lnTo>
                  <a:lnTo>
                    <a:pt x="329204" y="329204"/>
                  </a:lnTo>
                  <a:lnTo>
                    <a:pt x="329204" y="0"/>
                  </a:lnTo>
                  <a:lnTo>
                    <a:pt x="658407" y="0"/>
                  </a:ln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6" name="Freeform: Shape 155">
              <a:extLst>
                <a:ext uri="{FF2B5EF4-FFF2-40B4-BE49-F238E27FC236}">
                  <a16:creationId xmlns:a16="http://schemas.microsoft.com/office/drawing/2014/main" id="{AB36B5FB-3A81-4835-AE05-80AE608D2D17}"/>
                </a:ext>
              </a:extLst>
            </p:cNvPr>
            <p:cNvSpPr/>
            <p:nvPr/>
          </p:nvSpPr>
          <p:spPr>
            <a:xfrm>
              <a:off x="5254787" y="1772087"/>
              <a:ext cx="923537" cy="54883"/>
            </a:xfrm>
            <a:custGeom>
              <a:avLst/>
              <a:gdLst>
                <a:gd name="connsiteX0" fmla="*/ 896174 w 923537"/>
                <a:gd name="connsiteY0" fmla="*/ 54883 h 54883"/>
                <a:gd name="connsiteX1" fmla="*/ 27442 w 923537"/>
                <a:gd name="connsiteY1" fmla="*/ 54883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3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3"/>
                  </a:moveTo>
                  <a:lnTo>
                    <a:pt x="27442" y="54883"/>
                  </a:lnTo>
                  <a:cubicBezTo>
                    <a:pt x="12286" y="54883"/>
                    <a:pt x="0" y="42598"/>
                    <a:pt x="0" y="27442"/>
                  </a:cubicBezTo>
                  <a:cubicBezTo>
                    <a:pt x="0" y="12286"/>
                    <a:pt x="12286" y="0"/>
                    <a:pt x="27442" y="0"/>
                  </a:cubicBezTo>
                  <a:lnTo>
                    <a:pt x="896096" y="0"/>
                  </a:lnTo>
                  <a:cubicBezTo>
                    <a:pt x="911252" y="0"/>
                    <a:pt x="923538" y="12286"/>
                    <a:pt x="923538" y="27442"/>
                  </a:cubicBezTo>
                  <a:cubicBezTo>
                    <a:pt x="923538" y="42598"/>
                    <a:pt x="911330" y="54883"/>
                    <a:pt x="896174" y="54883"/>
                  </a:cubicBez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7" name="Freeform: Shape 156">
              <a:extLst>
                <a:ext uri="{FF2B5EF4-FFF2-40B4-BE49-F238E27FC236}">
                  <a16:creationId xmlns:a16="http://schemas.microsoft.com/office/drawing/2014/main" id="{A6E88521-A2A8-4B10-A4A2-8CE0187730FC}"/>
                </a:ext>
              </a:extLst>
            </p:cNvPr>
            <p:cNvSpPr/>
            <p:nvPr/>
          </p:nvSpPr>
          <p:spPr>
            <a:xfrm>
              <a:off x="5254787" y="1936875"/>
              <a:ext cx="923537" cy="54883"/>
            </a:xfrm>
            <a:custGeom>
              <a:avLst/>
              <a:gdLst>
                <a:gd name="connsiteX0" fmla="*/ 896174 w 923537"/>
                <a:gd name="connsiteY0" fmla="*/ 54884 h 54883"/>
                <a:gd name="connsiteX1" fmla="*/ 27442 w 923537"/>
                <a:gd name="connsiteY1" fmla="*/ 54884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4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4"/>
                  </a:moveTo>
                  <a:lnTo>
                    <a:pt x="27442" y="54884"/>
                  </a:lnTo>
                  <a:cubicBezTo>
                    <a:pt x="12286" y="54884"/>
                    <a:pt x="0" y="42598"/>
                    <a:pt x="0" y="27442"/>
                  </a:cubicBezTo>
                  <a:cubicBezTo>
                    <a:pt x="0" y="12286"/>
                    <a:pt x="12286" y="0"/>
                    <a:pt x="27442" y="0"/>
                  </a:cubicBezTo>
                  <a:lnTo>
                    <a:pt x="896096" y="0"/>
                  </a:lnTo>
                  <a:cubicBezTo>
                    <a:pt x="911252" y="0"/>
                    <a:pt x="923538" y="12286"/>
                    <a:pt x="923538" y="27442"/>
                  </a:cubicBezTo>
                  <a:cubicBezTo>
                    <a:pt x="923538" y="42598"/>
                    <a:pt x="911330" y="54884"/>
                    <a:pt x="896174" y="54884"/>
                  </a:cubicBez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8" name="Freeform: Shape 157">
              <a:extLst>
                <a:ext uri="{FF2B5EF4-FFF2-40B4-BE49-F238E27FC236}">
                  <a16:creationId xmlns:a16="http://schemas.microsoft.com/office/drawing/2014/main" id="{9D6F8908-04FC-44FE-8C46-57A1B1962D75}"/>
                </a:ext>
              </a:extLst>
            </p:cNvPr>
            <p:cNvSpPr/>
            <p:nvPr/>
          </p:nvSpPr>
          <p:spPr>
            <a:xfrm>
              <a:off x="5254787" y="2101565"/>
              <a:ext cx="923537" cy="54883"/>
            </a:xfrm>
            <a:custGeom>
              <a:avLst/>
              <a:gdLst>
                <a:gd name="connsiteX0" fmla="*/ 896174 w 923537"/>
                <a:gd name="connsiteY0" fmla="*/ 54884 h 54883"/>
                <a:gd name="connsiteX1" fmla="*/ 27442 w 923537"/>
                <a:gd name="connsiteY1" fmla="*/ 54884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4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4"/>
                  </a:moveTo>
                  <a:lnTo>
                    <a:pt x="27442" y="54884"/>
                  </a:lnTo>
                  <a:cubicBezTo>
                    <a:pt x="12286" y="54884"/>
                    <a:pt x="0" y="42598"/>
                    <a:pt x="0" y="27442"/>
                  </a:cubicBezTo>
                  <a:cubicBezTo>
                    <a:pt x="0" y="12286"/>
                    <a:pt x="12286" y="0"/>
                    <a:pt x="27442" y="0"/>
                  </a:cubicBezTo>
                  <a:lnTo>
                    <a:pt x="896096" y="0"/>
                  </a:lnTo>
                  <a:cubicBezTo>
                    <a:pt x="911252" y="0"/>
                    <a:pt x="923538" y="12286"/>
                    <a:pt x="923538" y="27442"/>
                  </a:cubicBezTo>
                  <a:cubicBezTo>
                    <a:pt x="923538" y="42598"/>
                    <a:pt x="911330" y="54884"/>
                    <a:pt x="896174" y="54884"/>
                  </a:cubicBez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9" name="Freeform: Shape 158">
              <a:extLst>
                <a:ext uri="{FF2B5EF4-FFF2-40B4-BE49-F238E27FC236}">
                  <a16:creationId xmlns:a16="http://schemas.microsoft.com/office/drawing/2014/main" id="{15694ABD-D710-48B3-9239-CBBE4FBE7D6B}"/>
                </a:ext>
              </a:extLst>
            </p:cNvPr>
            <p:cNvSpPr/>
            <p:nvPr/>
          </p:nvSpPr>
          <p:spPr>
            <a:xfrm>
              <a:off x="4788406" y="599933"/>
              <a:ext cx="2615151" cy="3898757"/>
            </a:xfrm>
            <a:custGeom>
              <a:avLst/>
              <a:gdLst>
                <a:gd name="connsiteX0" fmla="*/ 2267696 w 2615151"/>
                <a:gd name="connsiteY0" fmla="*/ 387716 h 3898757"/>
                <a:gd name="connsiteX1" fmla="*/ 1676654 w 2615151"/>
                <a:gd name="connsiteY1" fmla="*/ 387716 h 3898757"/>
                <a:gd name="connsiteX2" fmla="*/ 1677957 w 2615151"/>
                <a:gd name="connsiteY2" fmla="*/ 370342 h 3898757"/>
                <a:gd name="connsiteX3" fmla="*/ 1307615 w 2615151"/>
                <a:gd name="connsiteY3" fmla="*/ 0 h 3898757"/>
                <a:gd name="connsiteX4" fmla="*/ 937234 w 2615151"/>
                <a:gd name="connsiteY4" fmla="*/ 370342 h 3898757"/>
                <a:gd name="connsiteX5" fmla="*/ 938537 w 2615151"/>
                <a:gd name="connsiteY5" fmla="*/ 387716 h 3898757"/>
                <a:gd name="connsiteX6" fmla="*/ 347456 w 2615151"/>
                <a:gd name="connsiteY6" fmla="*/ 387716 h 3898757"/>
                <a:gd name="connsiteX7" fmla="*/ 0 w 2615151"/>
                <a:gd name="connsiteY7" fmla="*/ 735172 h 3898757"/>
                <a:gd name="connsiteX8" fmla="*/ 0 w 2615151"/>
                <a:gd name="connsiteY8" fmla="*/ 3551263 h 3898757"/>
                <a:gd name="connsiteX9" fmla="*/ 347456 w 2615151"/>
                <a:gd name="connsiteY9" fmla="*/ 3898757 h 3898757"/>
                <a:gd name="connsiteX10" fmla="*/ 2267696 w 2615151"/>
                <a:gd name="connsiteY10" fmla="*/ 3898757 h 3898757"/>
                <a:gd name="connsiteX11" fmla="*/ 2615151 w 2615151"/>
                <a:gd name="connsiteY11" fmla="*/ 3551263 h 3898757"/>
                <a:gd name="connsiteX12" fmla="*/ 2615151 w 2615151"/>
                <a:gd name="connsiteY12" fmla="*/ 735270 h 3898757"/>
                <a:gd name="connsiteX13" fmla="*/ 2267696 w 2615151"/>
                <a:gd name="connsiteY13" fmla="*/ 387775 h 3898757"/>
                <a:gd name="connsiteX14" fmla="*/ 1307576 w 2615151"/>
                <a:gd name="connsiteY14" fmla="*/ 54839 h 3898757"/>
                <a:gd name="connsiteX15" fmla="*/ 1623034 w 2615151"/>
                <a:gd name="connsiteY15" fmla="*/ 370297 h 3898757"/>
                <a:gd name="connsiteX16" fmla="*/ 1596631 w 2615151"/>
                <a:gd name="connsiteY16" fmla="*/ 496660 h 3898757"/>
                <a:gd name="connsiteX17" fmla="*/ 1580054 w 2615151"/>
                <a:gd name="connsiteY17" fmla="*/ 534967 h 3898757"/>
                <a:gd name="connsiteX18" fmla="*/ 1821887 w 2615151"/>
                <a:gd name="connsiteY18" fmla="*/ 534967 h 3898757"/>
                <a:gd name="connsiteX19" fmla="*/ 1965934 w 2615151"/>
                <a:gd name="connsiteY19" fmla="*/ 679093 h 3898757"/>
                <a:gd name="connsiteX20" fmla="*/ 1965934 w 2615151"/>
                <a:gd name="connsiteY20" fmla="*/ 720231 h 3898757"/>
                <a:gd name="connsiteX21" fmla="*/ 649198 w 2615151"/>
                <a:gd name="connsiteY21" fmla="*/ 720231 h 3898757"/>
                <a:gd name="connsiteX22" fmla="*/ 649198 w 2615151"/>
                <a:gd name="connsiteY22" fmla="*/ 679093 h 3898757"/>
                <a:gd name="connsiteX23" fmla="*/ 793206 w 2615151"/>
                <a:gd name="connsiteY23" fmla="*/ 535006 h 3898757"/>
                <a:gd name="connsiteX24" fmla="*/ 1035421 w 2615151"/>
                <a:gd name="connsiteY24" fmla="*/ 535006 h 3898757"/>
                <a:gd name="connsiteX25" fmla="*/ 1018511 w 2615151"/>
                <a:gd name="connsiteY25" fmla="*/ 496543 h 3898757"/>
                <a:gd name="connsiteX26" fmla="*/ 992029 w 2615151"/>
                <a:gd name="connsiteY26" fmla="*/ 370369 h 3898757"/>
                <a:gd name="connsiteX27" fmla="*/ 1307566 w 2615151"/>
                <a:gd name="connsiteY27" fmla="*/ 54833 h 3898757"/>
                <a:gd name="connsiteX28" fmla="*/ 2404856 w 2615151"/>
                <a:gd name="connsiteY28" fmla="*/ 3642650 h 3898757"/>
                <a:gd name="connsiteX29" fmla="*/ 210296 w 2615151"/>
                <a:gd name="connsiteY29" fmla="*/ 3642650 h 3898757"/>
                <a:gd name="connsiteX30" fmla="*/ 210296 w 2615151"/>
                <a:gd name="connsiteY30" fmla="*/ 643843 h 3898757"/>
                <a:gd name="connsiteX31" fmla="*/ 597890 w 2615151"/>
                <a:gd name="connsiteY31" fmla="*/ 643843 h 3898757"/>
                <a:gd name="connsiteX32" fmla="*/ 594334 w 2615151"/>
                <a:gd name="connsiteY32" fmla="*/ 679093 h 3898757"/>
                <a:gd name="connsiteX33" fmla="*/ 594334 w 2615151"/>
                <a:gd name="connsiteY33" fmla="*/ 775115 h 3898757"/>
                <a:gd name="connsiteX34" fmla="*/ 2020798 w 2615151"/>
                <a:gd name="connsiteY34" fmla="*/ 775115 h 3898757"/>
                <a:gd name="connsiteX35" fmla="*/ 2020798 w 2615151"/>
                <a:gd name="connsiteY35" fmla="*/ 679093 h 3898757"/>
                <a:gd name="connsiteX36" fmla="*/ 2017271 w 2615151"/>
                <a:gd name="connsiteY36" fmla="*/ 643882 h 3898757"/>
                <a:gd name="connsiteX37" fmla="*/ 2404836 w 2615151"/>
                <a:gd name="connsiteY37" fmla="*/ 643843 h 38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15151" h="3898757">
                  <a:moveTo>
                    <a:pt x="2267696" y="387716"/>
                  </a:moveTo>
                  <a:lnTo>
                    <a:pt x="1676654" y="387716"/>
                  </a:lnTo>
                  <a:cubicBezTo>
                    <a:pt x="1676997" y="381897"/>
                    <a:pt x="1677957" y="376197"/>
                    <a:pt x="1677957" y="370342"/>
                  </a:cubicBezTo>
                  <a:cubicBezTo>
                    <a:pt x="1677957" y="166130"/>
                    <a:pt x="1511826" y="0"/>
                    <a:pt x="1307615" y="0"/>
                  </a:cubicBezTo>
                  <a:cubicBezTo>
                    <a:pt x="1103364" y="0"/>
                    <a:pt x="937234" y="166130"/>
                    <a:pt x="937234" y="370342"/>
                  </a:cubicBezTo>
                  <a:cubicBezTo>
                    <a:pt x="937234" y="376198"/>
                    <a:pt x="938262" y="381897"/>
                    <a:pt x="938537" y="387716"/>
                  </a:cubicBezTo>
                  <a:lnTo>
                    <a:pt x="347456" y="387716"/>
                  </a:lnTo>
                  <a:cubicBezTo>
                    <a:pt x="155873" y="387716"/>
                    <a:pt x="0" y="543589"/>
                    <a:pt x="0" y="735172"/>
                  </a:cubicBezTo>
                  <a:lnTo>
                    <a:pt x="0" y="3551263"/>
                  </a:lnTo>
                  <a:cubicBezTo>
                    <a:pt x="0" y="3742846"/>
                    <a:pt x="155873" y="3898757"/>
                    <a:pt x="347456" y="3898757"/>
                  </a:cubicBezTo>
                  <a:lnTo>
                    <a:pt x="2267696" y="3898757"/>
                  </a:lnTo>
                  <a:cubicBezTo>
                    <a:pt x="2459279" y="3898757"/>
                    <a:pt x="2615151" y="3742846"/>
                    <a:pt x="2615151" y="3551263"/>
                  </a:cubicBezTo>
                  <a:lnTo>
                    <a:pt x="2615151" y="735270"/>
                  </a:lnTo>
                  <a:cubicBezTo>
                    <a:pt x="2615151" y="543687"/>
                    <a:pt x="2459279" y="387775"/>
                    <a:pt x="2267696" y="387775"/>
                  </a:cubicBezTo>
                  <a:close/>
                  <a:moveTo>
                    <a:pt x="1307576" y="54839"/>
                  </a:moveTo>
                  <a:cubicBezTo>
                    <a:pt x="1481514" y="54839"/>
                    <a:pt x="1623034" y="196397"/>
                    <a:pt x="1623034" y="370297"/>
                  </a:cubicBezTo>
                  <a:cubicBezTo>
                    <a:pt x="1623034" y="413580"/>
                    <a:pt x="1614158" y="456100"/>
                    <a:pt x="1596631" y="496660"/>
                  </a:cubicBezTo>
                  <a:lnTo>
                    <a:pt x="1580054" y="534967"/>
                  </a:lnTo>
                  <a:lnTo>
                    <a:pt x="1821887" y="534967"/>
                  </a:lnTo>
                  <a:cubicBezTo>
                    <a:pt x="1901380" y="535006"/>
                    <a:pt x="1965934" y="599648"/>
                    <a:pt x="1965934" y="679093"/>
                  </a:cubicBezTo>
                  <a:lnTo>
                    <a:pt x="1965934" y="720231"/>
                  </a:lnTo>
                  <a:lnTo>
                    <a:pt x="649198" y="720231"/>
                  </a:lnTo>
                  <a:lnTo>
                    <a:pt x="649198" y="679093"/>
                  </a:lnTo>
                  <a:cubicBezTo>
                    <a:pt x="649198" y="599648"/>
                    <a:pt x="713839" y="535006"/>
                    <a:pt x="793206" y="535006"/>
                  </a:cubicBezTo>
                  <a:lnTo>
                    <a:pt x="1035421" y="535006"/>
                  </a:lnTo>
                  <a:lnTo>
                    <a:pt x="1018511" y="496543"/>
                  </a:lnTo>
                  <a:cubicBezTo>
                    <a:pt x="1000945" y="456551"/>
                    <a:pt x="992029" y="414070"/>
                    <a:pt x="992029" y="370369"/>
                  </a:cubicBezTo>
                  <a:cubicBezTo>
                    <a:pt x="992098" y="196392"/>
                    <a:pt x="1133627" y="54833"/>
                    <a:pt x="1307566" y="54833"/>
                  </a:cubicBezTo>
                  <a:close/>
                  <a:moveTo>
                    <a:pt x="2404856" y="3642650"/>
                  </a:moveTo>
                  <a:lnTo>
                    <a:pt x="210296" y="3642650"/>
                  </a:lnTo>
                  <a:lnTo>
                    <a:pt x="210296" y="643843"/>
                  </a:lnTo>
                  <a:lnTo>
                    <a:pt x="597890" y="643843"/>
                  </a:lnTo>
                  <a:cubicBezTo>
                    <a:pt x="595823" y="655325"/>
                    <a:pt x="594334" y="666993"/>
                    <a:pt x="594334" y="679093"/>
                  </a:cubicBezTo>
                  <a:lnTo>
                    <a:pt x="594334" y="775115"/>
                  </a:lnTo>
                  <a:lnTo>
                    <a:pt x="2020798" y="775115"/>
                  </a:lnTo>
                  <a:lnTo>
                    <a:pt x="2020798" y="679093"/>
                  </a:lnTo>
                  <a:cubicBezTo>
                    <a:pt x="2020798" y="667033"/>
                    <a:pt x="2019299" y="655325"/>
                    <a:pt x="2017271" y="643882"/>
                  </a:cubicBezTo>
                  <a:lnTo>
                    <a:pt x="2404836" y="643843"/>
                  </a:ln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0" name="Freeform: Shape 159">
              <a:extLst>
                <a:ext uri="{FF2B5EF4-FFF2-40B4-BE49-F238E27FC236}">
                  <a16:creationId xmlns:a16="http://schemas.microsoft.com/office/drawing/2014/main" id="{5AC86A76-3142-4682-AEEA-9F7B6E1BB114}"/>
                </a:ext>
              </a:extLst>
            </p:cNvPr>
            <p:cNvSpPr/>
            <p:nvPr/>
          </p:nvSpPr>
          <p:spPr>
            <a:xfrm>
              <a:off x="5948582" y="822822"/>
              <a:ext cx="294952" cy="295031"/>
            </a:xfrm>
            <a:custGeom>
              <a:avLst/>
              <a:gdLst>
                <a:gd name="connsiteX0" fmla="*/ 147418 w 294952"/>
                <a:gd name="connsiteY0" fmla="*/ 295031 h 295031"/>
                <a:gd name="connsiteX1" fmla="*/ 294953 w 294952"/>
                <a:gd name="connsiteY1" fmla="*/ 147496 h 295031"/>
                <a:gd name="connsiteX2" fmla="*/ 147418 w 294952"/>
                <a:gd name="connsiteY2" fmla="*/ 0 h 295031"/>
                <a:gd name="connsiteX3" fmla="*/ 0 w 294952"/>
                <a:gd name="connsiteY3" fmla="*/ 147496 h 295031"/>
                <a:gd name="connsiteX4" fmla="*/ 147418 w 294952"/>
                <a:gd name="connsiteY4" fmla="*/ 295031 h 295031"/>
                <a:gd name="connsiteX5" fmla="*/ 147418 w 294952"/>
                <a:gd name="connsiteY5" fmla="*/ 54884 h 295031"/>
                <a:gd name="connsiteX6" fmla="*/ 240069 w 294952"/>
                <a:gd name="connsiteY6" fmla="*/ 147497 h 295031"/>
                <a:gd name="connsiteX7" fmla="*/ 238306 w 294952"/>
                <a:gd name="connsiteY7" fmla="*/ 164866 h 295031"/>
                <a:gd name="connsiteX8" fmla="*/ 56598 w 294952"/>
                <a:gd name="connsiteY8" fmla="*/ 164866 h 295031"/>
                <a:gd name="connsiteX9" fmla="*/ 54844 w 294952"/>
                <a:gd name="connsiteY9" fmla="*/ 147497 h 295031"/>
                <a:gd name="connsiteX10" fmla="*/ 147418 w 294952"/>
                <a:gd name="connsiteY10" fmla="*/ 54884 h 29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952" h="295031">
                  <a:moveTo>
                    <a:pt x="147418" y="295031"/>
                  </a:moveTo>
                  <a:cubicBezTo>
                    <a:pt x="228783" y="295031"/>
                    <a:pt x="294953" y="228822"/>
                    <a:pt x="294953" y="147496"/>
                  </a:cubicBezTo>
                  <a:cubicBezTo>
                    <a:pt x="294953" y="66168"/>
                    <a:pt x="228783" y="0"/>
                    <a:pt x="147418" y="0"/>
                  </a:cubicBezTo>
                  <a:cubicBezTo>
                    <a:pt x="66170" y="0"/>
                    <a:pt x="0" y="66169"/>
                    <a:pt x="0" y="147496"/>
                  </a:cubicBezTo>
                  <a:cubicBezTo>
                    <a:pt x="0" y="228783"/>
                    <a:pt x="66170" y="295031"/>
                    <a:pt x="147418" y="295031"/>
                  </a:cubicBezTo>
                  <a:close/>
                  <a:moveTo>
                    <a:pt x="147418" y="54884"/>
                  </a:moveTo>
                  <a:cubicBezTo>
                    <a:pt x="198510" y="54884"/>
                    <a:pt x="240069" y="96407"/>
                    <a:pt x="240069" y="147497"/>
                  </a:cubicBezTo>
                  <a:cubicBezTo>
                    <a:pt x="240069" y="153467"/>
                    <a:pt x="239344" y="159243"/>
                    <a:pt x="238306" y="164866"/>
                  </a:cubicBezTo>
                  <a:lnTo>
                    <a:pt x="56598" y="164866"/>
                  </a:lnTo>
                  <a:cubicBezTo>
                    <a:pt x="55491" y="159204"/>
                    <a:pt x="54844" y="153466"/>
                    <a:pt x="54844" y="147497"/>
                  </a:cubicBezTo>
                  <a:cubicBezTo>
                    <a:pt x="54883" y="96368"/>
                    <a:pt x="96404" y="54884"/>
                    <a:pt x="147418" y="54884"/>
                  </a:cubicBezTo>
                  <a:close/>
                </a:path>
              </a:pathLst>
            </a:custGeom>
            <a:grp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044" name="Group 1043">
            <a:extLst>
              <a:ext uri="{FF2B5EF4-FFF2-40B4-BE49-F238E27FC236}">
                <a16:creationId xmlns:a16="http://schemas.microsoft.com/office/drawing/2014/main" id="{AB281514-34B7-42C0-AEA7-BD321FF2B56F}"/>
              </a:ext>
            </a:extLst>
          </p:cNvPr>
          <p:cNvGrpSpPr/>
          <p:nvPr/>
        </p:nvGrpSpPr>
        <p:grpSpPr>
          <a:xfrm>
            <a:off x="1479588" y="4808140"/>
            <a:ext cx="388377" cy="499242"/>
            <a:chOff x="1928817" y="5274147"/>
            <a:chExt cx="353415" cy="454300"/>
          </a:xfrm>
        </p:grpSpPr>
        <p:sp>
          <p:nvSpPr>
            <p:cNvPr id="1043" name="Rectangle 1042">
              <a:extLst>
                <a:ext uri="{FF2B5EF4-FFF2-40B4-BE49-F238E27FC236}">
                  <a16:creationId xmlns:a16="http://schemas.microsoft.com/office/drawing/2014/main" id="{2A0BA03F-BD37-43E2-B6AB-B6D52338A41E}"/>
                </a:ext>
              </a:extLst>
            </p:cNvPr>
            <p:cNvSpPr/>
            <p:nvPr/>
          </p:nvSpPr>
          <p:spPr>
            <a:xfrm>
              <a:off x="1929430" y="5278188"/>
              <a:ext cx="334153" cy="450259"/>
            </a:xfrm>
            <a:custGeom>
              <a:avLst/>
              <a:gdLst>
                <a:gd name="connsiteX0" fmla="*/ 0 w 334153"/>
                <a:gd name="connsiteY0" fmla="*/ 0 h 485899"/>
                <a:gd name="connsiteX1" fmla="*/ 334153 w 334153"/>
                <a:gd name="connsiteY1" fmla="*/ 0 h 485899"/>
                <a:gd name="connsiteX2" fmla="*/ 334153 w 334153"/>
                <a:gd name="connsiteY2" fmla="*/ 485899 h 485899"/>
                <a:gd name="connsiteX3" fmla="*/ 0 w 334153"/>
                <a:gd name="connsiteY3" fmla="*/ 485899 h 485899"/>
                <a:gd name="connsiteX4" fmla="*/ 0 w 334153"/>
                <a:gd name="connsiteY4" fmla="*/ 0 h 485899"/>
                <a:gd name="connsiteX0" fmla="*/ 0 w 334153"/>
                <a:gd name="connsiteY0" fmla="*/ 0 h 487911"/>
                <a:gd name="connsiteX1" fmla="*/ 334153 w 334153"/>
                <a:gd name="connsiteY1" fmla="*/ 0 h 487911"/>
                <a:gd name="connsiteX2" fmla="*/ 334153 w 334153"/>
                <a:gd name="connsiteY2" fmla="*/ 485899 h 487911"/>
                <a:gd name="connsiteX3" fmla="*/ 281266 w 334153"/>
                <a:gd name="connsiteY3" fmla="*/ 487911 h 487911"/>
                <a:gd name="connsiteX4" fmla="*/ 0 w 334153"/>
                <a:gd name="connsiteY4" fmla="*/ 485899 h 487911"/>
                <a:gd name="connsiteX5" fmla="*/ 0 w 334153"/>
                <a:gd name="connsiteY5" fmla="*/ 0 h 487911"/>
                <a:gd name="connsiteX0" fmla="*/ 0 w 339532"/>
                <a:gd name="connsiteY0" fmla="*/ 0 h 487911"/>
                <a:gd name="connsiteX1" fmla="*/ 334153 w 339532"/>
                <a:gd name="connsiteY1" fmla="*/ 0 h 487911"/>
                <a:gd name="connsiteX2" fmla="*/ 339532 w 339532"/>
                <a:gd name="connsiteY2" fmla="*/ 394459 h 487911"/>
                <a:gd name="connsiteX3" fmla="*/ 281266 w 339532"/>
                <a:gd name="connsiteY3" fmla="*/ 487911 h 487911"/>
                <a:gd name="connsiteX4" fmla="*/ 0 w 339532"/>
                <a:gd name="connsiteY4" fmla="*/ 485899 h 487911"/>
                <a:gd name="connsiteX5" fmla="*/ 0 w 339532"/>
                <a:gd name="connsiteY5" fmla="*/ 0 h 487911"/>
                <a:gd name="connsiteX0" fmla="*/ 0 w 339532"/>
                <a:gd name="connsiteY0" fmla="*/ 0 h 493290"/>
                <a:gd name="connsiteX1" fmla="*/ 334153 w 339532"/>
                <a:gd name="connsiteY1" fmla="*/ 0 h 493290"/>
                <a:gd name="connsiteX2" fmla="*/ 339532 w 339532"/>
                <a:gd name="connsiteY2" fmla="*/ 394459 h 493290"/>
                <a:gd name="connsiteX3" fmla="*/ 238236 w 339532"/>
                <a:gd name="connsiteY3" fmla="*/ 493290 h 493290"/>
                <a:gd name="connsiteX4" fmla="*/ 0 w 339532"/>
                <a:gd name="connsiteY4" fmla="*/ 485899 h 493290"/>
                <a:gd name="connsiteX5" fmla="*/ 0 w 339532"/>
                <a:gd name="connsiteY5" fmla="*/ 0 h 493290"/>
                <a:gd name="connsiteX0" fmla="*/ 0 w 339532"/>
                <a:gd name="connsiteY0" fmla="*/ 0 h 485899"/>
                <a:gd name="connsiteX1" fmla="*/ 334153 w 339532"/>
                <a:gd name="connsiteY1" fmla="*/ 0 h 485899"/>
                <a:gd name="connsiteX2" fmla="*/ 339532 w 339532"/>
                <a:gd name="connsiteY2" fmla="*/ 394459 h 485899"/>
                <a:gd name="connsiteX3" fmla="*/ 195205 w 339532"/>
                <a:gd name="connsiteY3" fmla="*/ 450259 h 485899"/>
                <a:gd name="connsiteX4" fmla="*/ 0 w 339532"/>
                <a:gd name="connsiteY4" fmla="*/ 485899 h 485899"/>
                <a:gd name="connsiteX5" fmla="*/ 0 w 339532"/>
                <a:gd name="connsiteY5" fmla="*/ 0 h 485899"/>
                <a:gd name="connsiteX0" fmla="*/ 0 w 334153"/>
                <a:gd name="connsiteY0" fmla="*/ 0 h 485899"/>
                <a:gd name="connsiteX1" fmla="*/ 334153 w 334153"/>
                <a:gd name="connsiteY1" fmla="*/ 0 h 485899"/>
                <a:gd name="connsiteX2" fmla="*/ 328775 w 334153"/>
                <a:gd name="connsiteY2" fmla="*/ 319155 h 485899"/>
                <a:gd name="connsiteX3" fmla="*/ 195205 w 334153"/>
                <a:gd name="connsiteY3" fmla="*/ 450259 h 485899"/>
                <a:gd name="connsiteX4" fmla="*/ 0 w 334153"/>
                <a:gd name="connsiteY4" fmla="*/ 485899 h 485899"/>
                <a:gd name="connsiteX5" fmla="*/ 0 w 334153"/>
                <a:gd name="connsiteY5" fmla="*/ 0 h 485899"/>
                <a:gd name="connsiteX0" fmla="*/ 5379 w 339532"/>
                <a:gd name="connsiteY0" fmla="*/ 0 h 450259"/>
                <a:gd name="connsiteX1" fmla="*/ 339532 w 339532"/>
                <a:gd name="connsiteY1" fmla="*/ 0 h 450259"/>
                <a:gd name="connsiteX2" fmla="*/ 334154 w 339532"/>
                <a:gd name="connsiteY2" fmla="*/ 319155 h 450259"/>
                <a:gd name="connsiteX3" fmla="*/ 200584 w 339532"/>
                <a:gd name="connsiteY3" fmla="*/ 450259 h 450259"/>
                <a:gd name="connsiteX4" fmla="*/ 0 w 339532"/>
                <a:gd name="connsiteY4" fmla="*/ 437489 h 450259"/>
                <a:gd name="connsiteX5" fmla="*/ 5379 w 339532"/>
                <a:gd name="connsiteY5" fmla="*/ 0 h 450259"/>
                <a:gd name="connsiteX0" fmla="*/ 0 w 334153"/>
                <a:gd name="connsiteY0" fmla="*/ 0 h 450259"/>
                <a:gd name="connsiteX1" fmla="*/ 334153 w 334153"/>
                <a:gd name="connsiteY1" fmla="*/ 0 h 450259"/>
                <a:gd name="connsiteX2" fmla="*/ 328775 w 334153"/>
                <a:gd name="connsiteY2" fmla="*/ 319155 h 450259"/>
                <a:gd name="connsiteX3" fmla="*/ 195205 w 334153"/>
                <a:gd name="connsiteY3" fmla="*/ 450259 h 450259"/>
                <a:gd name="connsiteX4" fmla="*/ 10757 w 334153"/>
                <a:gd name="connsiteY4" fmla="*/ 437489 h 450259"/>
                <a:gd name="connsiteX5" fmla="*/ 0 w 334153"/>
                <a:gd name="connsiteY5" fmla="*/ 0 h 4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53" h="450259">
                  <a:moveTo>
                    <a:pt x="0" y="0"/>
                  </a:moveTo>
                  <a:lnTo>
                    <a:pt x="334153" y="0"/>
                  </a:lnTo>
                  <a:cubicBezTo>
                    <a:pt x="332360" y="106385"/>
                    <a:pt x="330568" y="212770"/>
                    <a:pt x="328775" y="319155"/>
                  </a:cubicBezTo>
                  <a:lnTo>
                    <a:pt x="195205" y="450259"/>
                  </a:lnTo>
                  <a:lnTo>
                    <a:pt x="10757" y="43748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36" name="Graphic 1035">
              <a:extLst>
                <a:ext uri="{FF2B5EF4-FFF2-40B4-BE49-F238E27FC236}">
                  <a16:creationId xmlns:a16="http://schemas.microsoft.com/office/drawing/2014/main" id="{32A6CB1A-97CC-4029-AB3A-7EF6895F50D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28817" y="5274147"/>
              <a:ext cx="353415" cy="452814"/>
            </a:xfrm>
            <a:prstGeom prst="rect">
              <a:avLst/>
            </a:prstGeom>
          </p:spPr>
        </p:pic>
      </p:grpSp>
      <p:cxnSp>
        <p:nvCxnSpPr>
          <p:cNvPr id="66" name="Straight Arrow Connector 65">
            <a:extLst>
              <a:ext uri="{FF2B5EF4-FFF2-40B4-BE49-F238E27FC236}">
                <a16:creationId xmlns:a16="http://schemas.microsoft.com/office/drawing/2014/main" id="{FF71542A-B1BB-4384-A1B3-23430A9003F6}"/>
              </a:ext>
            </a:extLst>
          </p:cNvPr>
          <p:cNvCxnSpPr/>
          <p:nvPr/>
        </p:nvCxnSpPr>
        <p:spPr>
          <a:xfrm>
            <a:off x="3916736" y="2183952"/>
            <a:ext cx="439553"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D68D8FFC-A3FE-CACE-C107-BB385B7B4D73}"/>
              </a:ext>
            </a:extLst>
          </p:cNvPr>
          <p:cNvSpPr>
            <a:spLocks noGrp="1"/>
          </p:cNvSpPr>
          <p:nvPr>
            <p:ph type="title"/>
          </p:nvPr>
        </p:nvSpPr>
        <p:spPr/>
        <p:txBody>
          <a:bodyPr>
            <a:normAutofit fontScale="90000"/>
          </a:bodyPr>
          <a:lstStyle/>
          <a:p>
            <a:pPr lvl="0">
              <a:lnSpc>
                <a:spcPct val="100000"/>
              </a:lnSpc>
              <a:spcBef>
                <a:spcPts val="0"/>
              </a:spcBef>
              <a:defRPr/>
            </a:pPr>
            <a:r>
              <a:rPr lang="en-US" dirty="0">
                <a:solidFill>
                  <a:srgbClr val="3A77A5">
                    <a:lumMod val="75000"/>
                  </a:srgbClr>
                </a:solidFill>
                <a:latin typeface="Avenir Next LT Pro"/>
              </a:rPr>
              <a:t>Open Interoperability </a:t>
            </a:r>
            <a:r>
              <a:rPr lang="en-US" sz="4400" i="1" u="sng" dirty="0">
                <a:solidFill>
                  <a:srgbClr val="3A77A5">
                    <a:lumMod val="75000"/>
                  </a:srgbClr>
                </a:solidFill>
                <a:latin typeface="Avenir Next LT Pro"/>
              </a:rPr>
              <a:t>Ecosystem</a:t>
            </a:r>
            <a:br>
              <a:rPr lang="en-US" dirty="0">
                <a:solidFill>
                  <a:srgbClr val="3A77A5">
                    <a:lumMod val="75000"/>
                  </a:srgbClr>
                </a:solidFill>
                <a:latin typeface="Avenir Next LT Pro"/>
              </a:rPr>
            </a:br>
            <a:endParaRPr lang="en-US" dirty="0"/>
          </a:p>
        </p:txBody>
      </p:sp>
      <p:sp>
        <p:nvSpPr>
          <p:cNvPr id="14" name="TextBox 13">
            <a:extLst>
              <a:ext uri="{FF2B5EF4-FFF2-40B4-BE49-F238E27FC236}">
                <a16:creationId xmlns:a16="http://schemas.microsoft.com/office/drawing/2014/main" id="{B91A629C-CDD9-8B64-3D9D-3782E3B323F6}"/>
              </a:ext>
            </a:extLst>
          </p:cNvPr>
          <p:cNvSpPr txBox="1"/>
          <p:nvPr/>
        </p:nvSpPr>
        <p:spPr>
          <a:xfrm>
            <a:off x="8506546" y="4417501"/>
            <a:ext cx="1708798" cy="861774"/>
          </a:xfrm>
          <a:prstGeom prst="rect">
            <a:avLst/>
          </a:prstGeom>
          <a:solidFill>
            <a:schemeClr val="bg1"/>
          </a:solidFill>
        </p:spPr>
        <p:txBody>
          <a:bodyPr wrap="square" rtlCol="0">
            <a:spAutoFit/>
          </a:bodyPr>
          <a:lstStyle/>
          <a:p>
            <a:pPr algn="ctr"/>
            <a:r>
              <a:rPr lang="en-US" sz="1600" b="1" dirty="0">
                <a:solidFill>
                  <a:schemeClr val="accent1">
                    <a:lumMod val="75000"/>
                  </a:schemeClr>
                </a:solidFill>
              </a:rPr>
              <a:t>Includes Generative and </a:t>
            </a:r>
          </a:p>
          <a:p>
            <a:pPr algn="ctr"/>
            <a:r>
              <a:rPr lang="en-US" sz="1600" b="1" dirty="0">
                <a:solidFill>
                  <a:schemeClr val="accent1">
                    <a:lumMod val="75000"/>
                  </a:schemeClr>
                </a:solidFill>
              </a:rPr>
              <a:t>Agentic AI</a:t>
            </a:r>
          </a:p>
        </p:txBody>
      </p:sp>
      <p:sp>
        <p:nvSpPr>
          <p:cNvPr id="18" name="TextBox 17">
            <a:extLst>
              <a:ext uri="{FF2B5EF4-FFF2-40B4-BE49-F238E27FC236}">
                <a16:creationId xmlns:a16="http://schemas.microsoft.com/office/drawing/2014/main" id="{AC6C6ABE-61F8-599C-65BF-D1E48FE8F066}"/>
              </a:ext>
            </a:extLst>
          </p:cNvPr>
          <p:cNvSpPr txBox="1"/>
          <p:nvPr/>
        </p:nvSpPr>
        <p:spPr>
          <a:xfrm>
            <a:off x="4388397" y="4739665"/>
            <a:ext cx="1223185" cy="646331"/>
          </a:xfrm>
          <a:prstGeom prst="rect">
            <a:avLst/>
          </a:prstGeom>
          <a:solidFill>
            <a:schemeClr val="bg1"/>
          </a:solidFill>
        </p:spPr>
        <p:txBody>
          <a:bodyPr wrap="square" rtlCol="0">
            <a:spAutoFit/>
          </a:bodyPr>
          <a:lstStyle/>
          <a:p>
            <a:pPr algn="ctr"/>
            <a:r>
              <a:rPr lang="en-US" dirty="0">
                <a:solidFill>
                  <a:srgbClr val="FF0000"/>
                </a:solidFill>
              </a:rPr>
              <a:t> </a:t>
            </a:r>
            <a:r>
              <a:rPr lang="en-US" b="1" dirty="0">
                <a:solidFill>
                  <a:schemeClr val="accent1">
                    <a:lumMod val="75000"/>
                  </a:schemeClr>
                </a:solidFill>
              </a:rPr>
              <a:t>Could be</a:t>
            </a:r>
          </a:p>
          <a:p>
            <a:pPr algn="ctr"/>
            <a:r>
              <a:rPr lang="en-US" b="1" dirty="0">
                <a:solidFill>
                  <a:schemeClr val="accent1">
                    <a:lumMod val="75000"/>
                  </a:schemeClr>
                </a:solidFill>
              </a:rPr>
              <a:t>a PHR</a:t>
            </a:r>
          </a:p>
        </p:txBody>
      </p:sp>
      <p:sp>
        <p:nvSpPr>
          <p:cNvPr id="22" name="TextBox 21">
            <a:extLst>
              <a:ext uri="{FF2B5EF4-FFF2-40B4-BE49-F238E27FC236}">
                <a16:creationId xmlns:a16="http://schemas.microsoft.com/office/drawing/2014/main" id="{7CE42F8A-25CC-DB2A-1433-CCDBB00A1686}"/>
              </a:ext>
            </a:extLst>
          </p:cNvPr>
          <p:cNvSpPr txBox="1"/>
          <p:nvPr/>
        </p:nvSpPr>
        <p:spPr>
          <a:xfrm>
            <a:off x="6131049" y="4344487"/>
            <a:ext cx="579005" cy="338554"/>
          </a:xfrm>
          <a:prstGeom prst="rect">
            <a:avLst/>
          </a:prstGeom>
          <a:noFill/>
        </p:spPr>
        <p:txBody>
          <a:bodyPr wrap="none" rtlCol="0">
            <a:spAutoFit/>
          </a:bodyPr>
          <a:lstStyle/>
          <a:p>
            <a:r>
              <a:rPr lang="en-US" sz="1600" b="1" dirty="0"/>
              <a:t>FHIR</a:t>
            </a:r>
          </a:p>
        </p:txBody>
      </p:sp>
    </p:spTree>
    <p:extLst>
      <p:ext uri="{BB962C8B-B14F-4D97-AF65-F5344CB8AC3E}">
        <p14:creationId xmlns:p14="http://schemas.microsoft.com/office/powerpoint/2010/main" val="41735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ppt_w/2"/>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2D33-47AF-2A07-7843-3D366EDE7899}"/>
              </a:ext>
            </a:extLst>
          </p:cNvPr>
          <p:cNvSpPr>
            <a:spLocks noGrp="1"/>
          </p:cNvSpPr>
          <p:nvPr>
            <p:ph type="title"/>
          </p:nvPr>
        </p:nvSpPr>
        <p:spPr/>
        <p:txBody>
          <a:bodyPr/>
          <a:lstStyle/>
          <a:p>
            <a:r>
              <a:rPr lang="en-US" dirty="0"/>
              <a:t>Limitations of FHIR?</a:t>
            </a:r>
          </a:p>
        </p:txBody>
      </p:sp>
      <p:sp>
        <p:nvSpPr>
          <p:cNvPr id="3" name="Content Placeholder 2">
            <a:extLst>
              <a:ext uri="{FF2B5EF4-FFF2-40B4-BE49-F238E27FC236}">
                <a16:creationId xmlns:a16="http://schemas.microsoft.com/office/drawing/2014/main" id="{0A61106B-1625-AE04-0307-BABFBC74590E}"/>
              </a:ext>
            </a:extLst>
          </p:cNvPr>
          <p:cNvSpPr>
            <a:spLocks noGrp="1"/>
          </p:cNvSpPr>
          <p:nvPr>
            <p:ph idx="1"/>
          </p:nvPr>
        </p:nvSpPr>
        <p:spPr>
          <a:xfrm>
            <a:off x="838199" y="1825625"/>
            <a:ext cx="10748375" cy="4351338"/>
          </a:xfrm>
        </p:spPr>
        <p:txBody>
          <a:bodyPr>
            <a:normAutofit/>
          </a:bodyPr>
          <a:lstStyle/>
          <a:p>
            <a:pPr marL="0" indent="0">
              <a:buNone/>
            </a:pPr>
            <a:r>
              <a:rPr lang="en-US" sz="3200" b="1" dirty="0"/>
              <a:t>The best data exchange standard we have ever had, but…</a:t>
            </a:r>
          </a:p>
          <a:p>
            <a:r>
              <a:rPr lang="en-US" dirty="0"/>
              <a:t>Already to V6</a:t>
            </a:r>
          </a:p>
          <a:p>
            <a:r>
              <a:rPr lang="en-US" dirty="0"/>
              <a:t>Design by committee</a:t>
            </a:r>
          </a:p>
          <a:p>
            <a:r>
              <a:rPr lang="en-US" dirty="0"/>
              <a:t>Slow development </a:t>
            </a:r>
          </a:p>
          <a:p>
            <a:r>
              <a:rPr lang="en-US" dirty="0"/>
              <a:t>Does not follow known OO modeling guidelines</a:t>
            </a:r>
          </a:p>
          <a:p>
            <a:r>
              <a:rPr lang="en-US" dirty="0"/>
              <a:t>Inconsistent elements across FHIR resources and profiles</a:t>
            </a:r>
          </a:p>
          <a:p>
            <a:r>
              <a:rPr lang="en-US" dirty="0"/>
              <a:t>Scope is data exchange, not all data for representing health care processes</a:t>
            </a:r>
          </a:p>
          <a:p>
            <a:endParaRPr lang="en-US" dirty="0"/>
          </a:p>
          <a:p>
            <a:endParaRPr lang="en-US" dirty="0"/>
          </a:p>
        </p:txBody>
      </p:sp>
    </p:spTree>
    <p:extLst>
      <p:ext uri="{BB962C8B-B14F-4D97-AF65-F5344CB8AC3E}">
        <p14:creationId xmlns:p14="http://schemas.microsoft.com/office/powerpoint/2010/main" val="2464813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lide Number Placeholder 5"/>
          <p:cNvSpPr>
            <a:spLocks noGrp="1"/>
          </p:cNvSpPr>
          <p:nvPr>
            <p:ph type="sldNum" sz="quarter" idx="12"/>
          </p:nvPr>
        </p:nvSpPr>
        <p:spPr bwMode="auto">
          <a:prstGeom prst="rect">
            <a:avLst/>
          </a:prstGeom>
        </p:spPr>
        <p:txBody>
          <a:bodyPr/>
          <a:lstStyle/>
          <a:p>
            <a:pPr algn="r"/>
            <a:fld id="{38F798D1-0EE6-42BA-B966-47D3AEDEE51F}" type="slidenum">
              <a:rPr lang="en-US" altLang="en-US"/>
              <a:pPr algn="r"/>
              <a:t>53</a:t>
            </a:fld>
            <a:endParaRPr lang="en-US" altLang="en-US"/>
          </a:p>
        </p:txBody>
      </p:sp>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rtlCol="0" anchor="t" anchorCtr="0" compatLnSpc="1">
            <a:prstTxWarp prst="textNoShape">
              <a:avLst/>
            </a:prstTxWarp>
            <a:noAutofit/>
          </a:bodyPr>
          <a:lstStyle/>
          <a:p>
            <a:r>
              <a:rPr lang="en-US" altLang="en-US" sz="3840" dirty="0">
                <a:latin typeface="+mn-lt"/>
                <a:ea typeface="Verdana" panose="020B0604030504040204" pitchFamily="34" charset="0"/>
                <a:cs typeface="Verdana" panose="020B0604030504040204" pitchFamily="34" charset="0"/>
              </a:rPr>
              <a:t>The </a:t>
            </a:r>
            <a:r>
              <a:rPr lang="en-US" altLang="en-US" sz="3840" dirty="0">
                <a:ea typeface="Verdana" panose="020B0604030504040204" pitchFamily="34" charset="0"/>
                <a:cs typeface="Verdana" panose="020B0604030504040204" pitchFamily="34" charset="0"/>
              </a:rPr>
              <a:t>way</a:t>
            </a:r>
            <a:r>
              <a:rPr lang="en-US" altLang="en-US" sz="3840" dirty="0">
                <a:latin typeface="+mn-lt"/>
                <a:ea typeface="Verdana" panose="020B0604030504040204" pitchFamily="34" charset="0"/>
                <a:cs typeface="Verdana" panose="020B0604030504040204" pitchFamily="34" charset="0"/>
              </a:rPr>
              <a:t> it might work …</a:t>
            </a:r>
          </a:p>
        </p:txBody>
      </p:sp>
      <p:sp>
        <p:nvSpPr>
          <p:cNvPr id="3" name="Content Placeholder 2"/>
          <p:cNvSpPr>
            <a:spLocks noGrp="1"/>
          </p:cNvSpPr>
          <p:nvPr>
            <p:ph idx="4294967295"/>
          </p:nvPr>
        </p:nvSpPr>
        <p:spPr>
          <a:xfrm>
            <a:off x="1523996" y="2578100"/>
            <a:ext cx="2789238" cy="2743200"/>
          </a:xfrm>
          <a:ln w="28575">
            <a:solidFill>
              <a:schemeClr val="tx1"/>
            </a:solidFill>
          </a:ln>
        </p:spPr>
        <p:txBody>
          <a:bodyPr>
            <a:normAutofit/>
          </a:bodyPr>
          <a:lstStyle/>
          <a:p>
            <a:pPr marL="0" indent="0">
              <a:buNone/>
              <a:defRPr/>
            </a:pPr>
            <a:r>
              <a:rPr lang="en-US" sz="2100" dirty="0"/>
              <a:t>Health Issues</a:t>
            </a:r>
          </a:p>
          <a:p>
            <a:pPr marL="299009" indent="-411480">
              <a:buFont typeface="+mj-lt"/>
              <a:buAutoNum type="arabicPeriod"/>
              <a:defRPr/>
            </a:pPr>
            <a:r>
              <a:rPr lang="en-US" sz="1800" dirty="0"/>
              <a:t>IDDM</a:t>
            </a:r>
          </a:p>
          <a:p>
            <a:pPr marL="299009" indent="-411480">
              <a:buFont typeface="+mj-lt"/>
              <a:buAutoNum type="arabicPeriod"/>
              <a:defRPr/>
            </a:pPr>
            <a:r>
              <a:rPr lang="en-US" sz="1800" dirty="0"/>
              <a:t>ASHD due to #1</a:t>
            </a:r>
          </a:p>
          <a:p>
            <a:pPr marL="299009" indent="-411480">
              <a:buFont typeface="+mj-lt"/>
              <a:buAutoNum type="arabicPeriod"/>
              <a:defRPr/>
            </a:pPr>
            <a:r>
              <a:rPr lang="en-US" sz="1800" dirty="0"/>
              <a:t>Mild CKD due to #1</a:t>
            </a:r>
          </a:p>
        </p:txBody>
      </p:sp>
      <p:sp>
        <p:nvSpPr>
          <p:cNvPr id="15" name="TextBox 14"/>
          <p:cNvSpPr txBox="1"/>
          <p:nvPr/>
        </p:nvSpPr>
        <p:spPr>
          <a:xfrm>
            <a:off x="2838450" y="1188722"/>
            <a:ext cx="3200400" cy="392430"/>
          </a:xfrm>
          <a:prstGeom prst="rect">
            <a:avLst/>
          </a:prstGeom>
        </p:spPr>
        <p:txBody>
          <a:bodyPr lIns="0" tIns="34290" rIns="68580" bIns="34290" anchor="ctr"/>
          <a:lstStyle>
            <a:lvl1pPr>
              <a:spcBef>
                <a:spcPct val="0"/>
              </a:spcBef>
              <a:buNone/>
              <a:defRPr sz="2800" b="1" i="0">
                <a:solidFill>
                  <a:srgbClr val="217AA0"/>
                </a:solidFill>
                <a:latin typeface="Verdana"/>
                <a:ea typeface="+mj-ea"/>
                <a:cs typeface="Verdana"/>
              </a:defRPr>
            </a:lvl1pPr>
          </a:lstStyle>
          <a:p>
            <a:pPr>
              <a:defRPr/>
            </a:pPr>
            <a:endParaRPr lang="en-US" sz="2700" dirty="0"/>
          </a:p>
        </p:txBody>
      </p:sp>
      <p:sp>
        <p:nvSpPr>
          <p:cNvPr id="15366" name="Content Placeholder 2"/>
          <p:cNvSpPr txBox="1">
            <a:spLocks/>
          </p:cNvSpPr>
          <p:nvPr/>
        </p:nvSpPr>
        <p:spPr bwMode="auto">
          <a:xfrm>
            <a:off x="1514477" y="1750945"/>
            <a:ext cx="8065770" cy="50482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90500" indent="-190500">
              <a:defRPr>
                <a:solidFill>
                  <a:schemeClr val="tx1"/>
                </a:solidFill>
                <a:latin typeface="Helvetica Neue Light"/>
              </a:defRPr>
            </a:lvl1pPr>
            <a:lvl2pPr>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marL="0" lvl="1"/>
            <a:r>
              <a:rPr lang="en-US" altLang="en-US" b="1">
                <a:latin typeface="Arial" panose="020B0604020202020204" pitchFamily="34" charset="0"/>
                <a:cs typeface="Arial" panose="020B0604020202020204" pitchFamily="34" charset="0"/>
              </a:rPr>
              <a:t>Name: Jane Doe   Sex: F  DOB: 4 Nov 1952 </a:t>
            </a:r>
          </a:p>
        </p:txBody>
      </p:sp>
      <p:sp>
        <p:nvSpPr>
          <p:cNvPr id="15367" name="TextBox 3"/>
          <p:cNvSpPr txBox="1">
            <a:spLocks noChangeArrowheads="1"/>
          </p:cNvSpPr>
          <p:nvPr/>
        </p:nvSpPr>
        <p:spPr bwMode="auto">
          <a:xfrm>
            <a:off x="4589148" y="2372946"/>
            <a:ext cx="18790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u="sng"/>
              <a:t>Data to report</a:t>
            </a:r>
          </a:p>
        </p:txBody>
      </p:sp>
      <p:grpSp>
        <p:nvGrpSpPr>
          <p:cNvPr id="15368" name="Group 17"/>
          <p:cNvGrpSpPr>
            <a:grpSpLocks/>
          </p:cNvGrpSpPr>
          <p:nvPr/>
        </p:nvGrpSpPr>
        <p:grpSpPr bwMode="auto">
          <a:xfrm>
            <a:off x="4602480" y="2993978"/>
            <a:ext cx="2722246" cy="445524"/>
            <a:chOff x="3326730" y="2843686"/>
            <a:chExt cx="2269836" cy="370576"/>
          </a:xfrm>
        </p:grpSpPr>
        <p:sp>
          <p:nvSpPr>
            <p:cNvPr id="15395" name="TextBox 7"/>
            <p:cNvSpPr txBox="1">
              <a:spLocks noChangeArrowheads="1"/>
            </p:cNvSpPr>
            <p:nvPr/>
          </p:nvSpPr>
          <p:spPr bwMode="auto">
            <a:xfrm>
              <a:off x="3326730" y="2843686"/>
              <a:ext cx="154031" cy="3532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15396" name="TextBox 20"/>
            <p:cNvSpPr txBox="1">
              <a:spLocks noChangeArrowheads="1"/>
            </p:cNvSpPr>
            <p:nvPr/>
          </p:nvSpPr>
          <p:spPr bwMode="auto">
            <a:xfrm>
              <a:off x="3619476" y="2860980"/>
              <a:ext cx="1977090" cy="3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HgbA1C (graph)</a:t>
              </a:r>
            </a:p>
          </p:txBody>
        </p:sp>
      </p:grpSp>
      <p:grpSp>
        <p:nvGrpSpPr>
          <p:cNvPr id="15369" name="Group 21"/>
          <p:cNvGrpSpPr>
            <a:grpSpLocks/>
          </p:cNvGrpSpPr>
          <p:nvPr/>
        </p:nvGrpSpPr>
        <p:grpSpPr bwMode="auto">
          <a:xfrm>
            <a:off x="7191378" y="2993980"/>
            <a:ext cx="2722244" cy="435104"/>
            <a:chOff x="3326730" y="2852333"/>
            <a:chExt cx="2269836" cy="362734"/>
          </a:xfrm>
        </p:grpSpPr>
        <p:sp>
          <p:nvSpPr>
            <p:cNvPr id="15393" name="TextBox 22"/>
            <p:cNvSpPr txBox="1">
              <a:spLocks noChangeArrowheads="1"/>
            </p:cNvSpPr>
            <p:nvPr/>
          </p:nvSpPr>
          <p:spPr bwMode="auto">
            <a:xfrm>
              <a:off x="3326730" y="2852333"/>
              <a:ext cx="154031" cy="3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15394" name="TextBox 23"/>
            <p:cNvSpPr txBox="1">
              <a:spLocks noChangeArrowheads="1"/>
            </p:cNvSpPr>
            <p:nvPr/>
          </p:nvSpPr>
          <p:spPr bwMode="auto">
            <a:xfrm>
              <a:off x="3619476" y="2860980"/>
              <a:ext cx="1977090" cy="3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Glucose (graph)</a:t>
              </a:r>
            </a:p>
          </p:txBody>
        </p:sp>
      </p:grpSp>
      <p:grpSp>
        <p:nvGrpSpPr>
          <p:cNvPr id="15370" name="Group 24"/>
          <p:cNvGrpSpPr>
            <a:grpSpLocks/>
          </p:cNvGrpSpPr>
          <p:nvPr/>
        </p:nvGrpSpPr>
        <p:grpSpPr bwMode="auto">
          <a:xfrm>
            <a:off x="4577717" y="3656912"/>
            <a:ext cx="2724150" cy="435104"/>
            <a:chOff x="3326730" y="2852333"/>
            <a:chExt cx="2269836" cy="362735"/>
          </a:xfrm>
        </p:grpSpPr>
        <p:sp>
          <p:nvSpPr>
            <p:cNvPr id="15391" name="TextBox 25"/>
            <p:cNvSpPr txBox="1">
              <a:spLocks noChangeArrowheads="1"/>
            </p:cNvSpPr>
            <p:nvPr/>
          </p:nvSpPr>
          <p:spPr bwMode="auto">
            <a:xfrm>
              <a:off x="3326730" y="2852333"/>
              <a:ext cx="153923" cy="3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15392" name="TextBox 26"/>
            <p:cNvSpPr txBox="1">
              <a:spLocks noChangeArrowheads="1"/>
            </p:cNvSpPr>
            <p:nvPr/>
          </p:nvSpPr>
          <p:spPr bwMode="auto">
            <a:xfrm>
              <a:off x="3619476" y="2860980"/>
              <a:ext cx="1977090" cy="3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Diabetic meds</a:t>
              </a:r>
            </a:p>
          </p:txBody>
        </p:sp>
      </p:grpSp>
      <p:grpSp>
        <p:nvGrpSpPr>
          <p:cNvPr id="15371" name="Group 27"/>
          <p:cNvGrpSpPr>
            <a:grpSpLocks/>
          </p:cNvGrpSpPr>
          <p:nvPr/>
        </p:nvGrpSpPr>
        <p:grpSpPr bwMode="auto">
          <a:xfrm>
            <a:off x="7191378" y="3666440"/>
            <a:ext cx="2722244" cy="435148"/>
            <a:chOff x="3326730" y="2852333"/>
            <a:chExt cx="2269836" cy="361253"/>
          </a:xfrm>
        </p:grpSpPr>
        <p:sp>
          <p:nvSpPr>
            <p:cNvPr id="15389" name="TextBox 28"/>
            <p:cNvSpPr txBox="1">
              <a:spLocks noChangeArrowheads="1"/>
            </p:cNvSpPr>
            <p:nvPr/>
          </p:nvSpPr>
          <p:spPr bwMode="auto">
            <a:xfrm>
              <a:off x="3326730" y="2852333"/>
              <a:ext cx="154031" cy="3526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15390" name="TextBox 29"/>
            <p:cNvSpPr txBox="1">
              <a:spLocks noChangeArrowheads="1"/>
            </p:cNvSpPr>
            <p:nvPr/>
          </p:nvSpPr>
          <p:spPr bwMode="auto">
            <a:xfrm>
              <a:off x="3619476" y="2860980"/>
              <a:ext cx="1977090" cy="35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All meds</a:t>
              </a:r>
            </a:p>
          </p:txBody>
        </p:sp>
      </p:grpSp>
      <p:grpSp>
        <p:nvGrpSpPr>
          <p:cNvPr id="15372" name="Group 30"/>
          <p:cNvGrpSpPr>
            <a:grpSpLocks/>
          </p:cNvGrpSpPr>
          <p:nvPr/>
        </p:nvGrpSpPr>
        <p:grpSpPr bwMode="auto">
          <a:xfrm>
            <a:off x="4589147" y="4298897"/>
            <a:ext cx="2724150" cy="435104"/>
            <a:chOff x="3326730" y="2852333"/>
            <a:chExt cx="2269836" cy="362735"/>
          </a:xfrm>
        </p:grpSpPr>
        <p:sp>
          <p:nvSpPr>
            <p:cNvPr id="15387" name="TextBox 31"/>
            <p:cNvSpPr txBox="1">
              <a:spLocks noChangeArrowheads="1"/>
            </p:cNvSpPr>
            <p:nvPr/>
          </p:nvSpPr>
          <p:spPr bwMode="auto">
            <a:xfrm>
              <a:off x="3326730" y="2852333"/>
              <a:ext cx="153923" cy="3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15388" name="TextBox 32"/>
            <p:cNvSpPr txBox="1">
              <a:spLocks noChangeArrowheads="1"/>
            </p:cNvSpPr>
            <p:nvPr/>
          </p:nvSpPr>
          <p:spPr bwMode="auto">
            <a:xfrm>
              <a:off x="3619476" y="2860980"/>
              <a:ext cx="1977090" cy="3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GFR (last)</a:t>
              </a:r>
            </a:p>
          </p:txBody>
        </p:sp>
      </p:grpSp>
      <p:grpSp>
        <p:nvGrpSpPr>
          <p:cNvPr id="15373" name="Group 34"/>
          <p:cNvGrpSpPr>
            <a:grpSpLocks/>
          </p:cNvGrpSpPr>
          <p:nvPr/>
        </p:nvGrpSpPr>
        <p:grpSpPr bwMode="auto">
          <a:xfrm>
            <a:off x="7191378" y="4281752"/>
            <a:ext cx="2722244" cy="435104"/>
            <a:chOff x="3326730" y="2852333"/>
            <a:chExt cx="2269836" cy="362735"/>
          </a:xfrm>
        </p:grpSpPr>
        <p:sp>
          <p:nvSpPr>
            <p:cNvPr id="15385" name="TextBox 35"/>
            <p:cNvSpPr txBox="1">
              <a:spLocks noChangeArrowheads="1"/>
            </p:cNvSpPr>
            <p:nvPr/>
          </p:nvSpPr>
          <p:spPr bwMode="auto">
            <a:xfrm>
              <a:off x="3326730" y="2852333"/>
              <a:ext cx="154031" cy="3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15386" name="TextBox 36"/>
            <p:cNvSpPr txBox="1">
              <a:spLocks noChangeArrowheads="1"/>
            </p:cNvSpPr>
            <p:nvPr/>
          </p:nvSpPr>
          <p:spPr bwMode="auto">
            <a:xfrm>
              <a:off x="3619476" y="2860980"/>
              <a:ext cx="1977090" cy="3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GFR (graph)</a:t>
              </a:r>
            </a:p>
          </p:txBody>
        </p:sp>
      </p:grpSp>
      <p:sp>
        <p:nvSpPr>
          <p:cNvPr id="15384" name="TextBox 39"/>
          <p:cNvSpPr txBox="1">
            <a:spLocks noChangeArrowheads="1"/>
          </p:cNvSpPr>
          <p:nvPr/>
        </p:nvSpPr>
        <p:spPr bwMode="auto">
          <a:xfrm>
            <a:off x="4973969" y="4913164"/>
            <a:ext cx="358138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Date of last retinal exam</a:t>
            </a:r>
          </a:p>
        </p:txBody>
      </p:sp>
      <p:grpSp>
        <p:nvGrpSpPr>
          <p:cNvPr id="15375" name="Group 64"/>
          <p:cNvGrpSpPr>
            <a:grpSpLocks/>
          </p:cNvGrpSpPr>
          <p:nvPr/>
        </p:nvGrpSpPr>
        <p:grpSpPr bwMode="auto">
          <a:xfrm>
            <a:off x="8218170" y="4889447"/>
            <a:ext cx="2722246" cy="435104"/>
            <a:chOff x="3326730" y="2852333"/>
            <a:chExt cx="2269836" cy="362735"/>
          </a:xfrm>
        </p:grpSpPr>
        <p:sp>
          <p:nvSpPr>
            <p:cNvPr id="15381" name="TextBox 65"/>
            <p:cNvSpPr txBox="1">
              <a:spLocks noChangeArrowheads="1"/>
            </p:cNvSpPr>
            <p:nvPr/>
          </p:nvSpPr>
          <p:spPr bwMode="auto">
            <a:xfrm>
              <a:off x="3326730" y="2852333"/>
              <a:ext cx="154031" cy="3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dirty="0"/>
            </a:p>
          </p:txBody>
        </p:sp>
        <p:sp>
          <p:nvSpPr>
            <p:cNvPr id="15382" name="TextBox 66"/>
            <p:cNvSpPr txBox="1">
              <a:spLocks noChangeArrowheads="1"/>
            </p:cNvSpPr>
            <p:nvPr/>
          </p:nvSpPr>
          <p:spPr bwMode="auto">
            <a:xfrm>
              <a:off x="3619476" y="2860980"/>
              <a:ext cx="1977090" cy="3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r>
                <a:rPr lang="en-US" altLang="en-US" sz="2160"/>
                <a:t>More …</a:t>
              </a:r>
            </a:p>
          </p:txBody>
        </p:sp>
      </p:grpSp>
      <p:sp>
        <p:nvSpPr>
          <p:cNvPr id="68" name="TextBox 67"/>
          <p:cNvSpPr txBox="1">
            <a:spLocks noChangeArrowheads="1"/>
          </p:cNvSpPr>
          <p:nvPr/>
        </p:nvSpPr>
        <p:spPr bwMode="auto">
          <a:xfrm>
            <a:off x="7191376" y="4272229"/>
            <a:ext cx="184731" cy="424732"/>
          </a:xfrm>
          <a:prstGeom prst="rect">
            <a:avLst/>
          </a:prstGeom>
          <a:solidFill>
            <a:schemeClr val="tx1"/>
          </a:solidFill>
          <a:ln w="9525">
            <a:solidFill>
              <a:schemeClr val="tx1"/>
            </a:solidFill>
            <a:miter lim="800000"/>
            <a:headEnd/>
            <a:tailEnd/>
          </a:ln>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69" name="TextBox 68"/>
          <p:cNvSpPr txBox="1">
            <a:spLocks noChangeArrowheads="1"/>
          </p:cNvSpPr>
          <p:nvPr/>
        </p:nvSpPr>
        <p:spPr bwMode="auto">
          <a:xfrm>
            <a:off x="4587241" y="3647389"/>
            <a:ext cx="184731" cy="424732"/>
          </a:xfrm>
          <a:prstGeom prst="rect">
            <a:avLst/>
          </a:prstGeom>
          <a:solidFill>
            <a:schemeClr val="tx1"/>
          </a:solidFill>
          <a:ln w="9525">
            <a:solidFill>
              <a:schemeClr val="tx1"/>
            </a:solidFill>
            <a:miter lim="800000"/>
            <a:headEnd/>
            <a:tailEnd/>
          </a:ln>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70" name="TextBox 69"/>
          <p:cNvSpPr txBox="1">
            <a:spLocks noChangeArrowheads="1"/>
          </p:cNvSpPr>
          <p:nvPr/>
        </p:nvSpPr>
        <p:spPr bwMode="auto">
          <a:xfrm>
            <a:off x="7202806" y="2997785"/>
            <a:ext cx="184731" cy="424732"/>
          </a:xfrm>
          <a:prstGeom prst="rect">
            <a:avLst/>
          </a:prstGeom>
          <a:solidFill>
            <a:schemeClr val="tx1"/>
          </a:solidFill>
          <a:ln w="9525">
            <a:solidFill>
              <a:schemeClr val="tx1"/>
            </a:solidFill>
            <a:miter lim="800000"/>
            <a:headEnd/>
            <a:tailEnd/>
          </a:ln>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71" name="TextBox 70"/>
          <p:cNvSpPr txBox="1">
            <a:spLocks noChangeArrowheads="1"/>
          </p:cNvSpPr>
          <p:nvPr/>
        </p:nvSpPr>
        <p:spPr bwMode="auto">
          <a:xfrm>
            <a:off x="4604386" y="2993976"/>
            <a:ext cx="184731" cy="424732"/>
          </a:xfrm>
          <a:prstGeom prst="rect">
            <a:avLst/>
          </a:prstGeom>
          <a:solidFill>
            <a:schemeClr val="tx1"/>
          </a:solidFill>
          <a:ln w="9525">
            <a:solidFill>
              <a:schemeClr val="tx1"/>
            </a:solidFill>
            <a:miter lim="800000"/>
            <a:headEnd/>
            <a:tailEnd/>
          </a:ln>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72" name="TextBox 71"/>
          <p:cNvSpPr txBox="1">
            <a:spLocks noChangeArrowheads="1"/>
          </p:cNvSpPr>
          <p:nvPr/>
        </p:nvSpPr>
        <p:spPr bwMode="auto">
          <a:xfrm>
            <a:off x="4600016" y="4908479"/>
            <a:ext cx="184731" cy="424732"/>
          </a:xfrm>
          <a:prstGeom prst="rect">
            <a:avLst/>
          </a:prstGeom>
          <a:solidFill>
            <a:schemeClr val="tx1"/>
          </a:solidFill>
          <a:ln w="9525">
            <a:solidFill>
              <a:schemeClr val="tx1"/>
            </a:solidFill>
            <a:miter lim="800000"/>
            <a:headEnd/>
            <a:tailEnd/>
          </a:ln>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a:p>
        </p:txBody>
      </p:sp>
      <p:sp>
        <p:nvSpPr>
          <p:cNvPr id="2" name="TextBox 65">
            <a:extLst>
              <a:ext uri="{FF2B5EF4-FFF2-40B4-BE49-F238E27FC236}">
                <a16:creationId xmlns:a16="http://schemas.microsoft.com/office/drawing/2014/main" id="{BCAA0D22-64B4-F06B-BDBA-1DD72E8B9927}"/>
              </a:ext>
            </a:extLst>
          </p:cNvPr>
          <p:cNvSpPr txBox="1">
            <a:spLocks noChangeArrowheads="1"/>
          </p:cNvSpPr>
          <p:nvPr/>
        </p:nvSpPr>
        <p:spPr bwMode="auto">
          <a:xfrm>
            <a:off x="4587240" y="4900877"/>
            <a:ext cx="184732" cy="4247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Helvetica Neue Light"/>
              </a:defRPr>
            </a:lvl1pPr>
            <a:lvl2pPr marL="742950" indent="-285750">
              <a:defRPr>
                <a:solidFill>
                  <a:schemeClr val="tx1"/>
                </a:solidFill>
                <a:latin typeface="Helvetica Neue Light"/>
              </a:defRPr>
            </a:lvl2pPr>
            <a:lvl3pPr marL="1143000" indent="-228600">
              <a:defRPr>
                <a:solidFill>
                  <a:schemeClr val="tx1"/>
                </a:solidFill>
                <a:latin typeface="Helvetica Neue Light"/>
              </a:defRPr>
            </a:lvl3pPr>
            <a:lvl4pPr marL="1600200" indent="-228600">
              <a:defRPr>
                <a:solidFill>
                  <a:schemeClr val="tx1"/>
                </a:solidFill>
                <a:latin typeface="Helvetica Neue Light"/>
              </a:defRPr>
            </a:lvl4pPr>
            <a:lvl5pPr marL="2057400" indent="-228600">
              <a:defRPr>
                <a:solidFill>
                  <a:schemeClr val="tx1"/>
                </a:solidFill>
                <a:latin typeface="Helvetica Neue Light"/>
              </a:defRPr>
            </a:lvl5pPr>
            <a:lvl6pPr marL="2514600" indent="-228600" defTabSz="457200" fontAlgn="base">
              <a:spcBef>
                <a:spcPct val="0"/>
              </a:spcBef>
              <a:spcAft>
                <a:spcPct val="0"/>
              </a:spcAft>
              <a:defRPr>
                <a:solidFill>
                  <a:schemeClr val="tx1"/>
                </a:solidFill>
                <a:latin typeface="Helvetica Neue Light"/>
              </a:defRPr>
            </a:lvl6pPr>
            <a:lvl7pPr marL="2971800" indent="-228600" defTabSz="457200" fontAlgn="base">
              <a:spcBef>
                <a:spcPct val="0"/>
              </a:spcBef>
              <a:spcAft>
                <a:spcPct val="0"/>
              </a:spcAft>
              <a:defRPr>
                <a:solidFill>
                  <a:schemeClr val="tx1"/>
                </a:solidFill>
                <a:latin typeface="Helvetica Neue Light"/>
              </a:defRPr>
            </a:lvl7pPr>
            <a:lvl8pPr marL="3429000" indent="-228600" defTabSz="457200" fontAlgn="base">
              <a:spcBef>
                <a:spcPct val="0"/>
              </a:spcBef>
              <a:spcAft>
                <a:spcPct val="0"/>
              </a:spcAft>
              <a:defRPr>
                <a:solidFill>
                  <a:schemeClr val="tx1"/>
                </a:solidFill>
                <a:latin typeface="Helvetica Neue Light"/>
              </a:defRPr>
            </a:lvl8pPr>
            <a:lvl9pPr marL="3886200" indent="-228600" defTabSz="457200" fontAlgn="base">
              <a:spcBef>
                <a:spcPct val="0"/>
              </a:spcBef>
              <a:spcAft>
                <a:spcPct val="0"/>
              </a:spcAft>
              <a:defRPr>
                <a:solidFill>
                  <a:schemeClr val="tx1"/>
                </a:solidFill>
                <a:latin typeface="Helvetica Neue Light"/>
              </a:defRPr>
            </a:lvl9pPr>
          </a:lstStyle>
          <a:p>
            <a:pPr eaLnBrk="1" hangingPunct="1"/>
            <a:endParaRPr lang="en-US" altLang="en-US" sz="2160" dirty="0"/>
          </a:p>
        </p:txBody>
      </p:sp>
    </p:spTree>
    <p:extLst>
      <p:ext uri="{BB962C8B-B14F-4D97-AF65-F5344CB8AC3E}">
        <p14:creationId xmlns:p14="http://schemas.microsoft.com/office/powerpoint/2010/main" val="64405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p>
            <a:pPr algn="r"/>
            <a:fld id="{67861017-8E07-4EF2-A9AF-1A01FACB20F6}" type="slidenum">
              <a:rPr lang="en-US"/>
              <a:pPr algn="r"/>
              <a:t>54</a:t>
            </a:fld>
            <a:endParaRPr lang="en-US"/>
          </a:p>
        </p:txBody>
      </p:sp>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rtlCol="0" anchor="t" anchorCtr="0" compatLnSpc="1">
            <a:prstTxWarp prst="textNoShape">
              <a:avLst/>
            </a:prstTxWarp>
            <a:noAutofit/>
          </a:bodyPr>
          <a:lstStyle/>
          <a:p>
            <a:r>
              <a:rPr lang="en-US" altLang="en-US" sz="3840" dirty="0">
                <a:ea typeface="Verdana" panose="020B0604030504040204" pitchFamily="34" charset="0"/>
                <a:cs typeface="Verdana" panose="020B0604030504040204" pitchFamily="34" charset="0"/>
              </a:rPr>
              <a:t>The way it might work …</a:t>
            </a:r>
          </a:p>
        </p:txBody>
      </p:sp>
      <p:sp>
        <p:nvSpPr>
          <p:cNvPr id="3" name="Content Placeholder 2"/>
          <p:cNvSpPr>
            <a:spLocks noGrp="1"/>
          </p:cNvSpPr>
          <p:nvPr>
            <p:ph idx="4294967295"/>
          </p:nvPr>
        </p:nvSpPr>
        <p:spPr>
          <a:xfrm>
            <a:off x="1563752" y="2508250"/>
            <a:ext cx="2789238" cy="2743200"/>
          </a:xfrm>
          <a:ln w="28575">
            <a:solidFill>
              <a:schemeClr val="bg2">
                <a:lumMod val="85000"/>
              </a:schemeClr>
            </a:solidFill>
          </a:ln>
        </p:spPr>
        <p:txBody>
          <a:bodyPr>
            <a:normAutofit/>
          </a:bodyPr>
          <a:lstStyle/>
          <a:p>
            <a:pPr marL="0" indent="0">
              <a:buNone/>
              <a:defRPr/>
            </a:pPr>
            <a:r>
              <a:rPr lang="en-US" sz="2100" dirty="0">
                <a:solidFill>
                  <a:schemeClr val="bg2">
                    <a:lumMod val="85000"/>
                  </a:schemeClr>
                </a:solidFill>
              </a:rPr>
              <a:t>Health Issues</a:t>
            </a:r>
          </a:p>
          <a:p>
            <a:pPr marL="299009" indent="-411480">
              <a:buFont typeface="+mj-lt"/>
              <a:buAutoNum type="arabicPeriod"/>
              <a:defRPr/>
            </a:pPr>
            <a:r>
              <a:rPr lang="en-US" sz="1800" dirty="0">
                <a:solidFill>
                  <a:schemeClr val="bg2">
                    <a:lumMod val="85000"/>
                  </a:schemeClr>
                </a:solidFill>
              </a:rPr>
              <a:t>IDDM</a:t>
            </a:r>
          </a:p>
          <a:p>
            <a:pPr marL="299009" indent="-411480">
              <a:buFont typeface="+mj-lt"/>
              <a:buAutoNum type="arabicPeriod"/>
              <a:defRPr/>
            </a:pPr>
            <a:r>
              <a:rPr lang="en-US" sz="1800" dirty="0">
                <a:solidFill>
                  <a:schemeClr val="bg2">
                    <a:lumMod val="85000"/>
                  </a:schemeClr>
                </a:solidFill>
              </a:rPr>
              <a:t>ASHD due to #1</a:t>
            </a:r>
          </a:p>
          <a:p>
            <a:pPr marL="299009" indent="-411480">
              <a:buFont typeface="+mj-lt"/>
              <a:buAutoNum type="arabicPeriod"/>
              <a:defRPr/>
            </a:pPr>
            <a:r>
              <a:rPr lang="en-US" sz="1800" dirty="0">
                <a:solidFill>
                  <a:schemeClr val="bg2">
                    <a:lumMod val="85000"/>
                  </a:schemeClr>
                </a:solidFill>
              </a:rPr>
              <a:t>Mild CKD due to #1</a:t>
            </a:r>
          </a:p>
        </p:txBody>
      </p:sp>
      <p:sp>
        <p:nvSpPr>
          <p:cNvPr id="15" name="TextBox 14"/>
          <p:cNvSpPr txBox="1"/>
          <p:nvPr/>
        </p:nvSpPr>
        <p:spPr>
          <a:xfrm>
            <a:off x="2838450" y="1188722"/>
            <a:ext cx="3200400" cy="392430"/>
          </a:xfrm>
          <a:prstGeom prst="rect">
            <a:avLst/>
          </a:prstGeom>
        </p:spPr>
        <p:txBody>
          <a:bodyPr lIns="0" tIns="34290" rIns="68580" bIns="34290" anchor="ctr"/>
          <a:lstStyle>
            <a:lvl1pPr>
              <a:spcBef>
                <a:spcPct val="0"/>
              </a:spcBef>
              <a:buNone/>
              <a:defRPr sz="2800" b="1" i="0">
                <a:solidFill>
                  <a:srgbClr val="217AA0"/>
                </a:solidFill>
                <a:latin typeface="Verdana"/>
                <a:ea typeface="+mj-ea"/>
                <a:cs typeface="Verdana"/>
              </a:defRPr>
            </a:lvl1pPr>
          </a:lstStyle>
          <a:p>
            <a:pPr>
              <a:defRPr/>
            </a:pPr>
            <a:endParaRPr lang="en-US" sz="2700" dirty="0"/>
          </a:p>
        </p:txBody>
      </p:sp>
      <p:sp>
        <p:nvSpPr>
          <p:cNvPr id="17" name="Content Placeholder 2"/>
          <p:cNvSpPr txBox="1">
            <a:spLocks/>
          </p:cNvSpPr>
          <p:nvPr/>
        </p:nvSpPr>
        <p:spPr>
          <a:xfrm>
            <a:off x="1507772" y="1681430"/>
            <a:ext cx="8065770" cy="504826"/>
          </a:xfrm>
          <a:prstGeom prst="rect">
            <a:avLst/>
          </a:prstGeom>
          <a:ln w="57150">
            <a:solidFill>
              <a:schemeClr val="bg2">
                <a:lumMod val="85000"/>
              </a:schemeClr>
            </a:solidFill>
          </a:ln>
          <a:effectLst/>
        </p:spPr>
        <p:txBody>
          <a:bodyPr>
            <a:normAutofit/>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100000"/>
              </a:lnSpc>
              <a:spcBef>
                <a:spcPts val="0"/>
              </a:spcBef>
              <a:spcAft>
                <a:spcPts val="0"/>
              </a:spcAft>
              <a:buNone/>
              <a:defRPr/>
            </a:pPr>
            <a:r>
              <a:rPr lang="en-US" b="1" dirty="0">
                <a:solidFill>
                  <a:schemeClr val="bg2">
                    <a:lumMod val="85000"/>
                  </a:schemeClr>
                </a:solidFill>
              </a:rPr>
              <a:t>Name: Jane Doe   Sex: F  DOB: 4 Nov 1952 </a:t>
            </a:r>
          </a:p>
        </p:txBody>
      </p:sp>
      <p:sp>
        <p:nvSpPr>
          <p:cNvPr id="4" name="TextBox 3"/>
          <p:cNvSpPr txBox="1"/>
          <p:nvPr/>
        </p:nvSpPr>
        <p:spPr>
          <a:xfrm>
            <a:off x="4582442" y="2384377"/>
            <a:ext cx="1879041" cy="424732"/>
          </a:xfrm>
          <a:prstGeom prst="rect">
            <a:avLst/>
          </a:prstGeom>
          <a:noFill/>
          <a:ln>
            <a:noFill/>
          </a:ln>
        </p:spPr>
        <p:txBody>
          <a:bodyPr wrap="none">
            <a:spAutoFit/>
          </a:bodyPr>
          <a:lstStyle/>
          <a:p>
            <a:pPr>
              <a:defRPr/>
            </a:pPr>
            <a:r>
              <a:rPr lang="en-US" sz="2160" u="sng" dirty="0">
                <a:solidFill>
                  <a:schemeClr val="bg2">
                    <a:lumMod val="85000"/>
                  </a:schemeClr>
                </a:solidFill>
              </a:rPr>
              <a:t>Data to report</a:t>
            </a:r>
          </a:p>
        </p:txBody>
      </p:sp>
      <p:grpSp>
        <p:nvGrpSpPr>
          <p:cNvPr id="17416" name="Group 17"/>
          <p:cNvGrpSpPr>
            <a:grpSpLocks/>
          </p:cNvGrpSpPr>
          <p:nvPr/>
        </p:nvGrpSpPr>
        <p:grpSpPr bwMode="auto">
          <a:xfrm>
            <a:off x="4595774" y="3016834"/>
            <a:ext cx="2722246" cy="434256"/>
            <a:chOff x="3326730" y="2852333"/>
            <a:chExt cx="2269836" cy="362028"/>
          </a:xfrm>
        </p:grpSpPr>
        <p:sp>
          <p:nvSpPr>
            <p:cNvPr id="8" name="TextBox 7"/>
            <p:cNvSpPr txBox="1"/>
            <p:nvPr/>
          </p:nvSpPr>
          <p:spPr>
            <a:xfrm>
              <a:off x="3326730" y="2852333"/>
              <a:ext cx="154031" cy="354088"/>
            </a:xfrm>
            <a:prstGeom prst="rect">
              <a:avLst/>
            </a:prstGeom>
            <a:noFill/>
            <a:ln>
              <a:solidFill>
                <a:schemeClr val="bg2">
                  <a:lumMod val="85000"/>
                </a:schemeClr>
              </a:solidFill>
            </a:ln>
          </p:spPr>
          <p:txBody>
            <a:bodyPr wrap="none">
              <a:spAutoFit/>
            </a:bodyPr>
            <a:lstStyle/>
            <a:p>
              <a:pPr>
                <a:defRPr/>
              </a:pPr>
              <a:endParaRPr lang="en-US" sz="2160" dirty="0">
                <a:solidFill>
                  <a:schemeClr val="bg2">
                    <a:lumMod val="85000"/>
                  </a:schemeClr>
                </a:solidFill>
              </a:endParaRPr>
            </a:p>
          </p:txBody>
        </p:sp>
        <p:sp>
          <p:nvSpPr>
            <p:cNvPr id="21" name="TextBox 20"/>
            <p:cNvSpPr txBox="1"/>
            <p:nvPr/>
          </p:nvSpPr>
          <p:spPr>
            <a:xfrm>
              <a:off x="3618997" y="2860273"/>
              <a:ext cx="1977569" cy="354088"/>
            </a:xfrm>
            <a:prstGeom prst="rect">
              <a:avLst/>
            </a:prstGeom>
            <a:noFill/>
            <a:ln>
              <a:noFill/>
            </a:ln>
          </p:spPr>
          <p:txBody>
            <a:bodyPr>
              <a:spAutoFit/>
            </a:bodyPr>
            <a:lstStyle/>
            <a:p>
              <a:pPr>
                <a:defRPr/>
              </a:pPr>
              <a:r>
                <a:rPr lang="en-US" sz="2160" dirty="0">
                  <a:solidFill>
                    <a:schemeClr val="bg2">
                      <a:lumMod val="85000"/>
                    </a:schemeClr>
                  </a:solidFill>
                </a:rPr>
                <a:t>HgbA1C (graph)</a:t>
              </a:r>
            </a:p>
          </p:txBody>
        </p:sp>
      </p:grpSp>
      <p:grpSp>
        <p:nvGrpSpPr>
          <p:cNvPr id="17417" name="Group 21"/>
          <p:cNvGrpSpPr>
            <a:grpSpLocks/>
          </p:cNvGrpSpPr>
          <p:nvPr/>
        </p:nvGrpSpPr>
        <p:grpSpPr bwMode="auto">
          <a:xfrm>
            <a:off x="7184672" y="3005404"/>
            <a:ext cx="2722244" cy="434256"/>
            <a:chOff x="3326730" y="2852333"/>
            <a:chExt cx="2269836" cy="362028"/>
          </a:xfrm>
        </p:grpSpPr>
        <p:sp>
          <p:nvSpPr>
            <p:cNvPr id="23" name="TextBox 22"/>
            <p:cNvSpPr txBox="1"/>
            <p:nvPr/>
          </p:nvSpPr>
          <p:spPr>
            <a:xfrm>
              <a:off x="3326730" y="2852333"/>
              <a:ext cx="154031" cy="354088"/>
            </a:xfrm>
            <a:prstGeom prst="rect">
              <a:avLst/>
            </a:prstGeom>
            <a:noFill/>
            <a:ln>
              <a:solidFill>
                <a:schemeClr val="bg2">
                  <a:lumMod val="85000"/>
                </a:schemeClr>
              </a:solidFill>
            </a:ln>
          </p:spPr>
          <p:txBody>
            <a:bodyPr wrap="none">
              <a:spAutoFit/>
            </a:bodyPr>
            <a:lstStyle/>
            <a:p>
              <a:pPr>
                <a:defRPr/>
              </a:pPr>
              <a:endParaRPr lang="en-US" sz="2160" dirty="0">
                <a:solidFill>
                  <a:schemeClr val="bg2">
                    <a:lumMod val="85000"/>
                  </a:schemeClr>
                </a:solidFill>
              </a:endParaRPr>
            </a:p>
          </p:txBody>
        </p:sp>
        <p:sp>
          <p:nvSpPr>
            <p:cNvPr id="24" name="TextBox 23"/>
            <p:cNvSpPr txBox="1"/>
            <p:nvPr/>
          </p:nvSpPr>
          <p:spPr>
            <a:xfrm>
              <a:off x="3618997" y="2860273"/>
              <a:ext cx="1977569" cy="354088"/>
            </a:xfrm>
            <a:prstGeom prst="rect">
              <a:avLst/>
            </a:prstGeom>
            <a:noFill/>
            <a:ln>
              <a:noFill/>
            </a:ln>
          </p:spPr>
          <p:txBody>
            <a:bodyPr>
              <a:spAutoFit/>
            </a:bodyPr>
            <a:lstStyle/>
            <a:p>
              <a:pPr>
                <a:defRPr/>
              </a:pPr>
              <a:r>
                <a:rPr lang="en-US" sz="2160" dirty="0">
                  <a:solidFill>
                    <a:schemeClr val="bg2">
                      <a:lumMod val="85000"/>
                    </a:schemeClr>
                  </a:solidFill>
                </a:rPr>
                <a:t>Glucose (graph)</a:t>
              </a:r>
            </a:p>
          </p:txBody>
        </p:sp>
      </p:grpSp>
      <p:grpSp>
        <p:nvGrpSpPr>
          <p:cNvPr id="17418" name="Group 24"/>
          <p:cNvGrpSpPr>
            <a:grpSpLocks/>
          </p:cNvGrpSpPr>
          <p:nvPr/>
        </p:nvGrpSpPr>
        <p:grpSpPr bwMode="auto">
          <a:xfrm>
            <a:off x="4571012" y="3668352"/>
            <a:ext cx="2724150" cy="434256"/>
            <a:chOff x="3326730" y="2852333"/>
            <a:chExt cx="2269836" cy="362027"/>
          </a:xfrm>
        </p:grpSpPr>
        <p:sp>
          <p:nvSpPr>
            <p:cNvPr id="26" name="TextBox 25"/>
            <p:cNvSpPr txBox="1"/>
            <p:nvPr/>
          </p:nvSpPr>
          <p:spPr>
            <a:xfrm>
              <a:off x="3326730" y="2852333"/>
              <a:ext cx="153923" cy="354087"/>
            </a:xfrm>
            <a:prstGeom prst="rect">
              <a:avLst/>
            </a:prstGeom>
            <a:noFill/>
            <a:ln>
              <a:solidFill>
                <a:schemeClr val="bg2">
                  <a:lumMod val="85000"/>
                </a:schemeClr>
              </a:solidFill>
            </a:ln>
          </p:spPr>
          <p:txBody>
            <a:bodyPr wrap="none">
              <a:spAutoFit/>
            </a:bodyPr>
            <a:lstStyle/>
            <a:p>
              <a:pPr>
                <a:defRPr/>
              </a:pPr>
              <a:endParaRPr lang="en-US" sz="2160" dirty="0">
                <a:solidFill>
                  <a:schemeClr val="bg2">
                    <a:lumMod val="85000"/>
                  </a:schemeClr>
                </a:solidFill>
              </a:endParaRPr>
            </a:p>
          </p:txBody>
        </p:sp>
        <p:sp>
          <p:nvSpPr>
            <p:cNvPr id="27" name="TextBox 26"/>
            <p:cNvSpPr txBox="1"/>
            <p:nvPr/>
          </p:nvSpPr>
          <p:spPr>
            <a:xfrm>
              <a:off x="3618793" y="2860273"/>
              <a:ext cx="1977773" cy="354087"/>
            </a:xfrm>
            <a:prstGeom prst="rect">
              <a:avLst/>
            </a:prstGeom>
            <a:noFill/>
            <a:ln>
              <a:noFill/>
            </a:ln>
          </p:spPr>
          <p:txBody>
            <a:bodyPr>
              <a:spAutoFit/>
            </a:bodyPr>
            <a:lstStyle/>
            <a:p>
              <a:pPr>
                <a:defRPr/>
              </a:pPr>
              <a:r>
                <a:rPr lang="en-US" sz="2160" dirty="0">
                  <a:solidFill>
                    <a:schemeClr val="bg2">
                      <a:lumMod val="85000"/>
                    </a:schemeClr>
                  </a:solidFill>
                </a:rPr>
                <a:t>Diabetic meds</a:t>
              </a:r>
            </a:p>
          </p:txBody>
        </p:sp>
      </p:grpSp>
      <p:grpSp>
        <p:nvGrpSpPr>
          <p:cNvPr id="17419" name="Group 27"/>
          <p:cNvGrpSpPr>
            <a:grpSpLocks/>
          </p:cNvGrpSpPr>
          <p:nvPr/>
        </p:nvGrpSpPr>
        <p:grpSpPr bwMode="auto">
          <a:xfrm>
            <a:off x="7184672" y="3677871"/>
            <a:ext cx="2722244" cy="434258"/>
            <a:chOff x="3326730" y="2852333"/>
            <a:chExt cx="2269836" cy="360514"/>
          </a:xfrm>
        </p:grpSpPr>
        <p:sp>
          <p:nvSpPr>
            <p:cNvPr id="29" name="TextBox 28"/>
            <p:cNvSpPr txBox="1"/>
            <p:nvPr/>
          </p:nvSpPr>
          <p:spPr>
            <a:xfrm>
              <a:off x="3326730" y="2852333"/>
              <a:ext cx="154031" cy="352606"/>
            </a:xfrm>
            <a:prstGeom prst="rect">
              <a:avLst/>
            </a:prstGeom>
            <a:noFill/>
            <a:ln>
              <a:solidFill>
                <a:schemeClr val="bg2">
                  <a:lumMod val="85000"/>
                </a:schemeClr>
              </a:solidFill>
            </a:ln>
          </p:spPr>
          <p:txBody>
            <a:bodyPr wrap="none">
              <a:spAutoFit/>
            </a:bodyPr>
            <a:lstStyle/>
            <a:p>
              <a:pPr>
                <a:defRPr/>
              </a:pPr>
              <a:endParaRPr lang="en-US" sz="2160" dirty="0">
                <a:solidFill>
                  <a:schemeClr val="bg2">
                    <a:lumMod val="85000"/>
                  </a:schemeClr>
                </a:solidFill>
              </a:endParaRPr>
            </a:p>
          </p:txBody>
        </p:sp>
        <p:sp>
          <p:nvSpPr>
            <p:cNvPr id="30" name="TextBox 29"/>
            <p:cNvSpPr txBox="1"/>
            <p:nvPr/>
          </p:nvSpPr>
          <p:spPr>
            <a:xfrm>
              <a:off x="3618997" y="2860241"/>
              <a:ext cx="1977569" cy="352606"/>
            </a:xfrm>
            <a:prstGeom prst="rect">
              <a:avLst/>
            </a:prstGeom>
            <a:noFill/>
            <a:ln>
              <a:noFill/>
            </a:ln>
          </p:spPr>
          <p:txBody>
            <a:bodyPr>
              <a:spAutoFit/>
            </a:bodyPr>
            <a:lstStyle/>
            <a:p>
              <a:pPr>
                <a:defRPr/>
              </a:pPr>
              <a:r>
                <a:rPr lang="en-US" sz="2160" dirty="0">
                  <a:solidFill>
                    <a:schemeClr val="bg2">
                      <a:lumMod val="85000"/>
                    </a:schemeClr>
                  </a:solidFill>
                </a:rPr>
                <a:t>All meds</a:t>
              </a:r>
            </a:p>
          </p:txBody>
        </p:sp>
      </p:grpSp>
      <p:grpSp>
        <p:nvGrpSpPr>
          <p:cNvPr id="17420" name="Group 30"/>
          <p:cNvGrpSpPr>
            <a:grpSpLocks/>
          </p:cNvGrpSpPr>
          <p:nvPr/>
        </p:nvGrpSpPr>
        <p:grpSpPr bwMode="auto">
          <a:xfrm>
            <a:off x="4582442" y="4310335"/>
            <a:ext cx="2724150" cy="434257"/>
            <a:chOff x="3326730" y="2852333"/>
            <a:chExt cx="2269836" cy="362028"/>
          </a:xfrm>
        </p:grpSpPr>
        <p:sp>
          <p:nvSpPr>
            <p:cNvPr id="32" name="TextBox 31"/>
            <p:cNvSpPr txBox="1"/>
            <p:nvPr/>
          </p:nvSpPr>
          <p:spPr>
            <a:xfrm>
              <a:off x="3326730" y="2852333"/>
              <a:ext cx="153923" cy="354087"/>
            </a:xfrm>
            <a:prstGeom prst="rect">
              <a:avLst/>
            </a:prstGeom>
            <a:noFill/>
            <a:ln>
              <a:noFill/>
            </a:ln>
          </p:spPr>
          <p:txBody>
            <a:bodyPr wrap="none">
              <a:spAutoFit/>
            </a:bodyPr>
            <a:lstStyle/>
            <a:p>
              <a:pPr>
                <a:defRPr/>
              </a:pPr>
              <a:endParaRPr lang="en-US" sz="2160" dirty="0">
                <a:solidFill>
                  <a:schemeClr val="bg2">
                    <a:lumMod val="85000"/>
                  </a:schemeClr>
                </a:solidFill>
              </a:endParaRPr>
            </a:p>
          </p:txBody>
        </p:sp>
        <p:sp>
          <p:nvSpPr>
            <p:cNvPr id="33" name="TextBox 32"/>
            <p:cNvSpPr txBox="1"/>
            <p:nvPr/>
          </p:nvSpPr>
          <p:spPr>
            <a:xfrm>
              <a:off x="3618793" y="2860274"/>
              <a:ext cx="1977773" cy="354087"/>
            </a:xfrm>
            <a:prstGeom prst="rect">
              <a:avLst/>
            </a:prstGeom>
            <a:noFill/>
            <a:ln>
              <a:noFill/>
            </a:ln>
          </p:spPr>
          <p:txBody>
            <a:bodyPr>
              <a:spAutoFit/>
            </a:bodyPr>
            <a:lstStyle/>
            <a:p>
              <a:pPr>
                <a:defRPr/>
              </a:pPr>
              <a:r>
                <a:rPr lang="en-US" sz="2160" dirty="0">
                  <a:solidFill>
                    <a:schemeClr val="bg2">
                      <a:lumMod val="85000"/>
                    </a:schemeClr>
                  </a:solidFill>
                </a:rPr>
                <a:t>GFR (last)</a:t>
              </a:r>
            </a:p>
          </p:txBody>
        </p:sp>
      </p:grpSp>
      <p:grpSp>
        <p:nvGrpSpPr>
          <p:cNvPr id="17421" name="Group 34"/>
          <p:cNvGrpSpPr>
            <a:grpSpLocks/>
          </p:cNvGrpSpPr>
          <p:nvPr/>
        </p:nvGrpSpPr>
        <p:grpSpPr bwMode="auto">
          <a:xfrm>
            <a:off x="7184672" y="4293192"/>
            <a:ext cx="2722244" cy="434256"/>
            <a:chOff x="3326730" y="2852333"/>
            <a:chExt cx="2269836" cy="362027"/>
          </a:xfrm>
        </p:grpSpPr>
        <p:sp>
          <p:nvSpPr>
            <p:cNvPr id="36" name="TextBox 35"/>
            <p:cNvSpPr txBox="1"/>
            <p:nvPr/>
          </p:nvSpPr>
          <p:spPr>
            <a:xfrm>
              <a:off x="3326730" y="2852333"/>
              <a:ext cx="154031" cy="354087"/>
            </a:xfrm>
            <a:prstGeom prst="rect">
              <a:avLst/>
            </a:prstGeom>
            <a:noFill/>
            <a:ln>
              <a:solidFill>
                <a:schemeClr val="bg2">
                  <a:lumMod val="85000"/>
                </a:schemeClr>
              </a:solidFill>
            </a:ln>
          </p:spPr>
          <p:txBody>
            <a:bodyPr wrap="none">
              <a:spAutoFit/>
            </a:bodyPr>
            <a:lstStyle/>
            <a:p>
              <a:pPr>
                <a:defRPr/>
              </a:pPr>
              <a:endParaRPr lang="en-US" sz="2160" dirty="0">
                <a:solidFill>
                  <a:schemeClr val="bg2">
                    <a:lumMod val="85000"/>
                  </a:schemeClr>
                </a:solidFill>
              </a:endParaRPr>
            </a:p>
          </p:txBody>
        </p:sp>
        <p:sp>
          <p:nvSpPr>
            <p:cNvPr id="37" name="TextBox 36"/>
            <p:cNvSpPr txBox="1"/>
            <p:nvPr/>
          </p:nvSpPr>
          <p:spPr>
            <a:xfrm>
              <a:off x="3618997" y="2860273"/>
              <a:ext cx="1977569" cy="354087"/>
            </a:xfrm>
            <a:prstGeom prst="rect">
              <a:avLst/>
            </a:prstGeom>
            <a:noFill/>
            <a:ln>
              <a:noFill/>
            </a:ln>
          </p:spPr>
          <p:txBody>
            <a:bodyPr>
              <a:spAutoFit/>
            </a:bodyPr>
            <a:lstStyle/>
            <a:p>
              <a:pPr>
                <a:defRPr/>
              </a:pPr>
              <a:r>
                <a:rPr lang="en-US" sz="2160" dirty="0">
                  <a:solidFill>
                    <a:schemeClr val="bg2">
                      <a:lumMod val="85000"/>
                    </a:schemeClr>
                  </a:solidFill>
                </a:rPr>
                <a:t>GFR (graph)</a:t>
              </a:r>
            </a:p>
          </p:txBody>
        </p:sp>
      </p:grpSp>
      <p:grpSp>
        <p:nvGrpSpPr>
          <p:cNvPr id="17422" name="Group 37"/>
          <p:cNvGrpSpPr>
            <a:grpSpLocks/>
          </p:cNvGrpSpPr>
          <p:nvPr/>
        </p:nvGrpSpPr>
        <p:grpSpPr bwMode="auto">
          <a:xfrm>
            <a:off x="4582442" y="4914214"/>
            <a:ext cx="3966210" cy="434256"/>
            <a:chOff x="3326731" y="2852333"/>
            <a:chExt cx="2189529" cy="362028"/>
          </a:xfrm>
        </p:grpSpPr>
        <p:sp>
          <p:nvSpPr>
            <p:cNvPr id="39" name="TextBox 38"/>
            <p:cNvSpPr txBox="1"/>
            <p:nvPr/>
          </p:nvSpPr>
          <p:spPr>
            <a:xfrm>
              <a:off x="3326731" y="2852333"/>
              <a:ext cx="128301" cy="354088"/>
            </a:xfrm>
            <a:prstGeom prst="rect">
              <a:avLst/>
            </a:prstGeom>
            <a:noFill/>
            <a:ln>
              <a:solidFill>
                <a:schemeClr val="bg2">
                  <a:lumMod val="85000"/>
                </a:schemeClr>
              </a:solidFill>
            </a:ln>
          </p:spPr>
          <p:txBody>
            <a:bodyPr>
              <a:spAutoFit/>
            </a:bodyPr>
            <a:lstStyle/>
            <a:p>
              <a:pPr>
                <a:defRPr/>
              </a:pPr>
              <a:endParaRPr lang="en-US" sz="2160" dirty="0">
                <a:solidFill>
                  <a:schemeClr val="bg2">
                    <a:lumMod val="85000"/>
                  </a:schemeClr>
                </a:solidFill>
              </a:endParaRPr>
            </a:p>
          </p:txBody>
        </p:sp>
        <p:sp>
          <p:nvSpPr>
            <p:cNvPr id="40" name="TextBox 39"/>
            <p:cNvSpPr txBox="1"/>
            <p:nvPr/>
          </p:nvSpPr>
          <p:spPr>
            <a:xfrm>
              <a:off x="3539164" y="2860273"/>
              <a:ext cx="1977096" cy="354088"/>
            </a:xfrm>
            <a:prstGeom prst="rect">
              <a:avLst/>
            </a:prstGeom>
            <a:noFill/>
            <a:ln>
              <a:noFill/>
            </a:ln>
          </p:spPr>
          <p:txBody>
            <a:bodyPr>
              <a:spAutoFit/>
            </a:bodyPr>
            <a:lstStyle/>
            <a:p>
              <a:pPr>
                <a:defRPr/>
              </a:pPr>
              <a:r>
                <a:rPr lang="en-US" sz="2160" dirty="0">
                  <a:solidFill>
                    <a:schemeClr val="bg2">
                      <a:lumMod val="85000"/>
                    </a:schemeClr>
                  </a:solidFill>
                </a:rPr>
                <a:t>Date of last retinal exam</a:t>
              </a:r>
            </a:p>
          </p:txBody>
        </p:sp>
      </p:grpSp>
      <p:grpSp>
        <p:nvGrpSpPr>
          <p:cNvPr id="17423" name="Group 64"/>
          <p:cNvGrpSpPr>
            <a:grpSpLocks/>
          </p:cNvGrpSpPr>
          <p:nvPr/>
        </p:nvGrpSpPr>
        <p:grpSpPr bwMode="auto">
          <a:xfrm>
            <a:off x="8211464" y="4900885"/>
            <a:ext cx="2722246" cy="434257"/>
            <a:chOff x="3326730" y="2852333"/>
            <a:chExt cx="2269836" cy="362028"/>
          </a:xfrm>
        </p:grpSpPr>
        <p:sp>
          <p:nvSpPr>
            <p:cNvPr id="66" name="TextBox 65"/>
            <p:cNvSpPr txBox="1"/>
            <p:nvPr/>
          </p:nvSpPr>
          <p:spPr>
            <a:xfrm>
              <a:off x="3326730" y="2852333"/>
              <a:ext cx="154031" cy="354087"/>
            </a:xfrm>
            <a:prstGeom prst="rect">
              <a:avLst/>
            </a:prstGeom>
            <a:noFill/>
            <a:ln>
              <a:solidFill>
                <a:schemeClr val="bg2">
                  <a:lumMod val="85000"/>
                </a:schemeClr>
              </a:solidFill>
            </a:ln>
          </p:spPr>
          <p:txBody>
            <a:bodyPr wrap="none">
              <a:spAutoFit/>
            </a:bodyPr>
            <a:lstStyle/>
            <a:p>
              <a:pPr>
                <a:defRPr/>
              </a:pPr>
              <a:endParaRPr lang="en-US" sz="2160" dirty="0">
                <a:solidFill>
                  <a:schemeClr val="bg2">
                    <a:lumMod val="85000"/>
                  </a:schemeClr>
                </a:solidFill>
              </a:endParaRPr>
            </a:p>
          </p:txBody>
        </p:sp>
        <p:sp>
          <p:nvSpPr>
            <p:cNvPr id="67" name="TextBox 66"/>
            <p:cNvSpPr txBox="1"/>
            <p:nvPr/>
          </p:nvSpPr>
          <p:spPr>
            <a:xfrm>
              <a:off x="3618997" y="2860274"/>
              <a:ext cx="1977569" cy="354087"/>
            </a:xfrm>
            <a:prstGeom prst="rect">
              <a:avLst/>
            </a:prstGeom>
            <a:noFill/>
            <a:ln>
              <a:noFill/>
            </a:ln>
          </p:spPr>
          <p:txBody>
            <a:bodyPr>
              <a:spAutoFit/>
            </a:bodyPr>
            <a:lstStyle/>
            <a:p>
              <a:pPr>
                <a:defRPr/>
              </a:pPr>
              <a:r>
                <a:rPr lang="en-US" sz="2160" dirty="0">
                  <a:solidFill>
                    <a:schemeClr val="bg2">
                      <a:lumMod val="85000"/>
                    </a:schemeClr>
                  </a:solidFill>
                </a:rPr>
                <a:t>More …</a:t>
              </a:r>
            </a:p>
          </p:txBody>
        </p:sp>
      </p:grpSp>
      <p:grpSp>
        <p:nvGrpSpPr>
          <p:cNvPr id="49" name="Group 48">
            <a:extLst>
              <a:ext uri="{FF2B5EF4-FFF2-40B4-BE49-F238E27FC236}">
                <a16:creationId xmlns:a16="http://schemas.microsoft.com/office/drawing/2014/main" id="{F552E8D5-A8F8-BD42-B856-ABE64B81FCEB}"/>
              </a:ext>
            </a:extLst>
          </p:cNvPr>
          <p:cNvGrpSpPr/>
          <p:nvPr/>
        </p:nvGrpSpPr>
        <p:grpSpPr>
          <a:xfrm>
            <a:off x="2477612" y="1902807"/>
            <a:ext cx="6386166" cy="3902623"/>
            <a:chOff x="3432833" y="2125575"/>
            <a:chExt cx="4702443" cy="3253626"/>
          </a:xfrm>
        </p:grpSpPr>
        <p:cxnSp>
          <p:nvCxnSpPr>
            <p:cNvPr id="52" name="Straight Arrow Connector 51"/>
            <p:cNvCxnSpPr>
              <a:stCxn id="55" idx="2"/>
            </p:cNvCxnSpPr>
            <p:nvPr/>
          </p:nvCxnSpPr>
          <p:spPr>
            <a:xfrm>
              <a:off x="5832997" y="4145057"/>
              <a:ext cx="5571" cy="482136"/>
            </a:xfrm>
            <a:prstGeom prst="straightConnector1">
              <a:avLst/>
            </a:prstGeom>
            <a:ln w="31750" cmpd="sng">
              <a:solidFill>
                <a:schemeClr val="accent6">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7" idx="2"/>
              <a:endCxn id="55" idx="0"/>
            </p:cNvCxnSpPr>
            <p:nvPr/>
          </p:nvCxnSpPr>
          <p:spPr>
            <a:xfrm>
              <a:off x="5819474" y="2916988"/>
              <a:ext cx="13523" cy="358400"/>
            </a:xfrm>
            <a:prstGeom prst="straightConnector1">
              <a:avLst/>
            </a:prstGeom>
            <a:ln w="31750" cmpd="sng">
              <a:solidFill>
                <a:srgbClr val="7030A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146477" y="4016524"/>
              <a:ext cx="1077165" cy="605674"/>
            </a:xfrm>
            <a:prstGeom prst="straightConnector1">
              <a:avLst/>
            </a:prstGeom>
            <a:ln w="31750">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55" name="Picture 54"/>
            <p:cNvPicPr>
              <a:picLocks noChangeAspect="1"/>
            </p:cNvPicPr>
            <p:nvPr/>
          </p:nvPicPr>
          <p:blipFill>
            <a:blip r:embed="rId3"/>
            <a:stretch>
              <a:fillRect/>
            </a:stretch>
          </p:blipFill>
          <p:spPr>
            <a:xfrm>
              <a:off x="5398162" y="3275388"/>
              <a:ext cx="869669" cy="869669"/>
            </a:xfrm>
            <a:prstGeom prst="rect">
              <a:avLst/>
            </a:prstGeom>
          </p:spPr>
        </p:pic>
        <p:sp>
          <p:nvSpPr>
            <p:cNvPr id="56" name="Rectangle 55"/>
            <p:cNvSpPr/>
            <p:nvPr/>
          </p:nvSpPr>
          <p:spPr>
            <a:xfrm>
              <a:off x="5289386" y="4617201"/>
              <a:ext cx="978445" cy="762000"/>
            </a:xfrm>
            <a:prstGeom prst="rect">
              <a:avLst/>
            </a:prstGeom>
            <a:gradFill>
              <a:gsLst>
                <a:gs pos="0">
                  <a:schemeClr val="accent6">
                    <a:lumMod val="60000"/>
                    <a:lumOff val="40000"/>
                  </a:schemeClr>
                </a:gs>
                <a:gs pos="50000">
                  <a:schemeClr val="accent6">
                    <a:lumMod val="60000"/>
                    <a:lumOff val="40000"/>
                  </a:schemeClr>
                </a:gs>
                <a:gs pos="100000">
                  <a:schemeClr val="accent6">
                    <a:lumMod val="60000"/>
                    <a:lumOff val="4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EHR</a:t>
              </a:r>
            </a:p>
            <a:p>
              <a:pPr algn="ctr"/>
              <a:r>
                <a:rPr lang="en-US" dirty="0"/>
                <a:t>2</a:t>
              </a:r>
            </a:p>
          </p:txBody>
        </p:sp>
        <p:sp>
          <p:nvSpPr>
            <p:cNvPr id="57" name="Rectangle 56"/>
            <p:cNvSpPr/>
            <p:nvPr/>
          </p:nvSpPr>
          <p:spPr>
            <a:xfrm>
              <a:off x="5229197" y="2154988"/>
              <a:ext cx="1180554"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Best DM Care APP</a:t>
              </a:r>
            </a:p>
          </p:txBody>
        </p:sp>
        <p:cxnSp>
          <p:nvCxnSpPr>
            <p:cNvPr id="58" name="Straight Arrow Connector 57"/>
            <p:cNvCxnSpPr/>
            <p:nvPr/>
          </p:nvCxnSpPr>
          <p:spPr>
            <a:xfrm flipH="1">
              <a:off x="4408605" y="3955101"/>
              <a:ext cx="1074008" cy="662098"/>
            </a:xfrm>
            <a:prstGeom prst="straightConnector1">
              <a:avLst/>
            </a:prstGeom>
            <a:ln w="31750" cmpd="sng">
              <a:solidFill>
                <a:schemeClr val="accent3">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6670919" y="4617201"/>
              <a:ext cx="978445" cy="762000"/>
            </a:xfrm>
            <a:prstGeom prst="rect">
              <a:avLst/>
            </a:prstGeom>
            <a:gradFill>
              <a:gsLst>
                <a:gs pos="0">
                  <a:srgbClr val="B08ED7"/>
                </a:gs>
                <a:gs pos="50000">
                  <a:srgbClr val="B08ED7"/>
                </a:gs>
                <a:gs pos="100000">
                  <a:srgbClr val="B08ED7"/>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EHR</a:t>
              </a:r>
            </a:p>
            <a:p>
              <a:pPr algn="ctr"/>
              <a:r>
                <a:rPr lang="en-US" dirty="0"/>
                <a:t>3</a:t>
              </a:r>
            </a:p>
          </p:txBody>
        </p:sp>
        <p:sp>
          <p:nvSpPr>
            <p:cNvPr id="60" name="Rectangle 59"/>
            <p:cNvSpPr/>
            <p:nvPr/>
          </p:nvSpPr>
          <p:spPr>
            <a:xfrm>
              <a:off x="3959197" y="4617201"/>
              <a:ext cx="978445"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EHR</a:t>
              </a:r>
            </a:p>
            <a:p>
              <a:pPr algn="ctr"/>
              <a:r>
                <a:rPr lang="en-US" dirty="0"/>
                <a:t>1</a:t>
              </a:r>
            </a:p>
          </p:txBody>
        </p:sp>
        <p:sp>
          <p:nvSpPr>
            <p:cNvPr id="61" name="Rectangle 60"/>
            <p:cNvSpPr/>
            <p:nvPr/>
          </p:nvSpPr>
          <p:spPr>
            <a:xfrm>
              <a:off x="6954722" y="2164981"/>
              <a:ext cx="1180554" cy="762000"/>
            </a:xfrm>
            <a:prstGeom prst="rect">
              <a:avLst/>
            </a:prstGeom>
            <a:gradFill>
              <a:gsLst>
                <a:gs pos="0">
                  <a:schemeClr val="accent4">
                    <a:lumMod val="60000"/>
                    <a:lumOff val="40000"/>
                  </a:schemeClr>
                </a:gs>
                <a:gs pos="50000">
                  <a:schemeClr val="accent4">
                    <a:lumMod val="60000"/>
                    <a:lumOff val="40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Care Registry</a:t>
              </a:r>
            </a:p>
          </p:txBody>
        </p:sp>
        <p:sp>
          <p:nvSpPr>
            <p:cNvPr id="62" name="Rectangle 61"/>
            <p:cNvSpPr/>
            <p:nvPr/>
          </p:nvSpPr>
          <p:spPr>
            <a:xfrm>
              <a:off x="3432833" y="2125575"/>
              <a:ext cx="1180554" cy="762000"/>
            </a:xfrm>
            <a:prstGeom prst="rect">
              <a:avLst/>
            </a:prstGeom>
            <a:gradFill>
              <a:gsLst>
                <a:gs pos="0">
                  <a:srgbClr val="F8B3CE"/>
                </a:gs>
                <a:gs pos="50000">
                  <a:srgbClr val="F8B3CE"/>
                </a:gs>
                <a:gs pos="100000">
                  <a:schemeClr val="accent4">
                    <a:lumMod val="40000"/>
                    <a:lumOff val="6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#1 Super Specialist</a:t>
              </a:r>
            </a:p>
          </p:txBody>
        </p:sp>
        <p:cxnSp>
          <p:nvCxnSpPr>
            <p:cNvPr id="63" name="Straight Arrow Connector 62"/>
            <p:cNvCxnSpPr/>
            <p:nvPr/>
          </p:nvCxnSpPr>
          <p:spPr>
            <a:xfrm flipH="1">
              <a:off x="6146477" y="2936973"/>
              <a:ext cx="1469693" cy="529783"/>
            </a:xfrm>
            <a:prstGeom prst="straightConnector1">
              <a:avLst/>
            </a:prstGeom>
            <a:ln w="31750" cmpd="sng">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4043765" y="2926558"/>
              <a:ext cx="1486330" cy="540198"/>
            </a:xfrm>
            <a:prstGeom prst="straightConnector1">
              <a:avLst/>
            </a:prstGeom>
            <a:ln w="31750">
              <a:solidFill>
                <a:srgbClr val="D78547"/>
              </a:solidFill>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75448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968E-F2A6-081D-F662-447E4D373AEB}"/>
              </a:ext>
            </a:extLst>
          </p:cNvPr>
          <p:cNvSpPr>
            <a:spLocks noGrp="1"/>
          </p:cNvSpPr>
          <p:nvPr>
            <p:ph type="title"/>
          </p:nvPr>
        </p:nvSpPr>
        <p:spPr/>
        <p:txBody>
          <a:bodyPr/>
          <a:lstStyle/>
          <a:p>
            <a:r>
              <a:rPr lang="en-US" dirty="0"/>
              <a:t>Analogies for our current situation …</a:t>
            </a:r>
          </a:p>
        </p:txBody>
      </p:sp>
      <p:sp>
        <p:nvSpPr>
          <p:cNvPr id="3" name="Content Placeholder 2">
            <a:extLst>
              <a:ext uri="{FF2B5EF4-FFF2-40B4-BE49-F238E27FC236}">
                <a16:creationId xmlns:a16="http://schemas.microsoft.com/office/drawing/2014/main" id="{B18CF971-E38C-E28A-794C-BEF00658AAE1}"/>
              </a:ext>
            </a:extLst>
          </p:cNvPr>
          <p:cNvSpPr>
            <a:spLocks noGrp="1"/>
          </p:cNvSpPr>
          <p:nvPr>
            <p:ph idx="1"/>
          </p:nvPr>
        </p:nvSpPr>
        <p:spPr/>
        <p:txBody>
          <a:bodyPr>
            <a:normAutofit/>
          </a:bodyPr>
          <a:lstStyle/>
          <a:p>
            <a:r>
              <a:rPr lang="en-US" sz="3600" dirty="0"/>
              <a:t>Trying to build homes without a measuring tape</a:t>
            </a:r>
          </a:p>
          <a:p>
            <a:r>
              <a:rPr lang="en-US" sz="3600" dirty="0"/>
              <a:t>Sharing literature prior  to the printing press</a:t>
            </a:r>
          </a:p>
          <a:p>
            <a:r>
              <a:rPr lang="en-US" sz="3600" dirty="0"/>
              <a:t>Astrophysics before there were telescopes</a:t>
            </a:r>
          </a:p>
          <a:p>
            <a:r>
              <a:rPr lang="en-US" sz="3600" dirty="0"/>
              <a:t>Chemistry (alchemy) before we understood atomic theory and the periodic table</a:t>
            </a:r>
          </a:p>
          <a:p>
            <a:r>
              <a:rPr lang="en-US" sz="3600" dirty="0"/>
              <a:t>Understanding infectious diseases before there were microscopes and germ theory</a:t>
            </a:r>
          </a:p>
          <a:p>
            <a:endParaRPr lang="en-US" sz="3600" dirty="0"/>
          </a:p>
          <a:p>
            <a:endParaRPr lang="en-US" sz="3600" dirty="0"/>
          </a:p>
        </p:txBody>
      </p:sp>
    </p:spTree>
    <p:extLst>
      <p:ext uri="{BB962C8B-B14F-4D97-AF65-F5344CB8AC3E}">
        <p14:creationId xmlns:p14="http://schemas.microsoft.com/office/powerpoint/2010/main" val="3756947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9CA2-F6E1-6315-40E1-A63953AE2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A4798-90BB-BC63-FF37-D7B9C85F73A3}"/>
              </a:ext>
            </a:extLst>
          </p:cNvPr>
          <p:cNvSpPr>
            <a:spLocks noGrp="1"/>
          </p:cNvSpPr>
          <p:nvPr>
            <p:ph type="title"/>
          </p:nvPr>
        </p:nvSpPr>
        <p:spPr/>
        <p:txBody>
          <a:bodyPr/>
          <a:lstStyle/>
          <a:p>
            <a:r>
              <a:rPr lang="en-US" dirty="0"/>
              <a:t>The Beginning of Wisdom …</a:t>
            </a:r>
          </a:p>
        </p:txBody>
      </p:sp>
      <p:sp>
        <p:nvSpPr>
          <p:cNvPr id="3" name="Content Placeholder 2">
            <a:extLst>
              <a:ext uri="{FF2B5EF4-FFF2-40B4-BE49-F238E27FC236}">
                <a16:creationId xmlns:a16="http://schemas.microsoft.com/office/drawing/2014/main" id="{D210553B-1D66-B726-CBFC-FC85DF66BA6B}"/>
              </a:ext>
            </a:extLst>
          </p:cNvPr>
          <p:cNvSpPr>
            <a:spLocks noGrp="1"/>
          </p:cNvSpPr>
          <p:nvPr>
            <p:ph idx="1"/>
          </p:nvPr>
        </p:nvSpPr>
        <p:spPr/>
        <p:txBody>
          <a:bodyPr/>
          <a:lstStyle/>
          <a:p>
            <a:pPr marL="0" marR="0" indent="0">
              <a:spcBef>
                <a:spcPts val="0"/>
              </a:spcBef>
              <a:spcAft>
                <a:spcPts val="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“The beginning of wisdom is the ability to call things by their right names.”</a:t>
            </a:r>
          </a:p>
          <a:p>
            <a:pPr marL="0" marR="0" indent="0">
              <a:spcBef>
                <a:spcPts val="0"/>
              </a:spcBef>
              <a:spcAft>
                <a:spcPts val="0"/>
              </a:spcAft>
              <a:buNone/>
            </a:pPr>
            <a:r>
              <a:rPr lang="en-US" sz="3600" kern="100" dirty="0">
                <a:latin typeface="Calibri" panose="020F0502020204030204" pitchFamily="34" charset="0"/>
                <a:ea typeface="Calibri" panose="020F0502020204030204" pitchFamily="34" charset="0"/>
                <a:cs typeface="Times New Roman" panose="02020603050405020304" pitchFamily="18" charset="0"/>
              </a:rPr>
              <a:t>Confucius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Veale J. The Beginning of Wisdom is the Ability to Call Things by Their Right Names ...CONFUCIUS. J Am </a:t>
            </a:r>
            <a:r>
              <a:rPr lang="en-US"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Acad</a:t>
            </a:r>
            <a:r>
              <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Gold Foil Operators. 1974;GF17(GF2):45-80.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062376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2C3D-88BE-DC6A-097E-8D3F4C6B816D}"/>
              </a:ext>
            </a:extLst>
          </p:cNvPr>
          <p:cNvSpPr>
            <a:spLocks noGrp="1"/>
          </p:cNvSpPr>
          <p:nvPr>
            <p:ph type="title"/>
          </p:nvPr>
        </p:nvSpPr>
        <p:spPr/>
        <p:txBody>
          <a:bodyPr>
            <a:normAutofit/>
          </a:bodyPr>
          <a:lstStyle/>
          <a:p>
            <a:r>
              <a:rPr lang="en-US" sz="4000" dirty="0"/>
              <a:t>Textbook knowledge vs. executable knowledge</a:t>
            </a:r>
          </a:p>
        </p:txBody>
      </p:sp>
      <p:sp>
        <p:nvSpPr>
          <p:cNvPr id="3" name="Content Placeholder 2">
            <a:extLst>
              <a:ext uri="{FF2B5EF4-FFF2-40B4-BE49-F238E27FC236}">
                <a16:creationId xmlns:a16="http://schemas.microsoft.com/office/drawing/2014/main" id="{01EABBEC-CFEC-7ECD-F1FA-98D7EB752E20}"/>
              </a:ext>
            </a:extLst>
          </p:cNvPr>
          <p:cNvSpPr>
            <a:spLocks noGrp="1"/>
          </p:cNvSpPr>
          <p:nvPr>
            <p:ph idx="1"/>
          </p:nvPr>
        </p:nvSpPr>
        <p:spPr>
          <a:xfrm>
            <a:off x="838200" y="1574165"/>
            <a:ext cx="10515600" cy="4351338"/>
          </a:xfrm>
        </p:spPr>
        <p:txBody>
          <a:bodyPr>
            <a:normAutofit fontScale="77500" lnSpcReduction="20000"/>
          </a:bodyPr>
          <a:lstStyle/>
          <a:p>
            <a:r>
              <a:rPr lang="en-US" b="1" dirty="0"/>
              <a:t>Textbook knowledge (the pathogenesis of disease)</a:t>
            </a:r>
          </a:p>
          <a:p>
            <a:pPr lvl="1"/>
            <a:r>
              <a:rPr lang="en-US" sz="3100" dirty="0"/>
              <a:t>Diabetes mellitus, also known as diabetes, is a chronic disease that occurs when the body can't control blood sugar levels. This can be due to the body not producing enough insulin, or not using insulin properly.</a:t>
            </a:r>
          </a:p>
          <a:p>
            <a:r>
              <a:rPr lang="en-US" b="1" dirty="0"/>
              <a:t>Executable knowledge (how you know in the real world if your patient is diabetic)</a:t>
            </a:r>
          </a:p>
          <a:p>
            <a:pPr marL="457200" lvl="1" indent="0">
              <a:buNone/>
            </a:pPr>
            <a:r>
              <a:rPr lang="en-US" sz="3100" dirty="0"/>
              <a:t>The patient has diabetes mellitus if {</a:t>
            </a:r>
          </a:p>
          <a:p>
            <a:pPr marL="457200" lvl="1" indent="0">
              <a:buNone/>
            </a:pPr>
            <a:r>
              <a:rPr lang="en-US" sz="3100" dirty="0"/>
              <a:t>	the hemoglobin A1c is 6.5% or greater</a:t>
            </a:r>
          </a:p>
          <a:p>
            <a:pPr marL="457200" lvl="1" indent="0">
              <a:buNone/>
            </a:pPr>
            <a:r>
              <a:rPr lang="en-US" sz="3100" dirty="0"/>
              <a:t>	OR they require insulin to control their blood sugar</a:t>
            </a:r>
          </a:p>
          <a:p>
            <a:pPr marL="457200" lvl="1" indent="0">
              <a:buNone/>
            </a:pPr>
            <a:r>
              <a:rPr lang="en-US" sz="3100" dirty="0"/>
              <a:t>	OR … }</a:t>
            </a:r>
            <a:endParaRPr lang="en-US" dirty="0"/>
          </a:p>
          <a:p>
            <a:r>
              <a:rPr lang="en-US" b="1" dirty="0"/>
              <a:t>Both types of knowledge are essential</a:t>
            </a:r>
            <a:r>
              <a:rPr lang="en-US" dirty="0"/>
              <a:t>, …</a:t>
            </a:r>
          </a:p>
          <a:p>
            <a:pPr lvl="1"/>
            <a:r>
              <a:rPr lang="en-US" sz="3100" dirty="0"/>
              <a:t>but executable knowledge is needed to make clinical decision support applications shareable, and is the key to computers applying textbook knowledge to individual patients.</a:t>
            </a:r>
          </a:p>
        </p:txBody>
      </p:sp>
    </p:spTree>
    <p:extLst>
      <p:ext uri="{BB962C8B-B14F-4D97-AF65-F5344CB8AC3E}">
        <p14:creationId xmlns:p14="http://schemas.microsoft.com/office/powerpoint/2010/main" val="2726621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EF6A-7D65-F988-F6A1-A9CBE2FF7118}"/>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82E337E7-C456-A5FB-9245-87C081CD5ECA}"/>
              </a:ext>
            </a:extLst>
          </p:cNvPr>
          <p:cNvSpPr>
            <a:spLocks noGrp="1"/>
          </p:cNvSpPr>
          <p:nvPr>
            <p:ph idx="1"/>
          </p:nvPr>
        </p:nvSpPr>
        <p:spPr>
          <a:xfrm>
            <a:off x="838200" y="1454149"/>
            <a:ext cx="10515600" cy="5038725"/>
          </a:xfrm>
        </p:spPr>
        <p:txBody>
          <a:bodyPr>
            <a:normAutofit fontScale="85000" lnSpcReduction="10000"/>
          </a:bodyPr>
          <a:lstStyle/>
          <a:p>
            <a:pPr marL="342900" marR="0" lvl="0" indent="-342900">
              <a:spcBef>
                <a:spcPts val="0"/>
              </a:spcBef>
              <a:spcAft>
                <a:spcPts val="0"/>
              </a:spcAft>
              <a:buFont typeface="Symbol" pitchFamily="2"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AI capabilities</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Powerful recognition of patterns – images, linguistics, processes</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Amazing ability to transform data </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Perfect memory – it never forgets</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Infinitely patient</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Never fatigues</a:t>
            </a:r>
          </a:p>
          <a:p>
            <a:pPr marL="342900" marR="0" lvl="0" indent="-342900">
              <a:spcBef>
                <a:spcPts val="0"/>
              </a:spcBef>
              <a:spcAft>
                <a:spcPts val="0"/>
              </a:spcAft>
              <a:buFont typeface="Symbol" pitchFamily="2"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AI limits</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Transform data to what?  What representation? It needs to be defined</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How to share knowledge with people and with other computers</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It is only as good as the training data</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It currently has no way to tell truth from common beliefs or behaviors</a:t>
            </a:r>
          </a:p>
          <a:p>
            <a:pPr marL="742950" marR="0" lvl="1" indent="-285750">
              <a:spcBef>
                <a:spcPts val="0"/>
              </a:spcBef>
              <a:spcAft>
                <a:spcPts val="0"/>
              </a:spcAft>
              <a:buFont typeface="Courier New" panose="02070309020205020404" pitchFamily="49" charset="0"/>
              <a:buChar char="o"/>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LLMs don’t know anything!</a:t>
            </a:r>
          </a:p>
          <a:p>
            <a:pPr marL="742950" marR="0" lvl="1" indent="-285750">
              <a:spcBef>
                <a:spcPts val="0"/>
              </a:spcBef>
              <a:spcAft>
                <a:spcPts val="0"/>
              </a:spcAft>
              <a:buFont typeface="Courier New" panose="02070309020205020404" pitchFamily="49" charset="0"/>
              <a:buChar char="o"/>
            </a:pPr>
            <a:r>
              <a:rPr lang="en-US" sz="2800"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“Truth is not determined by what is statistically the most common statement in a training set.”</a:t>
            </a:r>
          </a:p>
          <a:p>
            <a:pPr marL="742950" marR="0" lvl="1" indent="-285750">
              <a:spcBef>
                <a:spcPts val="0"/>
              </a:spcBef>
              <a:spcAft>
                <a:spcPts val="0"/>
              </a:spcAft>
              <a:buFont typeface="Courier New" panose="02070309020205020404" pitchFamily="49" charset="0"/>
              <a:buChar char="o"/>
            </a:pPr>
            <a:r>
              <a:rPr lang="en-US"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Frank Oemig – “</a:t>
            </a:r>
            <a:r>
              <a:rPr lang="en-US" dirty="0"/>
              <a:t>Do we want data to be represented on the basis of and in conjunction with clinical knowledge (being expressed in ontologies and information models) or driven by statistics based on wording?”</a:t>
            </a:r>
            <a:endParaRPr lang="en-US"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094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j-lt"/>
                <a:ea typeface="MS PGothic" pitchFamily="34" charset="-128"/>
              </a:rPr>
              <a:t>We are on the verge of a new era, enabled by:</a:t>
            </a:r>
          </a:p>
        </p:txBody>
      </p:sp>
      <p:sp>
        <p:nvSpPr>
          <p:cNvPr id="3" name="Content Placeholder 2"/>
          <p:cNvSpPr>
            <a:spLocks noGrp="1"/>
          </p:cNvSpPr>
          <p:nvPr>
            <p:ph idx="1"/>
          </p:nvPr>
        </p:nvSpPr>
        <p:spPr>
          <a:xfrm>
            <a:off x="838200" y="1459864"/>
            <a:ext cx="10515600" cy="5260976"/>
          </a:xfrm>
        </p:spPr>
        <p:txBody>
          <a:bodyPr>
            <a:normAutofit/>
          </a:bodyPr>
          <a:lstStyle/>
          <a:p>
            <a:pPr marL="670543" lvl="1" indent="-304792">
              <a:lnSpc>
                <a:spcPct val="100000"/>
              </a:lnSpc>
              <a:buClr>
                <a:schemeClr val="accent1"/>
              </a:buClr>
              <a:buFont typeface="Arial"/>
              <a:buChar char="•"/>
            </a:pPr>
            <a:r>
              <a:rPr lang="en-US" sz="2800" b="1" dirty="0">
                <a:cs typeface="Arial" pitchFamily="34" charset="0"/>
              </a:rPr>
              <a:t>Computer science</a:t>
            </a:r>
          </a:p>
          <a:p>
            <a:pPr marL="1127743" lvl="2" indent="-304792">
              <a:lnSpc>
                <a:spcPct val="100000"/>
              </a:lnSpc>
              <a:buClr>
                <a:schemeClr val="accent1"/>
              </a:buClr>
              <a:buFont typeface="Arial"/>
              <a:buChar char="•"/>
            </a:pPr>
            <a:r>
              <a:rPr lang="en-US" sz="2800" dirty="0" err="1">
                <a:cs typeface="Arial" pitchFamily="34" charset="0"/>
              </a:rPr>
              <a:t>Baysian</a:t>
            </a:r>
            <a:r>
              <a:rPr lang="en-US" sz="2800" dirty="0">
                <a:cs typeface="Arial" pitchFamily="34" charset="0"/>
              </a:rPr>
              <a:t> networks, neural networks, CDS, ML, AI, Ambient AI, Agentic AI, NLP …</a:t>
            </a:r>
            <a:endParaRPr lang="en-US" sz="2800" dirty="0">
              <a:latin typeface="+mn-lt"/>
              <a:cs typeface="Arial" pitchFamily="34" charset="0"/>
            </a:endParaRPr>
          </a:p>
          <a:p>
            <a:pPr marL="670543" lvl="1" indent="-304792">
              <a:buClr>
                <a:schemeClr val="accent1"/>
              </a:buClr>
              <a:buFont typeface="Arial"/>
              <a:buChar char="•"/>
            </a:pPr>
            <a:r>
              <a:rPr lang="en-US" sz="2800" b="1" dirty="0">
                <a:latin typeface="+mn-lt"/>
                <a:cs typeface="Arial" pitchFamily="34" charset="0"/>
              </a:rPr>
              <a:t>Development of standards</a:t>
            </a:r>
          </a:p>
          <a:p>
            <a:pPr marL="1127743" lvl="2" indent="-304792">
              <a:lnSpc>
                <a:spcPct val="100000"/>
              </a:lnSpc>
              <a:buClr>
                <a:schemeClr val="accent1"/>
              </a:buClr>
              <a:buFont typeface="Arial"/>
              <a:buChar char="•"/>
            </a:pPr>
            <a:r>
              <a:rPr lang="en-US" sz="2800" dirty="0">
                <a:cs typeface="Arial" pitchFamily="34" charset="0"/>
              </a:rPr>
              <a:t>SNOMED CT, LOINC, UCUM, HL7 (FHIR, CCDA, V2.X)</a:t>
            </a:r>
          </a:p>
          <a:p>
            <a:pPr marL="670543" lvl="1" indent="-304792">
              <a:buClr>
                <a:schemeClr val="accent1"/>
              </a:buClr>
              <a:buFont typeface="Arial"/>
              <a:buChar char="•"/>
            </a:pPr>
            <a:r>
              <a:rPr lang="en-US" sz="2800" b="1" dirty="0">
                <a:latin typeface="+mn-lt"/>
                <a:cs typeface="Arial" pitchFamily="34" charset="0"/>
              </a:rPr>
              <a:t>Unprecedented support from</a:t>
            </a:r>
          </a:p>
          <a:p>
            <a:pPr marL="894375" lvl="2" indent="-304792">
              <a:buClr>
                <a:schemeClr val="accent1"/>
              </a:buClr>
              <a:buFont typeface="Arial"/>
              <a:buChar char="•"/>
            </a:pPr>
            <a:r>
              <a:rPr lang="en-US" sz="2800" dirty="0">
                <a:latin typeface="+mn-lt"/>
                <a:cs typeface="Arial" pitchFamily="34" charset="0"/>
              </a:rPr>
              <a:t>Providers</a:t>
            </a:r>
          </a:p>
          <a:p>
            <a:pPr marL="894375" lvl="2" indent="-304792">
              <a:buClr>
                <a:schemeClr val="accent1"/>
              </a:buClr>
              <a:buFont typeface="Arial"/>
              <a:buChar char="•"/>
            </a:pPr>
            <a:r>
              <a:rPr lang="en-US" sz="2800" dirty="0">
                <a:latin typeface="+mn-lt"/>
                <a:cs typeface="Arial" pitchFamily="34" charset="0"/>
              </a:rPr>
              <a:t>Software vendors</a:t>
            </a:r>
          </a:p>
          <a:p>
            <a:pPr marL="894375" lvl="2" indent="-304792">
              <a:buClr>
                <a:schemeClr val="accent1"/>
              </a:buClr>
              <a:buFont typeface="Arial"/>
              <a:buChar char="•"/>
            </a:pPr>
            <a:r>
              <a:rPr lang="en-US" sz="2800" dirty="0">
                <a:latin typeface="+mn-lt"/>
                <a:cs typeface="Arial" pitchFamily="34" charset="0"/>
              </a:rPr>
              <a:t>Professional societies</a:t>
            </a:r>
          </a:p>
          <a:p>
            <a:pPr marL="670543" lvl="1" indent="-304792">
              <a:buClr>
                <a:schemeClr val="accent1"/>
              </a:buClr>
              <a:buFont typeface="Arial"/>
              <a:buChar char="•"/>
            </a:pPr>
            <a:r>
              <a:rPr lang="en-US" sz="2800" b="1" dirty="0">
                <a:latin typeface="+mn-lt"/>
                <a:cs typeface="Arial" pitchFamily="34" charset="0"/>
              </a:rPr>
              <a:t>Legislation and regulations</a:t>
            </a:r>
          </a:p>
          <a:p>
            <a:pPr marL="1127743" lvl="2" indent="-304792">
              <a:buClr>
                <a:schemeClr val="accent1"/>
              </a:buClr>
              <a:buFont typeface="Arial"/>
              <a:buChar char="•"/>
            </a:pPr>
            <a:r>
              <a:rPr lang="en-US" sz="2800" dirty="0">
                <a:latin typeface="+mn-lt"/>
                <a:cs typeface="Arial" pitchFamily="34" charset="0"/>
              </a:rPr>
              <a:t>Value based care – pay for value, not volume</a:t>
            </a:r>
          </a:p>
        </p:txBody>
      </p:sp>
    </p:spTree>
    <p:extLst>
      <p:ext uri="{BB962C8B-B14F-4D97-AF65-F5344CB8AC3E}">
        <p14:creationId xmlns:p14="http://schemas.microsoft.com/office/powerpoint/2010/main" val="165516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0CE-6963-AC82-EED7-CD0FD5AFB00F}"/>
              </a:ext>
            </a:extLst>
          </p:cNvPr>
          <p:cNvSpPr>
            <a:spLocks noGrp="1"/>
          </p:cNvSpPr>
          <p:nvPr>
            <p:ph type="title"/>
          </p:nvPr>
        </p:nvSpPr>
        <p:spPr/>
        <p:txBody>
          <a:bodyPr/>
          <a:lstStyle/>
          <a:p>
            <a:r>
              <a:rPr lang="en-US" dirty="0"/>
              <a:t>The worst of times …</a:t>
            </a:r>
          </a:p>
        </p:txBody>
      </p:sp>
      <p:sp>
        <p:nvSpPr>
          <p:cNvPr id="3" name="Text Placeholder 2">
            <a:extLst>
              <a:ext uri="{FF2B5EF4-FFF2-40B4-BE49-F238E27FC236}">
                <a16:creationId xmlns:a16="http://schemas.microsoft.com/office/drawing/2014/main" id="{2507654B-3C73-8D13-3F80-14F12F68E0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280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D60B-124A-AC78-04CE-EAC1F867CA47}"/>
              </a:ext>
            </a:extLst>
          </p:cNvPr>
          <p:cNvSpPr>
            <a:spLocks noGrp="1"/>
          </p:cNvSpPr>
          <p:nvPr>
            <p:ph type="title"/>
          </p:nvPr>
        </p:nvSpPr>
        <p:spPr/>
        <p:txBody>
          <a:bodyPr>
            <a:normAutofit fontScale="90000"/>
          </a:bodyPr>
          <a:lstStyle/>
          <a:p>
            <a:r>
              <a:rPr lang="en-US" sz="4800" b="1" dirty="0"/>
              <a:t>Typical Configuration Today</a:t>
            </a:r>
            <a:br>
              <a:rPr lang="en-US" sz="4800" b="1" dirty="0"/>
            </a:br>
            <a:r>
              <a:rPr lang="en-US" sz="4800" b="1" dirty="0"/>
              <a:t>(Organization Centric Architecture)</a:t>
            </a:r>
          </a:p>
        </p:txBody>
      </p:sp>
      <p:pic>
        <p:nvPicPr>
          <p:cNvPr id="41" name="Graphic 40" descr="Office worker female with solid fill">
            <a:extLst>
              <a:ext uri="{FF2B5EF4-FFF2-40B4-BE49-F238E27FC236}">
                <a16:creationId xmlns:a16="http://schemas.microsoft.com/office/drawing/2014/main" id="{45D6C749-7F5E-F758-DAB1-C8AA5B9FDF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74431" y="2122130"/>
            <a:ext cx="914400" cy="914400"/>
          </a:xfrm>
          <a:prstGeom prst="rect">
            <a:avLst/>
          </a:prstGeom>
        </p:spPr>
      </p:pic>
      <p:grpSp>
        <p:nvGrpSpPr>
          <p:cNvPr id="12" name="Group 11">
            <a:extLst>
              <a:ext uri="{FF2B5EF4-FFF2-40B4-BE49-F238E27FC236}">
                <a16:creationId xmlns:a16="http://schemas.microsoft.com/office/drawing/2014/main" id="{8B387020-8F7D-1EE7-CA89-C7D0F4206C10}"/>
              </a:ext>
            </a:extLst>
          </p:cNvPr>
          <p:cNvGrpSpPr/>
          <p:nvPr/>
        </p:nvGrpSpPr>
        <p:grpSpPr>
          <a:xfrm>
            <a:off x="3608648" y="3979681"/>
            <a:ext cx="1193340" cy="778484"/>
            <a:chOff x="3608648" y="3979681"/>
            <a:chExt cx="1193340" cy="778484"/>
          </a:xfrm>
        </p:grpSpPr>
        <p:cxnSp>
          <p:nvCxnSpPr>
            <p:cNvPr id="48" name="Straight Arrow Connector 47">
              <a:extLst>
                <a:ext uri="{FF2B5EF4-FFF2-40B4-BE49-F238E27FC236}">
                  <a16:creationId xmlns:a16="http://schemas.microsoft.com/office/drawing/2014/main" id="{45687C9E-ADED-37CD-AFD4-42CB7E48417D}"/>
                </a:ext>
              </a:extLst>
            </p:cNvPr>
            <p:cNvCxnSpPr>
              <a:cxnSpLocks/>
              <a:stCxn id="23" idx="1"/>
              <a:endCxn id="3" idx="3"/>
            </p:cNvCxnSpPr>
            <p:nvPr/>
          </p:nvCxnSpPr>
          <p:spPr>
            <a:xfrm flipH="1">
              <a:off x="3612646" y="4758165"/>
              <a:ext cx="1188026" cy="0"/>
            </a:xfrm>
            <a:prstGeom prst="straightConnector1">
              <a:avLst/>
            </a:prstGeom>
            <a:ln w="825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4CB213A-AB17-547D-E1EA-737E07CD1050}"/>
                </a:ext>
              </a:extLst>
            </p:cNvPr>
            <p:cNvSpPr txBox="1"/>
            <p:nvPr/>
          </p:nvSpPr>
          <p:spPr>
            <a:xfrm>
              <a:off x="3608648" y="3979681"/>
              <a:ext cx="1193340" cy="677108"/>
            </a:xfrm>
            <a:prstGeom prst="rect">
              <a:avLst/>
            </a:prstGeom>
            <a:noFill/>
          </p:spPr>
          <p:txBody>
            <a:bodyPr wrap="none" rtlCol="0">
              <a:spAutoFit/>
            </a:bodyPr>
            <a:lstStyle/>
            <a:p>
              <a:pPr algn="ctr"/>
              <a:r>
                <a:rPr lang="en-US" dirty="0"/>
                <a:t>HL7 FHIR</a:t>
              </a:r>
            </a:p>
            <a:p>
              <a:pPr algn="ctr"/>
              <a:r>
                <a:rPr lang="en-US" sz="2000" b="1" i="1" u="sng" dirty="0"/>
                <a:t>Exchange</a:t>
              </a:r>
              <a:endParaRPr lang="en-US" b="1" i="1" u="sng" dirty="0"/>
            </a:p>
          </p:txBody>
        </p:sp>
      </p:grpSp>
      <p:sp>
        <p:nvSpPr>
          <p:cNvPr id="65" name="TextBox 64">
            <a:extLst>
              <a:ext uri="{FF2B5EF4-FFF2-40B4-BE49-F238E27FC236}">
                <a16:creationId xmlns:a16="http://schemas.microsoft.com/office/drawing/2014/main" id="{F6CD0E9F-D192-1C5C-056E-089C1BF0C88D}"/>
              </a:ext>
            </a:extLst>
          </p:cNvPr>
          <p:cNvSpPr txBox="1"/>
          <p:nvPr/>
        </p:nvSpPr>
        <p:spPr>
          <a:xfrm>
            <a:off x="7867681" y="4018399"/>
            <a:ext cx="715260" cy="1015663"/>
          </a:xfrm>
          <a:prstGeom prst="rect">
            <a:avLst/>
          </a:prstGeom>
          <a:noFill/>
        </p:spPr>
        <p:txBody>
          <a:bodyPr wrap="none" rtlCol="0">
            <a:spAutoFit/>
          </a:bodyPr>
          <a:lstStyle/>
          <a:p>
            <a:r>
              <a:rPr lang="en-US" sz="6000" dirty="0"/>
              <a:t>…</a:t>
            </a:r>
          </a:p>
        </p:txBody>
      </p:sp>
      <p:sp>
        <p:nvSpPr>
          <p:cNvPr id="67" name="TextBox 66">
            <a:extLst>
              <a:ext uri="{FF2B5EF4-FFF2-40B4-BE49-F238E27FC236}">
                <a16:creationId xmlns:a16="http://schemas.microsoft.com/office/drawing/2014/main" id="{8AB23699-824B-1ACF-04F4-ABD3F8EF5102}"/>
              </a:ext>
            </a:extLst>
          </p:cNvPr>
          <p:cNvSpPr txBox="1"/>
          <p:nvPr/>
        </p:nvSpPr>
        <p:spPr>
          <a:xfrm>
            <a:off x="3574821" y="1764830"/>
            <a:ext cx="1263676" cy="461665"/>
          </a:xfrm>
          <a:prstGeom prst="rect">
            <a:avLst/>
          </a:prstGeom>
          <a:noFill/>
        </p:spPr>
        <p:txBody>
          <a:bodyPr wrap="square" rtlCol="0">
            <a:spAutoFit/>
          </a:bodyPr>
          <a:lstStyle/>
          <a:p>
            <a:r>
              <a:rPr lang="en-US" sz="2400" b="1" dirty="0"/>
              <a:t>Patient</a:t>
            </a:r>
          </a:p>
        </p:txBody>
      </p:sp>
      <p:sp>
        <p:nvSpPr>
          <p:cNvPr id="68" name="TextBox 67">
            <a:extLst>
              <a:ext uri="{FF2B5EF4-FFF2-40B4-BE49-F238E27FC236}">
                <a16:creationId xmlns:a16="http://schemas.microsoft.com/office/drawing/2014/main" id="{8F1C4396-4C93-CB4F-4CB7-80E180F03936}"/>
              </a:ext>
            </a:extLst>
          </p:cNvPr>
          <p:cNvSpPr txBox="1"/>
          <p:nvPr/>
        </p:nvSpPr>
        <p:spPr>
          <a:xfrm>
            <a:off x="8568701" y="2507468"/>
            <a:ext cx="3306067" cy="3416320"/>
          </a:xfrm>
          <a:prstGeom prst="rect">
            <a:avLst/>
          </a:prstGeom>
          <a:noFill/>
        </p:spPr>
        <p:txBody>
          <a:bodyPr wrap="square" rtlCol="0">
            <a:spAutoFit/>
          </a:bodyPr>
          <a:lstStyle/>
          <a:p>
            <a:pPr marL="342900" indent="-342900">
              <a:buFont typeface="+mj-lt"/>
              <a:buAutoNum type="arabicPeriod"/>
            </a:pPr>
            <a:r>
              <a:rPr lang="en-US" sz="2400" dirty="0"/>
              <a:t>A patient’s data is scattered across multiple systems</a:t>
            </a:r>
          </a:p>
          <a:p>
            <a:pPr marL="342900" indent="-342900">
              <a:buFont typeface="+mj-lt"/>
              <a:buAutoNum type="arabicPeriod"/>
            </a:pPr>
            <a:r>
              <a:rPr lang="en-US" sz="2400" dirty="0"/>
              <a:t>Redundant copies of data</a:t>
            </a:r>
          </a:p>
          <a:p>
            <a:pPr marL="342900" indent="-342900">
              <a:buFont typeface="+mj-lt"/>
              <a:buAutoNum type="arabicPeriod"/>
            </a:pPr>
            <a:r>
              <a:rPr lang="en-US" sz="2400" dirty="0"/>
              <a:t>Losey data transforms</a:t>
            </a:r>
          </a:p>
          <a:p>
            <a:pPr marL="342900" indent="-342900">
              <a:buFont typeface="+mj-lt"/>
              <a:buAutoNum type="arabicPeriod"/>
            </a:pPr>
            <a:r>
              <a:rPr lang="en-US" sz="2400" dirty="0"/>
              <a:t>No way to correct errors across</a:t>
            </a:r>
            <a:br>
              <a:rPr lang="en-US" sz="2400" dirty="0"/>
            </a:br>
            <a:r>
              <a:rPr lang="en-US" sz="2400" dirty="0"/>
              <a:t>systems</a:t>
            </a:r>
          </a:p>
        </p:txBody>
      </p:sp>
      <p:grpSp>
        <p:nvGrpSpPr>
          <p:cNvPr id="10" name="Group 9">
            <a:extLst>
              <a:ext uri="{FF2B5EF4-FFF2-40B4-BE49-F238E27FC236}">
                <a16:creationId xmlns:a16="http://schemas.microsoft.com/office/drawing/2014/main" id="{24FA7D14-A2AE-0D06-6B32-C0E1AC7353F0}"/>
              </a:ext>
            </a:extLst>
          </p:cNvPr>
          <p:cNvGrpSpPr/>
          <p:nvPr/>
        </p:nvGrpSpPr>
        <p:grpSpPr>
          <a:xfrm>
            <a:off x="4508756" y="2208053"/>
            <a:ext cx="3547168" cy="1085319"/>
            <a:chOff x="4508756" y="2208053"/>
            <a:chExt cx="3547168" cy="1085319"/>
          </a:xfrm>
        </p:grpSpPr>
        <p:cxnSp>
          <p:nvCxnSpPr>
            <p:cNvPr id="69" name="Straight Arrow Connector 68">
              <a:extLst>
                <a:ext uri="{FF2B5EF4-FFF2-40B4-BE49-F238E27FC236}">
                  <a16:creationId xmlns:a16="http://schemas.microsoft.com/office/drawing/2014/main" id="{6D6EBAE9-B4C9-EC42-F91E-FD647D474E4C}"/>
                </a:ext>
              </a:extLst>
            </p:cNvPr>
            <p:cNvCxnSpPr>
              <a:cxnSpLocks/>
            </p:cNvCxnSpPr>
            <p:nvPr/>
          </p:nvCxnSpPr>
          <p:spPr>
            <a:xfrm>
              <a:off x="4508756" y="2504393"/>
              <a:ext cx="2571897" cy="362712"/>
            </a:xfrm>
            <a:prstGeom prst="straightConnector1">
              <a:avLst/>
            </a:prstGeom>
            <a:ln w="666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3" name="Graphic 82" descr="Doctor male with solid fill">
              <a:extLst>
                <a:ext uri="{FF2B5EF4-FFF2-40B4-BE49-F238E27FC236}">
                  <a16:creationId xmlns:a16="http://schemas.microsoft.com/office/drawing/2014/main" id="{1857FF7C-97E7-70CF-BC98-A9B18B53643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70605" y="2208053"/>
              <a:ext cx="1085319" cy="1085319"/>
            </a:xfrm>
            <a:prstGeom prst="rect">
              <a:avLst/>
            </a:prstGeom>
          </p:spPr>
        </p:pic>
      </p:grpSp>
      <p:grpSp>
        <p:nvGrpSpPr>
          <p:cNvPr id="7" name="Group 6">
            <a:extLst>
              <a:ext uri="{FF2B5EF4-FFF2-40B4-BE49-F238E27FC236}">
                <a16:creationId xmlns:a16="http://schemas.microsoft.com/office/drawing/2014/main" id="{ABC808E9-B4E6-4002-EAA1-B7D622A1446A}"/>
              </a:ext>
            </a:extLst>
          </p:cNvPr>
          <p:cNvGrpSpPr/>
          <p:nvPr/>
        </p:nvGrpSpPr>
        <p:grpSpPr>
          <a:xfrm>
            <a:off x="421619" y="2195696"/>
            <a:ext cx="3131465" cy="1065375"/>
            <a:chOff x="421619" y="2195696"/>
            <a:chExt cx="3131465" cy="1065375"/>
          </a:xfrm>
        </p:grpSpPr>
        <p:cxnSp>
          <p:nvCxnSpPr>
            <p:cNvPr id="46" name="Straight Arrow Connector 45">
              <a:extLst>
                <a:ext uri="{FF2B5EF4-FFF2-40B4-BE49-F238E27FC236}">
                  <a16:creationId xmlns:a16="http://schemas.microsoft.com/office/drawing/2014/main" id="{3AC62932-43C3-148A-836C-FE83B14C06A0}"/>
                </a:ext>
              </a:extLst>
            </p:cNvPr>
            <p:cNvCxnSpPr>
              <a:cxnSpLocks/>
            </p:cNvCxnSpPr>
            <p:nvPr/>
          </p:nvCxnSpPr>
          <p:spPr>
            <a:xfrm flipH="1">
              <a:off x="1394893" y="2512156"/>
              <a:ext cx="2158191" cy="384152"/>
            </a:xfrm>
            <a:prstGeom prst="straightConnector1">
              <a:avLst/>
            </a:prstGeom>
            <a:ln w="666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5" name="Graphic 84" descr="Doctor female with solid fill">
              <a:extLst>
                <a:ext uri="{FF2B5EF4-FFF2-40B4-BE49-F238E27FC236}">
                  <a16:creationId xmlns:a16="http://schemas.microsoft.com/office/drawing/2014/main" id="{F62C5A5B-C06A-6116-208D-BCACFE5564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21619" y="2195696"/>
              <a:ext cx="1065375" cy="1065375"/>
            </a:xfrm>
            <a:prstGeom prst="rect">
              <a:avLst/>
            </a:prstGeom>
          </p:spPr>
        </p:pic>
      </p:grpSp>
      <p:grpSp>
        <p:nvGrpSpPr>
          <p:cNvPr id="8" name="Group 7">
            <a:extLst>
              <a:ext uri="{FF2B5EF4-FFF2-40B4-BE49-F238E27FC236}">
                <a16:creationId xmlns:a16="http://schemas.microsoft.com/office/drawing/2014/main" id="{B383D9BE-1E30-B16B-5679-0D689D9C3669}"/>
              </a:ext>
            </a:extLst>
          </p:cNvPr>
          <p:cNvGrpSpPr/>
          <p:nvPr/>
        </p:nvGrpSpPr>
        <p:grpSpPr>
          <a:xfrm>
            <a:off x="665843" y="3051074"/>
            <a:ext cx="2946803" cy="2767901"/>
            <a:chOff x="665843" y="3051074"/>
            <a:chExt cx="2946803" cy="2767901"/>
          </a:xfrm>
        </p:grpSpPr>
        <p:sp>
          <p:nvSpPr>
            <p:cNvPr id="4" name="TextBox 3">
              <a:extLst>
                <a:ext uri="{FF2B5EF4-FFF2-40B4-BE49-F238E27FC236}">
                  <a16:creationId xmlns:a16="http://schemas.microsoft.com/office/drawing/2014/main" id="{520287F9-3034-C9F9-92F5-E54733880A7A}"/>
                </a:ext>
              </a:extLst>
            </p:cNvPr>
            <p:cNvSpPr txBox="1"/>
            <p:nvPr/>
          </p:nvSpPr>
          <p:spPr>
            <a:xfrm>
              <a:off x="1416139" y="3051074"/>
              <a:ext cx="1693349" cy="523220"/>
            </a:xfrm>
            <a:prstGeom prst="rect">
              <a:avLst/>
            </a:prstGeom>
            <a:noFill/>
          </p:spPr>
          <p:txBody>
            <a:bodyPr wrap="none" rtlCol="0">
              <a:spAutoFit/>
            </a:bodyPr>
            <a:lstStyle/>
            <a:p>
              <a:r>
                <a:rPr lang="en-US" sz="2800" b="1" u="sng" dirty="0"/>
                <a:t>System #1</a:t>
              </a:r>
            </a:p>
          </p:txBody>
        </p:sp>
        <p:grpSp>
          <p:nvGrpSpPr>
            <p:cNvPr id="21" name="Group 20">
              <a:extLst>
                <a:ext uri="{FF2B5EF4-FFF2-40B4-BE49-F238E27FC236}">
                  <a16:creationId xmlns:a16="http://schemas.microsoft.com/office/drawing/2014/main" id="{E573A9BE-4312-69F1-3EC4-40C9DD229B7E}"/>
                </a:ext>
              </a:extLst>
            </p:cNvPr>
            <p:cNvGrpSpPr/>
            <p:nvPr/>
          </p:nvGrpSpPr>
          <p:grpSpPr>
            <a:xfrm>
              <a:off x="665843" y="3697355"/>
              <a:ext cx="2946803" cy="2121620"/>
              <a:chOff x="1908975" y="2408339"/>
              <a:chExt cx="2946803" cy="2121620"/>
            </a:xfrm>
          </p:grpSpPr>
          <p:sp>
            <p:nvSpPr>
              <p:cNvPr id="3" name="Rounded Rectangle 2">
                <a:extLst>
                  <a:ext uri="{FF2B5EF4-FFF2-40B4-BE49-F238E27FC236}">
                    <a16:creationId xmlns:a16="http://schemas.microsoft.com/office/drawing/2014/main" id="{C0718A85-BC39-3DD4-920E-9A7F6674A6AB}"/>
                  </a:ext>
                </a:extLst>
              </p:cNvPr>
              <p:cNvSpPr/>
              <p:nvPr/>
            </p:nvSpPr>
            <p:spPr>
              <a:xfrm>
                <a:off x="1908975" y="2408339"/>
                <a:ext cx="2946803" cy="212162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885A1E-132B-4CAD-2CB2-E9AC9D0BF47F}"/>
                  </a:ext>
                </a:extLst>
              </p:cNvPr>
              <p:cNvSpPr txBox="1"/>
              <p:nvPr/>
            </p:nvSpPr>
            <p:spPr>
              <a:xfrm>
                <a:off x="2164467" y="2690666"/>
                <a:ext cx="1089337" cy="64633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a:t>Inpatient </a:t>
                </a:r>
              </a:p>
              <a:p>
                <a:pPr algn="ctr"/>
                <a:r>
                  <a:rPr lang="en-US" dirty="0"/>
                  <a:t>EHR</a:t>
                </a:r>
              </a:p>
            </p:txBody>
          </p:sp>
          <p:sp>
            <p:nvSpPr>
              <p:cNvPr id="6" name="TextBox 5">
                <a:extLst>
                  <a:ext uri="{FF2B5EF4-FFF2-40B4-BE49-F238E27FC236}">
                    <a16:creationId xmlns:a16="http://schemas.microsoft.com/office/drawing/2014/main" id="{A2FF417F-4497-8F48-394B-76C21F998F28}"/>
                  </a:ext>
                </a:extLst>
              </p:cNvPr>
              <p:cNvSpPr txBox="1"/>
              <p:nvPr/>
            </p:nvSpPr>
            <p:spPr>
              <a:xfrm>
                <a:off x="3449985" y="2700481"/>
                <a:ext cx="1279936" cy="64633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Outpatient</a:t>
                </a:r>
              </a:p>
              <a:p>
                <a:pPr algn="ctr"/>
                <a:r>
                  <a:rPr lang="en-US" dirty="0"/>
                  <a:t>EHR</a:t>
                </a:r>
              </a:p>
            </p:txBody>
          </p:sp>
          <p:sp>
            <p:nvSpPr>
              <p:cNvPr id="9" name="TextBox 8">
                <a:extLst>
                  <a:ext uri="{FF2B5EF4-FFF2-40B4-BE49-F238E27FC236}">
                    <a16:creationId xmlns:a16="http://schemas.microsoft.com/office/drawing/2014/main" id="{5340BB37-6EE1-6E97-E608-43112EB7F4D8}"/>
                  </a:ext>
                </a:extLst>
              </p:cNvPr>
              <p:cNvSpPr txBox="1"/>
              <p:nvPr/>
            </p:nvSpPr>
            <p:spPr>
              <a:xfrm>
                <a:off x="2380589" y="3731483"/>
                <a:ext cx="1904111" cy="64633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a:t>Consolidated </a:t>
                </a:r>
              </a:p>
              <a:p>
                <a:pPr algn="ctr"/>
                <a:r>
                  <a:rPr lang="en-US" dirty="0"/>
                  <a:t>Common Platform</a:t>
                </a:r>
              </a:p>
            </p:txBody>
          </p:sp>
          <p:cxnSp>
            <p:nvCxnSpPr>
              <p:cNvPr id="16" name="Straight Arrow Connector 15">
                <a:extLst>
                  <a:ext uri="{FF2B5EF4-FFF2-40B4-BE49-F238E27FC236}">
                    <a16:creationId xmlns:a16="http://schemas.microsoft.com/office/drawing/2014/main" id="{4F1255DA-33D9-EE8C-AEA0-F7601EA62C35}"/>
                  </a:ext>
                </a:extLst>
              </p:cNvPr>
              <p:cNvCxnSpPr>
                <a:cxnSpLocks/>
                <a:stCxn id="5" idx="2"/>
              </p:cNvCxnSpPr>
              <p:nvPr/>
            </p:nvCxnSpPr>
            <p:spPr>
              <a:xfrm>
                <a:off x="2709136" y="3336997"/>
                <a:ext cx="422809" cy="40804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49C0252-BCCA-0573-951E-8D004B36EDCA}"/>
                  </a:ext>
                </a:extLst>
              </p:cNvPr>
              <p:cNvCxnSpPr>
                <a:cxnSpLocks/>
                <a:stCxn id="6" idx="2"/>
              </p:cNvCxnSpPr>
              <p:nvPr/>
            </p:nvCxnSpPr>
            <p:spPr>
              <a:xfrm flipH="1">
                <a:off x="3631156" y="3346812"/>
                <a:ext cx="458797" cy="3693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92" name="Straight Arrow Connector 91">
              <a:extLst>
                <a:ext uri="{FF2B5EF4-FFF2-40B4-BE49-F238E27FC236}">
                  <a16:creationId xmlns:a16="http://schemas.microsoft.com/office/drawing/2014/main" id="{A1B2ED62-DE70-0F99-5DB5-F95897DEB906}"/>
                </a:ext>
              </a:extLst>
            </p:cNvPr>
            <p:cNvCxnSpPr>
              <a:cxnSpLocks/>
            </p:cNvCxnSpPr>
            <p:nvPr/>
          </p:nvCxnSpPr>
          <p:spPr>
            <a:xfrm>
              <a:off x="1034062" y="3119002"/>
              <a:ext cx="267422" cy="570684"/>
            </a:xfrm>
            <a:prstGeom prst="straightConnector1">
              <a:avLst/>
            </a:prstGeom>
            <a:ln w="666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347EFE9-F7F8-C856-BDFC-214835921926}"/>
              </a:ext>
            </a:extLst>
          </p:cNvPr>
          <p:cNvGrpSpPr/>
          <p:nvPr/>
        </p:nvGrpSpPr>
        <p:grpSpPr>
          <a:xfrm>
            <a:off x="4800672" y="3055803"/>
            <a:ext cx="2946803" cy="2763172"/>
            <a:chOff x="4800672" y="3055803"/>
            <a:chExt cx="2946803" cy="2763172"/>
          </a:xfrm>
        </p:grpSpPr>
        <p:grpSp>
          <p:nvGrpSpPr>
            <p:cNvPr id="22" name="Group 21">
              <a:extLst>
                <a:ext uri="{FF2B5EF4-FFF2-40B4-BE49-F238E27FC236}">
                  <a16:creationId xmlns:a16="http://schemas.microsoft.com/office/drawing/2014/main" id="{25794DF3-5989-07C1-77FA-3227C0AED8F4}"/>
                </a:ext>
              </a:extLst>
            </p:cNvPr>
            <p:cNvGrpSpPr/>
            <p:nvPr/>
          </p:nvGrpSpPr>
          <p:grpSpPr>
            <a:xfrm>
              <a:off x="4800672" y="3697355"/>
              <a:ext cx="2946803" cy="2121620"/>
              <a:chOff x="1908975" y="2408339"/>
              <a:chExt cx="2946803" cy="2121620"/>
            </a:xfrm>
          </p:grpSpPr>
          <p:sp>
            <p:nvSpPr>
              <p:cNvPr id="23" name="Rounded Rectangle 22">
                <a:extLst>
                  <a:ext uri="{FF2B5EF4-FFF2-40B4-BE49-F238E27FC236}">
                    <a16:creationId xmlns:a16="http://schemas.microsoft.com/office/drawing/2014/main" id="{FE8A9FBB-5D83-DB01-9348-3DEDB1360D9D}"/>
                  </a:ext>
                </a:extLst>
              </p:cNvPr>
              <p:cNvSpPr/>
              <p:nvPr/>
            </p:nvSpPr>
            <p:spPr>
              <a:xfrm>
                <a:off x="1908975" y="2408339"/>
                <a:ext cx="2946803" cy="212162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ABE0728-3661-2EF0-C213-C5F388C42AEF}"/>
                  </a:ext>
                </a:extLst>
              </p:cNvPr>
              <p:cNvSpPr txBox="1"/>
              <p:nvPr/>
            </p:nvSpPr>
            <p:spPr>
              <a:xfrm>
                <a:off x="2164467" y="2690666"/>
                <a:ext cx="1089337" cy="64633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a:t>Inpatient </a:t>
                </a:r>
              </a:p>
              <a:p>
                <a:pPr algn="ctr"/>
                <a:r>
                  <a:rPr lang="en-US" dirty="0"/>
                  <a:t>EHR</a:t>
                </a:r>
              </a:p>
            </p:txBody>
          </p:sp>
          <p:sp>
            <p:nvSpPr>
              <p:cNvPr id="25" name="TextBox 24">
                <a:extLst>
                  <a:ext uri="{FF2B5EF4-FFF2-40B4-BE49-F238E27FC236}">
                    <a16:creationId xmlns:a16="http://schemas.microsoft.com/office/drawing/2014/main" id="{FBE2FC3B-AC5C-31D2-8437-F8363C5BC863}"/>
                  </a:ext>
                </a:extLst>
              </p:cNvPr>
              <p:cNvSpPr txBox="1"/>
              <p:nvPr/>
            </p:nvSpPr>
            <p:spPr>
              <a:xfrm>
                <a:off x="3449985" y="2700481"/>
                <a:ext cx="1267808" cy="64633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Outpatient</a:t>
                </a:r>
              </a:p>
              <a:p>
                <a:pPr algn="ctr"/>
                <a:r>
                  <a:rPr lang="en-US" dirty="0"/>
                  <a:t>EHR</a:t>
                </a:r>
              </a:p>
            </p:txBody>
          </p:sp>
          <p:sp>
            <p:nvSpPr>
              <p:cNvPr id="26" name="TextBox 25">
                <a:extLst>
                  <a:ext uri="{FF2B5EF4-FFF2-40B4-BE49-F238E27FC236}">
                    <a16:creationId xmlns:a16="http://schemas.microsoft.com/office/drawing/2014/main" id="{63914361-34F4-7461-4767-C6CF106AA2AC}"/>
                  </a:ext>
                </a:extLst>
              </p:cNvPr>
              <p:cNvSpPr txBox="1"/>
              <p:nvPr/>
            </p:nvSpPr>
            <p:spPr>
              <a:xfrm>
                <a:off x="2380589" y="3731483"/>
                <a:ext cx="1904111" cy="64633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a:t>Consolidated </a:t>
                </a:r>
              </a:p>
              <a:p>
                <a:pPr algn="ctr"/>
                <a:r>
                  <a:rPr lang="en-US" dirty="0"/>
                  <a:t>Common Platform</a:t>
                </a:r>
              </a:p>
            </p:txBody>
          </p:sp>
          <p:cxnSp>
            <p:nvCxnSpPr>
              <p:cNvPr id="27" name="Straight Arrow Connector 26">
                <a:extLst>
                  <a:ext uri="{FF2B5EF4-FFF2-40B4-BE49-F238E27FC236}">
                    <a16:creationId xmlns:a16="http://schemas.microsoft.com/office/drawing/2014/main" id="{52085CC0-5029-9995-DB5D-F2073EF0713A}"/>
                  </a:ext>
                </a:extLst>
              </p:cNvPr>
              <p:cNvCxnSpPr>
                <a:cxnSpLocks/>
                <a:stCxn id="24" idx="2"/>
              </p:cNvCxnSpPr>
              <p:nvPr/>
            </p:nvCxnSpPr>
            <p:spPr>
              <a:xfrm>
                <a:off x="2709136" y="3336997"/>
                <a:ext cx="422809" cy="40804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4C09A2C-332E-D8AA-DD77-6D6A73F27C54}"/>
                  </a:ext>
                </a:extLst>
              </p:cNvPr>
              <p:cNvCxnSpPr>
                <a:cxnSpLocks/>
                <a:stCxn id="25" idx="2"/>
              </p:cNvCxnSpPr>
              <p:nvPr/>
            </p:nvCxnSpPr>
            <p:spPr>
              <a:xfrm flipH="1">
                <a:off x="3631156" y="3346812"/>
                <a:ext cx="452733" cy="3693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18FB6715-6748-9707-C503-A738C89E839C}"/>
                </a:ext>
              </a:extLst>
            </p:cNvPr>
            <p:cNvSpPr txBox="1"/>
            <p:nvPr/>
          </p:nvSpPr>
          <p:spPr>
            <a:xfrm>
              <a:off x="5176967" y="3055803"/>
              <a:ext cx="1693349" cy="523220"/>
            </a:xfrm>
            <a:prstGeom prst="rect">
              <a:avLst/>
            </a:prstGeom>
            <a:noFill/>
          </p:spPr>
          <p:txBody>
            <a:bodyPr wrap="none" rtlCol="0">
              <a:spAutoFit/>
            </a:bodyPr>
            <a:lstStyle/>
            <a:p>
              <a:r>
                <a:rPr lang="en-US" sz="2800" b="1" u="sng" dirty="0"/>
                <a:t>System #2</a:t>
              </a:r>
            </a:p>
          </p:txBody>
        </p:sp>
        <p:cxnSp>
          <p:nvCxnSpPr>
            <p:cNvPr id="98" name="Straight Arrow Connector 97">
              <a:extLst>
                <a:ext uri="{FF2B5EF4-FFF2-40B4-BE49-F238E27FC236}">
                  <a16:creationId xmlns:a16="http://schemas.microsoft.com/office/drawing/2014/main" id="{00D52B10-7D14-9E72-0BC0-DAE29A87BB9B}"/>
                </a:ext>
              </a:extLst>
            </p:cNvPr>
            <p:cNvCxnSpPr>
              <a:cxnSpLocks/>
            </p:cNvCxnSpPr>
            <p:nvPr/>
          </p:nvCxnSpPr>
          <p:spPr>
            <a:xfrm flipH="1">
              <a:off x="7080653" y="3197959"/>
              <a:ext cx="246904" cy="499396"/>
            </a:xfrm>
            <a:prstGeom prst="straightConnector1">
              <a:avLst/>
            </a:prstGeom>
            <a:ln w="666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2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ppt_h/2"/>
                                          </p:val>
                                        </p:tav>
                                        <p:tav tm="100000">
                                          <p:val>
                                            <p:strVal val="#ppt_y"/>
                                          </p:val>
                                        </p:tav>
                                      </p:tavLst>
                                    </p:anim>
                                    <p:anim calcmode="lin" valueType="num">
                                      <p:cBhvr>
                                        <p:cTn id="17" dur="500" fill="hold"/>
                                        <p:tgtEl>
                                          <p:spTgt spid="8"/>
                                        </p:tgtEl>
                                        <p:attrNameLst>
                                          <p:attrName>ppt_w</p:attrName>
                                        </p:attrNameLst>
                                      </p:cBhvr>
                                      <p:tavLst>
                                        <p:tav tm="0">
                                          <p:val>
                                            <p:strVal val="#ppt_w"/>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ppt_w/2"/>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ppt_h/2"/>
                                          </p:val>
                                        </p:tav>
                                        <p:tav tm="100000">
                                          <p:val>
                                            <p:strVal val="#ppt_y"/>
                                          </p:val>
                                        </p:tav>
                                      </p:tavLst>
                                    </p:anim>
                                    <p:anim calcmode="lin" valueType="num">
                                      <p:cBhvr>
                                        <p:cTn id="33" dur="500" fill="hold"/>
                                        <p:tgtEl>
                                          <p:spTgt spid="11"/>
                                        </p:tgtEl>
                                        <p:attrNameLst>
                                          <p:attrName>ppt_w</p:attrName>
                                        </p:attrNameLst>
                                      </p:cBhvr>
                                      <p:tavLst>
                                        <p:tav tm="0">
                                          <p:val>
                                            <p:strVal val="#ppt_w"/>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ppt_x</p:attrName>
                                        </p:attrNameLst>
                                      </p:cBhvr>
                                      <p:tavLst>
                                        <p:tav tm="0">
                                          <p:val>
                                            <p:strVal val="#ppt_x-#ppt_w/2"/>
                                          </p:val>
                                        </p:tav>
                                        <p:tav tm="100000">
                                          <p:val>
                                            <p:strVal val="#ppt_x"/>
                                          </p:val>
                                        </p:tav>
                                      </p:tavLst>
                                    </p:anim>
                                    <p:anim calcmode="lin" valueType="num">
                                      <p:cBhvr>
                                        <p:cTn id="47" dur="500" fill="hold"/>
                                        <p:tgtEl>
                                          <p:spTgt spid="65"/>
                                        </p:tgtEl>
                                        <p:attrNameLst>
                                          <p:attrName>ppt_y</p:attrName>
                                        </p:attrNameLst>
                                      </p:cBhvr>
                                      <p:tavLst>
                                        <p:tav tm="0">
                                          <p:val>
                                            <p:strVal val="#ppt_y"/>
                                          </p:val>
                                        </p:tav>
                                        <p:tav tm="100000">
                                          <p:val>
                                            <p:strVal val="#ppt_y"/>
                                          </p:val>
                                        </p:tav>
                                      </p:tavLst>
                                    </p:anim>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657F-BFAF-2692-76F9-DE262ACE2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90A9E-8ADF-470B-116C-AD77F48DC0FD}"/>
              </a:ext>
            </a:extLst>
          </p:cNvPr>
          <p:cNvSpPr>
            <a:spLocks noGrp="1"/>
          </p:cNvSpPr>
          <p:nvPr>
            <p:ph type="title"/>
          </p:nvPr>
        </p:nvSpPr>
        <p:spPr>
          <a:xfrm>
            <a:off x="462514" y="367034"/>
            <a:ext cx="7280189" cy="1325563"/>
          </a:xfrm>
        </p:spPr>
        <p:txBody>
          <a:bodyPr>
            <a:normAutofit fontScale="90000"/>
          </a:bodyPr>
          <a:lstStyle/>
          <a:p>
            <a:pPr algn="ctr"/>
            <a:r>
              <a:rPr lang="en-US" sz="4800" b="1" dirty="0"/>
              <a:t>Person Centric Architecture</a:t>
            </a:r>
            <a:br>
              <a:rPr lang="en-US" sz="4800" b="1" dirty="0"/>
            </a:br>
            <a:r>
              <a:rPr lang="en-US" sz="3600" b="1" dirty="0"/>
              <a:t>(simplified)</a:t>
            </a:r>
            <a:endParaRPr lang="en-US" sz="4800" b="1" dirty="0"/>
          </a:p>
        </p:txBody>
      </p:sp>
      <p:pic>
        <p:nvPicPr>
          <p:cNvPr id="41" name="Graphic 40" descr="Office worker female with solid fill">
            <a:extLst>
              <a:ext uri="{FF2B5EF4-FFF2-40B4-BE49-F238E27FC236}">
                <a16:creationId xmlns:a16="http://schemas.microsoft.com/office/drawing/2014/main" id="{C5233D3F-910C-F2D1-C06F-C0B1A399397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74431" y="2122130"/>
            <a:ext cx="914400" cy="914400"/>
          </a:xfrm>
          <a:prstGeom prst="rect">
            <a:avLst/>
          </a:prstGeom>
        </p:spPr>
      </p:pic>
      <p:sp>
        <p:nvSpPr>
          <p:cNvPr id="67" name="TextBox 66">
            <a:extLst>
              <a:ext uri="{FF2B5EF4-FFF2-40B4-BE49-F238E27FC236}">
                <a16:creationId xmlns:a16="http://schemas.microsoft.com/office/drawing/2014/main" id="{9525423A-548C-AF9B-7EC4-3A7BF6104B60}"/>
              </a:ext>
            </a:extLst>
          </p:cNvPr>
          <p:cNvSpPr txBox="1"/>
          <p:nvPr/>
        </p:nvSpPr>
        <p:spPr>
          <a:xfrm>
            <a:off x="3574821" y="1764830"/>
            <a:ext cx="1263676" cy="461665"/>
          </a:xfrm>
          <a:prstGeom prst="rect">
            <a:avLst/>
          </a:prstGeom>
          <a:noFill/>
        </p:spPr>
        <p:txBody>
          <a:bodyPr wrap="square" rtlCol="0">
            <a:spAutoFit/>
          </a:bodyPr>
          <a:lstStyle/>
          <a:p>
            <a:r>
              <a:rPr lang="en-US" sz="2400" b="1" dirty="0"/>
              <a:t>Patient</a:t>
            </a:r>
          </a:p>
        </p:txBody>
      </p:sp>
      <p:sp>
        <p:nvSpPr>
          <p:cNvPr id="68" name="TextBox 67">
            <a:extLst>
              <a:ext uri="{FF2B5EF4-FFF2-40B4-BE49-F238E27FC236}">
                <a16:creationId xmlns:a16="http://schemas.microsoft.com/office/drawing/2014/main" id="{CCBDD7DA-1373-992A-B26D-838A7DDE963D}"/>
              </a:ext>
            </a:extLst>
          </p:cNvPr>
          <p:cNvSpPr txBox="1"/>
          <p:nvPr/>
        </p:nvSpPr>
        <p:spPr>
          <a:xfrm>
            <a:off x="8086708" y="1618620"/>
            <a:ext cx="3400329" cy="4154984"/>
          </a:xfrm>
          <a:prstGeom prst="rect">
            <a:avLst/>
          </a:prstGeom>
          <a:noFill/>
        </p:spPr>
        <p:txBody>
          <a:bodyPr wrap="square" rtlCol="0">
            <a:spAutoFit/>
          </a:bodyPr>
          <a:lstStyle/>
          <a:p>
            <a:pPr marL="342900" indent="-342900">
              <a:buFont typeface="+mj-lt"/>
              <a:buAutoNum type="arabicPeriod"/>
            </a:pPr>
            <a:r>
              <a:rPr lang="en-US" sz="2400" dirty="0"/>
              <a:t>Patient data in only one place.</a:t>
            </a:r>
          </a:p>
          <a:p>
            <a:pPr marL="342900" indent="-342900">
              <a:buFont typeface="+mj-lt"/>
              <a:buAutoNum type="arabicPeriod"/>
            </a:pPr>
            <a:r>
              <a:rPr lang="en-US" sz="2400" dirty="0"/>
              <a:t>All data stores/updates are via open standard APIs.</a:t>
            </a:r>
          </a:p>
          <a:p>
            <a:pPr marL="342900" indent="-342900">
              <a:buFont typeface="+mj-lt"/>
              <a:buAutoNum type="arabicPeriod"/>
            </a:pPr>
            <a:r>
              <a:rPr lang="en-US" sz="2400" dirty="0"/>
              <a:t>No duplication of data.</a:t>
            </a:r>
          </a:p>
          <a:p>
            <a:pPr marL="342900" indent="-342900">
              <a:buFont typeface="+mj-lt"/>
              <a:buAutoNum type="arabicPeriod"/>
            </a:pPr>
            <a:r>
              <a:rPr lang="en-US" sz="2400" dirty="0"/>
              <a:t>Flexible and specific user interfaces for clinicians and patients.</a:t>
            </a:r>
          </a:p>
          <a:p>
            <a:pPr marL="342900" indent="-342900">
              <a:buFont typeface="+mj-lt"/>
              <a:buAutoNum type="arabicPeriod"/>
            </a:pPr>
            <a:r>
              <a:rPr lang="en-US" sz="2400" dirty="0"/>
              <a:t>Uniform security, privacy, authorization.</a:t>
            </a:r>
          </a:p>
        </p:txBody>
      </p:sp>
      <p:grpSp>
        <p:nvGrpSpPr>
          <p:cNvPr id="23" name="Group 22">
            <a:extLst>
              <a:ext uri="{FF2B5EF4-FFF2-40B4-BE49-F238E27FC236}">
                <a16:creationId xmlns:a16="http://schemas.microsoft.com/office/drawing/2014/main" id="{04431CE3-9345-F8FD-49D6-8C92088153EC}"/>
              </a:ext>
            </a:extLst>
          </p:cNvPr>
          <p:cNvGrpSpPr/>
          <p:nvPr/>
        </p:nvGrpSpPr>
        <p:grpSpPr>
          <a:xfrm>
            <a:off x="421619" y="2195696"/>
            <a:ext cx="3131465" cy="1065375"/>
            <a:chOff x="421619" y="2195696"/>
            <a:chExt cx="3131465" cy="1065375"/>
          </a:xfrm>
        </p:grpSpPr>
        <p:cxnSp>
          <p:nvCxnSpPr>
            <p:cNvPr id="46" name="Straight Arrow Connector 45">
              <a:extLst>
                <a:ext uri="{FF2B5EF4-FFF2-40B4-BE49-F238E27FC236}">
                  <a16:creationId xmlns:a16="http://schemas.microsoft.com/office/drawing/2014/main" id="{BBDFFBBD-9983-7BD5-2630-EDD5AA40DD41}"/>
                </a:ext>
              </a:extLst>
            </p:cNvPr>
            <p:cNvCxnSpPr>
              <a:cxnSpLocks/>
            </p:cNvCxnSpPr>
            <p:nvPr/>
          </p:nvCxnSpPr>
          <p:spPr>
            <a:xfrm flipH="1">
              <a:off x="1394893" y="2512156"/>
              <a:ext cx="2158191" cy="384152"/>
            </a:xfrm>
            <a:prstGeom prst="straightConnector1">
              <a:avLst/>
            </a:prstGeom>
            <a:ln w="666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5" name="Graphic 84" descr="Doctor female with solid fill">
              <a:extLst>
                <a:ext uri="{FF2B5EF4-FFF2-40B4-BE49-F238E27FC236}">
                  <a16:creationId xmlns:a16="http://schemas.microsoft.com/office/drawing/2014/main" id="{102A281D-91AE-C977-6405-6464C37C3E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1619" y="2195696"/>
              <a:ext cx="1065375" cy="1065375"/>
            </a:xfrm>
            <a:prstGeom prst="rect">
              <a:avLst/>
            </a:prstGeom>
          </p:spPr>
        </p:pic>
      </p:grpSp>
      <p:grpSp>
        <p:nvGrpSpPr>
          <p:cNvPr id="24" name="Group 23">
            <a:extLst>
              <a:ext uri="{FF2B5EF4-FFF2-40B4-BE49-F238E27FC236}">
                <a16:creationId xmlns:a16="http://schemas.microsoft.com/office/drawing/2014/main" id="{423E7FD3-15DF-4D3F-E4B0-D551D06966F9}"/>
              </a:ext>
            </a:extLst>
          </p:cNvPr>
          <p:cNvGrpSpPr/>
          <p:nvPr/>
        </p:nvGrpSpPr>
        <p:grpSpPr>
          <a:xfrm>
            <a:off x="240816" y="3030668"/>
            <a:ext cx="2498310" cy="2545610"/>
            <a:chOff x="240816" y="3030668"/>
            <a:chExt cx="2498310" cy="2545610"/>
          </a:xfrm>
        </p:grpSpPr>
        <p:sp>
          <p:nvSpPr>
            <p:cNvPr id="4" name="TextBox 3">
              <a:extLst>
                <a:ext uri="{FF2B5EF4-FFF2-40B4-BE49-F238E27FC236}">
                  <a16:creationId xmlns:a16="http://schemas.microsoft.com/office/drawing/2014/main" id="{D8C3337D-34D7-C90D-E767-5884B5DF3592}"/>
                </a:ext>
              </a:extLst>
            </p:cNvPr>
            <p:cNvSpPr txBox="1"/>
            <p:nvPr/>
          </p:nvSpPr>
          <p:spPr>
            <a:xfrm>
              <a:off x="301034" y="3677544"/>
              <a:ext cx="1152367" cy="369332"/>
            </a:xfrm>
            <a:prstGeom prst="rect">
              <a:avLst/>
            </a:prstGeom>
            <a:noFill/>
          </p:spPr>
          <p:txBody>
            <a:bodyPr wrap="none" rtlCol="0">
              <a:spAutoFit/>
            </a:bodyPr>
            <a:lstStyle/>
            <a:p>
              <a:r>
                <a:rPr lang="en-US" b="1" u="sng" dirty="0"/>
                <a:t>System #1</a:t>
              </a:r>
            </a:p>
          </p:txBody>
        </p:sp>
        <p:grpSp>
          <p:nvGrpSpPr>
            <p:cNvPr id="21" name="Group 20">
              <a:extLst>
                <a:ext uri="{FF2B5EF4-FFF2-40B4-BE49-F238E27FC236}">
                  <a16:creationId xmlns:a16="http://schemas.microsoft.com/office/drawing/2014/main" id="{7B36D197-5566-A7CC-6374-2310705CF5D7}"/>
                </a:ext>
              </a:extLst>
            </p:cNvPr>
            <p:cNvGrpSpPr/>
            <p:nvPr/>
          </p:nvGrpSpPr>
          <p:grpSpPr>
            <a:xfrm>
              <a:off x="240816" y="4083795"/>
              <a:ext cx="1853913" cy="1492483"/>
              <a:chOff x="1908975" y="2408339"/>
              <a:chExt cx="2946803" cy="2121620"/>
            </a:xfrm>
          </p:grpSpPr>
          <p:sp>
            <p:nvSpPr>
              <p:cNvPr id="3" name="Rounded Rectangle 2">
                <a:extLst>
                  <a:ext uri="{FF2B5EF4-FFF2-40B4-BE49-F238E27FC236}">
                    <a16:creationId xmlns:a16="http://schemas.microsoft.com/office/drawing/2014/main" id="{A79CCD97-2F0E-26E6-7F20-C59DB6DBE97D}"/>
                  </a:ext>
                </a:extLst>
              </p:cNvPr>
              <p:cNvSpPr/>
              <p:nvPr/>
            </p:nvSpPr>
            <p:spPr>
              <a:xfrm>
                <a:off x="1908975" y="2408339"/>
                <a:ext cx="2946803" cy="212162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 name="TextBox 4">
                <a:extLst>
                  <a:ext uri="{FF2B5EF4-FFF2-40B4-BE49-F238E27FC236}">
                    <a16:creationId xmlns:a16="http://schemas.microsoft.com/office/drawing/2014/main" id="{6B3459FE-8E6C-63A4-1153-65EA8005274A}"/>
                  </a:ext>
                </a:extLst>
              </p:cNvPr>
              <p:cNvSpPr txBox="1"/>
              <p:nvPr/>
            </p:nvSpPr>
            <p:spPr>
              <a:xfrm>
                <a:off x="2162336" y="2690666"/>
                <a:ext cx="1093593" cy="56877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000" dirty="0"/>
                  <a:t>Inpatient </a:t>
                </a:r>
              </a:p>
              <a:p>
                <a:pPr algn="ctr"/>
                <a:r>
                  <a:rPr lang="en-US" sz="1000" dirty="0"/>
                  <a:t>EHR</a:t>
                </a:r>
              </a:p>
            </p:txBody>
          </p:sp>
          <p:sp>
            <p:nvSpPr>
              <p:cNvPr id="6" name="TextBox 5">
                <a:extLst>
                  <a:ext uri="{FF2B5EF4-FFF2-40B4-BE49-F238E27FC236}">
                    <a16:creationId xmlns:a16="http://schemas.microsoft.com/office/drawing/2014/main" id="{512F6618-909A-6054-B92A-AE3531B720B6}"/>
                  </a:ext>
                </a:extLst>
              </p:cNvPr>
              <p:cNvSpPr txBox="1"/>
              <p:nvPr/>
            </p:nvSpPr>
            <p:spPr>
              <a:xfrm>
                <a:off x="3449985" y="2700481"/>
                <a:ext cx="1207958" cy="56877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00" dirty="0"/>
                  <a:t>Outpatient</a:t>
                </a:r>
              </a:p>
              <a:p>
                <a:pPr algn="ctr"/>
                <a:r>
                  <a:rPr lang="en-US" sz="1000" dirty="0"/>
                  <a:t>EHR</a:t>
                </a:r>
              </a:p>
            </p:txBody>
          </p:sp>
          <p:sp>
            <p:nvSpPr>
              <p:cNvPr id="9" name="TextBox 8">
                <a:extLst>
                  <a:ext uri="{FF2B5EF4-FFF2-40B4-BE49-F238E27FC236}">
                    <a16:creationId xmlns:a16="http://schemas.microsoft.com/office/drawing/2014/main" id="{FF49A4DB-39B0-C35A-7B24-487D6083C996}"/>
                  </a:ext>
                </a:extLst>
              </p:cNvPr>
              <p:cNvSpPr txBox="1"/>
              <p:nvPr/>
            </p:nvSpPr>
            <p:spPr>
              <a:xfrm>
                <a:off x="2425306" y="3731483"/>
                <a:ext cx="1814672" cy="56877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000" dirty="0"/>
                  <a:t>Consolidated </a:t>
                </a:r>
              </a:p>
              <a:p>
                <a:pPr algn="ctr"/>
                <a:r>
                  <a:rPr lang="en-US" sz="1000" dirty="0"/>
                  <a:t>Common Platform</a:t>
                </a:r>
              </a:p>
            </p:txBody>
          </p:sp>
          <p:cxnSp>
            <p:nvCxnSpPr>
              <p:cNvPr id="16" name="Straight Arrow Connector 15">
                <a:extLst>
                  <a:ext uri="{FF2B5EF4-FFF2-40B4-BE49-F238E27FC236}">
                    <a16:creationId xmlns:a16="http://schemas.microsoft.com/office/drawing/2014/main" id="{59416CC5-F772-308A-C8EE-03BFF7BEED72}"/>
                  </a:ext>
                </a:extLst>
              </p:cNvPr>
              <p:cNvCxnSpPr>
                <a:cxnSpLocks/>
                <a:stCxn id="5" idx="2"/>
              </p:cNvCxnSpPr>
              <p:nvPr/>
            </p:nvCxnSpPr>
            <p:spPr>
              <a:xfrm>
                <a:off x="2709133" y="3259437"/>
                <a:ext cx="422813" cy="4856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A2D2B02-1E73-2DD2-1AFC-6E3D5CEBC844}"/>
                  </a:ext>
                </a:extLst>
              </p:cNvPr>
              <p:cNvCxnSpPr>
                <a:cxnSpLocks/>
                <a:stCxn id="6" idx="2"/>
              </p:cNvCxnSpPr>
              <p:nvPr/>
            </p:nvCxnSpPr>
            <p:spPr>
              <a:xfrm flipH="1">
                <a:off x="3631155" y="3269252"/>
                <a:ext cx="422810" cy="44689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92" name="Straight Arrow Connector 91">
              <a:extLst>
                <a:ext uri="{FF2B5EF4-FFF2-40B4-BE49-F238E27FC236}">
                  <a16:creationId xmlns:a16="http://schemas.microsoft.com/office/drawing/2014/main" id="{4C6E84B9-1E00-5B18-3C20-67786FC65D2C}"/>
                </a:ext>
              </a:extLst>
            </p:cNvPr>
            <p:cNvCxnSpPr>
              <a:cxnSpLocks/>
            </p:cNvCxnSpPr>
            <p:nvPr/>
          </p:nvCxnSpPr>
          <p:spPr>
            <a:xfrm flipH="1">
              <a:off x="1597042" y="3620140"/>
              <a:ext cx="220793" cy="447261"/>
            </a:xfrm>
            <a:prstGeom prst="straightConnector1">
              <a:avLst/>
            </a:prstGeom>
            <a:ln w="4762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FE95A3B-115C-CCD7-5B79-B9552B0FC7C3}"/>
                </a:ext>
              </a:extLst>
            </p:cNvPr>
            <p:cNvSpPr/>
            <p:nvPr/>
          </p:nvSpPr>
          <p:spPr>
            <a:xfrm>
              <a:off x="1242983" y="3030668"/>
              <a:ext cx="1496143" cy="57374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Clinician UI</a:t>
              </a:r>
            </a:p>
          </p:txBody>
        </p:sp>
      </p:grpSp>
      <p:grpSp>
        <p:nvGrpSpPr>
          <p:cNvPr id="31" name="Group 30">
            <a:extLst>
              <a:ext uri="{FF2B5EF4-FFF2-40B4-BE49-F238E27FC236}">
                <a16:creationId xmlns:a16="http://schemas.microsoft.com/office/drawing/2014/main" id="{6951FBC8-A0D3-B9E6-EE0D-E0CD01E30B72}"/>
              </a:ext>
            </a:extLst>
          </p:cNvPr>
          <p:cNvGrpSpPr/>
          <p:nvPr/>
        </p:nvGrpSpPr>
        <p:grpSpPr>
          <a:xfrm>
            <a:off x="5281722" y="3079664"/>
            <a:ext cx="2647261" cy="2680402"/>
            <a:chOff x="5281722" y="3079664"/>
            <a:chExt cx="2647261" cy="2680402"/>
          </a:xfrm>
        </p:grpSpPr>
        <p:cxnSp>
          <p:nvCxnSpPr>
            <p:cNvPr id="98" name="Straight Arrow Connector 97">
              <a:extLst>
                <a:ext uri="{FF2B5EF4-FFF2-40B4-BE49-F238E27FC236}">
                  <a16:creationId xmlns:a16="http://schemas.microsoft.com/office/drawing/2014/main" id="{40D3F0F1-988E-D433-8BC2-1D6212D59473}"/>
                </a:ext>
              </a:extLst>
            </p:cNvPr>
            <p:cNvCxnSpPr>
              <a:cxnSpLocks/>
            </p:cNvCxnSpPr>
            <p:nvPr/>
          </p:nvCxnSpPr>
          <p:spPr>
            <a:xfrm>
              <a:off x="6247889" y="3708551"/>
              <a:ext cx="182079" cy="385394"/>
            </a:xfrm>
            <a:prstGeom prst="straightConnector1">
              <a:avLst/>
            </a:prstGeom>
            <a:ln w="4762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C5B699-E518-7B89-4569-5E7F720F544B}"/>
                </a:ext>
              </a:extLst>
            </p:cNvPr>
            <p:cNvSpPr txBox="1"/>
            <p:nvPr/>
          </p:nvSpPr>
          <p:spPr>
            <a:xfrm>
              <a:off x="6645478" y="3666025"/>
              <a:ext cx="1283505" cy="369332"/>
            </a:xfrm>
            <a:prstGeom prst="rect">
              <a:avLst/>
            </a:prstGeom>
            <a:noFill/>
          </p:spPr>
          <p:txBody>
            <a:bodyPr wrap="square" rtlCol="0">
              <a:spAutoFit/>
            </a:bodyPr>
            <a:lstStyle/>
            <a:p>
              <a:r>
                <a:rPr lang="en-US" b="1" u="sng" dirty="0"/>
                <a:t>System #2</a:t>
              </a:r>
            </a:p>
          </p:txBody>
        </p:sp>
        <p:grpSp>
          <p:nvGrpSpPr>
            <p:cNvPr id="10" name="Group 9">
              <a:extLst>
                <a:ext uri="{FF2B5EF4-FFF2-40B4-BE49-F238E27FC236}">
                  <a16:creationId xmlns:a16="http://schemas.microsoft.com/office/drawing/2014/main" id="{1C9694BC-17CF-BFD6-130F-C1D83EAD11BA}"/>
                </a:ext>
              </a:extLst>
            </p:cNvPr>
            <p:cNvGrpSpPr/>
            <p:nvPr/>
          </p:nvGrpSpPr>
          <p:grpSpPr>
            <a:xfrm>
              <a:off x="5888790" y="4066415"/>
              <a:ext cx="1853913" cy="1693651"/>
              <a:chOff x="1908975" y="2408339"/>
              <a:chExt cx="2946803" cy="2121620"/>
            </a:xfrm>
          </p:grpSpPr>
          <p:sp>
            <p:nvSpPr>
              <p:cNvPr id="11" name="Rounded Rectangle 10">
                <a:extLst>
                  <a:ext uri="{FF2B5EF4-FFF2-40B4-BE49-F238E27FC236}">
                    <a16:creationId xmlns:a16="http://schemas.microsoft.com/office/drawing/2014/main" id="{4B104487-FA72-4377-AB15-710533C4357D}"/>
                  </a:ext>
                </a:extLst>
              </p:cNvPr>
              <p:cNvSpPr/>
              <p:nvPr/>
            </p:nvSpPr>
            <p:spPr>
              <a:xfrm>
                <a:off x="1908975" y="2408339"/>
                <a:ext cx="2946803" cy="212162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TextBox 11">
                <a:extLst>
                  <a:ext uri="{FF2B5EF4-FFF2-40B4-BE49-F238E27FC236}">
                    <a16:creationId xmlns:a16="http://schemas.microsoft.com/office/drawing/2014/main" id="{C8908E94-F00C-FC6E-8825-60669129ECB9}"/>
                  </a:ext>
                </a:extLst>
              </p:cNvPr>
              <p:cNvSpPr txBox="1"/>
              <p:nvPr/>
            </p:nvSpPr>
            <p:spPr>
              <a:xfrm>
                <a:off x="2162336" y="2690666"/>
                <a:ext cx="1093593" cy="56877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000" dirty="0"/>
                  <a:t>Inpatient </a:t>
                </a:r>
              </a:p>
              <a:p>
                <a:pPr algn="ctr"/>
                <a:r>
                  <a:rPr lang="en-US" sz="1000" dirty="0"/>
                  <a:t>EHR</a:t>
                </a:r>
              </a:p>
            </p:txBody>
          </p:sp>
          <p:sp>
            <p:nvSpPr>
              <p:cNvPr id="13" name="TextBox 12">
                <a:extLst>
                  <a:ext uri="{FF2B5EF4-FFF2-40B4-BE49-F238E27FC236}">
                    <a16:creationId xmlns:a16="http://schemas.microsoft.com/office/drawing/2014/main" id="{7A3B2C09-6A89-F4CB-2CD2-F14F86A2EF6E}"/>
                  </a:ext>
                </a:extLst>
              </p:cNvPr>
              <p:cNvSpPr txBox="1"/>
              <p:nvPr/>
            </p:nvSpPr>
            <p:spPr>
              <a:xfrm>
                <a:off x="3449985" y="2700481"/>
                <a:ext cx="1207958" cy="56877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00" dirty="0"/>
                  <a:t>Outpatient</a:t>
                </a:r>
              </a:p>
              <a:p>
                <a:pPr algn="ctr"/>
                <a:r>
                  <a:rPr lang="en-US" sz="1000" dirty="0"/>
                  <a:t>EHR</a:t>
                </a:r>
              </a:p>
            </p:txBody>
          </p:sp>
          <p:sp>
            <p:nvSpPr>
              <p:cNvPr id="14" name="TextBox 13">
                <a:extLst>
                  <a:ext uri="{FF2B5EF4-FFF2-40B4-BE49-F238E27FC236}">
                    <a16:creationId xmlns:a16="http://schemas.microsoft.com/office/drawing/2014/main" id="{156B5252-6701-E803-3D7E-43E8380A82E1}"/>
                  </a:ext>
                </a:extLst>
              </p:cNvPr>
              <p:cNvSpPr txBox="1"/>
              <p:nvPr/>
            </p:nvSpPr>
            <p:spPr>
              <a:xfrm>
                <a:off x="2425306" y="3731483"/>
                <a:ext cx="1814672" cy="56877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000" dirty="0"/>
                  <a:t>Consolidated </a:t>
                </a:r>
              </a:p>
              <a:p>
                <a:pPr algn="ctr"/>
                <a:r>
                  <a:rPr lang="en-US" sz="1000" dirty="0"/>
                  <a:t>Common Platform</a:t>
                </a:r>
              </a:p>
            </p:txBody>
          </p:sp>
          <p:cxnSp>
            <p:nvCxnSpPr>
              <p:cNvPr id="15" name="Straight Arrow Connector 14">
                <a:extLst>
                  <a:ext uri="{FF2B5EF4-FFF2-40B4-BE49-F238E27FC236}">
                    <a16:creationId xmlns:a16="http://schemas.microsoft.com/office/drawing/2014/main" id="{C42DDDAB-38B1-CDDB-FBA2-94BA44E50C8C}"/>
                  </a:ext>
                </a:extLst>
              </p:cNvPr>
              <p:cNvCxnSpPr>
                <a:cxnSpLocks/>
                <a:stCxn id="12" idx="2"/>
              </p:cNvCxnSpPr>
              <p:nvPr/>
            </p:nvCxnSpPr>
            <p:spPr>
              <a:xfrm>
                <a:off x="2709133" y="3259437"/>
                <a:ext cx="422813" cy="4856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CBBBCA-5663-3B06-2E9C-4402392DCCDD}"/>
                  </a:ext>
                </a:extLst>
              </p:cNvPr>
              <p:cNvCxnSpPr>
                <a:cxnSpLocks/>
                <a:stCxn id="13" idx="2"/>
              </p:cNvCxnSpPr>
              <p:nvPr/>
            </p:nvCxnSpPr>
            <p:spPr>
              <a:xfrm flipH="1">
                <a:off x="3631155" y="3269252"/>
                <a:ext cx="422810" cy="44689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D81CD693-2182-E2CB-D5BD-16DA2EFE845D}"/>
                </a:ext>
              </a:extLst>
            </p:cNvPr>
            <p:cNvSpPr/>
            <p:nvPr/>
          </p:nvSpPr>
          <p:spPr>
            <a:xfrm>
              <a:off x="5281722" y="3079664"/>
              <a:ext cx="1571866" cy="568843"/>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Clinician UI</a:t>
              </a:r>
            </a:p>
          </p:txBody>
        </p:sp>
      </p:grpSp>
      <p:grpSp>
        <p:nvGrpSpPr>
          <p:cNvPr id="26" name="Group 25">
            <a:extLst>
              <a:ext uri="{FF2B5EF4-FFF2-40B4-BE49-F238E27FC236}">
                <a16:creationId xmlns:a16="http://schemas.microsoft.com/office/drawing/2014/main" id="{F1289554-D09F-92B2-BAB0-D9A33E04CA8C}"/>
              </a:ext>
            </a:extLst>
          </p:cNvPr>
          <p:cNvGrpSpPr/>
          <p:nvPr/>
        </p:nvGrpSpPr>
        <p:grpSpPr>
          <a:xfrm>
            <a:off x="4512657" y="2267150"/>
            <a:ext cx="3106516" cy="1085319"/>
            <a:chOff x="4512657" y="2267150"/>
            <a:chExt cx="3106516" cy="1085319"/>
          </a:xfrm>
        </p:grpSpPr>
        <p:pic>
          <p:nvPicPr>
            <p:cNvPr id="83" name="Graphic 82" descr="Doctor male with solid fill">
              <a:extLst>
                <a:ext uri="{FF2B5EF4-FFF2-40B4-BE49-F238E27FC236}">
                  <a16:creationId xmlns:a16="http://schemas.microsoft.com/office/drawing/2014/main" id="{7ABA16DB-A907-BB21-6227-D4FEC59ECF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33854" y="2267150"/>
              <a:ext cx="1085319" cy="1085319"/>
            </a:xfrm>
            <a:prstGeom prst="rect">
              <a:avLst/>
            </a:prstGeom>
          </p:spPr>
        </p:pic>
        <p:cxnSp>
          <p:nvCxnSpPr>
            <p:cNvPr id="77" name="Straight Arrow Connector 76">
              <a:extLst>
                <a:ext uri="{FF2B5EF4-FFF2-40B4-BE49-F238E27FC236}">
                  <a16:creationId xmlns:a16="http://schemas.microsoft.com/office/drawing/2014/main" id="{B13BC67A-294F-85C0-EA70-5B4A2FB44556}"/>
                </a:ext>
              </a:extLst>
            </p:cNvPr>
            <p:cNvCxnSpPr>
              <a:cxnSpLocks/>
            </p:cNvCxnSpPr>
            <p:nvPr/>
          </p:nvCxnSpPr>
          <p:spPr>
            <a:xfrm>
              <a:off x="4512657" y="2490842"/>
              <a:ext cx="2174836" cy="368929"/>
            </a:xfrm>
            <a:prstGeom prst="straightConnector1">
              <a:avLst/>
            </a:prstGeom>
            <a:ln w="666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FB640817-841B-1488-81BF-4CBEF192D822}"/>
              </a:ext>
            </a:extLst>
          </p:cNvPr>
          <p:cNvGrpSpPr/>
          <p:nvPr/>
        </p:nvGrpSpPr>
        <p:grpSpPr>
          <a:xfrm>
            <a:off x="3448002" y="3086242"/>
            <a:ext cx="1263676" cy="1162833"/>
            <a:chOff x="3448002" y="3086242"/>
            <a:chExt cx="1263676" cy="1162833"/>
          </a:xfrm>
        </p:grpSpPr>
        <p:sp>
          <p:nvSpPr>
            <p:cNvPr id="37" name="Oval 36">
              <a:extLst>
                <a:ext uri="{FF2B5EF4-FFF2-40B4-BE49-F238E27FC236}">
                  <a16:creationId xmlns:a16="http://schemas.microsoft.com/office/drawing/2014/main" id="{E20B8470-6ED4-3D53-2C02-9957A50ACD31}"/>
                </a:ext>
              </a:extLst>
            </p:cNvPr>
            <p:cNvSpPr/>
            <p:nvPr/>
          </p:nvSpPr>
          <p:spPr>
            <a:xfrm>
              <a:off x="3448002" y="3086242"/>
              <a:ext cx="1263676" cy="5562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Patient UI</a:t>
              </a:r>
            </a:p>
          </p:txBody>
        </p:sp>
        <p:cxnSp>
          <p:nvCxnSpPr>
            <p:cNvPr id="88" name="Straight Arrow Connector 87">
              <a:extLst>
                <a:ext uri="{FF2B5EF4-FFF2-40B4-BE49-F238E27FC236}">
                  <a16:creationId xmlns:a16="http://schemas.microsoft.com/office/drawing/2014/main" id="{6772F525-2629-1909-E2AC-4F830D72D507}"/>
                </a:ext>
              </a:extLst>
            </p:cNvPr>
            <p:cNvCxnSpPr>
              <a:cxnSpLocks/>
            </p:cNvCxnSpPr>
            <p:nvPr/>
          </p:nvCxnSpPr>
          <p:spPr>
            <a:xfrm flipH="1">
              <a:off x="4065619" y="3620140"/>
              <a:ext cx="3576" cy="628935"/>
            </a:xfrm>
            <a:prstGeom prst="straightConnector1">
              <a:avLst/>
            </a:prstGeom>
            <a:ln w="666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45D2B0D-EEC8-9272-9482-F79D22D4D1B4}"/>
              </a:ext>
            </a:extLst>
          </p:cNvPr>
          <p:cNvGrpSpPr/>
          <p:nvPr/>
        </p:nvGrpSpPr>
        <p:grpSpPr>
          <a:xfrm>
            <a:off x="2406436" y="3590189"/>
            <a:ext cx="3191680" cy="2456414"/>
            <a:chOff x="2406436" y="3590189"/>
            <a:chExt cx="3191680" cy="2456414"/>
          </a:xfrm>
        </p:grpSpPr>
        <p:sp>
          <p:nvSpPr>
            <p:cNvPr id="29" name="Rounded Rectangle 28">
              <a:extLst>
                <a:ext uri="{FF2B5EF4-FFF2-40B4-BE49-F238E27FC236}">
                  <a16:creationId xmlns:a16="http://schemas.microsoft.com/office/drawing/2014/main" id="{1CB19AD1-DDCB-4043-2056-7CF277D0BCFB}"/>
                </a:ext>
              </a:extLst>
            </p:cNvPr>
            <p:cNvSpPr/>
            <p:nvPr/>
          </p:nvSpPr>
          <p:spPr>
            <a:xfrm>
              <a:off x="2651313" y="4942672"/>
              <a:ext cx="2946803" cy="1100953"/>
            </a:xfrm>
            <a:prstGeom prst="roundRect">
              <a:avLst/>
            </a:prstGeom>
            <a:noFill/>
            <a:ln w="1238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9A1ACED-580F-E986-DD5D-B4E65E9D0E53}"/>
                </a:ext>
              </a:extLst>
            </p:cNvPr>
            <p:cNvSpPr txBox="1"/>
            <p:nvPr/>
          </p:nvSpPr>
          <p:spPr>
            <a:xfrm>
              <a:off x="3080338" y="4938607"/>
              <a:ext cx="2171044" cy="1107996"/>
            </a:xfrm>
            <a:prstGeom prst="rect">
              <a:avLst/>
            </a:prstGeom>
            <a:noFill/>
          </p:spPr>
          <p:txBody>
            <a:bodyPr wrap="none" rtlCol="0">
              <a:spAutoFit/>
            </a:bodyPr>
            <a:lstStyle/>
            <a:p>
              <a:pPr algn="ctr"/>
              <a:r>
                <a:rPr lang="en-US" sz="1600" dirty="0"/>
                <a:t>Personal  Health Record</a:t>
              </a:r>
            </a:p>
            <a:p>
              <a:pPr algn="ctr"/>
              <a:r>
                <a:rPr lang="en-US" sz="1600" dirty="0"/>
                <a:t>“Digital Twin”</a:t>
              </a:r>
            </a:p>
            <a:p>
              <a:pPr algn="ctr"/>
              <a:r>
                <a:rPr lang="en-US" sz="1600" dirty="0"/>
                <a:t>“Health Vault”</a:t>
              </a:r>
            </a:p>
            <a:p>
              <a:pPr algn="ctr"/>
              <a:r>
                <a:rPr lang="en-US" sz="1600" b="1" i="1" u="sng" dirty="0"/>
                <a:t>All</a:t>
              </a:r>
              <a:r>
                <a:rPr lang="en-US" sz="1600" b="1" dirty="0"/>
                <a:t> Patient Data</a:t>
              </a:r>
            </a:p>
          </p:txBody>
        </p:sp>
        <p:pic>
          <p:nvPicPr>
            <p:cNvPr id="75" name="Graphic 74" descr="Download from cloud outline">
              <a:extLst>
                <a:ext uri="{FF2B5EF4-FFF2-40B4-BE49-F238E27FC236}">
                  <a16:creationId xmlns:a16="http://schemas.microsoft.com/office/drawing/2014/main" id="{A2848376-1AD5-D38D-ACAE-C8908383A45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659615" y="4151673"/>
              <a:ext cx="838761" cy="838761"/>
            </a:xfrm>
            <a:prstGeom prst="rect">
              <a:avLst/>
            </a:prstGeom>
          </p:spPr>
        </p:pic>
        <p:cxnSp>
          <p:nvCxnSpPr>
            <p:cNvPr id="96" name="Straight Arrow Connector 95">
              <a:extLst>
                <a:ext uri="{FF2B5EF4-FFF2-40B4-BE49-F238E27FC236}">
                  <a16:creationId xmlns:a16="http://schemas.microsoft.com/office/drawing/2014/main" id="{469431F6-467A-067C-EE3A-41555C888DAC}"/>
                </a:ext>
              </a:extLst>
            </p:cNvPr>
            <p:cNvCxnSpPr>
              <a:cxnSpLocks/>
            </p:cNvCxnSpPr>
            <p:nvPr/>
          </p:nvCxnSpPr>
          <p:spPr>
            <a:xfrm>
              <a:off x="2406436" y="3590189"/>
              <a:ext cx="1198941" cy="750682"/>
            </a:xfrm>
            <a:prstGeom prst="straightConnector1">
              <a:avLst/>
            </a:prstGeom>
            <a:ln w="666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08" name="Straight Arrow Connector 107">
            <a:extLst>
              <a:ext uri="{FF2B5EF4-FFF2-40B4-BE49-F238E27FC236}">
                <a16:creationId xmlns:a16="http://schemas.microsoft.com/office/drawing/2014/main" id="{DB5DA29F-EE44-7D2B-FD9B-EA5B9755A4DC}"/>
              </a:ext>
            </a:extLst>
          </p:cNvPr>
          <p:cNvCxnSpPr>
            <a:cxnSpLocks/>
          </p:cNvCxnSpPr>
          <p:nvPr/>
        </p:nvCxnSpPr>
        <p:spPr>
          <a:xfrm flipH="1">
            <a:off x="4552614" y="3708551"/>
            <a:ext cx="992171" cy="643559"/>
          </a:xfrm>
          <a:prstGeom prst="straightConnector1">
            <a:avLst/>
          </a:prstGeom>
          <a:ln w="666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5D0EB234-9062-713A-99CE-BF651D0735DB}"/>
              </a:ext>
            </a:extLst>
          </p:cNvPr>
          <p:cNvSpPr txBox="1"/>
          <p:nvPr/>
        </p:nvSpPr>
        <p:spPr>
          <a:xfrm>
            <a:off x="4450419" y="4399624"/>
            <a:ext cx="758541" cy="461665"/>
          </a:xfrm>
          <a:prstGeom prst="rect">
            <a:avLst/>
          </a:prstGeom>
          <a:noFill/>
        </p:spPr>
        <p:txBody>
          <a:bodyPr wrap="none" rtlCol="0">
            <a:spAutoFit/>
          </a:bodyPr>
          <a:lstStyle/>
          <a:p>
            <a:pPr algn="ctr"/>
            <a:r>
              <a:rPr lang="en-US" sz="1200" b="1" dirty="0"/>
              <a:t>HL7 FHIR</a:t>
            </a:r>
          </a:p>
          <a:p>
            <a:pPr algn="ctr"/>
            <a:r>
              <a:rPr lang="en-US" sz="1200" b="1" dirty="0"/>
              <a:t>APIs</a:t>
            </a:r>
          </a:p>
        </p:txBody>
      </p:sp>
      <p:sp>
        <p:nvSpPr>
          <p:cNvPr id="122" name="TextBox 121">
            <a:extLst>
              <a:ext uri="{FF2B5EF4-FFF2-40B4-BE49-F238E27FC236}">
                <a16:creationId xmlns:a16="http://schemas.microsoft.com/office/drawing/2014/main" id="{F33A9ED6-75A6-34A4-F7B3-768EC8ECD26F}"/>
              </a:ext>
            </a:extLst>
          </p:cNvPr>
          <p:cNvSpPr txBox="1"/>
          <p:nvPr/>
        </p:nvSpPr>
        <p:spPr>
          <a:xfrm rot="19973426">
            <a:off x="8277" y="3077642"/>
            <a:ext cx="9406800" cy="584775"/>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204FD0">
                    <a:lumMod val="75000"/>
                  </a:srgbClr>
                </a:solidFill>
                <a:latin typeface="Avenir Next" panose="020B0503020202020204" pitchFamily="34" charset="0"/>
              </a:rPr>
              <a:t>The focus is on universal access, not exchange.</a:t>
            </a:r>
            <a:endParaRPr kumimoji="0" lang="en-US" sz="3200" b="1" i="0" u="none" strike="noStrike" kern="1200" cap="none" spc="0" normalizeH="0" baseline="0" noProof="0" dirty="0">
              <a:ln>
                <a:noFill/>
              </a:ln>
              <a:solidFill>
                <a:srgbClr val="204FD0">
                  <a:lumMod val="75000"/>
                </a:srgbClr>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415736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ppt_h/2"/>
                                          </p:val>
                                        </p:tav>
                                        <p:tav tm="100000">
                                          <p:val>
                                            <p:strVal val="#ppt_y"/>
                                          </p:val>
                                        </p:tav>
                                      </p:tavLst>
                                    </p:anim>
                                    <p:anim calcmode="lin" valueType="num">
                                      <p:cBhvr>
                                        <p:cTn id="17" dur="500" fill="hold"/>
                                        <p:tgtEl>
                                          <p:spTgt spid="24"/>
                                        </p:tgtEl>
                                        <p:attrNameLst>
                                          <p:attrName>ppt_w</p:attrName>
                                        </p:attrNameLst>
                                      </p:cBhvr>
                                      <p:tavLst>
                                        <p:tav tm="0">
                                          <p:val>
                                            <p:strVal val="#ppt_w"/>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ppt_w/2"/>
                                          </p:val>
                                        </p:tav>
                                        <p:tav tm="100000">
                                          <p:val>
                                            <p:strVal val="#ppt_x"/>
                                          </p:val>
                                        </p:tav>
                                      </p:tavLst>
                                    </p:anim>
                                    <p:anim calcmode="lin" valueType="num">
                                      <p:cBhvr>
                                        <p:cTn id="24" dur="500" fill="hold"/>
                                        <p:tgtEl>
                                          <p:spTgt spid="25"/>
                                        </p:tgtEl>
                                        <p:attrNameLst>
                                          <p:attrName>ppt_y</p:attrName>
                                        </p:attrNameLst>
                                      </p:cBhvr>
                                      <p:tavLst>
                                        <p:tav tm="0">
                                          <p:val>
                                            <p:strVal val="#ppt_y"/>
                                          </p:val>
                                        </p:tav>
                                        <p:tav tm="100000">
                                          <p:val>
                                            <p:strVal val="#ppt_y"/>
                                          </p:val>
                                        </p:tav>
                                      </p:tavLst>
                                    </p:anim>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ppt_x</p:attrName>
                                        </p:attrNameLst>
                                      </p:cBhvr>
                                      <p:tavLst>
                                        <p:tav tm="0">
                                          <p:val>
                                            <p:strVal val="#ppt_x-#ppt_w/2"/>
                                          </p:val>
                                        </p:tav>
                                        <p:tav tm="100000">
                                          <p:val>
                                            <p:strVal val="#ppt_x"/>
                                          </p:val>
                                        </p:tav>
                                      </p:tavLst>
                                    </p:anim>
                                    <p:anim calcmode="lin" valueType="num">
                                      <p:cBhvr>
                                        <p:cTn id="32" dur="500" fill="hold"/>
                                        <p:tgtEl>
                                          <p:spTgt spid="26"/>
                                        </p:tgtEl>
                                        <p:attrNameLst>
                                          <p:attrName>ppt_y</p:attrName>
                                        </p:attrNameLst>
                                      </p:cBhvr>
                                      <p:tavLst>
                                        <p:tav tm="0">
                                          <p:val>
                                            <p:strVal val="#ppt_y"/>
                                          </p:val>
                                        </p:tav>
                                        <p:tav tm="100000">
                                          <p:val>
                                            <p:strVal val="#ppt_y"/>
                                          </p:val>
                                        </p:tav>
                                      </p:tavLst>
                                    </p:anim>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ppt_h/2"/>
                                          </p:val>
                                        </p:tav>
                                        <p:tav tm="100000">
                                          <p:val>
                                            <p:strVal val="#ppt_y"/>
                                          </p:val>
                                        </p:tav>
                                      </p:tavLst>
                                    </p:anim>
                                    <p:anim calcmode="lin" valueType="num">
                                      <p:cBhvr>
                                        <p:cTn id="41" dur="500" fill="hold"/>
                                        <p:tgtEl>
                                          <p:spTgt spid="31"/>
                                        </p:tgtEl>
                                        <p:attrNameLst>
                                          <p:attrName>ppt_w</p:attrName>
                                        </p:attrNameLst>
                                      </p:cBhvr>
                                      <p:tavLst>
                                        <p:tav tm="0">
                                          <p:val>
                                            <p:strVal val="#ppt_w"/>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ppt_x</p:attrName>
                                        </p:attrNameLst>
                                      </p:cBhvr>
                                      <p:tavLst>
                                        <p:tav tm="0">
                                          <p:val>
                                            <p:strVal val="#ppt_x+#ppt_w/2"/>
                                          </p:val>
                                        </p:tav>
                                        <p:tav tm="100000">
                                          <p:val>
                                            <p:strVal val="#ppt_x"/>
                                          </p:val>
                                        </p:tav>
                                      </p:tavLst>
                                    </p:anim>
                                    <p:anim calcmode="lin" valueType="num">
                                      <p:cBhvr>
                                        <p:cTn id="48" dur="500" fill="hold"/>
                                        <p:tgtEl>
                                          <p:spTgt spid="108"/>
                                        </p:tgtEl>
                                        <p:attrNameLst>
                                          <p:attrName>ppt_y</p:attrName>
                                        </p:attrNameLst>
                                      </p:cBhvr>
                                      <p:tavLst>
                                        <p:tav tm="0">
                                          <p:val>
                                            <p:strVal val="#ppt_y"/>
                                          </p:val>
                                        </p:tav>
                                        <p:tav tm="100000">
                                          <p:val>
                                            <p:strVal val="#ppt_y"/>
                                          </p:val>
                                        </p:tav>
                                      </p:tavLst>
                                    </p:anim>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ppt_x</p:attrName>
                                        </p:attrNameLst>
                                      </p:cBhvr>
                                      <p:tavLst>
                                        <p:tav tm="0">
                                          <p:val>
                                            <p:strVal val="#ppt_x"/>
                                          </p:val>
                                        </p:tav>
                                        <p:tav tm="100000">
                                          <p:val>
                                            <p:strVal val="#ppt_x"/>
                                          </p:val>
                                        </p:tav>
                                      </p:tavLst>
                                    </p:anim>
                                    <p:anim calcmode="lin" valueType="num">
                                      <p:cBhvr>
                                        <p:cTn id="56" dur="500" fill="hold"/>
                                        <p:tgtEl>
                                          <p:spTgt spid="22"/>
                                        </p:tgtEl>
                                        <p:attrNameLst>
                                          <p:attrName>ppt_y</p:attrName>
                                        </p:attrNameLst>
                                      </p:cBhvr>
                                      <p:tavLst>
                                        <p:tav tm="0">
                                          <p:val>
                                            <p:strVal val="#ppt_y-#ppt_h/2"/>
                                          </p:val>
                                        </p:tav>
                                        <p:tav tm="100000">
                                          <p:val>
                                            <p:strVal val="#ppt_y"/>
                                          </p:val>
                                        </p:tav>
                                      </p:tavLst>
                                    </p:anim>
                                    <p:anim calcmode="lin" valueType="num">
                                      <p:cBhvr>
                                        <p:cTn id="57" dur="500" fill="hold"/>
                                        <p:tgtEl>
                                          <p:spTgt spid="22"/>
                                        </p:tgtEl>
                                        <p:attrNameLst>
                                          <p:attrName>ppt_w</p:attrName>
                                        </p:attrNameLst>
                                      </p:cBhvr>
                                      <p:tavLst>
                                        <p:tav tm="0">
                                          <p:val>
                                            <p:strVal val="#ppt_w"/>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21"/>
                                        </p:tgtEl>
                                        <p:attrNameLst>
                                          <p:attrName>style.visibility</p:attrName>
                                        </p:attrNameLst>
                                      </p:cBhvr>
                                      <p:to>
                                        <p:strVal val="visible"/>
                                      </p:to>
                                    </p:set>
                                    <p:anim calcmode="lin" valueType="num">
                                      <p:cBhvr>
                                        <p:cTn id="63" dur="1000" fill="hold"/>
                                        <p:tgtEl>
                                          <p:spTgt spid="121"/>
                                        </p:tgtEl>
                                        <p:attrNameLst>
                                          <p:attrName>ppt_w</p:attrName>
                                        </p:attrNameLst>
                                      </p:cBhvr>
                                      <p:tavLst>
                                        <p:tav tm="0">
                                          <p:val>
                                            <p:strVal val="#ppt_w*0.70"/>
                                          </p:val>
                                        </p:tav>
                                        <p:tav tm="100000">
                                          <p:val>
                                            <p:strVal val="#ppt_w"/>
                                          </p:val>
                                        </p:tav>
                                      </p:tavLst>
                                    </p:anim>
                                    <p:anim calcmode="lin" valueType="num">
                                      <p:cBhvr>
                                        <p:cTn id="64" dur="1000" fill="hold"/>
                                        <p:tgtEl>
                                          <p:spTgt spid="121"/>
                                        </p:tgtEl>
                                        <p:attrNameLst>
                                          <p:attrName>ppt_h</p:attrName>
                                        </p:attrNameLst>
                                      </p:cBhvr>
                                      <p:tavLst>
                                        <p:tav tm="0">
                                          <p:val>
                                            <p:strVal val="#ppt_h"/>
                                          </p:val>
                                        </p:tav>
                                        <p:tav tm="100000">
                                          <p:val>
                                            <p:strVal val="#ppt_h"/>
                                          </p:val>
                                        </p:tav>
                                      </p:tavLst>
                                    </p:anim>
                                    <p:animEffect transition="in" filter="fade">
                                      <p:cBhvr>
                                        <p:cTn id="65" dur="1000"/>
                                        <p:tgtEl>
                                          <p:spTgt spid="121"/>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grpId="0" nodeType="clickEffect">
                                  <p:stCondLst>
                                    <p:cond delay="0"/>
                                  </p:stCondLst>
                                  <p:childTnLst>
                                    <p:set>
                                      <p:cBhvr>
                                        <p:cTn id="69" dur="1" fill="hold">
                                          <p:stCondLst>
                                            <p:cond delay="0"/>
                                          </p:stCondLst>
                                        </p:cTn>
                                        <p:tgtEl>
                                          <p:spTgt spid="122"/>
                                        </p:tgtEl>
                                        <p:attrNameLst>
                                          <p:attrName>style.visibility</p:attrName>
                                        </p:attrNameLst>
                                      </p:cBhvr>
                                      <p:to>
                                        <p:strVal val="visible"/>
                                      </p:to>
                                    </p:set>
                                    <p:anim calcmode="lin" valueType="num">
                                      <p:cBhvr>
                                        <p:cTn id="70" dur="500" fill="hold"/>
                                        <p:tgtEl>
                                          <p:spTgt spid="122"/>
                                        </p:tgtEl>
                                        <p:attrNameLst>
                                          <p:attrName>ppt_x</p:attrName>
                                        </p:attrNameLst>
                                      </p:cBhvr>
                                      <p:tavLst>
                                        <p:tav tm="0">
                                          <p:val>
                                            <p:strVal val="#ppt_x-#ppt_w/2"/>
                                          </p:val>
                                        </p:tav>
                                        <p:tav tm="100000">
                                          <p:val>
                                            <p:strVal val="#ppt_x"/>
                                          </p:val>
                                        </p:tav>
                                      </p:tavLst>
                                    </p:anim>
                                    <p:anim calcmode="lin" valueType="num">
                                      <p:cBhvr>
                                        <p:cTn id="71" dur="500" fill="hold"/>
                                        <p:tgtEl>
                                          <p:spTgt spid="122"/>
                                        </p:tgtEl>
                                        <p:attrNameLst>
                                          <p:attrName>ppt_y</p:attrName>
                                        </p:attrNameLst>
                                      </p:cBhvr>
                                      <p:tavLst>
                                        <p:tav tm="0">
                                          <p:val>
                                            <p:strVal val="#ppt_y"/>
                                          </p:val>
                                        </p:tav>
                                        <p:tav tm="100000">
                                          <p:val>
                                            <p:strVal val="#ppt_y"/>
                                          </p:val>
                                        </p:tav>
                                      </p:tavLst>
                                    </p:anim>
                                    <p:anim calcmode="lin" valueType="num">
                                      <p:cBhvr>
                                        <p:cTn id="72" dur="500" fill="hold"/>
                                        <p:tgtEl>
                                          <p:spTgt spid="122"/>
                                        </p:tgtEl>
                                        <p:attrNameLst>
                                          <p:attrName>ppt_w</p:attrName>
                                        </p:attrNameLst>
                                      </p:cBhvr>
                                      <p:tavLst>
                                        <p:tav tm="0">
                                          <p:val>
                                            <p:fltVal val="0"/>
                                          </p:val>
                                        </p:tav>
                                        <p:tav tm="100000">
                                          <p:val>
                                            <p:strVal val="#ppt_w"/>
                                          </p:val>
                                        </p:tav>
                                      </p:tavLst>
                                    </p:anim>
                                    <p:anim calcmode="lin" valueType="num">
                                      <p:cBhvr>
                                        <p:cTn id="73" dur="500" fill="hold"/>
                                        <p:tgtEl>
                                          <p:spTgt spid="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o Brandin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47C41608-EBA2-4CA9-86CE-5471496D0FDC}" vid="{A51F1533-24DB-440D-8B22-D321E69F20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24580</TotalTime>
  <Words>4215</Words>
  <Application>Microsoft Macintosh PowerPoint</Application>
  <PresentationFormat>Widescreen</PresentationFormat>
  <Paragraphs>798</Paragraphs>
  <Slides>58</Slides>
  <Notes>28</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58</vt:i4>
      </vt:variant>
    </vt:vector>
  </HeadingPairs>
  <TitlesOfParts>
    <vt:vector size="82" baseType="lpstr">
      <vt:lpstr>Aharoni</vt:lpstr>
      <vt:lpstr>Aptos</vt:lpstr>
      <vt:lpstr>Aptos Display</vt:lpstr>
      <vt:lpstr>Archivo Light</vt:lpstr>
      <vt:lpstr>Arial</vt:lpstr>
      <vt:lpstr>Avenir Next</vt:lpstr>
      <vt:lpstr>Avenir Next LT Pro</vt:lpstr>
      <vt:lpstr>Calibri</vt:lpstr>
      <vt:lpstr>Century Gothic</vt:lpstr>
      <vt:lpstr>Corbel</vt:lpstr>
      <vt:lpstr>Courier New</vt:lpstr>
      <vt:lpstr>Helvetica</vt:lpstr>
      <vt:lpstr>Helvetica Neue</vt:lpstr>
      <vt:lpstr>Lato</vt:lpstr>
      <vt:lpstr>Open Sans</vt:lpstr>
      <vt:lpstr>Prometo Medium</vt:lpstr>
      <vt:lpstr>Roboto</vt:lpstr>
      <vt:lpstr>Roboto Regular</vt:lpstr>
      <vt:lpstr>Symbol</vt:lpstr>
      <vt:lpstr>Times New Roman</vt:lpstr>
      <vt:lpstr>Verdana</vt:lpstr>
      <vt:lpstr>Wingdings 2</vt:lpstr>
      <vt:lpstr>Office Theme</vt:lpstr>
      <vt:lpstr>No Branding</vt:lpstr>
      <vt:lpstr>From Clinical Data to Knowledge: Building a Semantic Foundation for Healthcare Interoperability</vt:lpstr>
      <vt:lpstr>Who am I?</vt:lpstr>
      <vt:lpstr>Why Semantic Interoperability?</vt:lpstr>
      <vt:lpstr>“It was the best of times, it was the worst of times, …</vt:lpstr>
      <vt:lpstr>The best of times …</vt:lpstr>
      <vt:lpstr>We are on the verge of a new era, enabled by:</vt:lpstr>
      <vt:lpstr>The worst of times …</vt:lpstr>
      <vt:lpstr>Typical Configuration Today (Organization Centric Architecture)</vt:lpstr>
      <vt:lpstr>Person Centric Architecture (simplified)</vt:lpstr>
      <vt:lpstr>Medicine in Denial</vt:lpstr>
      <vt:lpstr>Medical Error – Third Leading Cause of Death in the US</vt:lpstr>
      <vt:lpstr>What do I mean by “semantic interoperability”?</vt:lpstr>
      <vt:lpstr>The Interoperability Pyramid</vt:lpstr>
      <vt:lpstr>PowerPoint Presentation</vt:lpstr>
      <vt:lpstr>Even beyond “plug and play” … standardization of all health-related data, information, and knowledge</vt:lpstr>
      <vt:lpstr>Interoperability Today</vt:lpstr>
      <vt:lpstr>Interoperability in the Future</vt:lpstr>
      <vt:lpstr>How do we get to semantic interoperability?</vt:lpstr>
      <vt:lpstr>Medical Reasoning</vt:lpstr>
      <vt:lpstr>Textbook knowledge vs. executable knowledge</vt:lpstr>
      <vt:lpstr>But there are too many ways to say the same thing.</vt:lpstr>
      <vt:lpstr>Systolic Blood Pressure Example </vt:lpstr>
      <vt:lpstr>Systolic BP LOINC codes</vt:lpstr>
      <vt:lpstr>Systolic BP Instance Data</vt:lpstr>
      <vt:lpstr>Proliferation of FHIR Profiles and Extensions</vt:lpstr>
      <vt:lpstr>We need one preferred model for a specific data element (blood pressure, serum glucose, penicillin prescription, …)</vt:lpstr>
      <vt:lpstr>Why semantic models first?</vt:lpstr>
      <vt:lpstr>Model Development Workflow</vt:lpstr>
      <vt:lpstr>Development of Technology Specific Artifacts</vt:lpstr>
      <vt:lpstr>Using models in applications</vt:lpstr>
      <vt:lpstr>The knowledge sharing paradigm today</vt:lpstr>
      <vt:lpstr>A future process of knowledge sharing</vt:lpstr>
      <vt:lpstr>Implications of SI for clinical research</vt:lpstr>
      <vt:lpstr>Implications of SI for health education</vt:lpstr>
      <vt:lpstr>Implications of SI for society</vt:lpstr>
      <vt:lpstr>The semantic modeling approach has been used at Intermountain for over 40 years</vt:lpstr>
      <vt:lpstr>The Final Mile to Semantic Interoperability</vt:lpstr>
      <vt:lpstr>Completing the final mile will be hard, but …</vt:lpstr>
      <vt:lpstr>A final thought …</vt:lpstr>
      <vt:lpstr>LOINC Meeting October 2019 in Barcelona, Catalonia, Spain ------------------------- La Sagrada Familia </vt:lpstr>
      <vt:lpstr>An invitation I received after my visit.</vt:lpstr>
      <vt:lpstr>We are involved in a movement, a campaign…</vt:lpstr>
      <vt:lpstr>Wrap-Up and Q&amp;A</vt:lpstr>
      <vt:lpstr>Appendix</vt:lpstr>
      <vt:lpstr>Translation maps for isosemantic models</vt:lpstr>
      <vt:lpstr>Different approaches for representing isosemantic data (from Dr.Linda Bird)</vt:lpstr>
      <vt:lpstr>Example instance data for “Suspected Lung Cancer”</vt:lpstr>
      <vt:lpstr>Process for creating isosemantic maps</vt:lpstr>
      <vt:lpstr>Isosemantic map knowledgebase</vt:lpstr>
      <vt:lpstr>Transformation of Patient Data</vt:lpstr>
      <vt:lpstr>Open Interoperability Ecosystem </vt:lpstr>
      <vt:lpstr>Limitations of FHIR?</vt:lpstr>
      <vt:lpstr>The way it might work …</vt:lpstr>
      <vt:lpstr>The way it might work …</vt:lpstr>
      <vt:lpstr>Analogies for our current situation …</vt:lpstr>
      <vt:lpstr>The Beginning of Wisdom …</vt:lpstr>
      <vt:lpstr>Textbook knowledge vs. executable knowledge</vt:lpstr>
      <vt:lpstr>Artificial Intelligence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Riehl</dc:creator>
  <cp:lastModifiedBy>Stanley Huff</cp:lastModifiedBy>
  <cp:revision>84</cp:revision>
  <cp:lastPrinted>2024-09-01T15:57:58Z</cp:lastPrinted>
  <dcterms:created xsi:type="dcterms:W3CDTF">2024-07-01T16:44:24Z</dcterms:created>
  <dcterms:modified xsi:type="dcterms:W3CDTF">2026-03-24T12:16:17Z</dcterms:modified>
</cp:coreProperties>
</file>