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8" r:id="rId2"/>
    <p:sldMasterId id="2147483704" r:id="rId3"/>
    <p:sldMasterId id="2147483708" r:id="rId4"/>
  </p:sldMasterIdLst>
  <p:notesMasterIdLst>
    <p:notesMasterId r:id="rId83"/>
  </p:notesMasterIdLst>
  <p:handoutMasterIdLst>
    <p:handoutMasterId r:id="rId84"/>
  </p:handoutMasterIdLst>
  <p:sldIdLst>
    <p:sldId id="271" r:id="rId5"/>
    <p:sldId id="2147474252" r:id="rId6"/>
    <p:sldId id="2147474672" r:id="rId7"/>
    <p:sldId id="260" r:id="rId8"/>
    <p:sldId id="2399" r:id="rId9"/>
    <p:sldId id="2400" r:id="rId10"/>
    <p:sldId id="346" r:id="rId11"/>
    <p:sldId id="2147474128" r:id="rId12"/>
    <p:sldId id="2470" r:id="rId13"/>
    <p:sldId id="2147474134" r:id="rId14"/>
    <p:sldId id="2147474258" r:id="rId15"/>
    <p:sldId id="2147474136" r:id="rId16"/>
    <p:sldId id="2147474137" r:id="rId17"/>
    <p:sldId id="2147474138" r:id="rId18"/>
    <p:sldId id="2147474277" r:id="rId19"/>
    <p:sldId id="2486" r:id="rId20"/>
    <p:sldId id="2439" r:id="rId21"/>
    <p:sldId id="2147474658" r:id="rId22"/>
    <p:sldId id="494" r:id="rId23"/>
    <p:sldId id="2147474665" r:id="rId24"/>
    <p:sldId id="2147474664" r:id="rId25"/>
    <p:sldId id="535" r:id="rId26"/>
    <p:sldId id="703" r:id="rId27"/>
    <p:sldId id="2147474673" r:id="rId28"/>
    <p:sldId id="270" r:id="rId29"/>
    <p:sldId id="2147474668" r:id="rId30"/>
    <p:sldId id="2147474667" r:id="rId31"/>
    <p:sldId id="2147474669" r:id="rId32"/>
    <p:sldId id="2147474674" r:id="rId33"/>
    <p:sldId id="2147474666" r:id="rId34"/>
    <p:sldId id="2147474100" r:id="rId35"/>
    <p:sldId id="2147474098" r:id="rId36"/>
    <p:sldId id="2147474671" r:id="rId37"/>
    <p:sldId id="2147474602" r:id="rId38"/>
    <p:sldId id="2147474462" r:id="rId39"/>
    <p:sldId id="2147474464" r:id="rId40"/>
    <p:sldId id="2147474466" r:id="rId41"/>
    <p:sldId id="2147474467" r:id="rId42"/>
    <p:sldId id="2147474468" r:id="rId43"/>
    <p:sldId id="2147474472" r:id="rId44"/>
    <p:sldId id="2147474473" r:id="rId45"/>
    <p:sldId id="2147474474" r:id="rId46"/>
    <p:sldId id="2147474478" r:id="rId47"/>
    <p:sldId id="2147474610" r:id="rId48"/>
    <p:sldId id="2147474670" r:id="rId49"/>
    <p:sldId id="2147474644" r:id="rId50"/>
    <p:sldId id="311" r:id="rId51"/>
    <p:sldId id="15612" r:id="rId52"/>
    <p:sldId id="2032092391" r:id="rId53"/>
    <p:sldId id="526" r:id="rId54"/>
    <p:sldId id="2032092394" r:id="rId55"/>
    <p:sldId id="2147474123" r:id="rId56"/>
    <p:sldId id="294" r:id="rId57"/>
    <p:sldId id="2392" r:id="rId58"/>
    <p:sldId id="2147474141" r:id="rId59"/>
    <p:sldId id="290" r:id="rId60"/>
    <p:sldId id="2472" r:id="rId61"/>
    <p:sldId id="2147474140" r:id="rId62"/>
    <p:sldId id="2147474661" r:id="rId63"/>
    <p:sldId id="2147474662" r:id="rId64"/>
    <p:sldId id="2485" r:id="rId65"/>
    <p:sldId id="2487" r:id="rId66"/>
    <p:sldId id="2147474515" r:id="rId67"/>
    <p:sldId id="2147474516" r:id="rId68"/>
    <p:sldId id="2147474637" r:id="rId69"/>
    <p:sldId id="2147474639" r:id="rId70"/>
    <p:sldId id="2147474522" r:id="rId71"/>
    <p:sldId id="2147474523" r:id="rId72"/>
    <p:sldId id="2147474524" r:id="rId73"/>
    <p:sldId id="2147474525" r:id="rId74"/>
    <p:sldId id="2147474642" r:id="rId75"/>
    <p:sldId id="2147474527" r:id="rId76"/>
    <p:sldId id="312" r:id="rId77"/>
    <p:sldId id="313" r:id="rId78"/>
    <p:sldId id="314" r:id="rId79"/>
    <p:sldId id="315" r:id="rId80"/>
    <p:sldId id="316" r:id="rId81"/>
    <p:sldId id="2147474652" r:id="rId82"/>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919C3C-D9D5-84C5-6721-FEB9EBE43A60}" name="Wagers, Steven" initials="SW" userId="S::swagers@iu.edu::4a6a0710-c28a-4e16-ba61-5a08004fe61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06328"/>
    <a:srgbClr val="002E5D"/>
    <a:srgbClr val="29A9E1"/>
    <a:srgbClr val="000000"/>
    <a:srgbClr val="66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35" autoAdjust="0"/>
    <p:restoredTop sz="92925" autoAdjust="0"/>
  </p:normalViewPr>
  <p:slideViewPr>
    <p:cSldViewPr snapToGrid="0">
      <p:cViewPr varScale="1">
        <p:scale>
          <a:sx n="119" d="100"/>
          <a:sy n="119" d="100"/>
        </p:scale>
        <p:origin x="744" y="176"/>
      </p:cViewPr>
      <p:guideLst/>
    </p:cSldViewPr>
  </p:slideViewPr>
  <p:outlineViewPr>
    <p:cViewPr>
      <p:scale>
        <a:sx n="33" d="100"/>
        <a:sy n="33" d="100"/>
      </p:scale>
      <p:origin x="0" y="-116141"/>
    </p:cViewPr>
  </p:outlineViewPr>
  <p:notesTextViewPr>
    <p:cViewPr>
      <p:scale>
        <a:sx n="3" d="2"/>
        <a:sy n="3" d="2"/>
      </p:scale>
      <p:origin x="0" y="0"/>
    </p:cViewPr>
  </p:notesTextViewPr>
  <p:sorterViewPr>
    <p:cViewPr>
      <p:scale>
        <a:sx n="100" d="100"/>
        <a:sy n="100" d="100"/>
      </p:scale>
      <p:origin x="0" y="-183113"/>
    </p:cViewPr>
  </p:sorterViewPr>
  <p:notesViewPr>
    <p:cSldViewPr snapToGrid="0">
      <p:cViewPr>
        <p:scale>
          <a:sx n="88" d="100"/>
          <a:sy n="88" d="100"/>
        </p:scale>
        <p:origin x="2630" y="-91"/>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handoutMaster" Target="handoutMasters/handoutMaster1.xml"/><Relationship Id="rId89"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diagrams/_rels/data3.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svg"/><Relationship Id="rId1" Type="http://schemas.openxmlformats.org/officeDocument/2006/relationships/image" Target="../media/image4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svg"/><Relationship Id="rId1" Type="http://schemas.openxmlformats.org/officeDocument/2006/relationships/image" Target="../media/image4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478E30-6BF8-4FE4-A08A-680A4D507D5A}"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BE6AED29-0AB5-46FE-A443-FED82F259F50}">
      <dgm:prSet/>
      <dgm:spPr/>
      <dgm:t>
        <a:bodyPr/>
        <a:lstStyle/>
        <a:p>
          <a:r>
            <a:rPr lang="en-US" b="0" i="0" dirty="0"/>
            <a:t>HL7 was new.</a:t>
          </a:r>
          <a:endParaRPr lang="en-US" dirty="0"/>
        </a:p>
      </dgm:t>
    </dgm:pt>
    <dgm:pt modelId="{822A1BD6-3893-44E9-BBA6-00FEE9D68FFE}" type="parTrans" cxnId="{6939FDA9-1132-47F3-AD67-D8A70AEAE06A}">
      <dgm:prSet/>
      <dgm:spPr/>
      <dgm:t>
        <a:bodyPr/>
        <a:lstStyle/>
        <a:p>
          <a:endParaRPr lang="en-US"/>
        </a:p>
      </dgm:t>
    </dgm:pt>
    <dgm:pt modelId="{344AFAA8-DD3E-4EFB-B20A-340BC6C38A20}" type="sibTrans" cxnId="{6939FDA9-1132-47F3-AD67-D8A70AEAE06A}">
      <dgm:prSet/>
      <dgm:spPr/>
      <dgm:t>
        <a:bodyPr/>
        <a:lstStyle/>
        <a:p>
          <a:endParaRPr lang="en-US"/>
        </a:p>
      </dgm:t>
    </dgm:pt>
    <dgm:pt modelId="{C86A38B5-19F4-45FD-AE9C-B8C4BEDA026D}">
      <dgm:prSet/>
      <dgm:spPr/>
      <dgm:t>
        <a:bodyPr/>
        <a:lstStyle/>
        <a:p>
          <a:r>
            <a:rPr lang="en-US" b="0" i="0" dirty="0"/>
            <a:t>For the first time, we had the HL7 data exchange standard.</a:t>
          </a:r>
          <a:endParaRPr lang="en-US" dirty="0"/>
        </a:p>
      </dgm:t>
    </dgm:pt>
    <dgm:pt modelId="{770D6DE7-2587-4200-BCD8-E170D64C4B71}" type="parTrans" cxnId="{6F1C7890-DD54-44CC-BC0F-8C83896CF330}">
      <dgm:prSet/>
      <dgm:spPr/>
      <dgm:t>
        <a:bodyPr/>
        <a:lstStyle/>
        <a:p>
          <a:endParaRPr lang="en-US"/>
        </a:p>
      </dgm:t>
    </dgm:pt>
    <dgm:pt modelId="{9DB642D3-D593-4C5E-9546-A53DC6ABDE69}" type="sibTrans" cxnId="{6F1C7890-DD54-44CC-BC0F-8C83896CF330}">
      <dgm:prSet/>
      <dgm:spPr/>
      <dgm:t>
        <a:bodyPr/>
        <a:lstStyle/>
        <a:p>
          <a:endParaRPr lang="en-US"/>
        </a:p>
      </dgm:t>
    </dgm:pt>
    <dgm:pt modelId="{CC0082FD-088C-4553-9C6A-92F86179F4A2}">
      <dgm:prSet/>
      <dgm:spPr/>
      <dgm:t>
        <a:bodyPr/>
        <a:lstStyle/>
        <a:p>
          <a:r>
            <a:rPr lang="en-US" b="0" i="0" dirty="0"/>
            <a:t>But everyone was using their own local codes.</a:t>
          </a:r>
          <a:endParaRPr lang="en-US" dirty="0"/>
        </a:p>
      </dgm:t>
    </dgm:pt>
    <dgm:pt modelId="{4C814E10-639E-4AA4-8B00-053419A9E0E7}" type="parTrans" cxnId="{3E6BF065-9D59-44B8-B821-E0404C0A8562}">
      <dgm:prSet/>
      <dgm:spPr/>
      <dgm:t>
        <a:bodyPr/>
        <a:lstStyle/>
        <a:p>
          <a:endParaRPr lang="en-US"/>
        </a:p>
      </dgm:t>
    </dgm:pt>
    <dgm:pt modelId="{85F2D061-3C17-4C88-ACF6-8F42CA59FD58}" type="sibTrans" cxnId="{3E6BF065-9D59-44B8-B821-E0404C0A8562}">
      <dgm:prSet/>
      <dgm:spPr/>
      <dgm:t>
        <a:bodyPr/>
        <a:lstStyle/>
        <a:p>
          <a:endParaRPr lang="en-US"/>
        </a:p>
      </dgm:t>
    </dgm:pt>
    <dgm:pt modelId="{E82480CB-0825-4066-A90B-5ADDE12449F7}">
      <dgm:prSet/>
      <dgm:spPr/>
      <dgm:t>
        <a:bodyPr/>
        <a:lstStyle/>
        <a:p>
          <a:r>
            <a:rPr lang="en-US" b="0" i="0"/>
            <a:t>There were no standard codes for representing the meaning of the data being exchanged.</a:t>
          </a:r>
          <a:endParaRPr lang="en-US"/>
        </a:p>
      </dgm:t>
    </dgm:pt>
    <dgm:pt modelId="{E52AB54C-0FE9-4EFA-B151-21F11A0D290B}" type="parTrans" cxnId="{AFCB7B56-B963-4AD3-AB2C-AC04AD0F6648}">
      <dgm:prSet/>
      <dgm:spPr/>
      <dgm:t>
        <a:bodyPr/>
        <a:lstStyle/>
        <a:p>
          <a:endParaRPr lang="en-US"/>
        </a:p>
      </dgm:t>
    </dgm:pt>
    <dgm:pt modelId="{207E8AC8-C4AF-44CB-A47E-39CC121492A8}" type="sibTrans" cxnId="{AFCB7B56-B963-4AD3-AB2C-AC04AD0F6648}">
      <dgm:prSet/>
      <dgm:spPr/>
      <dgm:t>
        <a:bodyPr/>
        <a:lstStyle/>
        <a:p>
          <a:endParaRPr lang="en-US"/>
        </a:p>
      </dgm:t>
    </dgm:pt>
    <dgm:pt modelId="{7FE71858-271A-4336-87D8-5055FE55C5E1}">
      <dgm:prSet/>
      <dgm:spPr/>
      <dgm:t>
        <a:bodyPr/>
        <a:lstStyle/>
        <a:p>
          <a:r>
            <a:rPr lang="en-US" b="0" i="0" dirty="0"/>
            <a:t>Clem convened a small group of volunteers to see if we could agree on standard codes.</a:t>
          </a:r>
          <a:endParaRPr lang="en-US" dirty="0"/>
        </a:p>
      </dgm:t>
    </dgm:pt>
    <dgm:pt modelId="{D08173B4-C4BC-4A1C-B3EB-191E79BE4328}" type="parTrans" cxnId="{880A01F2-431D-40E9-A1E7-3C50BDD7653A}">
      <dgm:prSet/>
      <dgm:spPr/>
      <dgm:t>
        <a:bodyPr/>
        <a:lstStyle/>
        <a:p>
          <a:endParaRPr lang="en-US"/>
        </a:p>
      </dgm:t>
    </dgm:pt>
    <dgm:pt modelId="{2C7B2573-61AC-4C60-A574-79B1E529D7A7}" type="sibTrans" cxnId="{880A01F2-431D-40E9-A1E7-3C50BDD7653A}">
      <dgm:prSet/>
      <dgm:spPr/>
      <dgm:t>
        <a:bodyPr/>
        <a:lstStyle/>
        <a:p>
          <a:endParaRPr lang="en-US"/>
        </a:p>
      </dgm:t>
    </dgm:pt>
    <dgm:pt modelId="{892A539E-C953-4ED5-8C46-1D2D146AF2BB}" type="pres">
      <dgm:prSet presAssocID="{68478E30-6BF8-4FE4-A08A-680A4D507D5A}" presName="vert0" presStyleCnt="0">
        <dgm:presLayoutVars>
          <dgm:dir/>
          <dgm:animOne val="branch"/>
          <dgm:animLvl val="lvl"/>
        </dgm:presLayoutVars>
      </dgm:prSet>
      <dgm:spPr/>
    </dgm:pt>
    <dgm:pt modelId="{92765DF5-27A4-4D3C-8B6E-8827B0BF661C}" type="pres">
      <dgm:prSet presAssocID="{BE6AED29-0AB5-46FE-A443-FED82F259F50}" presName="thickLine" presStyleLbl="alignNode1" presStyleIdx="0" presStyleCnt="5"/>
      <dgm:spPr/>
    </dgm:pt>
    <dgm:pt modelId="{58E030AE-673E-4CAA-B548-A277CA40DB39}" type="pres">
      <dgm:prSet presAssocID="{BE6AED29-0AB5-46FE-A443-FED82F259F50}" presName="horz1" presStyleCnt="0"/>
      <dgm:spPr/>
    </dgm:pt>
    <dgm:pt modelId="{11A3D612-0DB5-40DE-A8F2-B684BBD7996A}" type="pres">
      <dgm:prSet presAssocID="{BE6AED29-0AB5-46FE-A443-FED82F259F50}" presName="tx1" presStyleLbl="revTx" presStyleIdx="0" presStyleCnt="5"/>
      <dgm:spPr/>
    </dgm:pt>
    <dgm:pt modelId="{357A5C28-B072-419C-AAB3-F4125BBD2C14}" type="pres">
      <dgm:prSet presAssocID="{BE6AED29-0AB5-46FE-A443-FED82F259F50}" presName="vert1" presStyleCnt="0"/>
      <dgm:spPr/>
    </dgm:pt>
    <dgm:pt modelId="{818F2C9B-266E-45F7-B8AB-0A1ECA86313A}" type="pres">
      <dgm:prSet presAssocID="{C86A38B5-19F4-45FD-AE9C-B8C4BEDA026D}" presName="thickLine" presStyleLbl="alignNode1" presStyleIdx="1" presStyleCnt="5"/>
      <dgm:spPr/>
    </dgm:pt>
    <dgm:pt modelId="{3E917785-3145-4692-9A3B-ACB99B0B1882}" type="pres">
      <dgm:prSet presAssocID="{C86A38B5-19F4-45FD-AE9C-B8C4BEDA026D}" presName="horz1" presStyleCnt="0"/>
      <dgm:spPr/>
    </dgm:pt>
    <dgm:pt modelId="{9A3DA0DA-B9DA-4A48-8E03-65310423988C}" type="pres">
      <dgm:prSet presAssocID="{C86A38B5-19F4-45FD-AE9C-B8C4BEDA026D}" presName="tx1" presStyleLbl="revTx" presStyleIdx="1" presStyleCnt="5"/>
      <dgm:spPr/>
    </dgm:pt>
    <dgm:pt modelId="{4B60746A-729E-4BEB-A69F-84AD600B6C4C}" type="pres">
      <dgm:prSet presAssocID="{C86A38B5-19F4-45FD-AE9C-B8C4BEDA026D}" presName="vert1" presStyleCnt="0"/>
      <dgm:spPr/>
    </dgm:pt>
    <dgm:pt modelId="{02BAA76E-78F5-4456-8E02-C2781FDEAD07}" type="pres">
      <dgm:prSet presAssocID="{CC0082FD-088C-4553-9C6A-92F86179F4A2}" presName="thickLine" presStyleLbl="alignNode1" presStyleIdx="2" presStyleCnt="5"/>
      <dgm:spPr/>
    </dgm:pt>
    <dgm:pt modelId="{1E985382-49C5-445A-8EF4-4D1D8B103513}" type="pres">
      <dgm:prSet presAssocID="{CC0082FD-088C-4553-9C6A-92F86179F4A2}" presName="horz1" presStyleCnt="0"/>
      <dgm:spPr/>
    </dgm:pt>
    <dgm:pt modelId="{81EA8879-299B-4E9A-89F1-056CC55CB5FC}" type="pres">
      <dgm:prSet presAssocID="{CC0082FD-088C-4553-9C6A-92F86179F4A2}" presName="tx1" presStyleLbl="revTx" presStyleIdx="2" presStyleCnt="5"/>
      <dgm:spPr/>
    </dgm:pt>
    <dgm:pt modelId="{E1AE8408-29CA-4E45-8D25-0498DEBD69AD}" type="pres">
      <dgm:prSet presAssocID="{CC0082FD-088C-4553-9C6A-92F86179F4A2}" presName="vert1" presStyleCnt="0"/>
      <dgm:spPr/>
    </dgm:pt>
    <dgm:pt modelId="{15832406-5D43-4C38-B200-D644C0DCA8AC}" type="pres">
      <dgm:prSet presAssocID="{E82480CB-0825-4066-A90B-5ADDE12449F7}" presName="thickLine" presStyleLbl="alignNode1" presStyleIdx="3" presStyleCnt="5"/>
      <dgm:spPr/>
    </dgm:pt>
    <dgm:pt modelId="{2266DCCE-050A-4589-A1A0-DCAA1E1DD75C}" type="pres">
      <dgm:prSet presAssocID="{E82480CB-0825-4066-A90B-5ADDE12449F7}" presName="horz1" presStyleCnt="0"/>
      <dgm:spPr/>
    </dgm:pt>
    <dgm:pt modelId="{E16A3BF0-81FE-4553-8276-C60CFCD8136B}" type="pres">
      <dgm:prSet presAssocID="{E82480CB-0825-4066-A90B-5ADDE12449F7}" presName="tx1" presStyleLbl="revTx" presStyleIdx="3" presStyleCnt="5"/>
      <dgm:spPr/>
    </dgm:pt>
    <dgm:pt modelId="{E6471F98-2712-4EAE-8368-A62E81970658}" type="pres">
      <dgm:prSet presAssocID="{E82480CB-0825-4066-A90B-5ADDE12449F7}" presName="vert1" presStyleCnt="0"/>
      <dgm:spPr/>
    </dgm:pt>
    <dgm:pt modelId="{DA1B6769-98C5-4E22-AD75-1FB96F832319}" type="pres">
      <dgm:prSet presAssocID="{7FE71858-271A-4336-87D8-5055FE55C5E1}" presName="thickLine" presStyleLbl="alignNode1" presStyleIdx="4" presStyleCnt="5"/>
      <dgm:spPr/>
    </dgm:pt>
    <dgm:pt modelId="{F03C6351-5A7C-4EA1-A5E4-69D6F0C4ADE8}" type="pres">
      <dgm:prSet presAssocID="{7FE71858-271A-4336-87D8-5055FE55C5E1}" presName="horz1" presStyleCnt="0"/>
      <dgm:spPr/>
    </dgm:pt>
    <dgm:pt modelId="{5C11E7C8-DCFF-44C5-8EE2-ABCC2CAA9E62}" type="pres">
      <dgm:prSet presAssocID="{7FE71858-271A-4336-87D8-5055FE55C5E1}" presName="tx1" presStyleLbl="revTx" presStyleIdx="4" presStyleCnt="5"/>
      <dgm:spPr/>
    </dgm:pt>
    <dgm:pt modelId="{2F7C9B50-CF5D-4562-B4D7-B3B4A404134A}" type="pres">
      <dgm:prSet presAssocID="{7FE71858-271A-4336-87D8-5055FE55C5E1}" presName="vert1" presStyleCnt="0"/>
      <dgm:spPr/>
    </dgm:pt>
  </dgm:ptLst>
  <dgm:cxnLst>
    <dgm:cxn modelId="{9AE3771E-8E58-7A44-8A8F-8B78C1826ECD}" type="presOf" srcId="{68478E30-6BF8-4FE4-A08A-680A4D507D5A}" destId="{892A539E-C953-4ED5-8C46-1D2D146AF2BB}" srcOrd="0" destOrd="0" presId="urn:microsoft.com/office/officeart/2008/layout/LinedList"/>
    <dgm:cxn modelId="{A3100321-6C27-954B-8068-308C772E2CCB}" type="presOf" srcId="{BE6AED29-0AB5-46FE-A443-FED82F259F50}" destId="{11A3D612-0DB5-40DE-A8F2-B684BBD7996A}" srcOrd="0" destOrd="0" presId="urn:microsoft.com/office/officeart/2008/layout/LinedList"/>
    <dgm:cxn modelId="{2CDD4034-80E1-7545-B033-9BFE9C689549}" type="presOf" srcId="{7FE71858-271A-4336-87D8-5055FE55C5E1}" destId="{5C11E7C8-DCFF-44C5-8EE2-ABCC2CAA9E62}" srcOrd="0" destOrd="0" presId="urn:microsoft.com/office/officeart/2008/layout/LinedList"/>
    <dgm:cxn modelId="{AFCB7B56-B963-4AD3-AB2C-AC04AD0F6648}" srcId="{68478E30-6BF8-4FE4-A08A-680A4D507D5A}" destId="{E82480CB-0825-4066-A90B-5ADDE12449F7}" srcOrd="3" destOrd="0" parTransId="{E52AB54C-0FE9-4EFA-B151-21F11A0D290B}" sibTransId="{207E8AC8-C4AF-44CB-A47E-39CC121492A8}"/>
    <dgm:cxn modelId="{CCFFCC60-DB59-7742-BA49-FD59BBE26BE3}" type="presOf" srcId="{C86A38B5-19F4-45FD-AE9C-B8C4BEDA026D}" destId="{9A3DA0DA-B9DA-4A48-8E03-65310423988C}" srcOrd="0" destOrd="0" presId="urn:microsoft.com/office/officeart/2008/layout/LinedList"/>
    <dgm:cxn modelId="{3E6BF065-9D59-44B8-B821-E0404C0A8562}" srcId="{68478E30-6BF8-4FE4-A08A-680A4D507D5A}" destId="{CC0082FD-088C-4553-9C6A-92F86179F4A2}" srcOrd="2" destOrd="0" parTransId="{4C814E10-639E-4AA4-8B00-053419A9E0E7}" sibTransId="{85F2D061-3C17-4C88-ACF6-8F42CA59FD58}"/>
    <dgm:cxn modelId="{6F1C7890-DD54-44CC-BC0F-8C83896CF330}" srcId="{68478E30-6BF8-4FE4-A08A-680A4D507D5A}" destId="{C86A38B5-19F4-45FD-AE9C-B8C4BEDA026D}" srcOrd="1" destOrd="0" parTransId="{770D6DE7-2587-4200-BCD8-E170D64C4B71}" sibTransId="{9DB642D3-D593-4C5E-9546-A53DC6ABDE69}"/>
    <dgm:cxn modelId="{6939FDA9-1132-47F3-AD67-D8A70AEAE06A}" srcId="{68478E30-6BF8-4FE4-A08A-680A4D507D5A}" destId="{BE6AED29-0AB5-46FE-A443-FED82F259F50}" srcOrd="0" destOrd="0" parTransId="{822A1BD6-3893-44E9-BBA6-00FEE9D68FFE}" sibTransId="{344AFAA8-DD3E-4EFB-B20A-340BC6C38A20}"/>
    <dgm:cxn modelId="{65FF02D7-5C49-8746-8911-A1CE118E1A06}" type="presOf" srcId="{E82480CB-0825-4066-A90B-5ADDE12449F7}" destId="{E16A3BF0-81FE-4553-8276-C60CFCD8136B}" srcOrd="0" destOrd="0" presId="urn:microsoft.com/office/officeart/2008/layout/LinedList"/>
    <dgm:cxn modelId="{966B3DD9-821D-524C-8482-76206F1AEAB7}" type="presOf" srcId="{CC0082FD-088C-4553-9C6A-92F86179F4A2}" destId="{81EA8879-299B-4E9A-89F1-056CC55CB5FC}" srcOrd="0" destOrd="0" presId="urn:microsoft.com/office/officeart/2008/layout/LinedList"/>
    <dgm:cxn modelId="{880A01F2-431D-40E9-A1E7-3C50BDD7653A}" srcId="{68478E30-6BF8-4FE4-A08A-680A4D507D5A}" destId="{7FE71858-271A-4336-87D8-5055FE55C5E1}" srcOrd="4" destOrd="0" parTransId="{D08173B4-C4BC-4A1C-B3EB-191E79BE4328}" sibTransId="{2C7B2573-61AC-4C60-A574-79B1E529D7A7}"/>
    <dgm:cxn modelId="{B475FD5A-9353-4E41-A8C1-18391F88069E}" type="presParOf" srcId="{892A539E-C953-4ED5-8C46-1D2D146AF2BB}" destId="{92765DF5-27A4-4D3C-8B6E-8827B0BF661C}" srcOrd="0" destOrd="0" presId="urn:microsoft.com/office/officeart/2008/layout/LinedList"/>
    <dgm:cxn modelId="{C6FBE42F-0960-4C49-8DAC-904691702868}" type="presParOf" srcId="{892A539E-C953-4ED5-8C46-1D2D146AF2BB}" destId="{58E030AE-673E-4CAA-B548-A277CA40DB39}" srcOrd="1" destOrd="0" presId="urn:microsoft.com/office/officeart/2008/layout/LinedList"/>
    <dgm:cxn modelId="{494B702D-E0A1-304C-AD73-91CE5934D24F}" type="presParOf" srcId="{58E030AE-673E-4CAA-B548-A277CA40DB39}" destId="{11A3D612-0DB5-40DE-A8F2-B684BBD7996A}" srcOrd="0" destOrd="0" presId="urn:microsoft.com/office/officeart/2008/layout/LinedList"/>
    <dgm:cxn modelId="{7D1A21E9-6F91-DA49-9777-52491D80EA75}" type="presParOf" srcId="{58E030AE-673E-4CAA-B548-A277CA40DB39}" destId="{357A5C28-B072-419C-AAB3-F4125BBD2C14}" srcOrd="1" destOrd="0" presId="urn:microsoft.com/office/officeart/2008/layout/LinedList"/>
    <dgm:cxn modelId="{A9255071-2C5F-A949-8D3A-42ED7AA546E5}" type="presParOf" srcId="{892A539E-C953-4ED5-8C46-1D2D146AF2BB}" destId="{818F2C9B-266E-45F7-B8AB-0A1ECA86313A}" srcOrd="2" destOrd="0" presId="urn:microsoft.com/office/officeart/2008/layout/LinedList"/>
    <dgm:cxn modelId="{08CCF496-6990-0147-AC99-B0C7ED90DF20}" type="presParOf" srcId="{892A539E-C953-4ED5-8C46-1D2D146AF2BB}" destId="{3E917785-3145-4692-9A3B-ACB99B0B1882}" srcOrd="3" destOrd="0" presId="urn:microsoft.com/office/officeart/2008/layout/LinedList"/>
    <dgm:cxn modelId="{7A8945F5-4908-EA40-B352-D977A7AB7BDC}" type="presParOf" srcId="{3E917785-3145-4692-9A3B-ACB99B0B1882}" destId="{9A3DA0DA-B9DA-4A48-8E03-65310423988C}" srcOrd="0" destOrd="0" presId="urn:microsoft.com/office/officeart/2008/layout/LinedList"/>
    <dgm:cxn modelId="{D7ED1867-1143-9B41-A775-0B673672502A}" type="presParOf" srcId="{3E917785-3145-4692-9A3B-ACB99B0B1882}" destId="{4B60746A-729E-4BEB-A69F-84AD600B6C4C}" srcOrd="1" destOrd="0" presId="urn:microsoft.com/office/officeart/2008/layout/LinedList"/>
    <dgm:cxn modelId="{1B5683B5-D93F-F34F-965A-BC43701E8C45}" type="presParOf" srcId="{892A539E-C953-4ED5-8C46-1D2D146AF2BB}" destId="{02BAA76E-78F5-4456-8E02-C2781FDEAD07}" srcOrd="4" destOrd="0" presId="urn:microsoft.com/office/officeart/2008/layout/LinedList"/>
    <dgm:cxn modelId="{5E994C72-FDE5-EF49-A90A-563172381585}" type="presParOf" srcId="{892A539E-C953-4ED5-8C46-1D2D146AF2BB}" destId="{1E985382-49C5-445A-8EF4-4D1D8B103513}" srcOrd="5" destOrd="0" presId="urn:microsoft.com/office/officeart/2008/layout/LinedList"/>
    <dgm:cxn modelId="{C6D59BBD-A924-304D-AE1F-E5E2827C7221}" type="presParOf" srcId="{1E985382-49C5-445A-8EF4-4D1D8B103513}" destId="{81EA8879-299B-4E9A-89F1-056CC55CB5FC}" srcOrd="0" destOrd="0" presId="urn:microsoft.com/office/officeart/2008/layout/LinedList"/>
    <dgm:cxn modelId="{3089EC4C-66CA-7240-85CC-B1F7932CB8B5}" type="presParOf" srcId="{1E985382-49C5-445A-8EF4-4D1D8B103513}" destId="{E1AE8408-29CA-4E45-8D25-0498DEBD69AD}" srcOrd="1" destOrd="0" presId="urn:microsoft.com/office/officeart/2008/layout/LinedList"/>
    <dgm:cxn modelId="{79FC8BE0-BB8D-524A-81FA-52B5B79BAEEB}" type="presParOf" srcId="{892A539E-C953-4ED5-8C46-1D2D146AF2BB}" destId="{15832406-5D43-4C38-B200-D644C0DCA8AC}" srcOrd="6" destOrd="0" presId="urn:microsoft.com/office/officeart/2008/layout/LinedList"/>
    <dgm:cxn modelId="{03D38187-E020-2748-8F7A-B3D8B47C7589}" type="presParOf" srcId="{892A539E-C953-4ED5-8C46-1D2D146AF2BB}" destId="{2266DCCE-050A-4589-A1A0-DCAA1E1DD75C}" srcOrd="7" destOrd="0" presId="urn:microsoft.com/office/officeart/2008/layout/LinedList"/>
    <dgm:cxn modelId="{6B3988D7-AC32-E740-B95F-2AB9C6756408}" type="presParOf" srcId="{2266DCCE-050A-4589-A1A0-DCAA1E1DD75C}" destId="{E16A3BF0-81FE-4553-8276-C60CFCD8136B}" srcOrd="0" destOrd="0" presId="urn:microsoft.com/office/officeart/2008/layout/LinedList"/>
    <dgm:cxn modelId="{282CC559-BDE9-EE4F-B41F-47AF6C806270}" type="presParOf" srcId="{2266DCCE-050A-4589-A1A0-DCAA1E1DD75C}" destId="{E6471F98-2712-4EAE-8368-A62E81970658}" srcOrd="1" destOrd="0" presId="urn:microsoft.com/office/officeart/2008/layout/LinedList"/>
    <dgm:cxn modelId="{EAE77CBF-8250-3540-BC1E-BE45DED88D15}" type="presParOf" srcId="{892A539E-C953-4ED5-8C46-1D2D146AF2BB}" destId="{DA1B6769-98C5-4E22-AD75-1FB96F832319}" srcOrd="8" destOrd="0" presId="urn:microsoft.com/office/officeart/2008/layout/LinedList"/>
    <dgm:cxn modelId="{2C7828DD-0767-4444-BF30-8DD700B29BAC}" type="presParOf" srcId="{892A539E-C953-4ED5-8C46-1D2D146AF2BB}" destId="{F03C6351-5A7C-4EA1-A5E4-69D6F0C4ADE8}" srcOrd="9" destOrd="0" presId="urn:microsoft.com/office/officeart/2008/layout/LinedList"/>
    <dgm:cxn modelId="{9AA23E23-B3B8-AF40-BB03-192362A2690C}" type="presParOf" srcId="{F03C6351-5A7C-4EA1-A5E4-69D6F0C4ADE8}" destId="{5C11E7C8-DCFF-44C5-8EE2-ABCC2CAA9E62}" srcOrd="0" destOrd="0" presId="urn:microsoft.com/office/officeart/2008/layout/LinedList"/>
    <dgm:cxn modelId="{B724E0FE-DAC6-F647-9645-2990D04D87C2}" type="presParOf" srcId="{F03C6351-5A7C-4EA1-A5E4-69D6F0C4ADE8}" destId="{2F7C9B50-CF5D-4562-B4D7-B3B4A404134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2017D3-10B1-4882-A7C9-6CE1246B61FA}" type="doc">
      <dgm:prSet loTypeId="urn:microsoft.com/office/officeart/2005/8/layout/cycle2" loCatId="cycle" qsTypeId="urn:microsoft.com/office/officeart/2005/8/quickstyle/3d1" qsCatId="3D" csTypeId="urn:microsoft.com/office/officeart/2005/8/colors/accent2_4" csCatId="accent2" phldr="1"/>
      <dgm:spPr/>
      <dgm:t>
        <a:bodyPr/>
        <a:lstStyle/>
        <a:p>
          <a:endParaRPr lang="en-US"/>
        </a:p>
      </dgm:t>
    </dgm:pt>
    <dgm:pt modelId="{D9984697-474E-48F6-9B67-1759D90648E9}">
      <dgm:prSet phldrT="[Text]" custT="1"/>
      <dgm:spPr/>
      <dgm:t>
        <a:bodyPr/>
        <a:lstStyle/>
        <a:p>
          <a:r>
            <a:rPr lang="en-US" sz="2000" b="1" dirty="0"/>
            <a:t>Collect result names </a:t>
          </a:r>
          <a:r>
            <a:rPr lang="en-US" sz="2000" b="1"/>
            <a:t>and descriptions      </a:t>
          </a:r>
          <a:r>
            <a:rPr lang="en-US" sz="1400" b="0"/>
            <a:t>IH</a:t>
          </a:r>
          <a:r>
            <a:rPr lang="en-US" sz="1400" b="0" dirty="0"/>
            <a:t>, VA, Regenstrief, May Clinic, commercial lab systems</a:t>
          </a:r>
          <a:endParaRPr lang="en-US" sz="2000" b="0" dirty="0"/>
        </a:p>
      </dgm:t>
    </dgm:pt>
    <dgm:pt modelId="{03109050-173C-4C3D-8065-4A4D3F0DD57D}" type="parTrans" cxnId="{B46E08F3-6AA7-44F7-86C3-2166CE1F39AB}">
      <dgm:prSet/>
      <dgm:spPr/>
      <dgm:t>
        <a:bodyPr/>
        <a:lstStyle/>
        <a:p>
          <a:endParaRPr lang="en-US" sz="2000">
            <a:solidFill>
              <a:schemeClr val="tx1"/>
            </a:solidFill>
          </a:endParaRPr>
        </a:p>
      </dgm:t>
    </dgm:pt>
    <dgm:pt modelId="{0B9CAB48-8122-4C5E-9E89-7E8F85B3FA16}" type="sibTrans" cxnId="{B46E08F3-6AA7-44F7-86C3-2166CE1F39AB}">
      <dgm:prSet custT="1"/>
      <dgm:spPr/>
      <dgm:t>
        <a:bodyPr/>
        <a:lstStyle/>
        <a:p>
          <a:endParaRPr lang="en-US" sz="1400">
            <a:solidFill>
              <a:schemeClr val="tx1"/>
            </a:solidFill>
          </a:endParaRPr>
        </a:p>
      </dgm:t>
    </dgm:pt>
    <dgm:pt modelId="{522EC4C7-B061-480E-ABA8-CBCDE1914CE6}">
      <dgm:prSet phldrT="[Text]" custT="1"/>
      <dgm:spPr/>
      <dgm:t>
        <a:bodyPr/>
        <a:lstStyle/>
        <a:p>
          <a:r>
            <a:rPr lang="en-US" sz="2000" b="1" dirty="0"/>
            <a:t>Formulate </a:t>
          </a:r>
          <a:r>
            <a:rPr lang="en-US" sz="2000" b="1"/>
            <a:t>a model  </a:t>
          </a:r>
          <a:r>
            <a:rPr lang="en-US" sz="1400" b="0"/>
            <a:t>Represent </a:t>
          </a:r>
          <a:r>
            <a:rPr lang="en-US" sz="1400" b="0" dirty="0"/>
            <a:t>individual pieces of information</a:t>
          </a:r>
          <a:endParaRPr lang="en-US" sz="2000" b="0" dirty="0"/>
        </a:p>
      </dgm:t>
    </dgm:pt>
    <dgm:pt modelId="{6B3C4DF6-CE8B-42E5-854D-5D26F58370D5}" type="parTrans" cxnId="{79141A3A-7885-4005-B548-153B01F1A5F2}">
      <dgm:prSet/>
      <dgm:spPr/>
      <dgm:t>
        <a:bodyPr/>
        <a:lstStyle/>
        <a:p>
          <a:endParaRPr lang="en-US" sz="2000">
            <a:solidFill>
              <a:schemeClr val="tx1"/>
            </a:solidFill>
          </a:endParaRPr>
        </a:p>
      </dgm:t>
    </dgm:pt>
    <dgm:pt modelId="{FBE0E080-9D38-4E23-82F4-231CCAEEABE6}" type="sibTrans" cxnId="{79141A3A-7885-4005-B548-153B01F1A5F2}">
      <dgm:prSet custT="1"/>
      <dgm:spPr/>
      <dgm:t>
        <a:bodyPr/>
        <a:lstStyle/>
        <a:p>
          <a:endParaRPr lang="en-US" sz="1400">
            <a:solidFill>
              <a:schemeClr val="tx1"/>
            </a:solidFill>
          </a:endParaRPr>
        </a:p>
      </dgm:t>
    </dgm:pt>
    <dgm:pt modelId="{DDD7438C-8A09-412B-BC40-E62F84CEFF80}">
      <dgm:prSet phldrT="[Text]" custT="1"/>
      <dgm:spPr/>
      <dgm:t>
        <a:bodyPr/>
        <a:lstStyle/>
        <a:p>
          <a:r>
            <a:rPr lang="en-US" sz="2000" b="1"/>
            <a:t>Create “Fully Specified Names”</a:t>
          </a:r>
          <a:endParaRPr lang="en-US" sz="2000" b="1" dirty="0"/>
        </a:p>
      </dgm:t>
    </dgm:pt>
    <dgm:pt modelId="{10AE54FE-54AA-4A53-99EA-1AE7FF10206D}" type="parTrans" cxnId="{47C99331-039E-4537-AA34-35D31FE33680}">
      <dgm:prSet/>
      <dgm:spPr/>
      <dgm:t>
        <a:bodyPr/>
        <a:lstStyle/>
        <a:p>
          <a:endParaRPr lang="en-US" sz="2000">
            <a:solidFill>
              <a:schemeClr val="tx1"/>
            </a:solidFill>
          </a:endParaRPr>
        </a:p>
      </dgm:t>
    </dgm:pt>
    <dgm:pt modelId="{9F92E9CD-2D8E-4401-8117-4D525DB91827}" type="sibTrans" cxnId="{47C99331-039E-4537-AA34-35D31FE33680}">
      <dgm:prSet custT="1"/>
      <dgm:spPr/>
      <dgm:t>
        <a:bodyPr/>
        <a:lstStyle/>
        <a:p>
          <a:endParaRPr lang="en-US" sz="1400">
            <a:solidFill>
              <a:schemeClr val="tx1"/>
            </a:solidFill>
          </a:endParaRPr>
        </a:p>
      </dgm:t>
    </dgm:pt>
    <dgm:pt modelId="{560406BB-D617-426D-A390-6407BC2CA361}">
      <dgm:prSet phldrT="[Text]" custT="1"/>
      <dgm:spPr/>
      <dgm:t>
        <a:bodyPr/>
        <a:lstStyle/>
        <a:p>
          <a:r>
            <a:rPr lang="en-US" sz="2000" b="1" dirty="0"/>
            <a:t>Adjust concept model </a:t>
          </a:r>
          <a:r>
            <a:rPr lang="en-US" sz="2000" b="1"/>
            <a:t>as needed          </a:t>
          </a:r>
          <a:r>
            <a:rPr lang="en-US" sz="1400" b="0"/>
            <a:t>Do </a:t>
          </a:r>
          <a:r>
            <a:rPr lang="en-US" sz="1400" b="0" dirty="0"/>
            <a:t>any distinct entities have the same name?</a:t>
          </a:r>
          <a:endParaRPr lang="en-US" sz="1800" b="0" dirty="0"/>
        </a:p>
      </dgm:t>
    </dgm:pt>
    <dgm:pt modelId="{4488ADF0-80D2-4514-A649-29E734FC3FFC}" type="parTrans" cxnId="{469D72D0-5620-4596-8E66-86C127B38714}">
      <dgm:prSet/>
      <dgm:spPr/>
      <dgm:t>
        <a:bodyPr/>
        <a:lstStyle/>
        <a:p>
          <a:endParaRPr lang="en-US" sz="2000">
            <a:solidFill>
              <a:schemeClr val="tx1"/>
            </a:solidFill>
          </a:endParaRPr>
        </a:p>
      </dgm:t>
    </dgm:pt>
    <dgm:pt modelId="{4247E82E-CF9E-4434-9E47-50D599968E77}" type="sibTrans" cxnId="{469D72D0-5620-4596-8E66-86C127B38714}">
      <dgm:prSet custT="1"/>
      <dgm:spPr/>
      <dgm:t>
        <a:bodyPr/>
        <a:lstStyle/>
        <a:p>
          <a:endParaRPr lang="en-US" sz="1400">
            <a:solidFill>
              <a:schemeClr val="tx1"/>
            </a:solidFill>
          </a:endParaRPr>
        </a:p>
      </dgm:t>
    </dgm:pt>
    <dgm:pt modelId="{F86C5F2C-E89A-4385-9618-D8DBD6A7B675}">
      <dgm:prSet phldrT="[Text]" custT="1"/>
      <dgm:spPr/>
      <dgm:t>
        <a:bodyPr/>
        <a:lstStyle/>
        <a:p>
          <a:r>
            <a:rPr lang="en-US" sz="2000" b="1"/>
            <a:t>Repeat process until no more adjustments are needed</a:t>
          </a:r>
          <a:endParaRPr lang="en-US" sz="2000" b="1" dirty="0"/>
        </a:p>
      </dgm:t>
    </dgm:pt>
    <dgm:pt modelId="{54D20DB0-D5BE-4AC9-9A3D-4FD57E707251}" type="parTrans" cxnId="{AA4C8A09-6BEC-4293-B113-B7D547A9E939}">
      <dgm:prSet/>
      <dgm:spPr/>
      <dgm:t>
        <a:bodyPr/>
        <a:lstStyle/>
        <a:p>
          <a:endParaRPr lang="en-US" sz="2000">
            <a:solidFill>
              <a:schemeClr val="tx1"/>
            </a:solidFill>
          </a:endParaRPr>
        </a:p>
      </dgm:t>
    </dgm:pt>
    <dgm:pt modelId="{F273663E-5167-4EFD-B904-CC0F6DF269CF}" type="sibTrans" cxnId="{AA4C8A09-6BEC-4293-B113-B7D547A9E939}">
      <dgm:prSet custT="1"/>
      <dgm:spPr/>
      <dgm:t>
        <a:bodyPr/>
        <a:lstStyle/>
        <a:p>
          <a:endParaRPr lang="en-US" sz="1400">
            <a:solidFill>
              <a:schemeClr val="tx1"/>
            </a:solidFill>
          </a:endParaRPr>
        </a:p>
      </dgm:t>
    </dgm:pt>
    <dgm:pt modelId="{A5FA9763-93BE-4449-9D71-207F221AF8D4}" type="pres">
      <dgm:prSet presAssocID="{142017D3-10B1-4882-A7C9-6CE1246B61FA}" presName="cycle" presStyleCnt="0">
        <dgm:presLayoutVars>
          <dgm:dir/>
          <dgm:resizeHandles val="exact"/>
        </dgm:presLayoutVars>
      </dgm:prSet>
      <dgm:spPr/>
    </dgm:pt>
    <dgm:pt modelId="{0029E520-1030-4EBB-A1E9-F090556CFB1A}" type="pres">
      <dgm:prSet presAssocID="{D9984697-474E-48F6-9B67-1759D90648E9}" presName="node" presStyleLbl="node1" presStyleIdx="0" presStyleCnt="5" custScaleX="120075" custScaleY="120075">
        <dgm:presLayoutVars>
          <dgm:bulletEnabled val="1"/>
        </dgm:presLayoutVars>
      </dgm:prSet>
      <dgm:spPr/>
    </dgm:pt>
    <dgm:pt modelId="{DE5CD6B5-FD2D-408F-A63E-3070E5EFDDB0}" type="pres">
      <dgm:prSet presAssocID="{0B9CAB48-8122-4C5E-9E89-7E8F85B3FA16}" presName="sibTrans" presStyleLbl="sibTrans2D1" presStyleIdx="0" presStyleCnt="5" custScaleX="194909" custScaleY="56924"/>
      <dgm:spPr/>
    </dgm:pt>
    <dgm:pt modelId="{EDFACC08-315B-422A-8676-2AD93B9C5BBF}" type="pres">
      <dgm:prSet presAssocID="{0B9CAB48-8122-4C5E-9E89-7E8F85B3FA16}" presName="connectorText" presStyleLbl="sibTrans2D1" presStyleIdx="0" presStyleCnt="5"/>
      <dgm:spPr/>
    </dgm:pt>
    <dgm:pt modelId="{31C6178C-A031-4AC8-A603-BBABD701F293}" type="pres">
      <dgm:prSet presAssocID="{522EC4C7-B061-480E-ABA8-CBCDE1914CE6}" presName="node" presStyleLbl="node1" presStyleIdx="1" presStyleCnt="5" custScaleX="120075" custScaleY="120075">
        <dgm:presLayoutVars>
          <dgm:bulletEnabled val="1"/>
        </dgm:presLayoutVars>
      </dgm:prSet>
      <dgm:spPr/>
    </dgm:pt>
    <dgm:pt modelId="{4B900E18-7942-4BE0-AEA7-C26AAE20BE33}" type="pres">
      <dgm:prSet presAssocID="{FBE0E080-9D38-4E23-82F4-231CCAEEABE6}" presName="sibTrans" presStyleLbl="sibTrans2D1" presStyleIdx="1" presStyleCnt="5" custScaleX="194909" custScaleY="56924"/>
      <dgm:spPr/>
    </dgm:pt>
    <dgm:pt modelId="{37BF8FF6-8AB9-4004-BC30-3562ED7C8AE7}" type="pres">
      <dgm:prSet presAssocID="{FBE0E080-9D38-4E23-82F4-231CCAEEABE6}" presName="connectorText" presStyleLbl="sibTrans2D1" presStyleIdx="1" presStyleCnt="5"/>
      <dgm:spPr/>
    </dgm:pt>
    <dgm:pt modelId="{FFB0439E-6879-4FDB-9D87-2557579CBC6B}" type="pres">
      <dgm:prSet presAssocID="{DDD7438C-8A09-412B-BC40-E62F84CEFF80}" presName="node" presStyleLbl="node1" presStyleIdx="2" presStyleCnt="5" custScaleX="120075" custScaleY="120075">
        <dgm:presLayoutVars>
          <dgm:bulletEnabled val="1"/>
        </dgm:presLayoutVars>
      </dgm:prSet>
      <dgm:spPr/>
    </dgm:pt>
    <dgm:pt modelId="{69A1AEAA-C591-4038-959F-DE4EE25BA9C6}" type="pres">
      <dgm:prSet presAssocID="{9F92E9CD-2D8E-4401-8117-4D525DB91827}" presName="sibTrans" presStyleLbl="sibTrans2D1" presStyleIdx="2" presStyleCnt="5" custScaleX="194909" custScaleY="56924"/>
      <dgm:spPr/>
    </dgm:pt>
    <dgm:pt modelId="{F76FAB90-9BE2-4C8C-AB2B-06B7AD29FB6D}" type="pres">
      <dgm:prSet presAssocID="{9F92E9CD-2D8E-4401-8117-4D525DB91827}" presName="connectorText" presStyleLbl="sibTrans2D1" presStyleIdx="2" presStyleCnt="5"/>
      <dgm:spPr/>
    </dgm:pt>
    <dgm:pt modelId="{938EBD01-5D31-4BE0-B454-F7E98FEB3256}" type="pres">
      <dgm:prSet presAssocID="{560406BB-D617-426D-A390-6407BC2CA361}" presName="node" presStyleLbl="node1" presStyleIdx="3" presStyleCnt="5" custScaleX="120075" custScaleY="120075">
        <dgm:presLayoutVars>
          <dgm:bulletEnabled val="1"/>
        </dgm:presLayoutVars>
      </dgm:prSet>
      <dgm:spPr/>
    </dgm:pt>
    <dgm:pt modelId="{6CBA5367-AB15-4E8B-9052-0F0B629FB64D}" type="pres">
      <dgm:prSet presAssocID="{4247E82E-CF9E-4434-9E47-50D599968E77}" presName="sibTrans" presStyleLbl="sibTrans2D1" presStyleIdx="3" presStyleCnt="5" custScaleX="194909" custScaleY="56924"/>
      <dgm:spPr/>
    </dgm:pt>
    <dgm:pt modelId="{7B4FD59D-AF9D-433A-971B-58E6484A3524}" type="pres">
      <dgm:prSet presAssocID="{4247E82E-CF9E-4434-9E47-50D599968E77}" presName="connectorText" presStyleLbl="sibTrans2D1" presStyleIdx="3" presStyleCnt="5"/>
      <dgm:spPr/>
    </dgm:pt>
    <dgm:pt modelId="{021F9B53-21DA-4F21-B228-E54906894770}" type="pres">
      <dgm:prSet presAssocID="{F86C5F2C-E89A-4385-9618-D8DBD6A7B675}" presName="node" presStyleLbl="node1" presStyleIdx="4" presStyleCnt="5" custScaleX="120075" custScaleY="120075">
        <dgm:presLayoutVars>
          <dgm:bulletEnabled val="1"/>
        </dgm:presLayoutVars>
      </dgm:prSet>
      <dgm:spPr/>
    </dgm:pt>
    <dgm:pt modelId="{BFAA67FA-D287-4EF9-B088-ABDD4C818CCE}" type="pres">
      <dgm:prSet presAssocID="{F273663E-5167-4EFD-B904-CC0F6DF269CF}" presName="sibTrans" presStyleLbl="sibTrans2D1" presStyleIdx="4" presStyleCnt="5" custScaleX="194909" custScaleY="56924"/>
      <dgm:spPr/>
    </dgm:pt>
    <dgm:pt modelId="{DF8E7727-0324-4AD6-BD08-9213FA45D7D6}" type="pres">
      <dgm:prSet presAssocID="{F273663E-5167-4EFD-B904-CC0F6DF269CF}" presName="connectorText" presStyleLbl="sibTrans2D1" presStyleIdx="4" presStyleCnt="5"/>
      <dgm:spPr/>
    </dgm:pt>
  </dgm:ptLst>
  <dgm:cxnLst>
    <dgm:cxn modelId="{0E6A9306-74BB-4088-918B-680634DBC4A5}" type="presOf" srcId="{FBE0E080-9D38-4E23-82F4-231CCAEEABE6}" destId="{4B900E18-7942-4BE0-AEA7-C26AAE20BE33}" srcOrd="0" destOrd="0" presId="urn:microsoft.com/office/officeart/2005/8/layout/cycle2"/>
    <dgm:cxn modelId="{AA4C8A09-6BEC-4293-B113-B7D547A9E939}" srcId="{142017D3-10B1-4882-A7C9-6CE1246B61FA}" destId="{F86C5F2C-E89A-4385-9618-D8DBD6A7B675}" srcOrd="4" destOrd="0" parTransId="{54D20DB0-D5BE-4AC9-9A3D-4FD57E707251}" sibTransId="{F273663E-5167-4EFD-B904-CC0F6DF269CF}"/>
    <dgm:cxn modelId="{606D691E-60A6-465A-AC59-E33D9B142504}" type="presOf" srcId="{F273663E-5167-4EFD-B904-CC0F6DF269CF}" destId="{DF8E7727-0324-4AD6-BD08-9213FA45D7D6}" srcOrd="1" destOrd="0" presId="urn:microsoft.com/office/officeart/2005/8/layout/cycle2"/>
    <dgm:cxn modelId="{7349F02A-A200-4CB2-B529-B1A8E6631BB2}" type="presOf" srcId="{0B9CAB48-8122-4C5E-9E89-7E8F85B3FA16}" destId="{EDFACC08-315B-422A-8676-2AD93B9C5BBF}" srcOrd="1" destOrd="0" presId="urn:microsoft.com/office/officeart/2005/8/layout/cycle2"/>
    <dgm:cxn modelId="{47C99331-039E-4537-AA34-35D31FE33680}" srcId="{142017D3-10B1-4882-A7C9-6CE1246B61FA}" destId="{DDD7438C-8A09-412B-BC40-E62F84CEFF80}" srcOrd="2" destOrd="0" parTransId="{10AE54FE-54AA-4A53-99EA-1AE7FF10206D}" sibTransId="{9F92E9CD-2D8E-4401-8117-4D525DB91827}"/>
    <dgm:cxn modelId="{79141A3A-7885-4005-B548-153B01F1A5F2}" srcId="{142017D3-10B1-4882-A7C9-6CE1246B61FA}" destId="{522EC4C7-B061-480E-ABA8-CBCDE1914CE6}" srcOrd="1" destOrd="0" parTransId="{6B3C4DF6-CE8B-42E5-854D-5D26F58370D5}" sibTransId="{FBE0E080-9D38-4E23-82F4-231CCAEEABE6}"/>
    <dgm:cxn modelId="{98AA4F45-5DB1-4F95-88BA-AC0D4A74C019}" type="presOf" srcId="{9F92E9CD-2D8E-4401-8117-4D525DB91827}" destId="{F76FAB90-9BE2-4C8C-AB2B-06B7AD29FB6D}" srcOrd="1" destOrd="0" presId="urn:microsoft.com/office/officeart/2005/8/layout/cycle2"/>
    <dgm:cxn modelId="{93E88E59-2F18-4540-A2EC-42301C69CB64}" type="presOf" srcId="{D9984697-474E-48F6-9B67-1759D90648E9}" destId="{0029E520-1030-4EBB-A1E9-F090556CFB1A}" srcOrd="0" destOrd="0" presId="urn:microsoft.com/office/officeart/2005/8/layout/cycle2"/>
    <dgm:cxn modelId="{052C0B61-45E4-42EF-A5D6-4D9F10082064}" type="presOf" srcId="{4247E82E-CF9E-4434-9E47-50D599968E77}" destId="{6CBA5367-AB15-4E8B-9052-0F0B629FB64D}" srcOrd="0" destOrd="0" presId="urn:microsoft.com/office/officeart/2005/8/layout/cycle2"/>
    <dgm:cxn modelId="{01B4486B-1092-4584-AACE-95A182A61270}" type="presOf" srcId="{0B9CAB48-8122-4C5E-9E89-7E8F85B3FA16}" destId="{DE5CD6B5-FD2D-408F-A63E-3070E5EFDDB0}" srcOrd="0" destOrd="0" presId="urn:microsoft.com/office/officeart/2005/8/layout/cycle2"/>
    <dgm:cxn modelId="{8CE92B75-76C2-475D-B276-6D40F2405771}" type="presOf" srcId="{F273663E-5167-4EFD-B904-CC0F6DF269CF}" destId="{BFAA67FA-D287-4EF9-B088-ABDD4C818CCE}" srcOrd="0" destOrd="0" presId="urn:microsoft.com/office/officeart/2005/8/layout/cycle2"/>
    <dgm:cxn modelId="{28242179-AB91-4FAD-BFC4-4A9930AC4A97}" type="presOf" srcId="{FBE0E080-9D38-4E23-82F4-231CCAEEABE6}" destId="{37BF8FF6-8AB9-4004-BC30-3562ED7C8AE7}" srcOrd="1" destOrd="0" presId="urn:microsoft.com/office/officeart/2005/8/layout/cycle2"/>
    <dgm:cxn modelId="{77028A7F-D2F3-416B-8D32-75F0FCCFD94A}" type="presOf" srcId="{9F92E9CD-2D8E-4401-8117-4D525DB91827}" destId="{69A1AEAA-C591-4038-959F-DE4EE25BA9C6}" srcOrd="0" destOrd="0" presId="urn:microsoft.com/office/officeart/2005/8/layout/cycle2"/>
    <dgm:cxn modelId="{EA061086-2D46-4CF2-AA36-37906B2F7EC8}" type="presOf" srcId="{522EC4C7-B061-480E-ABA8-CBCDE1914CE6}" destId="{31C6178C-A031-4AC8-A603-BBABD701F293}" srcOrd="0" destOrd="0" presId="urn:microsoft.com/office/officeart/2005/8/layout/cycle2"/>
    <dgm:cxn modelId="{38CE718A-265D-4E4B-B659-4B5203BE809A}" type="presOf" srcId="{DDD7438C-8A09-412B-BC40-E62F84CEFF80}" destId="{FFB0439E-6879-4FDB-9D87-2557579CBC6B}" srcOrd="0" destOrd="0" presId="urn:microsoft.com/office/officeart/2005/8/layout/cycle2"/>
    <dgm:cxn modelId="{0D61A8B0-9584-4326-AA23-AC9C1A0D847A}" type="presOf" srcId="{142017D3-10B1-4882-A7C9-6CE1246B61FA}" destId="{A5FA9763-93BE-4449-9D71-207F221AF8D4}" srcOrd="0" destOrd="0" presId="urn:microsoft.com/office/officeart/2005/8/layout/cycle2"/>
    <dgm:cxn modelId="{A8657EBF-5140-4BE2-B55A-464306744744}" type="presOf" srcId="{4247E82E-CF9E-4434-9E47-50D599968E77}" destId="{7B4FD59D-AF9D-433A-971B-58E6484A3524}" srcOrd="1" destOrd="0" presId="urn:microsoft.com/office/officeart/2005/8/layout/cycle2"/>
    <dgm:cxn modelId="{469D72D0-5620-4596-8E66-86C127B38714}" srcId="{142017D3-10B1-4882-A7C9-6CE1246B61FA}" destId="{560406BB-D617-426D-A390-6407BC2CA361}" srcOrd="3" destOrd="0" parTransId="{4488ADF0-80D2-4514-A649-29E734FC3FFC}" sibTransId="{4247E82E-CF9E-4434-9E47-50D599968E77}"/>
    <dgm:cxn modelId="{97B701D3-4A97-44A7-B713-ACC4820F6C2A}" type="presOf" srcId="{F86C5F2C-E89A-4385-9618-D8DBD6A7B675}" destId="{021F9B53-21DA-4F21-B228-E54906894770}" srcOrd="0" destOrd="0" presId="urn:microsoft.com/office/officeart/2005/8/layout/cycle2"/>
    <dgm:cxn modelId="{A3CD35EF-D36C-4F21-A2F7-1C8B80906E56}" type="presOf" srcId="{560406BB-D617-426D-A390-6407BC2CA361}" destId="{938EBD01-5D31-4BE0-B454-F7E98FEB3256}" srcOrd="0" destOrd="0" presId="urn:microsoft.com/office/officeart/2005/8/layout/cycle2"/>
    <dgm:cxn modelId="{B46E08F3-6AA7-44F7-86C3-2166CE1F39AB}" srcId="{142017D3-10B1-4882-A7C9-6CE1246B61FA}" destId="{D9984697-474E-48F6-9B67-1759D90648E9}" srcOrd="0" destOrd="0" parTransId="{03109050-173C-4C3D-8065-4A4D3F0DD57D}" sibTransId="{0B9CAB48-8122-4C5E-9E89-7E8F85B3FA16}"/>
    <dgm:cxn modelId="{34459FB6-9DF0-449D-B942-DE0899EAEA02}" type="presParOf" srcId="{A5FA9763-93BE-4449-9D71-207F221AF8D4}" destId="{0029E520-1030-4EBB-A1E9-F090556CFB1A}" srcOrd="0" destOrd="0" presId="urn:microsoft.com/office/officeart/2005/8/layout/cycle2"/>
    <dgm:cxn modelId="{E9B7AC88-96C1-4321-A475-50C244862B09}" type="presParOf" srcId="{A5FA9763-93BE-4449-9D71-207F221AF8D4}" destId="{DE5CD6B5-FD2D-408F-A63E-3070E5EFDDB0}" srcOrd="1" destOrd="0" presId="urn:microsoft.com/office/officeart/2005/8/layout/cycle2"/>
    <dgm:cxn modelId="{2A1ABBC2-F3F0-4C58-BAD3-FB41FAAD749B}" type="presParOf" srcId="{DE5CD6B5-FD2D-408F-A63E-3070E5EFDDB0}" destId="{EDFACC08-315B-422A-8676-2AD93B9C5BBF}" srcOrd="0" destOrd="0" presId="urn:microsoft.com/office/officeart/2005/8/layout/cycle2"/>
    <dgm:cxn modelId="{193CD4F7-DFA4-4A0C-9A17-C964CA761442}" type="presParOf" srcId="{A5FA9763-93BE-4449-9D71-207F221AF8D4}" destId="{31C6178C-A031-4AC8-A603-BBABD701F293}" srcOrd="2" destOrd="0" presId="urn:microsoft.com/office/officeart/2005/8/layout/cycle2"/>
    <dgm:cxn modelId="{FBAF5C01-DFCA-43E0-8F06-DD599132A28E}" type="presParOf" srcId="{A5FA9763-93BE-4449-9D71-207F221AF8D4}" destId="{4B900E18-7942-4BE0-AEA7-C26AAE20BE33}" srcOrd="3" destOrd="0" presId="urn:microsoft.com/office/officeart/2005/8/layout/cycle2"/>
    <dgm:cxn modelId="{1048F06B-9DCE-436E-B3BA-7C8DC2363DB7}" type="presParOf" srcId="{4B900E18-7942-4BE0-AEA7-C26AAE20BE33}" destId="{37BF8FF6-8AB9-4004-BC30-3562ED7C8AE7}" srcOrd="0" destOrd="0" presId="urn:microsoft.com/office/officeart/2005/8/layout/cycle2"/>
    <dgm:cxn modelId="{694BD8F1-34BA-49A9-9D69-2F14B1AB891C}" type="presParOf" srcId="{A5FA9763-93BE-4449-9D71-207F221AF8D4}" destId="{FFB0439E-6879-4FDB-9D87-2557579CBC6B}" srcOrd="4" destOrd="0" presId="urn:microsoft.com/office/officeart/2005/8/layout/cycle2"/>
    <dgm:cxn modelId="{7B612A33-15CC-4266-9303-E8C687286286}" type="presParOf" srcId="{A5FA9763-93BE-4449-9D71-207F221AF8D4}" destId="{69A1AEAA-C591-4038-959F-DE4EE25BA9C6}" srcOrd="5" destOrd="0" presId="urn:microsoft.com/office/officeart/2005/8/layout/cycle2"/>
    <dgm:cxn modelId="{09FDF79F-F7AA-4A19-B745-66BD1DBC5BD9}" type="presParOf" srcId="{69A1AEAA-C591-4038-959F-DE4EE25BA9C6}" destId="{F76FAB90-9BE2-4C8C-AB2B-06B7AD29FB6D}" srcOrd="0" destOrd="0" presId="urn:microsoft.com/office/officeart/2005/8/layout/cycle2"/>
    <dgm:cxn modelId="{640B7E97-1271-42A6-A7FC-CCB2C56A3A30}" type="presParOf" srcId="{A5FA9763-93BE-4449-9D71-207F221AF8D4}" destId="{938EBD01-5D31-4BE0-B454-F7E98FEB3256}" srcOrd="6" destOrd="0" presId="urn:microsoft.com/office/officeart/2005/8/layout/cycle2"/>
    <dgm:cxn modelId="{3B5F5DB2-34ED-42E4-B29D-C9CEAEE1112C}" type="presParOf" srcId="{A5FA9763-93BE-4449-9D71-207F221AF8D4}" destId="{6CBA5367-AB15-4E8B-9052-0F0B629FB64D}" srcOrd="7" destOrd="0" presId="urn:microsoft.com/office/officeart/2005/8/layout/cycle2"/>
    <dgm:cxn modelId="{05675447-98C8-4EF1-A19C-0575CD3F2430}" type="presParOf" srcId="{6CBA5367-AB15-4E8B-9052-0F0B629FB64D}" destId="{7B4FD59D-AF9D-433A-971B-58E6484A3524}" srcOrd="0" destOrd="0" presId="urn:microsoft.com/office/officeart/2005/8/layout/cycle2"/>
    <dgm:cxn modelId="{CC320214-78B9-440D-9D0B-7AA9CE2EDAF9}" type="presParOf" srcId="{A5FA9763-93BE-4449-9D71-207F221AF8D4}" destId="{021F9B53-21DA-4F21-B228-E54906894770}" srcOrd="8" destOrd="0" presId="urn:microsoft.com/office/officeart/2005/8/layout/cycle2"/>
    <dgm:cxn modelId="{8743E073-5684-4A48-B84B-9A641E6D5A53}" type="presParOf" srcId="{A5FA9763-93BE-4449-9D71-207F221AF8D4}" destId="{BFAA67FA-D287-4EF9-B088-ABDD4C818CCE}" srcOrd="9" destOrd="0" presId="urn:microsoft.com/office/officeart/2005/8/layout/cycle2"/>
    <dgm:cxn modelId="{AA43F308-B081-45FF-91F2-567E546BF3B3}" type="presParOf" srcId="{BFAA67FA-D287-4EF9-B088-ABDD4C818CCE}" destId="{DF8E7727-0324-4AD6-BD08-9213FA45D7D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412842-E95A-427D-9AA0-121F73096DF7}" type="doc">
      <dgm:prSet loTypeId="urn:microsoft.com/office/officeart/2018/2/layout/IconVerticalSolidList" loCatId="icon" qsTypeId="urn:microsoft.com/office/officeart/2005/8/quickstyle/simple4" qsCatId="simple" csTypeId="urn:microsoft.com/office/officeart/2005/8/colors/accent3_1" csCatId="accent3" phldr="1"/>
      <dgm:spPr/>
      <dgm:t>
        <a:bodyPr/>
        <a:lstStyle/>
        <a:p>
          <a:endParaRPr lang="en-US"/>
        </a:p>
      </dgm:t>
    </dgm:pt>
    <dgm:pt modelId="{9AF497A5-101A-4934-9AA2-FC3237F79876}">
      <dgm:prSet/>
      <dgm:spPr/>
      <dgm:t>
        <a:bodyPr/>
        <a:lstStyle/>
        <a:p>
          <a:pPr>
            <a:lnSpc>
              <a:spcPct val="100000"/>
            </a:lnSpc>
          </a:pPr>
          <a:r>
            <a:rPr lang="en-US" b="1" baseline="0" dirty="0"/>
            <a:t>We try to only make names and codes for things that are real (exist in someone’s system)</a:t>
          </a:r>
          <a:endParaRPr lang="en-US" dirty="0"/>
        </a:p>
      </dgm:t>
    </dgm:pt>
    <dgm:pt modelId="{2ADD3C92-15EB-48CC-B7D3-D5694CFB1C30}" type="parTrans" cxnId="{D84E05F0-6F16-4E66-8D28-FD2D9B22EDEE}">
      <dgm:prSet/>
      <dgm:spPr/>
      <dgm:t>
        <a:bodyPr/>
        <a:lstStyle/>
        <a:p>
          <a:endParaRPr lang="en-US"/>
        </a:p>
      </dgm:t>
    </dgm:pt>
    <dgm:pt modelId="{8A9D1DB8-9C15-46EC-AC85-11A241C1272B}" type="sibTrans" cxnId="{D84E05F0-6F16-4E66-8D28-FD2D9B22EDEE}">
      <dgm:prSet/>
      <dgm:spPr/>
      <dgm:t>
        <a:bodyPr/>
        <a:lstStyle/>
        <a:p>
          <a:endParaRPr lang="en-US"/>
        </a:p>
      </dgm:t>
    </dgm:pt>
    <dgm:pt modelId="{61C65D40-062C-46AF-B3E1-972AC015D209}">
      <dgm:prSet/>
      <dgm:spPr/>
      <dgm:t>
        <a:bodyPr/>
        <a:lstStyle/>
        <a:p>
          <a:pPr>
            <a:lnSpc>
              <a:spcPct val="100000"/>
            </a:lnSpc>
          </a:pPr>
          <a:r>
            <a:rPr lang="en-US" b="1" baseline="0"/>
            <a:t>We do not make all possible permutations that the six axes would allow (no blind cross products)</a:t>
          </a:r>
          <a:endParaRPr lang="en-US"/>
        </a:p>
      </dgm:t>
    </dgm:pt>
    <dgm:pt modelId="{C422D5BC-ADC5-4CCB-8786-9EE4AE1B3043}" type="parTrans" cxnId="{DA773F15-8708-4AD1-B2C9-D8197F591955}">
      <dgm:prSet/>
      <dgm:spPr/>
      <dgm:t>
        <a:bodyPr/>
        <a:lstStyle/>
        <a:p>
          <a:endParaRPr lang="en-US"/>
        </a:p>
      </dgm:t>
    </dgm:pt>
    <dgm:pt modelId="{8F1DE72D-259F-49E3-A74C-97A2DDFA1189}" type="sibTrans" cxnId="{DA773F15-8708-4AD1-B2C9-D8197F591955}">
      <dgm:prSet/>
      <dgm:spPr/>
      <dgm:t>
        <a:bodyPr/>
        <a:lstStyle/>
        <a:p>
          <a:endParaRPr lang="en-US"/>
        </a:p>
      </dgm:t>
    </dgm:pt>
    <dgm:pt modelId="{816FE796-F642-44EB-8978-CA1B60289270}">
      <dgm:prSet/>
      <dgm:spPr/>
      <dgm:t>
        <a:bodyPr/>
        <a:lstStyle/>
        <a:p>
          <a:pPr>
            <a:lnSpc>
              <a:spcPct val="100000"/>
            </a:lnSpc>
          </a:pPr>
          <a:r>
            <a:rPr lang="en-US" baseline="0"/>
            <a:t>We don’t make codes that represent yes/no questions for every diagnosis in SNOMED CT</a:t>
          </a:r>
          <a:endParaRPr lang="en-US"/>
        </a:p>
      </dgm:t>
    </dgm:pt>
    <dgm:pt modelId="{390B1BDF-7614-40E1-8B75-E5CB9039F680}" type="parTrans" cxnId="{5E8891E3-054B-4513-9491-AA3E5A181099}">
      <dgm:prSet/>
      <dgm:spPr/>
      <dgm:t>
        <a:bodyPr/>
        <a:lstStyle/>
        <a:p>
          <a:endParaRPr lang="en-US"/>
        </a:p>
      </dgm:t>
    </dgm:pt>
    <dgm:pt modelId="{548E46DF-4E07-4830-88E9-0704DF0BFB3A}" type="sibTrans" cxnId="{5E8891E3-054B-4513-9491-AA3E5A181099}">
      <dgm:prSet/>
      <dgm:spPr/>
      <dgm:t>
        <a:bodyPr/>
        <a:lstStyle/>
        <a:p>
          <a:endParaRPr lang="en-US"/>
        </a:p>
      </dgm:t>
    </dgm:pt>
    <dgm:pt modelId="{D697D2CD-0A0E-46D3-82D3-F17FD8D12D9B}">
      <dgm:prSet/>
      <dgm:spPr/>
      <dgm:t>
        <a:bodyPr/>
        <a:lstStyle/>
        <a:p>
          <a:pPr>
            <a:lnSpc>
              <a:spcPct val="100000"/>
            </a:lnSpc>
          </a:pPr>
          <a:r>
            <a:rPr lang="en-US" b="1" baseline="0"/>
            <a:t>We </a:t>
          </a:r>
          <a:r>
            <a:rPr lang="en-US" b="1" i="1" u="sng" baseline="0"/>
            <a:t>do</a:t>
          </a:r>
          <a:r>
            <a:rPr lang="en-US" b="1" baseline="0"/>
            <a:t> make names that allow both atomic (post coordinated) and molecular (pre coordinated) styles </a:t>
          </a:r>
          <a:endParaRPr lang="en-US"/>
        </a:p>
      </dgm:t>
    </dgm:pt>
    <dgm:pt modelId="{2C484DCD-9777-4846-BF6E-D79FB22EFDA0}" type="parTrans" cxnId="{9DAD4D17-D1EA-456D-814F-9725AF87BB7F}">
      <dgm:prSet/>
      <dgm:spPr/>
      <dgm:t>
        <a:bodyPr/>
        <a:lstStyle/>
        <a:p>
          <a:endParaRPr lang="en-US"/>
        </a:p>
      </dgm:t>
    </dgm:pt>
    <dgm:pt modelId="{BA0735F6-A1BE-427A-A41A-8CD03F0ECDE6}" type="sibTrans" cxnId="{9DAD4D17-D1EA-456D-814F-9725AF87BB7F}">
      <dgm:prSet/>
      <dgm:spPr/>
      <dgm:t>
        <a:bodyPr/>
        <a:lstStyle/>
        <a:p>
          <a:endParaRPr lang="en-US"/>
        </a:p>
      </dgm:t>
    </dgm:pt>
    <dgm:pt modelId="{CFB333F0-3880-48D3-B8B3-A194069FF1A0}">
      <dgm:prSet/>
      <dgm:spPr/>
      <dgm:t>
        <a:bodyPr/>
        <a:lstStyle/>
        <a:p>
          <a:pPr>
            <a:lnSpc>
              <a:spcPct val="100000"/>
            </a:lnSpc>
          </a:pPr>
          <a:r>
            <a:rPr lang="en-US" baseline="0"/>
            <a:t>Some people wish we would be more prescriptive!</a:t>
          </a:r>
          <a:endParaRPr lang="en-US"/>
        </a:p>
      </dgm:t>
    </dgm:pt>
    <dgm:pt modelId="{1C5542B4-6BE7-4353-A696-8072ED0EB012}" type="parTrans" cxnId="{73724733-2627-4D02-BA70-47DC42F1A585}">
      <dgm:prSet/>
      <dgm:spPr/>
      <dgm:t>
        <a:bodyPr/>
        <a:lstStyle/>
        <a:p>
          <a:endParaRPr lang="en-US"/>
        </a:p>
      </dgm:t>
    </dgm:pt>
    <dgm:pt modelId="{17ED2212-7A9A-4BE2-9D98-7697FF6F5BFF}" type="sibTrans" cxnId="{73724733-2627-4D02-BA70-47DC42F1A585}">
      <dgm:prSet/>
      <dgm:spPr/>
      <dgm:t>
        <a:bodyPr/>
        <a:lstStyle/>
        <a:p>
          <a:endParaRPr lang="en-US"/>
        </a:p>
      </dgm:t>
    </dgm:pt>
    <dgm:pt modelId="{87D910D2-1FAB-490B-824C-2A580ADC06ED}">
      <dgm:prSet/>
      <dgm:spPr/>
      <dgm:t>
        <a:bodyPr/>
        <a:lstStyle/>
        <a:p>
          <a:pPr>
            <a:lnSpc>
              <a:spcPct val="100000"/>
            </a:lnSpc>
          </a:pPr>
          <a:r>
            <a:rPr lang="en-US" baseline="0"/>
            <a:t>We name everything, let others make usage rules</a:t>
          </a:r>
          <a:endParaRPr lang="en-US"/>
        </a:p>
      </dgm:t>
    </dgm:pt>
    <dgm:pt modelId="{8D4341A0-D414-4794-9230-DF8CE4B8874F}" type="parTrans" cxnId="{FF7E04C7-82C8-4B1E-968F-9250FF4CB743}">
      <dgm:prSet/>
      <dgm:spPr/>
      <dgm:t>
        <a:bodyPr/>
        <a:lstStyle/>
        <a:p>
          <a:endParaRPr lang="en-US"/>
        </a:p>
      </dgm:t>
    </dgm:pt>
    <dgm:pt modelId="{460F9CCB-6D09-4568-8EFB-0FE38C732991}" type="sibTrans" cxnId="{FF7E04C7-82C8-4B1E-968F-9250FF4CB743}">
      <dgm:prSet/>
      <dgm:spPr/>
      <dgm:t>
        <a:bodyPr/>
        <a:lstStyle/>
        <a:p>
          <a:endParaRPr lang="en-US"/>
        </a:p>
      </dgm:t>
    </dgm:pt>
    <dgm:pt modelId="{B360EF5B-2999-494C-B9AF-890EA72DFEA5}" type="pres">
      <dgm:prSet presAssocID="{FD412842-E95A-427D-9AA0-121F73096DF7}" presName="root" presStyleCnt="0">
        <dgm:presLayoutVars>
          <dgm:dir/>
          <dgm:resizeHandles val="exact"/>
        </dgm:presLayoutVars>
      </dgm:prSet>
      <dgm:spPr/>
    </dgm:pt>
    <dgm:pt modelId="{E14BC121-01CA-499D-85FD-31E99B3312E8}" type="pres">
      <dgm:prSet presAssocID="{9AF497A5-101A-4934-9AA2-FC3237F79876}" presName="compNode" presStyleCnt="0"/>
      <dgm:spPr/>
    </dgm:pt>
    <dgm:pt modelId="{ECE05372-FF5A-4A01-BE51-5AD80CF83713}" type="pres">
      <dgm:prSet presAssocID="{9AF497A5-101A-4934-9AA2-FC3237F79876}" presName="bgRect" presStyleLbl="bgShp" presStyleIdx="0" presStyleCnt="3"/>
      <dgm:spPr/>
    </dgm:pt>
    <dgm:pt modelId="{574AC470-FFDA-48B4-9EDE-BFF242744EE7}" type="pres">
      <dgm:prSet presAssocID="{9AF497A5-101A-4934-9AA2-FC3237F79876}"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Braille"/>
        </a:ext>
      </dgm:extLst>
    </dgm:pt>
    <dgm:pt modelId="{5B60860E-8913-49DA-8DCE-3E362EE79167}" type="pres">
      <dgm:prSet presAssocID="{9AF497A5-101A-4934-9AA2-FC3237F79876}" presName="spaceRect" presStyleCnt="0"/>
      <dgm:spPr/>
    </dgm:pt>
    <dgm:pt modelId="{30436354-6FEF-4BAB-B54C-9D71896FCFB2}" type="pres">
      <dgm:prSet presAssocID="{9AF497A5-101A-4934-9AA2-FC3237F79876}" presName="parTx" presStyleLbl="revTx" presStyleIdx="0" presStyleCnt="5">
        <dgm:presLayoutVars>
          <dgm:chMax val="0"/>
          <dgm:chPref val="0"/>
        </dgm:presLayoutVars>
      </dgm:prSet>
      <dgm:spPr/>
    </dgm:pt>
    <dgm:pt modelId="{A185E06D-6D1A-41F1-8D2B-3C4C0C6BEC2A}" type="pres">
      <dgm:prSet presAssocID="{8A9D1DB8-9C15-46EC-AC85-11A241C1272B}" presName="sibTrans" presStyleCnt="0"/>
      <dgm:spPr/>
    </dgm:pt>
    <dgm:pt modelId="{5E4B5E6C-C095-4939-803F-F37026912AC7}" type="pres">
      <dgm:prSet presAssocID="{61C65D40-062C-46AF-B3E1-972AC015D209}" presName="compNode" presStyleCnt="0"/>
      <dgm:spPr/>
    </dgm:pt>
    <dgm:pt modelId="{198392B1-3F58-4299-A8C1-D4960BFCD4A4}" type="pres">
      <dgm:prSet presAssocID="{61C65D40-062C-46AF-B3E1-972AC015D209}" presName="bgRect" presStyleLbl="bgShp" presStyleIdx="1" presStyleCnt="3"/>
      <dgm:spPr/>
    </dgm:pt>
    <dgm:pt modelId="{575012A7-89E5-4423-A43B-77FB02939234}" type="pres">
      <dgm:prSet presAssocID="{61C65D40-062C-46AF-B3E1-972AC015D209}"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eb Design"/>
        </a:ext>
      </dgm:extLst>
    </dgm:pt>
    <dgm:pt modelId="{73BBF157-C175-43D7-B8FE-D3B1C27D9515}" type="pres">
      <dgm:prSet presAssocID="{61C65D40-062C-46AF-B3E1-972AC015D209}" presName="spaceRect" presStyleCnt="0"/>
      <dgm:spPr/>
    </dgm:pt>
    <dgm:pt modelId="{668ACA2B-80D6-43D4-A10D-E72854AF636C}" type="pres">
      <dgm:prSet presAssocID="{61C65D40-062C-46AF-B3E1-972AC015D209}" presName="parTx" presStyleLbl="revTx" presStyleIdx="1" presStyleCnt="5">
        <dgm:presLayoutVars>
          <dgm:chMax val="0"/>
          <dgm:chPref val="0"/>
        </dgm:presLayoutVars>
      </dgm:prSet>
      <dgm:spPr/>
    </dgm:pt>
    <dgm:pt modelId="{57F27ED3-47EB-47B1-A0FF-F06022C697FC}" type="pres">
      <dgm:prSet presAssocID="{61C65D40-062C-46AF-B3E1-972AC015D209}" presName="desTx" presStyleLbl="revTx" presStyleIdx="2" presStyleCnt="5">
        <dgm:presLayoutVars/>
      </dgm:prSet>
      <dgm:spPr/>
    </dgm:pt>
    <dgm:pt modelId="{E1B1BE15-9989-4ACB-B0B8-F966702E3079}" type="pres">
      <dgm:prSet presAssocID="{8F1DE72D-259F-49E3-A74C-97A2DDFA1189}" presName="sibTrans" presStyleCnt="0"/>
      <dgm:spPr/>
    </dgm:pt>
    <dgm:pt modelId="{2229602A-5C6B-464E-A140-6FF1AB872568}" type="pres">
      <dgm:prSet presAssocID="{D697D2CD-0A0E-46D3-82D3-F17FD8D12D9B}" presName="compNode" presStyleCnt="0"/>
      <dgm:spPr/>
    </dgm:pt>
    <dgm:pt modelId="{212F178F-71F0-43B9-A539-37B40B9A2CB9}" type="pres">
      <dgm:prSet presAssocID="{D697D2CD-0A0E-46D3-82D3-F17FD8D12D9B}" presName="bgRect" presStyleLbl="bgShp" presStyleIdx="2" presStyleCnt="3"/>
      <dgm:spPr/>
    </dgm:pt>
    <dgm:pt modelId="{67CBD199-47F9-4FA4-91A3-566333C91766}" type="pres">
      <dgm:prSet presAssocID="{D697D2CD-0A0E-46D3-82D3-F17FD8D12D9B}"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Atom"/>
        </a:ext>
      </dgm:extLst>
    </dgm:pt>
    <dgm:pt modelId="{41EC626B-F349-489D-BBD9-F4A0389023EE}" type="pres">
      <dgm:prSet presAssocID="{D697D2CD-0A0E-46D3-82D3-F17FD8D12D9B}" presName="spaceRect" presStyleCnt="0"/>
      <dgm:spPr/>
    </dgm:pt>
    <dgm:pt modelId="{C6F6A7D8-FF2F-4DD0-AA04-E3E3B6F63585}" type="pres">
      <dgm:prSet presAssocID="{D697D2CD-0A0E-46D3-82D3-F17FD8D12D9B}" presName="parTx" presStyleLbl="revTx" presStyleIdx="3" presStyleCnt="5">
        <dgm:presLayoutVars>
          <dgm:chMax val="0"/>
          <dgm:chPref val="0"/>
        </dgm:presLayoutVars>
      </dgm:prSet>
      <dgm:spPr/>
    </dgm:pt>
    <dgm:pt modelId="{1A26ADCD-3E80-43F0-9BD2-3AF2BF723C06}" type="pres">
      <dgm:prSet presAssocID="{D697D2CD-0A0E-46D3-82D3-F17FD8D12D9B}" presName="desTx" presStyleLbl="revTx" presStyleIdx="4" presStyleCnt="5">
        <dgm:presLayoutVars/>
      </dgm:prSet>
      <dgm:spPr/>
    </dgm:pt>
  </dgm:ptLst>
  <dgm:cxnLst>
    <dgm:cxn modelId="{DA773F15-8708-4AD1-B2C9-D8197F591955}" srcId="{FD412842-E95A-427D-9AA0-121F73096DF7}" destId="{61C65D40-062C-46AF-B3E1-972AC015D209}" srcOrd="1" destOrd="0" parTransId="{C422D5BC-ADC5-4CCB-8786-9EE4AE1B3043}" sibTransId="{8F1DE72D-259F-49E3-A74C-97A2DDFA1189}"/>
    <dgm:cxn modelId="{9DAD4D17-D1EA-456D-814F-9725AF87BB7F}" srcId="{FD412842-E95A-427D-9AA0-121F73096DF7}" destId="{D697D2CD-0A0E-46D3-82D3-F17FD8D12D9B}" srcOrd="2" destOrd="0" parTransId="{2C484DCD-9777-4846-BF6E-D79FB22EFDA0}" sibTransId="{BA0735F6-A1BE-427A-A41A-8CD03F0ECDE6}"/>
    <dgm:cxn modelId="{E553152C-362F-45F0-92B6-36461E889AF1}" type="presOf" srcId="{CFB333F0-3880-48D3-B8B3-A194069FF1A0}" destId="{1A26ADCD-3E80-43F0-9BD2-3AF2BF723C06}" srcOrd="0" destOrd="0" presId="urn:microsoft.com/office/officeart/2018/2/layout/IconVerticalSolidList"/>
    <dgm:cxn modelId="{73724733-2627-4D02-BA70-47DC42F1A585}" srcId="{D697D2CD-0A0E-46D3-82D3-F17FD8D12D9B}" destId="{CFB333F0-3880-48D3-B8B3-A194069FF1A0}" srcOrd="0" destOrd="0" parTransId="{1C5542B4-6BE7-4353-A696-8072ED0EB012}" sibTransId="{17ED2212-7A9A-4BE2-9D98-7697FF6F5BFF}"/>
    <dgm:cxn modelId="{AA247A50-6EE4-4EB7-84A1-0EC46BBDBB86}" type="presOf" srcId="{816FE796-F642-44EB-8978-CA1B60289270}" destId="{57F27ED3-47EB-47B1-A0FF-F06022C697FC}" srcOrd="0" destOrd="0" presId="urn:microsoft.com/office/officeart/2018/2/layout/IconVerticalSolidList"/>
    <dgm:cxn modelId="{F9C32970-6390-427B-94C7-0CA9B077ACF0}" type="presOf" srcId="{FD412842-E95A-427D-9AA0-121F73096DF7}" destId="{B360EF5B-2999-494C-B9AF-890EA72DFEA5}" srcOrd="0" destOrd="0" presId="urn:microsoft.com/office/officeart/2018/2/layout/IconVerticalSolidList"/>
    <dgm:cxn modelId="{83D50ABF-E241-4762-BD29-1342DB4D6B1A}" type="presOf" srcId="{87D910D2-1FAB-490B-824C-2A580ADC06ED}" destId="{1A26ADCD-3E80-43F0-9BD2-3AF2BF723C06}" srcOrd="0" destOrd="1" presId="urn:microsoft.com/office/officeart/2018/2/layout/IconVerticalSolidList"/>
    <dgm:cxn modelId="{FF7E04C7-82C8-4B1E-968F-9250FF4CB743}" srcId="{D697D2CD-0A0E-46D3-82D3-F17FD8D12D9B}" destId="{87D910D2-1FAB-490B-824C-2A580ADC06ED}" srcOrd="1" destOrd="0" parTransId="{8D4341A0-D414-4794-9230-DF8CE4B8874F}" sibTransId="{460F9CCB-6D09-4568-8EFB-0FE38C732991}"/>
    <dgm:cxn modelId="{F875E8DC-7635-4064-B149-7B1DBE0149E3}" type="presOf" srcId="{9AF497A5-101A-4934-9AA2-FC3237F79876}" destId="{30436354-6FEF-4BAB-B54C-9D71896FCFB2}" srcOrd="0" destOrd="0" presId="urn:microsoft.com/office/officeart/2018/2/layout/IconVerticalSolidList"/>
    <dgm:cxn modelId="{854E59DE-2E22-4C5C-9976-35A9675B01AD}" type="presOf" srcId="{61C65D40-062C-46AF-B3E1-972AC015D209}" destId="{668ACA2B-80D6-43D4-A10D-E72854AF636C}" srcOrd="0" destOrd="0" presId="urn:microsoft.com/office/officeart/2018/2/layout/IconVerticalSolidList"/>
    <dgm:cxn modelId="{5E8891E3-054B-4513-9491-AA3E5A181099}" srcId="{61C65D40-062C-46AF-B3E1-972AC015D209}" destId="{816FE796-F642-44EB-8978-CA1B60289270}" srcOrd="0" destOrd="0" parTransId="{390B1BDF-7614-40E1-8B75-E5CB9039F680}" sibTransId="{548E46DF-4E07-4830-88E9-0704DF0BFB3A}"/>
    <dgm:cxn modelId="{D84E05F0-6F16-4E66-8D28-FD2D9B22EDEE}" srcId="{FD412842-E95A-427D-9AA0-121F73096DF7}" destId="{9AF497A5-101A-4934-9AA2-FC3237F79876}" srcOrd="0" destOrd="0" parTransId="{2ADD3C92-15EB-48CC-B7D3-D5694CFB1C30}" sibTransId="{8A9D1DB8-9C15-46EC-AC85-11A241C1272B}"/>
    <dgm:cxn modelId="{428116FB-5BBB-4082-853F-26A9C39208A6}" type="presOf" srcId="{D697D2CD-0A0E-46D3-82D3-F17FD8D12D9B}" destId="{C6F6A7D8-FF2F-4DD0-AA04-E3E3B6F63585}" srcOrd="0" destOrd="0" presId="urn:microsoft.com/office/officeart/2018/2/layout/IconVerticalSolidList"/>
    <dgm:cxn modelId="{C24A9D93-B644-4C8C-AD25-350D0E6E031C}" type="presParOf" srcId="{B360EF5B-2999-494C-B9AF-890EA72DFEA5}" destId="{E14BC121-01CA-499D-85FD-31E99B3312E8}" srcOrd="0" destOrd="0" presId="urn:microsoft.com/office/officeart/2018/2/layout/IconVerticalSolidList"/>
    <dgm:cxn modelId="{F168E12F-6F7E-4291-8E61-94C71C96E44D}" type="presParOf" srcId="{E14BC121-01CA-499D-85FD-31E99B3312E8}" destId="{ECE05372-FF5A-4A01-BE51-5AD80CF83713}" srcOrd="0" destOrd="0" presId="urn:microsoft.com/office/officeart/2018/2/layout/IconVerticalSolidList"/>
    <dgm:cxn modelId="{515B4DC0-4A46-46EE-A058-11E7B585D62C}" type="presParOf" srcId="{E14BC121-01CA-499D-85FD-31E99B3312E8}" destId="{574AC470-FFDA-48B4-9EDE-BFF242744EE7}" srcOrd="1" destOrd="0" presId="urn:microsoft.com/office/officeart/2018/2/layout/IconVerticalSolidList"/>
    <dgm:cxn modelId="{88A97E4F-E68C-4E62-851A-B737F03EBA73}" type="presParOf" srcId="{E14BC121-01CA-499D-85FD-31E99B3312E8}" destId="{5B60860E-8913-49DA-8DCE-3E362EE79167}" srcOrd="2" destOrd="0" presId="urn:microsoft.com/office/officeart/2018/2/layout/IconVerticalSolidList"/>
    <dgm:cxn modelId="{D83B9941-7AE9-45A6-AD72-E367A8CAECF0}" type="presParOf" srcId="{E14BC121-01CA-499D-85FD-31E99B3312E8}" destId="{30436354-6FEF-4BAB-B54C-9D71896FCFB2}" srcOrd="3" destOrd="0" presId="urn:microsoft.com/office/officeart/2018/2/layout/IconVerticalSolidList"/>
    <dgm:cxn modelId="{0E1130D6-B085-4677-8AB2-48BC53C9AAB9}" type="presParOf" srcId="{B360EF5B-2999-494C-B9AF-890EA72DFEA5}" destId="{A185E06D-6D1A-41F1-8D2B-3C4C0C6BEC2A}" srcOrd="1" destOrd="0" presId="urn:microsoft.com/office/officeart/2018/2/layout/IconVerticalSolidList"/>
    <dgm:cxn modelId="{B1C98A53-09DC-4188-8BA4-C0EBA7DDE904}" type="presParOf" srcId="{B360EF5B-2999-494C-B9AF-890EA72DFEA5}" destId="{5E4B5E6C-C095-4939-803F-F37026912AC7}" srcOrd="2" destOrd="0" presId="urn:microsoft.com/office/officeart/2018/2/layout/IconVerticalSolidList"/>
    <dgm:cxn modelId="{261AC382-0FF0-4AFD-BA0E-FCEC9AE76D9F}" type="presParOf" srcId="{5E4B5E6C-C095-4939-803F-F37026912AC7}" destId="{198392B1-3F58-4299-A8C1-D4960BFCD4A4}" srcOrd="0" destOrd="0" presId="urn:microsoft.com/office/officeart/2018/2/layout/IconVerticalSolidList"/>
    <dgm:cxn modelId="{06067740-C4C9-44AC-A5C3-5C5EE0D4EF78}" type="presParOf" srcId="{5E4B5E6C-C095-4939-803F-F37026912AC7}" destId="{575012A7-89E5-4423-A43B-77FB02939234}" srcOrd="1" destOrd="0" presId="urn:microsoft.com/office/officeart/2018/2/layout/IconVerticalSolidList"/>
    <dgm:cxn modelId="{B7184B84-720A-417D-99F9-44BA82BBFF69}" type="presParOf" srcId="{5E4B5E6C-C095-4939-803F-F37026912AC7}" destId="{73BBF157-C175-43D7-B8FE-D3B1C27D9515}" srcOrd="2" destOrd="0" presId="urn:microsoft.com/office/officeart/2018/2/layout/IconVerticalSolidList"/>
    <dgm:cxn modelId="{92D1F190-0DD5-470B-A801-B3C180139A5F}" type="presParOf" srcId="{5E4B5E6C-C095-4939-803F-F37026912AC7}" destId="{668ACA2B-80D6-43D4-A10D-E72854AF636C}" srcOrd="3" destOrd="0" presId="urn:microsoft.com/office/officeart/2018/2/layout/IconVerticalSolidList"/>
    <dgm:cxn modelId="{072025E0-34DA-4BC7-BD8C-C558C84EBD4C}" type="presParOf" srcId="{5E4B5E6C-C095-4939-803F-F37026912AC7}" destId="{57F27ED3-47EB-47B1-A0FF-F06022C697FC}" srcOrd="4" destOrd="0" presId="urn:microsoft.com/office/officeart/2018/2/layout/IconVerticalSolidList"/>
    <dgm:cxn modelId="{190FD7D9-1525-4650-9EBB-0F303296F2BE}" type="presParOf" srcId="{B360EF5B-2999-494C-B9AF-890EA72DFEA5}" destId="{E1B1BE15-9989-4ACB-B0B8-F966702E3079}" srcOrd="3" destOrd="0" presId="urn:microsoft.com/office/officeart/2018/2/layout/IconVerticalSolidList"/>
    <dgm:cxn modelId="{8B75F51C-1994-472B-8B0C-9A1135354486}" type="presParOf" srcId="{B360EF5B-2999-494C-B9AF-890EA72DFEA5}" destId="{2229602A-5C6B-464E-A140-6FF1AB872568}" srcOrd="4" destOrd="0" presId="urn:microsoft.com/office/officeart/2018/2/layout/IconVerticalSolidList"/>
    <dgm:cxn modelId="{5A2C35B6-E5B6-466E-87A2-CF0436E94A53}" type="presParOf" srcId="{2229602A-5C6B-464E-A140-6FF1AB872568}" destId="{212F178F-71F0-43B9-A539-37B40B9A2CB9}" srcOrd="0" destOrd="0" presId="urn:microsoft.com/office/officeart/2018/2/layout/IconVerticalSolidList"/>
    <dgm:cxn modelId="{5245EE77-7908-4FA3-8DC0-8DE338E2EE9F}" type="presParOf" srcId="{2229602A-5C6B-464E-A140-6FF1AB872568}" destId="{67CBD199-47F9-4FA4-91A3-566333C91766}" srcOrd="1" destOrd="0" presId="urn:microsoft.com/office/officeart/2018/2/layout/IconVerticalSolidList"/>
    <dgm:cxn modelId="{6E820DEE-E43C-4BDB-A2B5-5C1F39476294}" type="presParOf" srcId="{2229602A-5C6B-464E-A140-6FF1AB872568}" destId="{41EC626B-F349-489D-BBD9-F4A0389023EE}" srcOrd="2" destOrd="0" presId="urn:microsoft.com/office/officeart/2018/2/layout/IconVerticalSolidList"/>
    <dgm:cxn modelId="{861806E6-CF3E-43C4-BFF0-01FBE0AA78D5}" type="presParOf" srcId="{2229602A-5C6B-464E-A140-6FF1AB872568}" destId="{C6F6A7D8-FF2F-4DD0-AA04-E3E3B6F63585}" srcOrd="3" destOrd="0" presId="urn:microsoft.com/office/officeart/2018/2/layout/IconVerticalSolidList"/>
    <dgm:cxn modelId="{62A6F30F-39A9-4C41-8F3D-5AFC3CD33082}" type="presParOf" srcId="{2229602A-5C6B-464E-A140-6FF1AB872568}" destId="{1A26ADCD-3E80-43F0-9BD2-3AF2BF723C06}"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BD563E-D7FF-4EAF-A0C0-D55E7850DEE8}" type="doc">
      <dgm:prSet loTypeId="urn:microsoft.com/office/officeart/2008/layout/LinedList" loCatId="list" qsTypeId="urn:microsoft.com/office/officeart/2005/8/quickstyle/simple5" qsCatId="simple" csTypeId="urn:microsoft.com/office/officeart/2005/8/colors/accent2_2" csCatId="accent2"/>
      <dgm:spPr/>
      <dgm:t>
        <a:bodyPr/>
        <a:lstStyle/>
        <a:p>
          <a:endParaRPr lang="en-US"/>
        </a:p>
      </dgm:t>
    </dgm:pt>
    <dgm:pt modelId="{34260C04-2FFB-454D-9E02-27A802BD6519}">
      <dgm:prSet/>
      <dgm:spPr/>
      <dgm:t>
        <a:bodyPr/>
        <a:lstStyle/>
        <a:p>
          <a:r>
            <a:rPr lang="en-US"/>
            <a:t>The LOINC code alone never has all of the information that would make data instances semantically interoperable</a:t>
          </a:r>
        </a:p>
      </dgm:t>
    </dgm:pt>
    <dgm:pt modelId="{2196A8A4-A9FF-45B0-8CD8-9F20A37FD4F7}" type="parTrans" cxnId="{6EC2DD7A-1CA0-444B-A6F4-50CA3B0BAC5D}">
      <dgm:prSet/>
      <dgm:spPr/>
      <dgm:t>
        <a:bodyPr/>
        <a:lstStyle/>
        <a:p>
          <a:endParaRPr lang="en-US"/>
        </a:p>
      </dgm:t>
    </dgm:pt>
    <dgm:pt modelId="{B935034D-EC19-4498-ABB8-DA3EAB8C0988}" type="sibTrans" cxnId="{6EC2DD7A-1CA0-444B-A6F4-50CA3B0BAC5D}">
      <dgm:prSet/>
      <dgm:spPr/>
      <dgm:t>
        <a:bodyPr/>
        <a:lstStyle/>
        <a:p>
          <a:endParaRPr lang="en-US"/>
        </a:p>
      </dgm:t>
    </dgm:pt>
    <dgm:pt modelId="{DA1C03D1-3E81-4012-9980-3CAF8614E3EE}">
      <dgm:prSet/>
      <dgm:spPr/>
      <dgm:t>
        <a:bodyPr/>
        <a:lstStyle/>
        <a:p>
          <a:r>
            <a:rPr lang="en-US" dirty="0"/>
            <a:t>You also need unit of measure, interpretation, priority, reference range, device/instrument/test kit, method, reagents, provenance </a:t>
          </a:r>
          <a:r>
            <a:rPr lang="en-US"/>
            <a:t>data,  …</a:t>
          </a:r>
          <a:endParaRPr lang="en-US" dirty="0"/>
        </a:p>
      </dgm:t>
    </dgm:pt>
    <dgm:pt modelId="{AEB4A89B-54EC-4004-AE7A-1C1B441229A3}" type="parTrans" cxnId="{F9066031-7819-4FB3-BA2C-FD227AB63497}">
      <dgm:prSet/>
      <dgm:spPr/>
      <dgm:t>
        <a:bodyPr/>
        <a:lstStyle/>
        <a:p>
          <a:endParaRPr lang="en-US"/>
        </a:p>
      </dgm:t>
    </dgm:pt>
    <dgm:pt modelId="{3EAA7B9D-C0C5-4000-B2E7-D4EF7148821A}" type="sibTrans" cxnId="{F9066031-7819-4FB3-BA2C-FD227AB63497}">
      <dgm:prSet/>
      <dgm:spPr/>
      <dgm:t>
        <a:bodyPr/>
        <a:lstStyle/>
        <a:p>
          <a:endParaRPr lang="en-US"/>
        </a:p>
      </dgm:t>
    </dgm:pt>
    <dgm:pt modelId="{F128F84B-2A88-48A9-A74B-8F589E1E66FA}" type="pres">
      <dgm:prSet presAssocID="{16BD563E-D7FF-4EAF-A0C0-D55E7850DEE8}" presName="vert0" presStyleCnt="0">
        <dgm:presLayoutVars>
          <dgm:dir/>
          <dgm:animOne val="branch"/>
          <dgm:animLvl val="lvl"/>
        </dgm:presLayoutVars>
      </dgm:prSet>
      <dgm:spPr/>
    </dgm:pt>
    <dgm:pt modelId="{ACA39A36-6167-4704-A2D9-F014312E5E87}" type="pres">
      <dgm:prSet presAssocID="{34260C04-2FFB-454D-9E02-27A802BD6519}" presName="thickLine" presStyleLbl="alignNode1" presStyleIdx="0" presStyleCnt="2"/>
      <dgm:spPr/>
    </dgm:pt>
    <dgm:pt modelId="{288F7504-A540-43CF-9115-BFECD6801C5A}" type="pres">
      <dgm:prSet presAssocID="{34260C04-2FFB-454D-9E02-27A802BD6519}" presName="horz1" presStyleCnt="0"/>
      <dgm:spPr/>
    </dgm:pt>
    <dgm:pt modelId="{3C29864B-D69A-48DE-BBE7-5A036C5EED8C}" type="pres">
      <dgm:prSet presAssocID="{34260C04-2FFB-454D-9E02-27A802BD6519}" presName="tx1" presStyleLbl="revTx" presStyleIdx="0" presStyleCnt="2"/>
      <dgm:spPr/>
    </dgm:pt>
    <dgm:pt modelId="{E80EF5D3-6ECA-43E0-8201-D7C7BB777AC1}" type="pres">
      <dgm:prSet presAssocID="{34260C04-2FFB-454D-9E02-27A802BD6519}" presName="vert1" presStyleCnt="0"/>
      <dgm:spPr/>
    </dgm:pt>
    <dgm:pt modelId="{07B4E0F5-ADE7-4C2C-908F-3F10AED1F5E0}" type="pres">
      <dgm:prSet presAssocID="{DA1C03D1-3E81-4012-9980-3CAF8614E3EE}" presName="thickLine" presStyleLbl="alignNode1" presStyleIdx="1" presStyleCnt="2"/>
      <dgm:spPr/>
    </dgm:pt>
    <dgm:pt modelId="{66D96A32-4893-46FE-B3CC-11026CD8466E}" type="pres">
      <dgm:prSet presAssocID="{DA1C03D1-3E81-4012-9980-3CAF8614E3EE}" presName="horz1" presStyleCnt="0"/>
      <dgm:spPr/>
    </dgm:pt>
    <dgm:pt modelId="{47806990-49BB-4D7A-B026-5F323EACBD7C}" type="pres">
      <dgm:prSet presAssocID="{DA1C03D1-3E81-4012-9980-3CAF8614E3EE}" presName="tx1" presStyleLbl="revTx" presStyleIdx="1" presStyleCnt="2"/>
      <dgm:spPr/>
    </dgm:pt>
    <dgm:pt modelId="{A2050394-5B8E-4701-A93D-BD5143BC3A35}" type="pres">
      <dgm:prSet presAssocID="{DA1C03D1-3E81-4012-9980-3CAF8614E3EE}" presName="vert1" presStyleCnt="0"/>
      <dgm:spPr/>
    </dgm:pt>
  </dgm:ptLst>
  <dgm:cxnLst>
    <dgm:cxn modelId="{68566510-F30D-4180-94EF-C4FE9213BE5A}" type="presOf" srcId="{16BD563E-D7FF-4EAF-A0C0-D55E7850DEE8}" destId="{F128F84B-2A88-48A9-A74B-8F589E1E66FA}" srcOrd="0" destOrd="0" presId="urn:microsoft.com/office/officeart/2008/layout/LinedList"/>
    <dgm:cxn modelId="{F9066031-7819-4FB3-BA2C-FD227AB63497}" srcId="{16BD563E-D7FF-4EAF-A0C0-D55E7850DEE8}" destId="{DA1C03D1-3E81-4012-9980-3CAF8614E3EE}" srcOrd="1" destOrd="0" parTransId="{AEB4A89B-54EC-4004-AE7A-1C1B441229A3}" sibTransId="{3EAA7B9D-C0C5-4000-B2E7-D4EF7148821A}"/>
    <dgm:cxn modelId="{67285B39-79EB-49B1-BA2C-F2BCC7EDB51E}" type="presOf" srcId="{DA1C03D1-3E81-4012-9980-3CAF8614E3EE}" destId="{47806990-49BB-4D7A-B026-5F323EACBD7C}" srcOrd="0" destOrd="0" presId="urn:microsoft.com/office/officeart/2008/layout/LinedList"/>
    <dgm:cxn modelId="{4AA47A4A-F514-4723-BA97-55ABA89AC9F3}" type="presOf" srcId="{34260C04-2FFB-454D-9E02-27A802BD6519}" destId="{3C29864B-D69A-48DE-BBE7-5A036C5EED8C}" srcOrd="0" destOrd="0" presId="urn:microsoft.com/office/officeart/2008/layout/LinedList"/>
    <dgm:cxn modelId="{6EC2DD7A-1CA0-444B-A6F4-50CA3B0BAC5D}" srcId="{16BD563E-D7FF-4EAF-A0C0-D55E7850DEE8}" destId="{34260C04-2FFB-454D-9E02-27A802BD6519}" srcOrd="0" destOrd="0" parTransId="{2196A8A4-A9FF-45B0-8CD8-9F20A37FD4F7}" sibTransId="{B935034D-EC19-4498-ABB8-DA3EAB8C0988}"/>
    <dgm:cxn modelId="{C2C28369-5C30-42A8-9B62-CE4FFEAD2B9A}" type="presParOf" srcId="{F128F84B-2A88-48A9-A74B-8F589E1E66FA}" destId="{ACA39A36-6167-4704-A2D9-F014312E5E87}" srcOrd="0" destOrd="0" presId="urn:microsoft.com/office/officeart/2008/layout/LinedList"/>
    <dgm:cxn modelId="{E3B901B3-4192-479F-9C51-64E809B616CE}" type="presParOf" srcId="{F128F84B-2A88-48A9-A74B-8F589E1E66FA}" destId="{288F7504-A540-43CF-9115-BFECD6801C5A}" srcOrd="1" destOrd="0" presId="urn:microsoft.com/office/officeart/2008/layout/LinedList"/>
    <dgm:cxn modelId="{FAF43471-AEFB-48E3-8F21-BFFD6DCBC56A}" type="presParOf" srcId="{288F7504-A540-43CF-9115-BFECD6801C5A}" destId="{3C29864B-D69A-48DE-BBE7-5A036C5EED8C}" srcOrd="0" destOrd="0" presId="urn:microsoft.com/office/officeart/2008/layout/LinedList"/>
    <dgm:cxn modelId="{E4C7FBC7-7E71-42B5-AC78-8E5EB64AF114}" type="presParOf" srcId="{288F7504-A540-43CF-9115-BFECD6801C5A}" destId="{E80EF5D3-6ECA-43E0-8201-D7C7BB777AC1}" srcOrd="1" destOrd="0" presId="urn:microsoft.com/office/officeart/2008/layout/LinedList"/>
    <dgm:cxn modelId="{E72895BE-751E-4720-8D6D-77D42BCAE4E9}" type="presParOf" srcId="{F128F84B-2A88-48A9-A74B-8F589E1E66FA}" destId="{07B4E0F5-ADE7-4C2C-908F-3F10AED1F5E0}" srcOrd="2" destOrd="0" presId="urn:microsoft.com/office/officeart/2008/layout/LinedList"/>
    <dgm:cxn modelId="{888887D8-78B5-4219-944B-2A8984830ADE}" type="presParOf" srcId="{F128F84B-2A88-48A9-A74B-8F589E1E66FA}" destId="{66D96A32-4893-46FE-B3CC-11026CD8466E}" srcOrd="3" destOrd="0" presId="urn:microsoft.com/office/officeart/2008/layout/LinedList"/>
    <dgm:cxn modelId="{962EC5E6-E6A8-4C2E-820B-814AA260B275}" type="presParOf" srcId="{66D96A32-4893-46FE-B3CC-11026CD8466E}" destId="{47806990-49BB-4D7A-B026-5F323EACBD7C}" srcOrd="0" destOrd="0" presId="urn:microsoft.com/office/officeart/2008/layout/LinedList"/>
    <dgm:cxn modelId="{AF43BEF6-7C1A-4A58-995C-837FA1D51924}" type="presParOf" srcId="{66D96A32-4893-46FE-B3CC-11026CD8466E}" destId="{A2050394-5B8E-4701-A93D-BD5143BC3A3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65DF5-27A4-4D3C-8B6E-8827B0BF661C}">
      <dsp:nvSpPr>
        <dsp:cNvPr id="0" name=""/>
        <dsp:cNvSpPr/>
      </dsp:nvSpPr>
      <dsp:spPr>
        <a:xfrm>
          <a:off x="0" y="531"/>
          <a:ext cx="105156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1A3D612-0DB5-40DE-A8F2-B684BBD7996A}">
      <dsp:nvSpPr>
        <dsp:cNvPr id="0" name=""/>
        <dsp:cNvSpPr/>
      </dsp:nvSpPr>
      <dsp:spPr>
        <a:xfrm>
          <a:off x="0" y="531"/>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HL7 was new.</a:t>
          </a:r>
          <a:endParaRPr lang="en-US" sz="2400" kern="1200" dirty="0"/>
        </a:p>
      </dsp:txBody>
      <dsp:txXfrm>
        <a:off x="0" y="531"/>
        <a:ext cx="10515600" cy="870296"/>
      </dsp:txXfrm>
    </dsp:sp>
    <dsp:sp modelId="{818F2C9B-266E-45F7-B8AB-0A1ECA86313A}">
      <dsp:nvSpPr>
        <dsp:cNvPr id="0" name=""/>
        <dsp:cNvSpPr/>
      </dsp:nvSpPr>
      <dsp:spPr>
        <a:xfrm>
          <a:off x="0" y="870827"/>
          <a:ext cx="105156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A3DA0DA-B9DA-4A48-8E03-65310423988C}">
      <dsp:nvSpPr>
        <dsp:cNvPr id="0" name=""/>
        <dsp:cNvSpPr/>
      </dsp:nvSpPr>
      <dsp:spPr>
        <a:xfrm>
          <a:off x="0" y="870827"/>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For the first time, we had the HL7 data exchange standard.</a:t>
          </a:r>
          <a:endParaRPr lang="en-US" sz="2400" kern="1200" dirty="0"/>
        </a:p>
      </dsp:txBody>
      <dsp:txXfrm>
        <a:off x="0" y="870827"/>
        <a:ext cx="10515600" cy="870296"/>
      </dsp:txXfrm>
    </dsp:sp>
    <dsp:sp modelId="{02BAA76E-78F5-4456-8E02-C2781FDEAD07}">
      <dsp:nvSpPr>
        <dsp:cNvPr id="0" name=""/>
        <dsp:cNvSpPr/>
      </dsp:nvSpPr>
      <dsp:spPr>
        <a:xfrm>
          <a:off x="0" y="1741123"/>
          <a:ext cx="105156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1EA8879-299B-4E9A-89F1-056CC55CB5FC}">
      <dsp:nvSpPr>
        <dsp:cNvPr id="0" name=""/>
        <dsp:cNvSpPr/>
      </dsp:nvSpPr>
      <dsp:spPr>
        <a:xfrm>
          <a:off x="0" y="1741123"/>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But everyone was using their own local codes.</a:t>
          </a:r>
          <a:endParaRPr lang="en-US" sz="2400" kern="1200" dirty="0"/>
        </a:p>
      </dsp:txBody>
      <dsp:txXfrm>
        <a:off x="0" y="1741123"/>
        <a:ext cx="10515600" cy="870296"/>
      </dsp:txXfrm>
    </dsp:sp>
    <dsp:sp modelId="{15832406-5D43-4C38-B200-D644C0DCA8AC}">
      <dsp:nvSpPr>
        <dsp:cNvPr id="0" name=""/>
        <dsp:cNvSpPr/>
      </dsp:nvSpPr>
      <dsp:spPr>
        <a:xfrm>
          <a:off x="0" y="2611420"/>
          <a:ext cx="105156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16A3BF0-81FE-4553-8276-C60CFCD8136B}">
      <dsp:nvSpPr>
        <dsp:cNvPr id="0" name=""/>
        <dsp:cNvSpPr/>
      </dsp:nvSpPr>
      <dsp:spPr>
        <a:xfrm>
          <a:off x="0" y="2611420"/>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There were no standard codes for representing the meaning of the data being exchanged.</a:t>
          </a:r>
          <a:endParaRPr lang="en-US" sz="2400" kern="1200"/>
        </a:p>
      </dsp:txBody>
      <dsp:txXfrm>
        <a:off x="0" y="2611420"/>
        <a:ext cx="10515600" cy="870296"/>
      </dsp:txXfrm>
    </dsp:sp>
    <dsp:sp modelId="{DA1B6769-98C5-4E22-AD75-1FB96F832319}">
      <dsp:nvSpPr>
        <dsp:cNvPr id="0" name=""/>
        <dsp:cNvSpPr/>
      </dsp:nvSpPr>
      <dsp:spPr>
        <a:xfrm>
          <a:off x="0" y="3481716"/>
          <a:ext cx="105156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C11E7C8-DCFF-44C5-8EE2-ABCC2CAA9E62}">
      <dsp:nvSpPr>
        <dsp:cNvPr id="0" name=""/>
        <dsp:cNvSpPr/>
      </dsp:nvSpPr>
      <dsp:spPr>
        <a:xfrm>
          <a:off x="0" y="3481716"/>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Clem convened a small group of volunteers to see if we could agree on standard codes.</a:t>
          </a:r>
          <a:endParaRPr lang="en-US" sz="2400" kern="1200" dirty="0"/>
        </a:p>
      </dsp:txBody>
      <dsp:txXfrm>
        <a:off x="0" y="3481716"/>
        <a:ext cx="10515600" cy="8702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9E520-1030-4EBB-A1E9-F090556CFB1A}">
      <dsp:nvSpPr>
        <dsp:cNvPr id="0" name=""/>
        <dsp:cNvSpPr/>
      </dsp:nvSpPr>
      <dsp:spPr>
        <a:xfrm>
          <a:off x="3611880" y="-189911"/>
          <a:ext cx="2285999" cy="2285999"/>
        </a:xfrm>
        <a:prstGeom prst="ellipse">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Collect result names </a:t>
          </a:r>
          <a:r>
            <a:rPr lang="en-US" sz="2000" b="1" kern="1200"/>
            <a:t>and descriptions      </a:t>
          </a:r>
          <a:r>
            <a:rPr lang="en-US" sz="1400" b="0" kern="1200"/>
            <a:t>IH</a:t>
          </a:r>
          <a:r>
            <a:rPr lang="en-US" sz="1400" b="0" kern="1200" dirty="0"/>
            <a:t>, VA, Regenstrief, May Clinic, commercial lab systems</a:t>
          </a:r>
          <a:endParaRPr lang="en-US" sz="2000" b="0" kern="1200" dirty="0"/>
        </a:p>
      </dsp:txBody>
      <dsp:txXfrm>
        <a:off x="3946657" y="144866"/>
        <a:ext cx="1616445" cy="1616445"/>
      </dsp:txXfrm>
    </dsp:sp>
    <dsp:sp modelId="{DE5CD6B5-FD2D-408F-A63E-3070E5EFDDB0}">
      <dsp:nvSpPr>
        <dsp:cNvPr id="0" name=""/>
        <dsp:cNvSpPr/>
      </dsp:nvSpPr>
      <dsp:spPr>
        <a:xfrm rot="2160000">
          <a:off x="5608162" y="1606069"/>
          <a:ext cx="594360" cy="365757"/>
        </a:xfrm>
        <a:prstGeom prst="rightArrow">
          <a:avLst>
            <a:gd name="adj1" fmla="val 60000"/>
            <a:gd name="adj2" fmla="val 50000"/>
          </a:avLst>
        </a:prstGeom>
        <a:gradFill rotWithShape="0">
          <a:gsLst>
            <a:gs pos="0">
              <a:schemeClr val="accent2">
                <a:shade val="90000"/>
                <a:hueOff val="0"/>
                <a:satOff val="0"/>
                <a:lumOff val="0"/>
                <a:alphaOff val="0"/>
                <a:satMod val="103000"/>
                <a:lumMod val="102000"/>
                <a:tint val="94000"/>
              </a:schemeClr>
            </a:gs>
            <a:gs pos="50000">
              <a:schemeClr val="accent2">
                <a:shade val="90000"/>
                <a:hueOff val="0"/>
                <a:satOff val="0"/>
                <a:lumOff val="0"/>
                <a:alphaOff val="0"/>
                <a:satMod val="110000"/>
                <a:lumMod val="100000"/>
                <a:shade val="100000"/>
              </a:schemeClr>
            </a:gs>
            <a:gs pos="100000">
              <a:schemeClr val="accent2">
                <a:shade val="9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a:off x="5618640" y="1646972"/>
        <a:ext cx="484633" cy="219455"/>
      </dsp:txXfrm>
    </dsp:sp>
    <dsp:sp modelId="{31C6178C-A031-4AC8-A603-BBABD701F293}">
      <dsp:nvSpPr>
        <dsp:cNvPr id="0" name=""/>
        <dsp:cNvSpPr/>
      </dsp:nvSpPr>
      <dsp:spPr>
        <a:xfrm>
          <a:off x="5926771" y="1491954"/>
          <a:ext cx="2285999" cy="2285999"/>
        </a:xfrm>
        <a:prstGeom prst="ellipse">
          <a:avLst/>
        </a:prstGeom>
        <a:gradFill rotWithShape="0">
          <a:gsLst>
            <a:gs pos="0">
              <a:schemeClr val="accent2">
                <a:shade val="50000"/>
                <a:hueOff val="307456"/>
                <a:satOff val="-37250"/>
                <a:lumOff val="26105"/>
                <a:alphaOff val="0"/>
                <a:satMod val="103000"/>
                <a:lumMod val="102000"/>
                <a:tint val="94000"/>
              </a:schemeClr>
            </a:gs>
            <a:gs pos="50000">
              <a:schemeClr val="accent2">
                <a:shade val="50000"/>
                <a:hueOff val="307456"/>
                <a:satOff val="-37250"/>
                <a:lumOff val="26105"/>
                <a:alphaOff val="0"/>
                <a:satMod val="110000"/>
                <a:lumMod val="100000"/>
                <a:shade val="100000"/>
              </a:schemeClr>
            </a:gs>
            <a:gs pos="100000">
              <a:schemeClr val="accent2">
                <a:shade val="50000"/>
                <a:hueOff val="307456"/>
                <a:satOff val="-37250"/>
                <a:lumOff val="2610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Formulate </a:t>
          </a:r>
          <a:r>
            <a:rPr lang="en-US" sz="2000" b="1" kern="1200"/>
            <a:t>a model  </a:t>
          </a:r>
          <a:r>
            <a:rPr lang="en-US" sz="1400" b="0" kern="1200"/>
            <a:t>Represent </a:t>
          </a:r>
          <a:r>
            <a:rPr lang="en-US" sz="1400" b="0" kern="1200" dirty="0"/>
            <a:t>individual pieces of information</a:t>
          </a:r>
          <a:endParaRPr lang="en-US" sz="2000" b="0" kern="1200" dirty="0"/>
        </a:p>
      </dsp:txBody>
      <dsp:txXfrm>
        <a:off x="6261548" y="1826731"/>
        <a:ext cx="1616445" cy="1616445"/>
      </dsp:txXfrm>
    </dsp:sp>
    <dsp:sp modelId="{4B900E18-7942-4BE0-AEA7-C26AAE20BE33}">
      <dsp:nvSpPr>
        <dsp:cNvPr id="0" name=""/>
        <dsp:cNvSpPr/>
      </dsp:nvSpPr>
      <dsp:spPr>
        <a:xfrm rot="6480000">
          <a:off x="6333152" y="3804526"/>
          <a:ext cx="594360" cy="365757"/>
        </a:xfrm>
        <a:prstGeom prst="rightArrow">
          <a:avLst>
            <a:gd name="adj1" fmla="val 60000"/>
            <a:gd name="adj2" fmla="val 50000"/>
          </a:avLst>
        </a:prstGeom>
        <a:gradFill rotWithShape="0">
          <a:gsLst>
            <a:gs pos="0">
              <a:schemeClr val="accent2">
                <a:shade val="90000"/>
                <a:hueOff val="339647"/>
                <a:satOff val="-37171"/>
                <a:lumOff val="23180"/>
                <a:alphaOff val="0"/>
                <a:satMod val="103000"/>
                <a:lumMod val="102000"/>
                <a:tint val="94000"/>
              </a:schemeClr>
            </a:gs>
            <a:gs pos="50000">
              <a:schemeClr val="accent2">
                <a:shade val="90000"/>
                <a:hueOff val="339647"/>
                <a:satOff val="-37171"/>
                <a:lumOff val="23180"/>
                <a:alphaOff val="0"/>
                <a:satMod val="110000"/>
                <a:lumMod val="100000"/>
                <a:shade val="100000"/>
              </a:schemeClr>
            </a:gs>
            <a:gs pos="100000">
              <a:schemeClr val="accent2">
                <a:shade val="90000"/>
                <a:hueOff val="339647"/>
                <a:satOff val="-37171"/>
                <a:lumOff val="2318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rot="10800000">
        <a:off x="6404969" y="3825499"/>
        <a:ext cx="484633" cy="219455"/>
      </dsp:txXfrm>
    </dsp:sp>
    <dsp:sp modelId="{FFB0439E-6879-4FDB-9D87-2557579CBC6B}">
      <dsp:nvSpPr>
        <dsp:cNvPr id="0" name=""/>
        <dsp:cNvSpPr/>
      </dsp:nvSpPr>
      <dsp:spPr>
        <a:xfrm>
          <a:off x="5042561" y="4213272"/>
          <a:ext cx="2285999" cy="2285999"/>
        </a:xfrm>
        <a:prstGeom prst="ellipse">
          <a:avLst/>
        </a:prstGeom>
        <a:gradFill rotWithShape="0">
          <a:gsLst>
            <a:gs pos="0">
              <a:schemeClr val="accent2">
                <a:shade val="50000"/>
                <a:hueOff val="614911"/>
                <a:satOff val="-74501"/>
                <a:lumOff val="52210"/>
                <a:alphaOff val="0"/>
                <a:satMod val="103000"/>
                <a:lumMod val="102000"/>
                <a:tint val="94000"/>
              </a:schemeClr>
            </a:gs>
            <a:gs pos="50000">
              <a:schemeClr val="accent2">
                <a:shade val="50000"/>
                <a:hueOff val="614911"/>
                <a:satOff val="-74501"/>
                <a:lumOff val="52210"/>
                <a:alphaOff val="0"/>
                <a:satMod val="110000"/>
                <a:lumMod val="100000"/>
                <a:shade val="100000"/>
              </a:schemeClr>
            </a:gs>
            <a:gs pos="100000">
              <a:schemeClr val="accent2">
                <a:shade val="50000"/>
                <a:hueOff val="614911"/>
                <a:satOff val="-74501"/>
                <a:lumOff val="5221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Create “Fully Specified Names”</a:t>
          </a:r>
          <a:endParaRPr lang="en-US" sz="2000" b="1" kern="1200" dirty="0"/>
        </a:p>
      </dsp:txBody>
      <dsp:txXfrm>
        <a:off x="5377338" y="4548049"/>
        <a:ext cx="1616445" cy="1616445"/>
      </dsp:txXfrm>
    </dsp:sp>
    <dsp:sp modelId="{69A1AEAA-C591-4038-959F-DE4EE25BA9C6}">
      <dsp:nvSpPr>
        <dsp:cNvPr id="0" name=""/>
        <dsp:cNvSpPr/>
      </dsp:nvSpPr>
      <dsp:spPr>
        <a:xfrm rot="10800000">
          <a:off x="4466329" y="5173393"/>
          <a:ext cx="594360" cy="365757"/>
        </a:xfrm>
        <a:prstGeom prst="rightArrow">
          <a:avLst>
            <a:gd name="adj1" fmla="val 60000"/>
            <a:gd name="adj2" fmla="val 50000"/>
          </a:avLst>
        </a:prstGeom>
        <a:gradFill rotWithShape="0">
          <a:gsLst>
            <a:gs pos="0">
              <a:schemeClr val="accent2">
                <a:shade val="90000"/>
                <a:hueOff val="679295"/>
                <a:satOff val="-74342"/>
                <a:lumOff val="46361"/>
                <a:alphaOff val="0"/>
                <a:satMod val="103000"/>
                <a:lumMod val="102000"/>
                <a:tint val="94000"/>
              </a:schemeClr>
            </a:gs>
            <a:gs pos="50000">
              <a:schemeClr val="accent2">
                <a:shade val="90000"/>
                <a:hueOff val="679295"/>
                <a:satOff val="-74342"/>
                <a:lumOff val="46361"/>
                <a:alphaOff val="0"/>
                <a:satMod val="110000"/>
                <a:lumMod val="100000"/>
                <a:shade val="100000"/>
              </a:schemeClr>
            </a:gs>
            <a:gs pos="100000">
              <a:schemeClr val="accent2">
                <a:shade val="90000"/>
                <a:hueOff val="679295"/>
                <a:satOff val="-74342"/>
                <a:lumOff val="46361"/>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rot="10800000">
        <a:off x="4576056" y="5246544"/>
        <a:ext cx="484633" cy="219455"/>
      </dsp:txXfrm>
    </dsp:sp>
    <dsp:sp modelId="{938EBD01-5D31-4BE0-B454-F7E98FEB3256}">
      <dsp:nvSpPr>
        <dsp:cNvPr id="0" name=""/>
        <dsp:cNvSpPr/>
      </dsp:nvSpPr>
      <dsp:spPr>
        <a:xfrm>
          <a:off x="2181199" y="4213272"/>
          <a:ext cx="2285999" cy="2285999"/>
        </a:xfrm>
        <a:prstGeom prst="ellipse">
          <a:avLst/>
        </a:prstGeom>
        <a:gradFill rotWithShape="0">
          <a:gsLst>
            <a:gs pos="0">
              <a:schemeClr val="accent2">
                <a:shade val="50000"/>
                <a:hueOff val="614911"/>
                <a:satOff val="-74501"/>
                <a:lumOff val="52210"/>
                <a:alphaOff val="0"/>
                <a:satMod val="103000"/>
                <a:lumMod val="102000"/>
                <a:tint val="94000"/>
              </a:schemeClr>
            </a:gs>
            <a:gs pos="50000">
              <a:schemeClr val="accent2">
                <a:shade val="50000"/>
                <a:hueOff val="614911"/>
                <a:satOff val="-74501"/>
                <a:lumOff val="52210"/>
                <a:alphaOff val="0"/>
                <a:satMod val="110000"/>
                <a:lumMod val="100000"/>
                <a:shade val="100000"/>
              </a:schemeClr>
            </a:gs>
            <a:gs pos="100000">
              <a:schemeClr val="accent2">
                <a:shade val="50000"/>
                <a:hueOff val="614911"/>
                <a:satOff val="-74501"/>
                <a:lumOff val="5221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Adjust concept model </a:t>
          </a:r>
          <a:r>
            <a:rPr lang="en-US" sz="2000" b="1" kern="1200"/>
            <a:t>as needed          </a:t>
          </a:r>
          <a:r>
            <a:rPr lang="en-US" sz="1400" b="0" kern="1200"/>
            <a:t>Do </a:t>
          </a:r>
          <a:r>
            <a:rPr lang="en-US" sz="1400" b="0" kern="1200" dirty="0"/>
            <a:t>any distinct entities have the same name?</a:t>
          </a:r>
          <a:endParaRPr lang="en-US" sz="1800" b="0" kern="1200" dirty="0"/>
        </a:p>
      </dsp:txBody>
      <dsp:txXfrm>
        <a:off x="2515976" y="4548049"/>
        <a:ext cx="1616445" cy="1616445"/>
      </dsp:txXfrm>
    </dsp:sp>
    <dsp:sp modelId="{6CBA5367-AB15-4E8B-9052-0F0B629FB64D}">
      <dsp:nvSpPr>
        <dsp:cNvPr id="0" name=""/>
        <dsp:cNvSpPr/>
      </dsp:nvSpPr>
      <dsp:spPr>
        <a:xfrm rot="15120000">
          <a:off x="2587580" y="3820943"/>
          <a:ext cx="594360" cy="365757"/>
        </a:xfrm>
        <a:prstGeom prst="rightArrow">
          <a:avLst>
            <a:gd name="adj1" fmla="val 60000"/>
            <a:gd name="adj2" fmla="val 50000"/>
          </a:avLst>
        </a:prstGeom>
        <a:gradFill rotWithShape="0">
          <a:gsLst>
            <a:gs pos="0">
              <a:schemeClr val="accent2">
                <a:shade val="90000"/>
                <a:hueOff val="679295"/>
                <a:satOff val="-74342"/>
                <a:lumOff val="46361"/>
                <a:alphaOff val="0"/>
                <a:satMod val="103000"/>
                <a:lumMod val="102000"/>
                <a:tint val="94000"/>
              </a:schemeClr>
            </a:gs>
            <a:gs pos="50000">
              <a:schemeClr val="accent2">
                <a:shade val="90000"/>
                <a:hueOff val="679295"/>
                <a:satOff val="-74342"/>
                <a:lumOff val="46361"/>
                <a:alphaOff val="0"/>
                <a:satMod val="110000"/>
                <a:lumMod val="100000"/>
                <a:shade val="100000"/>
              </a:schemeClr>
            </a:gs>
            <a:gs pos="100000">
              <a:schemeClr val="accent2">
                <a:shade val="90000"/>
                <a:hueOff val="679295"/>
                <a:satOff val="-74342"/>
                <a:lumOff val="46361"/>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rot="10800000">
        <a:off x="2659397" y="3946272"/>
        <a:ext cx="484633" cy="219455"/>
      </dsp:txXfrm>
    </dsp:sp>
    <dsp:sp modelId="{021F9B53-21DA-4F21-B228-E54906894770}">
      <dsp:nvSpPr>
        <dsp:cNvPr id="0" name=""/>
        <dsp:cNvSpPr/>
      </dsp:nvSpPr>
      <dsp:spPr>
        <a:xfrm>
          <a:off x="1296989" y="1491954"/>
          <a:ext cx="2285999" cy="2285999"/>
        </a:xfrm>
        <a:prstGeom prst="ellipse">
          <a:avLst/>
        </a:prstGeom>
        <a:gradFill rotWithShape="0">
          <a:gsLst>
            <a:gs pos="0">
              <a:schemeClr val="accent2">
                <a:shade val="50000"/>
                <a:hueOff val="307456"/>
                <a:satOff val="-37250"/>
                <a:lumOff val="26105"/>
                <a:alphaOff val="0"/>
                <a:satMod val="103000"/>
                <a:lumMod val="102000"/>
                <a:tint val="94000"/>
              </a:schemeClr>
            </a:gs>
            <a:gs pos="50000">
              <a:schemeClr val="accent2">
                <a:shade val="50000"/>
                <a:hueOff val="307456"/>
                <a:satOff val="-37250"/>
                <a:lumOff val="26105"/>
                <a:alphaOff val="0"/>
                <a:satMod val="110000"/>
                <a:lumMod val="100000"/>
                <a:shade val="100000"/>
              </a:schemeClr>
            </a:gs>
            <a:gs pos="100000">
              <a:schemeClr val="accent2">
                <a:shade val="50000"/>
                <a:hueOff val="307456"/>
                <a:satOff val="-37250"/>
                <a:lumOff val="2610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Repeat process until no more adjustments are needed</a:t>
          </a:r>
          <a:endParaRPr lang="en-US" sz="2000" b="1" kern="1200" dirty="0"/>
        </a:p>
      </dsp:txBody>
      <dsp:txXfrm>
        <a:off x="1631766" y="1826731"/>
        <a:ext cx="1616445" cy="1616445"/>
      </dsp:txXfrm>
    </dsp:sp>
    <dsp:sp modelId="{BFAA67FA-D287-4EF9-B088-ABDD4C818CCE}">
      <dsp:nvSpPr>
        <dsp:cNvPr id="0" name=""/>
        <dsp:cNvSpPr/>
      </dsp:nvSpPr>
      <dsp:spPr>
        <a:xfrm rot="19440000">
          <a:off x="3293271" y="1616215"/>
          <a:ext cx="594360" cy="365757"/>
        </a:xfrm>
        <a:prstGeom prst="rightArrow">
          <a:avLst>
            <a:gd name="adj1" fmla="val 60000"/>
            <a:gd name="adj2" fmla="val 50000"/>
          </a:avLst>
        </a:prstGeom>
        <a:gradFill rotWithShape="0">
          <a:gsLst>
            <a:gs pos="0">
              <a:schemeClr val="accent2">
                <a:shade val="90000"/>
                <a:hueOff val="339647"/>
                <a:satOff val="-37171"/>
                <a:lumOff val="23180"/>
                <a:alphaOff val="0"/>
                <a:satMod val="103000"/>
                <a:lumMod val="102000"/>
                <a:tint val="94000"/>
              </a:schemeClr>
            </a:gs>
            <a:gs pos="50000">
              <a:schemeClr val="accent2">
                <a:shade val="90000"/>
                <a:hueOff val="339647"/>
                <a:satOff val="-37171"/>
                <a:lumOff val="23180"/>
                <a:alphaOff val="0"/>
                <a:satMod val="110000"/>
                <a:lumMod val="100000"/>
                <a:shade val="100000"/>
              </a:schemeClr>
            </a:gs>
            <a:gs pos="100000">
              <a:schemeClr val="accent2">
                <a:shade val="90000"/>
                <a:hueOff val="339647"/>
                <a:satOff val="-37171"/>
                <a:lumOff val="2318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a:off x="3303749" y="1721614"/>
        <a:ext cx="484633" cy="2194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05372-FF5A-4A01-BE51-5AD80CF83713}">
      <dsp:nvSpPr>
        <dsp:cNvPr id="0" name=""/>
        <dsp:cNvSpPr/>
      </dsp:nvSpPr>
      <dsp:spPr>
        <a:xfrm>
          <a:off x="0" y="572"/>
          <a:ext cx="10515600" cy="133987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74AC470-FFDA-48B4-9EDE-BFF242744EE7}">
      <dsp:nvSpPr>
        <dsp:cNvPr id="0" name=""/>
        <dsp:cNvSpPr/>
      </dsp:nvSpPr>
      <dsp:spPr>
        <a:xfrm>
          <a:off x="405311" y="302043"/>
          <a:ext cx="736929" cy="73692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0436354-6FEF-4BAB-B54C-9D71896FCFB2}">
      <dsp:nvSpPr>
        <dsp:cNvPr id="0" name=""/>
        <dsp:cNvSpPr/>
      </dsp:nvSpPr>
      <dsp:spPr>
        <a:xfrm>
          <a:off x="1547551" y="572"/>
          <a:ext cx="8968048" cy="1339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803" tIns="141803" rIns="141803" bIns="141803" numCol="1" spcCol="1270" anchor="ctr" anchorCtr="0">
          <a:noAutofit/>
        </a:bodyPr>
        <a:lstStyle/>
        <a:p>
          <a:pPr marL="0" lvl="0" indent="0" algn="l" defTabSz="889000">
            <a:lnSpc>
              <a:spcPct val="100000"/>
            </a:lnSpc>
            <a:spcBef>
              <a:spcPct val="0"/>
            </a:spcBef>
            <a:spcAft>
              <a:spcPct val="35000"/>
            </a:spcAft>
            <a:buNone/>
          </a:pPr>
          <a:r>
            <a:rPr lang="en-US" sz="2000" b="1" kern="1200" baseline="0" dirty="0"/>
            <a:t>We try to only make names and codes for things that are real (exist in someone’s system)</a:t>
          </a:r>
          <a:endParaRPr lang="en-US" sz="2000" kern="1200" dirty="0"/>
        </a:p>
      </dsp:txBody>
      <dsp:txXfrm>
        <a:off x="1547551" y="572"/>
        <a:ext cx="8968048" cy="1339871"/>
      </dsp:txXfrm>
    </dsp:sp>
    <dsp:sp modelId="{198392B1-3F58-4299-A8C1-D4960BFCD4A4}">
      <dsp:nvSpPr>
        <dsp:cNvPr id="0" name=""/>
        <dsp:cNvSpPr/>
      </dsp:nvSpPr>
      <dsp:spPr>
        <a:xfrm>
          <a:off x="0" y="1675412"/>
          <a:ext cx="10515600" cy="133987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75012A7-89E5-4423-A43B-77FB02939234}">
      <dsp:nvSpPr>
        <dsp:cNvPr id="0" name=""/>
        <dsp:cNvSpPr/>
      </dsp:nvSpPr>
      <dsp:spPr>
        <a:xfrm>
          <a:off x="405311" y="1976883"/>
          <a:ext cx="736929" cy="73692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68ACA2B-80D6-43D4-A10D-E72854AF636C}">
      <dsp:nvSpPr>
        <dsp:cNvPr id="0" name=""/>
        <dsp:cNvSpPr/>
      </dsp:nvSpPr>
      <dsp:spPr>
        <a:xfrm>
          <a:off x="1547551" y="1675412"/>
          <a:ext cx="4732020" cy="1339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803" tIns="141803" rIns="141803" bIns="141803" numCol="1" spcCol="1270" anchor="ctr" anchorCtr="0">
          <a:noAutofit/>
        </a:bodyPr>
        <a:lstStyle/>
        <a:p>
          <a:pPr marL="0" lvl="0" indent="0" algn="l" defTabSz="889000">
            <a:lnSpc>
              <a:spcPct val="100000"/>
            </a:lnSpc>
            <a:spcBef>
              <a:spcPct val="0"/>
            </a:spcBef>
            <a:spcAft>
              <a:spcPct val="35000"/>
            </a:spcAft>
            <a:buNone/>
          </a:pPr>
          <a:r>
            <a:rPr lang="en-US" sz="2000" b="1" kern="1200" baseline="0"/>
            <a:t>We do not make all possible permutations that the six axes would allow (no blind cross products)</a:t>
          </a:r>
          <a:endParaRPr lang="en-US" sz="2000" kern="1200"/>
        </a:p>
      </dsp:txBody>
      <dsp:txXfrm>
        <a:off x="1547551" y="1675412"/>
        <a:ext cx="4732020" cy="1339871"/>
      </dsp:txXfrm>
    </dsp:sp>
    <dsp:sp modelId="{57F27ED3-47EB-47B1-A0FF-F06022C697FC}">
      <dsp:nvSpPr>
        <dsp:cNvPr id="0" name=""/>
        <dsp:cNvSpPr/>
      </dsp:nvSpPr>
      <dsp:spPr>
        <a:xfrm>
          <a:off x="6279571" y="1675412"/>
          <a:ext cx="4236028" cy="1339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803" tIns="141803" rIns="141803" bIns="141803" numCol="1" spcCol="1270" anchor="ctr" anchorCtr="0">
          <a:noAutofit/>
        </a:bodyPr>
        <a:lstStyle/>
        <a:p>
          <a:pPr marL="0" lvl="0" indent="0" algn="l" defTabSz="666750">
            <a:lnSpc>
              <a:spcPct val="100000"/>
            </a:lnSpc>
            <a:spcBef>
              <a:spcPct val="0"/>
            </a:spcBef>
            <a:spcAft>
              <a:spcPct val="35000"/>
            </a:spcAft>
            <a:buNone/>
          </a:pPr>
          <a:r>
            <a:rPr lang="en-US" sz="1500" kern="1200" baseline="0"/>
            <a:t>We don’t make codes that represent yes/no questions for every diagnosis in SNOMED CT</a:t>
          </a:r>
          <a:endParaRPr lang="en-US" sz="1500" kern="1200"/>
        </a:p>
      </dsp:txBody>
      <dsp:txXfrm>
        <a:off x="6279571" y="1675412"/>
        <a:ext cx="4236028" cy="1339871"/>
      </dsp:txXfrm>
    </dsp:sp>
    <dsp:sp modelId="{212F178F-71F0-43B9-A539-37B40B9A2CB9}">
      <dsp:nvSpPr>
        <dsp:cNvPr id="0" name=""/>
        <dsp:cNvSpPr/>
      </dsp:nvSpPr>
      <dsp:spPr>
        <a:xfrm>
          <a:off x="0" y="3350251"/>
          <a:ext cx="10515600" cy="133987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7CBD199-47F9-4FA4-91A3-566333C91766}">
      <dsp:nvSpPr>
        <dsp:cNvPr id="0" name=""/>
        <dsp:cNvSpPr/>
      </dsp:nvSpPr>
      <dsp:spPr>
        <a:xfrm>
          <a:off x="405311" y="3651722"/>
          <a:ext cx="736929" cy="73692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6F6A7D8-FF2F-4DD0-AA04-E3E3B6F63585}">
      <dsp:nvSpPr>
        <dsp:cNvPr id="0" name=""/>
        <dsp:cNvSpPr/>
      </dsp:nvSpPr>
      <dsp:spPr>
        <a:xfrm>
          <a:off x="1547551" y="3350251"/>
          <a:ext cx="4732020" cy="1339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803" tIns="141803" rIns="141803" bIns="141803" numCol="1" spcCol="1270" anchor="ctr" anchorCtr="0">
          <a:noAutofit/>
        </a:bodyPr>
        <a:lstStyle/>
        <a:p>
          <a:pPr marL="0" lvl="0" indent="0" algn="l" defTabSz="889000">
            <a:lnSpc>
              <a:spcPct val="100000"/>
            </a:lnSpc>
            <a:spcBef>
              <a:spcPct val="0"/>
            </a:spcBef>
            <a:spcAft>
              <a:spcPct val="35000"/>
            </a:spcAft>
            <a:buNone/>
          </a:pPr>
          <a:r>
            <a:rPr lang="en-US" sz="2000" b="1" kern="1200" baseline="0"/>
            <a:t>We </a:t>
          </a:r>
          <a:r>
            <a:rPr lang="en-US" sz="2000" b="1" i="1" u="sng" kern="1200" baseline="0"/>
            <a:t>do</a:t>
          </a:r>
          <a:r>
            <a:rPr lang="en-US" sz="2000" b="1" kern="1200" baseline="0"/>
            <a:t> make names that allow both atomic (post coordinated) and molecular (pre coordinated) styles </a:t>
          </a:r>
          <a:endParaRPr lang="en-US" sz="2000" kern="1200"/>
        </a:p>
      </dsp:txBody>
      <dsp:txXfrm>
        <a:off x="1547551" y="3350251"/>
        <a:ext cx="4732020" cy="1339871"/>
      </dsp:txXfrm>
    </dsp:sp>
    <dsp:sp modelId="{1A26ADCD-3E80-43F0-9BD2-3AF2BF723C06}">
      <dsp:nvSpPr>
        <dsp:cNvPr id="0" name=""/>
        <dsp:cNvSpPr/>
      </dsp:nvSpPr>
      <dsp:spPr>
        <a:xfrm>
          <a:off x="6279571" y="3350251"/>
          <a:ext cx="4236028" cy="1339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803" tIns="141803" rIns="141803" bIns="141803" numCol="1" spcCol="1270" anchor="ctr" anchorCtr="0">
          <a:noAutofit/>
        </a:bodyPr>
        <a:lstStyle/>
        <a:p>
          <a:pPr marL="0" lvl="0" indent="0" algn="l" defTabSz="666750">
            <a:lnSpc>
              <a:spcPct val="100000"/>
            </a:lnSpc>
            <a:spcBef>
              <a:spcPct val="0"/>
            </a:spcBef>
            <a:spcAft>
              <a:spcPct val="35000"/>
            </a:spcAft>
            <a:buNone/>
          </a:pPr>
          <a:r>
            <a:rPr lang="en-US" sz="1500" kern="1200" baseline="0"/>
            <a:t>Some people wish we would be more prescriptive!</a:t>
          </a:r>
          <a:endParaRPr lang="en-US" sz="1500" kern="1200"/>
        </a:p>
        <a:p>
          <a:pPr marL="0" lvl="0" indent="0" algn="l" defTabSz="666750">
            <a:lnSpc>
              <a:spcPct val="100000"/>
            </a:lnSpc>
            <a:spcBef>
              <a:spcPct val="0"/>
            </a:spcBef>
            <a:spcAft>
              <a:spcPct val="35000"/>
            </a:spcAft>
            <a:buNone/>
          </a:pPr>
          <a:r>
            <a:rPr lang="en-US" sz="1500" kern="1200" baseline="0"/>
            <a:t>We name everything, let others make usage rules</a:t>
          </a:r>
          <a:endParaRPr lang="en-US" sz="1500" kern="1200"/>
        </a:p>
      </dsp:txBody>
      <dsp:txXfrm>
        <a:off x="6279571" y="3350251"/>
        <a:ext cx="4236028" cy="13398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39A36-6167-4704-A2D9-F014312E5E87}">
      <dsp:nvSpPr>
        <dsp:cNvPr id="0" name=""/>
        <dsp:cNvSpPr/>
      </dsp:nvSpPr>
      <dsp:spPr>
        <a:xfrm>
          <a:off x="0" y="0"/>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C29864B-D69A-48DE-BBE7-5A036C5EED8C}">
      <dsp:nvSpPr>
        <dsp:cNvPr id="0" name=""/>
        <dsp:cNvSpPr/>
      </dsp:nvSpPr>
      <dsp:spPr>
        <a:xfrm>
          <a:off x="0" y="0"/>
          <a:ext cx="10515600" cy="2345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The LOINC code alone never has all of the information that would make data instances semantically interoperable</a:t>
          </a:r>
        </a:p>
      </dsp:txBody>
      <dsp:txXfrm>
        <a:off x="0" y="0"/>
        <a:ext cx="10515600" cy="2345347"/>
      </dsp:txXfrm>
    </dsp:sp>
    <dsp:sp modelId="{07B4E0F5-ADE7-4C2C-908F-3F10AED1F5E0}">
      <dsp:nvSpPr>
        <dsp:cNvPr id="0" name=""/>
        <dsp:cNvSpPr/>
      </dsp:nvSpPr>
      <dsp:spPr>
        <a:xfrm>
          <a:off x="0" y="2345347"/>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7806990-49BB-4D7A-B026-5F323EACBD7C}">
      <dsp:nvSpPr>
        <dsp:cNvPr id="0" name=""/>
        <dsp:cNvSpPr/>
      </dsp:nvSpPr>
      <dsp:spPr>
        <a:xfrm>
          <a:off x="0" y="2345347"/>
          <a:ext cx="10515600" cy="2345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t>You also need unit of measure, interpretation, priority, reference range, device/instrument/test kit, method, reagents, provenance </a:t>
          </a:r>
          <a:r>
            <a:rPr lang="en-US" sz="3900" kern="1200"/>
            <a:t>data,  …</a:t>
          </a:r>
          <a:endParaRPr lang="en-US" sz="3900" kern="1200" dirty="0"/>
        </a:p>
      </dsp:txBody>
      <dsp:txXfrm>
        <a:off x="0" y="2345347"/>
        <a:ext cx="10515600" cy="234534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25C758-E12E-50B5-C961-A4D75414E544}"/>
              </a:ext>
            </a:extLst>
          </p:cNvPr>
          <p:cNvSpPr>
            <a:spLocks noGrp="1"/>
          </p:cNvSpPr>
          <p:nvPr>
            <p:ph type="hdr" sz="quarter"/>
          </p:nvPr>
        </p:nvSpPr>
        <p:spPr>
          <a:xfrm>
            <a:off x="0" y="0"/>
            <a:ext cx="3035300" cy="465138"/>
          </a:xfrm>
          <a:prstGeom prst="rect">
            <a:avLst/>
          </a:prstGeom>
        </p:spPr>
        <p:txBody>
          <a:bodyPr vert="horz" lIns="91440" tIns="45720" rIns="91440" bIns="45720" rtlCol="0"/>
          <a:lstStyle>
            <a:lvl1pPr algn="l">
              <a:defRPr sz="1200"/>
            </a:lvl1pPr>
          </a:lstStyle>
          <a:p>
            <a:endParaRPr lang="en-US" dirty="0">
              <a:latin typeface="Lato" panose="020F0502020204030203" pitchFamily="34" charset="0"/>
            </a:endParaRPr>
          </a:p>
        </p:txBody>
      </p:sp>
      <p:sp>
        <p:nvSpPr>
          <p:cNvPr id="3" name="Date Placeholder 2">
            <a:extLst>
              <a:ext uri="{FF2B5EF4-FFF2-40B4-BE49-F238E27FC236}">
                <a16:creationId xmlns:a16="http://schemas.microsoft.com/office/drawing/2014/main" id="{3EDF6F7E-9EB3-347B-BC48-8317CB412386}"/>
              </a:ext>
            </a:extLst>
          </p:cNvPr>
          <p:cNvSpPr>
            <a:spLocks noGrp="1"/>
          </p:cNvSpPr>
          <p:nvPr>
            <p:ph type="dt" sz="quarter" idx="1"/>
          </p:nvPr>
        </p:nvSpPr>
        <p:spPr>
          <a:xfrm>
            <a:off x="3967163" y="0"/>
            <a:ext cx="3035300" cy="465138"/>
          </a:xfrm>
          <a:prstGeom prst="rect">
            <a:avLst/>
          </a:prstGeom>
        </p:spPr>
        <p:txBody>
          <a:bodyPr vert="horz" lIns="91440" tIns="45720" rIns="91440" bIns="45720" rtlCol="0"/>
          <a:lstStyle>
            <a:lvl1pPr algn="r">
              <a:defRPr sz="1200"/>
            </a:lvl1pPr>
          </a:lstStyle>
          <a:p>
            <a:fld id="{1A1EF74B-37FC-4A3F-B52A-1BB837F246A7}" type="datetimeFigureOut">
              <a:rPr lang="en-US" smtClean="0">
                <a:latin typeface="Lato" panose="020F0502020204030203" pitchFamily="34" charset="0"/>
              </a:rPr>
              <a:t>3/27/26</a:t>
            </a:fld>
            <a:endParaRPr lang="en-US" dirty="0">
              <a:latin typeface="Lato" panose="020F0502020204030203" pitchFamily="34" charset="0"/>
            </a:endParaRPr>
          </a:p>
        </p:txBody>
      </p:sp>
      <p:sp>
        <p:nvSpPr>
          <p:cNvPr id="4" name="Footer Placeholder 3">
            <a:extLst>
              <a:ext uri="{FF2B5EF4-FFF2-40B4-BE49-F238E27FC236}">
                <a16:creationId xmlns:a16="http://schemas.microsoft.com/office/drawing/2014/main" id="{45FC471D-171C-6109-6D25-734A619AFBDD}"/>
              </a:ext>
            </a:extLst>
          </p:cNvPr>
          <p:cNvSpPr>
            <a:spLocks noGrp="1"/>
          </p:cNvSpPr>
          <p:nvPr>
            <p:ph type="ftr" sz="quarter" idx="2"/>
          </p:nvPr>
        </p:nvSpPr>
        <p:spPr>
          <a:xfrm>
            <a:off x="0" y="8824913"/>
            <a:ext cx="3035300" cy="465137"/>
          </a:xfrm>
          <a:prstGeom prst="rect">
            <a:avLst/>
          </a:prstGeom>
        </p:spPr>
        <p:txBody>
          <a:bodyPr vert="horz" lIns="91440" tIns="45720" rIns="91440" bIns="45720" rtlCol="0" anchor="b"/>
          <a:lstStyle>
            <a:lvl1pPr algn="l">
              <a:defRPr sz="1200"/>
            </a:lvl1pPr>
          </a:lstStyle>
          <a:p>
            <a:endParaRPr lang="en-US" dirty="0">
              <a:latin typeface="Lato" panose="020F0502020204030203" pitchFamily="34" charset="0"/>
            </a:endParaRPr>
          </a:p>
        </p:txBody>
      </p:sp>
      <p:sp>
        <p:nvSpPr>
          <p:cNvPr id="5" name="Slide Number Placeholder 4">
            <a:extLst>
              <a:ext uri="{FF2B5EF4-FFF2-40B4-BE49-F238E27FC236}">
                <a16:creationId xmlns:a16="http://schemas.microsoft.com/office/drawing/2014/main" id="{3EAF849E-201C-BA4A-933F-A33CB53A3C80}"/>
              </a:ext>
            </a:extLst>
          </p:cNvPr>
          <p:cNvSpPr>
            <a:spLocks noGrp="1"/>
          </p:cNvSpPr>
          <p:nvPr>
            <p:ph type="sldNum" sz="quarter" idx="3"/>
          </p:nvPr>
        </p:nvSpPr>
        <p:spPr>
          <a:xfrm>
            <a:off x="3967163" y="8824913"/>
            <a:ext cx="3035300" cy="465137"/>
          </a:xfrm>
          <a:prstGeom prst="rect">
            <a:avLst/>
          </a:prstGeom>
        </p:spPr>
        <p:txBody>
          <a:bodyPr vert="horz" lIns="91440" tIns="45720" rIns="91440" bIns="45720" rtlCol="0" anchor="b"/>
          <a:lstStyle>
            <a:lvl1pPr algn="r">
              <a:defRPr sz="1200"/>
            </a:lvl1pPr>
          </a:lstStyle>
          <a:p>
            <a:fld id="{EA31442A-8977-4800-BE04-E5BB78DBA52D}" type="slidenum">
              <a:rPr lang="en-US" smtClean="0">
                <a:latin typeface="Lato" panose="020F0502020204030203" pitchFamily="34" charset="0"/>
              </a:rPr>
              <a:t>‹#›</a:t>
            </a:fld>
            <a:endParaRPr lang="en-US" dirty="0">
              <a:latin typeface="Lato" panose="020F0502020204030203" pitchFamily="34" charset="0"/>
            </a:endParaRPr>
          </a:p>
        </p:txBody>
      </p:sp>
    </p:spTree>
    <p:extLst>
      <p:ext uri="{BB962C8B-B14F-4D97-AF65-F5344CB8AC3E}">
        <p14:creationId xmlns:p14="http://schemas.microsoft.com/office/powerpoint/2010/main" val="3843066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atin typeface="Lato" panose="020F0502020204030203" pitchFamily="34" charset="0"/>
              </a:defRPr>
            </a:lvl1pPr>
          </a:lstStyle>
          <a:p>
            <a:endParaRPr lang="en-US" dirty="0"/>
          </a:p>
        </p:txBody>
      </p:sp>
      <p:sp>
        <p:nvSpPr>
          <p:cNvPr id="3" name="Date Placeholder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atin typeface="Lato" panose="020F0502020204030203" pitchFamily="34" charset="0"/>
              </a:defRPr>
            </a:lvl1pPr>
          </a:lstStyle>
          <a:p>
            <a:fld id="{E176A5BE-8FB1-4EDC-AD02-76BABACD2FD7}" type="datetimeFigureOut">
              <a:rPr lang="en-US" smtClean="0"/>
              <a:pPr/>
              <a:t>3/27/26</a:t>
            </a:fld>
            <a:endParaRPr lang="en-US" dirty="0"/>
          </a:p>
        </p:txBody>
      </p:sp>
      <p:sp>
        <p:nvSpPr>
          <p:cNvPr id="4" name="Slide Image Placeholder 3"/>
          <p:cNvSpPr>
            <a:spLocks noGrp="1" noRot="1" noChangeAspect="1"/>
          </p:cNvSpPr>
          <p:nvPr>
            <p:ph type="sldImg" idx="2"/>
          </p:nvPr>
        </p:nvSpPr>
        <p:spPr>
          <a:xfrm>
            <a:off x="714375" y="1160463"/>
            <a:ext cx="5575300" cy="3136900"/>
          </a:xfrm>
          <a:prstGeom prst="rect">
            <a:avLst/>
          </a:prstGeom>
          <a:noFill/>
          <a:ln w="12700">
            <a:solidFill>
              <a:prstClr val="black"/>
            </a:solidFill>
          </a:ln>
        </p:spPr>
        <p:txBody>
          <a:bodyPr vert="horz" lIns="93104" tIns="46552" rIns="93104" bIns="46552" rtlCol="0" anchor="ctr"/>
          <a:lstStyle/>
          <a:p>
            <a:endParaRPr lang="en-US" dirty="0"/>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104" tIns="46552" rIns="93104" bIns="4655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atin typeface="Lato" panose="020F0502020204030203" pitchFamily="34" charset="0"/>
              </a:defRPr>
            </a:lvl1pPr>
          </a:lstStyle>
          <a:p>
            <a:endParaRPr lang="en-US" dirty="0"/>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atin typeface="Lato" panose="020F0502020204030203" pitchFamily="34" charset="0"/>
              </a:defRPr>
            </a:lvl1pPr>
          </a:lstStyle>
          <a:p>
            <a:fld id="{B96BC3EE-0ACA-4A86-A327-FE81CC6AC798}" type="slidenum">
              <a:rPr lang="en-US" smtClean="0"/>
              <a:pPr/>
              <a:t>‹#›</a:t>
            </a:fld>
            <a:endParaRPr lang="en-US" dirty="0"/>
          </a:p>
        </p:txBody>
      </p:sp>
    </p:spTree>
    <p:extLst>
      <p:ext uri="{BB962C8B-B14F-4D97-AF65-F5344CB8AC3E}">
        <p14:creationId xmlns:p14="http://schemas.microsoft.com/office/powerpoint/2010/main" val="3997157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Lato" panose="020F0502020204030203" pitchFamily="34" charset="0"/>
        <a:ea typeface="+mn-ea"/>
        <a:cs typeface="+mn-cs"/>
      </a:defRPr>
    </a:lvl1pPr>
    <a:lvl2pPr marL="457200" algn="l" defTabSz="914400" rtl="0" eaLnBrk="1" latinLnBrk="0" hangingPunct="1">
      <a:defRPr sz="1200" kern="1200">
        <a:solidFill>
          <a:schemeClr val="tx1"/>
        </a:solidFill>
        <a:latin typeface="Lato" panose="020F0502020204030203" pitchFamily="34" charset="0"/>
        <a:ea typeface="+mn-ea"/>
        <a:cs typeface="+mn-cs"/>
      </a:defRPr>
    </a:lvl2pPr>
    <a:lvl3pPr marL="914400" algn="l" defTabSz="914400" rtl="0" eaLnBrk="1" latinLnBrk="0" hangingPunct="1">
      <a:defRPr sz="1200" kern="1200">
        <a:solidFill>
          <a:schemeClr val="tx1"/>
        </a:solidFill>
        <a:latin typeface="Lato" panose="020F0502020204030203" pitchFamily="34" charset="0"/>
        <a:ea typeface="+mn-ea"/>
        <a:cs typeface="+mn-cs"/>
      </a:defRPr>
    </a:lvl3pPr>
    <a:lvl4pPr marL="1371600" algn="l" defTabSz="914400" rtl="0" eaLnBrk="1" latinLnBrk="0" hangingPunct="1">
      <a:defRPr sz="1200" kern="1200">
        <a:solidFill>
          <a:schemeClr val="tx1"/>
        </a:solidFill>
        <a:latin typeface="Lato" panose="020F0502020204030203" pitchFamily="34" charset="0"/>
        <a:ea typeface="+mn-ea"/>
        <a:cs typeface="+mn-cs"/>
      </a:defRPr>
    </a:lvl4pPr>
    <a:lvl5pPr marL="1828800" algn="l" defTabSz="914400" rtl="0" eaLnBrk="1" latinLnBrk="0" hangingPunct="1">
      <a:defRPr sz="1200" kern="1200">
        <a:solidFill>
          <a:schemeClr val="tx1"/>
        </a:solidFill>
        <a:latin typeface="Lato" panose="020F050202020403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a:spLocks noGrp="1" noRot="1" noChangeAspect="1"/>
          </p:cNvSpPr>
          <p:nvPr>
            <p:ph type="sldImg" idx="2"/>
          </p:nvPr>
        </p:nvSpPr>
        <p:spPr>
          <a:xfrm>
            <a:off x="685800" y="1143000"/>
            <a:ext cx="5480050" cy="3082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 name="Google Shape;33;p1:notes"/>
          <p:cNvSpPr txBox="1">
            <a:spLocks noGrp="1"/>
          </p:cNvSpPr>
          <p:nvPr>
            <p:ph type="body" idx="1"/>
          </p:nvPr>
        </p:nvSpPr>
        <p:spPr>
          <a:xfrm>
            <a:off x="733580" y="4226211"/>
            <a:ext cx="5715873" cy="4808667"/>
          </a:xfrm>
          <a:prstGeom prst="rect">
            <a:avLst/>
          </a:prstGeom>
          <a:noFill/>
          <a:ln>
            <a:noFill/>
          </a:ln>
        </p:spPr>
        <p:txBody>
          <a:bodyPr spcFirstLastPara="1" wrap="square" lIns="91352" tIns="45663" rIns="91352" bIns="45663" anchor="t" anchorCtr="0">
            <a:noAutofit/>
          </a:bodyPr>
          <a:lstStyle/>
          <a:p>
            <a:pPr marL="456834" indent="-228417">
              <a:buSzPts val="1400"/>
            </a:pPr>
            <a:r>
              <a:rPr lang="en-US" sz="1800" dirty="0"/>
              <a:t>Welcome Back </a:t>
            </a:r>
          </a:p>
          <a:p>
            <a:pPr marL="456834" indent="-228417">
              <a:buSzPts val="1400"/>
            </a:pPr>
            <a:r>
              <a:rPr lang="en-US" sz="1800" dirty="0"/>
              <a:t>We hope you enjoyed that excellent and thought provoking keynote by Dr. Ehrenfeld that definitely left us with some important call to actions.</a:t>
            </a:r>
          </a:p>
          <a:p>
            <a:pPr marL="456834" indent="-228417">
              <a:buSzPts val="1400"/>
            </a:pPr>
            <a:r>
              <a:rPr lang="en-US" sz="1800" dirty="0"/>
              <a:t>And we hope you have had some time  during the break for networking.</a:t>
            </a:r>
          </a:p>
          <a:p>
            <a:pPr marL="456834" indent="-228417">
              <a:buSzPts val="1400"/>
            </a:pPr>
            <a:r>
              <a:rPr lang="en-US" sz="1800" dirty="0"/>
              <a:t>Now we would like to move to the next part of the program and talk about our vision for LOINC.</a:t>
            </a:r>
          </a:p>
          <a:p>
            <a:pPr marL="456834" indent="-228417">
              <a:buSzPts val="1400"/>
            </a:pPr>
            <a:r>
              <a:rPr lang="en-US" sz="1800" dirty="0"/>
              <a:t>Earlier in the year, we celebrated LOINC’s 30</a:t>
            </a:r>
            <a:r>
              <a:rPr lang="en-US" sz="1800" baseline="30000" dirty="0"/>
              <a:t>th</a:t>
            </a:r>
            <a:r>
              <a:rPr lang="en-US" sz="1800" dirty="0"/>
              <a:t> anniversary which is a tremendous milestone of 30 years of working together to improve health data and interoperability for better care and better health.</a:t>
            </a:r>
          </a:p>
          <a:p>
            <a:pPr marL="456834" indent="-228417">
              <a:buSzPts val="1400"/>
            </a:pPr>
            <a:r>
              <a:rPr lang="en-US" sz="1800" dirty="0"/>
              <a:t>That was a time to reminisce, now we would like to take some time to look forward and talk about where LOINC is going next. </a:t>
            </a:r>
          </a:p>
          <a:p>
            <a:pPr marL="456834" indent="-228417">
              <a:buSzPts val="1400"/>
            </a:pPr>
            <a:r>
              <a:rPr lang="en-US" sz="1800" dirty="0"/>
              <a:t>I am going to talk about where we are headed strategically and then Stan Huff, who Chairs the LOINC Clinical Committee will drill down a bit more and talk about where we are going with LOINC in terms of its content and concept model and the changes we are proposing to LOINC so that it continues to grow and evolve to meet the needs or interoperability, particularly semantic interoperability.</a:t>
            </a:r>
          </a:p>
        </p:txBody>
      </p:sp>
      <p:sp>
        <p:nvSpPr>
          <p:cNvPr id="34" name="Google Shape;34;p1:notes"/>
          <p:cNvSpPr txBox="1">
            <a:spLocks noGrp="1"/>
          </p:cNvSpPr>
          <p:nvPr>
            <p:ph type="sldNum" idx="12"/>
          </p:nvPr>
        </p:nvSpPr>
        <p:spPr>
          <a:xfrm>
            <a:off x="3881094" y="8679281"/>
            <a:ext cx="2969108" cy="458474"/>
          </a:xfrm>
          <a:prstGeom prst="rect">
            <a:avLst/>
          </a:prstGeom>
          <a:noFill/>
          <a:ln>
            <a:noFill/>
          </a:ln>
        </p:spPr>
        <p:txBody>
          <a:bodyPr spcFirstLastPara="1" wrap="square" lIns="91352" tIns="45663" rIns="91352" bIns="45663" anchor="b" anchorCtr="0">
            <a:noAutofit/>
          </a:bodyPr>
          <a:lstStyle/>
          <a:p>
            <a:pPr algn="l" defTabSz="913668">
              <a:buClr>
                <a:srgbClr val="000000"/>
              </a:buClr>
              <a:buSzPts val="1400"/>
              <a:defRPr/>
            </a:pPr>
            <a:fld id="{00000000-1234-1234-1234-123412341234}" type="slidenum">
              <a:rPr lang="en-US" sz="1400" kern="0">
                <a:solidFill>
                  <a:srgbClr val="000000"/>
                </a:solidFill>
                <a:latin typeface="Arial"/>
                <a:cs typeface="Arial"/>
                <a:sym typeface="Arial"/>
              </a:rPr>
              <a:pPr algn="l" defTabSz="913668">
                <a:buClr>
                  <a:srgbClr val="000000"/>
                </a:buClr>
                <a:buSzPts val="1400"/>
                <a:defRPr/>
              </a:pPr>
              <a:t>1</a:t>
            </a:fld>
            <a:endParaRPr sz="1400" kern="0" dirty="0">
              <a:solidFill>
                <a:srgbClr val="000000"/>
              </a:solidFill>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a:extLst>
            <a:ext uri="{FF2B5EF4-FFF2-40B4-BE49-F238E27FC236}">
              <a16:creationId xmlns:a16="http://schemas.microsoft.com/office/drawing/2014/main" id="{5E49DAC4-E0C1-D27D-4A54-29EA3897E63B}"/>
            </a:ext>
          </a:extLst>
        </p:cNvPr>
        <p:cNvGrpSpPr/>
        <p:nvPr/>
      </p:nvGrpSpPr>
      <p:grpSpPr>
        <a:xfrm>
          <a:off x="0" y="0"/>
          <a:ext cx="0" cy="0"/>
          <a:chOff x="0" y="0"/>
          <a:chExt cx="0" cy="0"/>
        </a:xfrm>
      </p:grpSpPr>
      <p:sp>
        <p:nvSpPr>
          <p:cNvPr id="227" name="Google Shape;227;p31:notes">
            <a:extLst>
              <a:ext uri="{FF2B5EF4-FFF2-40B4-BE49-F238E27FC236}">
                <a16:creationId xmlns:a16="http://schemas.microsoft.com/office/drawing/2014/main" id="{2985A42B-8AE0-0543-1E4E-28D9B59B99F3}"/>
              </a:ext>
            </a:extLst>
          </p:cNvPr>
          <p:cNvSpPr txBox="1">
            <a:spLocks noGrp="1"/>
          </p:cNvSpPr>
          <p:nvPr>
            <p:ph type="body" idx="1"/>
          </p:nvPr>
        </p:nvSpPr>
        <p:spPr>
          <a:xfrm>
            <a:off x="700405" y="4470836"/>
            <a:ext cx="5603240" cy="3657958"/>
          </a:xfrm>
          <a:prstGeom prst="rect">
            <a:avLst/>
          </a:prstGeom>
        </p:spPr>
        <p:txBody>
          <a:bodyPr spcFirstLastPara="1" wrap="square" lIns="93087" tIns="46531" rIns="93087" bIns="46531" anchor="t" anchorCtr="0">
            <a:noAutofit/>
          </a:bodyPr>
          <a:lstStyle/>
          <a:p>
            <a:pPr marL="0" indent="0"/>
            <a:endParaRPr/>
          </a:p>
        </p:txBody>
      </p:sp>
      <p:sp>
        <p:nvSpPr>
          <p:cNvPr id="228" name="Google Shape;228;p31:notes">
            <a:extLst>
              <a:ext uri="{FF2B5EF4-FFF2-40B4-BE49-F238E27FC236}">
                <a16:creationId xmlns:a16="http://schemas.microsoft.com/office/drawing/2014/main" id="{53D54FAB-A843-9469-014F-65B7BFFA2BEA}"/>
              </a:ext>
            </a:extLst>
          </p:cNvPr>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3686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2:notes"/>
          <p:cNvSpPr txBox="1">
            <a:spLocks noGrp="1"/>
          </p:cNvSpPr>
          <p:nvPr>
            <p:ph type="body" idx="1"/>
          </p:nvPr>
        </p:nvSpPr>
        <p:spPr>
          <a:xfrm>
            <a:off x="700405" y="4470836"/>
            <a:ext cx="5603240" cy="3657958"/>
          </a:xfrm>
          <a:prstGeom prst="rect">
            <a:avLst/>
          </a:prstGeom>
        </p:spPr>
        <p:txBody>
          <a:bodyPr spcFirstLastPara="1" wrap="square" lIns="93087" tIns="46531" rIns="93087" bIns="46531" anchor="t" anchorCtr="0">
            <a:noAutofit/>
          </a:bodyPr>
          <a:lstStyle/>
          <a:p>
            <a:pPr marL="0" indent="0"/>
            <a:endParaRPr/>
          </a:p>
        </p:txBody>
      </p:sp>
      <p:sp>
        <p:nvSpPr>
          <p:cNvPr id="241" name="Google Shape;241;p32: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33:notes"/>
          <p:cNvSpPr txBox="1">
            <a:spLocks noGrp="1"/>
          </p:cNvSpPr>
          <p:nvPr>
            <p:ph type="body" idx="1"/>
          </p:nvPr>
        </p:nvSpPr>
        <p:spPr>
          <a:xfrm>
            <a:off x="700405" y="4470836"/>
            <a:ext cx="5603240" cy="3657958"/>
          </a:xfrm>
          <a:prstGeom prst="rect">
            <a:avLst/>
          </a:prstGeom>
        </p:spPr>
        <p:txBody>
          <a:bodyPr spcFirstLastPara="1" wrap="square" lIns="93087" tIns="46531" rIns="93087" bIns="46531" anchor="t" anchorCtr="0">
            <a:noAutofit/>
          </a:bodyPr>
          <a:lstStyle/>
          <a:p>
            <a:pPr marL="0" indent="0"/>
            <a:endParaRPr/>
          </a:p>
        </p:txBody>
      </p:sp>
      <p:sp>
        <p:nvSpPr>
          <p:cNvPr id="263" name="Google Shape;263;p33: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7: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37:notes"/>
          <p:cNvSpPr txBox="1">
            <a:spLocks noGrp="1"/>
          </p:cNvSpPr>
          <p:nvPr>
            <p:ph type="body" idx="1"/>
          </p:nvPr>
        </p:nvSpPr>
        <p:spPr>
          <a:xfrm>
            <a:off x="700405" y="4470836"/>
            <a:ext cx="5603240" cy="3657958"/>
          </a:xfrm>
          <a:prstGeom prst="rect">
            <a:avLst/>
          </a:prstGeom>
          <a:noFill/>
          <a:ln>
            <a:noFill/>
          </a:ln>
        </p:spPr>
        <p:txBody>
          <a:bodyPr spcFirstLastPara="1" wrap="square" lIns="93087" tIns="46531" rIns="93087" bIns="46531" anchor="t" anchorCtr="0">
            <a:noAutofit/>
          </a:bodyPr>
          <a:lstStyle/>
          <a:p>
            <a:pPr marL="465514" indent="-232757"/>
            <a:endParaRPr dirty="0"/>
          </a:p>
        </p:txBody>
      </p:sp>
      <p:sp>
        <p:nvSpPr>
          <p:cNvPr id="323" name="Google Shape;323;p37:notes"/>
          <p:cNvSpPr txBox="1">
            <a:spLocks noGrp="1"/>
          </p:cNvSpPr>
          <p:nvPr>
            <p:ph type="sldNum" idx="12"/>
          </p:nvPr>
        </p:nvSpPr>
        <p:spPr>
          <a:xfrm>
            <a:off x="3967341" y="8823936"/>
            <a:ext cx="3035088" cy="466114"/>
          </a:xfrm>
          <a:prstGeom prst="rect">
            <a:avLst/>
          </a:prstGeom>
          <a:noFill/>
          <a:ln>
            <a:noFill/>
          </a:ln>
        </p:spPr>
        <p:txBody>
          <a:bodyPr spcFirstLastPara="1" wrap="square" lIns="93087" tIns="46531" rIns="93087" bIns="46531" anchor="b" anchorCtr="0">
            <a:noAutofit/>
          </a:bodyPr>
          <a:lstStyle/>
          <a:p>
            <a:pPr algn="r">
              <a:buSzPts val="1200"/>
            </a:pPr>
            <a:fld id="{00000000-1234-1234-1234-123412341234}" type="slidenum">
              <a:rPr lang="en-US" sz="1200"/>
              <a:pPr algn="r">
                <a:buSzPts val="1200"/>
              </a:pPr>
              <a:t>14</a:t>
            </a:fld>
            <a:endParaRPr sz="1200"/>
          </a:p>
        </p:txBody>
      </p:sp>
    </p:spTree>
    <p:extLst>
      <p:ext uri="{BB962C8B-B14F-4D97-AF65-F5344CB8AC3E}">
        <p14:creationId xmlns:p14="http://schemas.microsoft.com/office/powerpoint/2010/main" val="3418621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6BC3EE-0ACA-4A86-A327-FE81CC6AC798}" type="slidenum">
              <a:rPr lang="en-US" smtClean="0"/>
              <a:t>15</a:t>
            </a:fld>
            <a:endParaRPr lang="en-US"/>
          </a:p>
        </p:txBody>
      </p:sp>
    </p:spTree>
    <p:extLst>
      <p:ext uri="{BB962C8B-B14F-4D97-AF65-F5344CB8AC3E}">
        <p14:creationId xmlns:p14="http://schemas.microsoft.com/office/powerpoint/2010/main" val="4021930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0" fontAlgn="base" latinLnBrk="0" hangingPunct="0">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srgbClr val="000000"/>
                </a:solidFill>
                <a:effectLst/>
                <a:uLnTx/>
                <a:uFillTx/>
                <a:latin typeface="Trebuchet MS"/>
                <a:ea typeface="Trebuchet MS"/>
                <a:cs typeface="Trebuchet MS"/>
                <a:sym typeface="Trebuchet MS"/>
              </a:rPr>
              <a:pPr marL="0" marR="0" lvl="0" indent="0" algn="r" defTabSz="914400" rtl="0" eaLnBrk="0" fontAlgn="base" latinLnBrk="0" hangingPunct="0">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rebuchet MS"/>
              <a:ea typeface="Trebuchet MS"/>
              <a:cs typeface="Trebuchet MS"/>
              <a:sym typeface="Trebuchet MS"/>
            </a:endParaRPr>
          </a:p>
        </p:txBody>
      </p:sp>
    </p:spTree>
    <p:extLst>
      <p:ext uri="{BB962C8B-B14F-4D97-AF65-F5344CB8AC3E}">
        <p14:creationId xmlns:p14="http://schemas.microsoft.com/office/powerpoint/2010/main" val="3019603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ea typeface="Lato" panose="020F0502020204030203" pitchFamily="34" charset="0"/>
                <a:cs typeface="Lato" panose="020F0502020204030203" pitchFamily="34" charset="0"/>
                <a:sym typeface="Calibri"/>
              </a:rPr>
              <a:pPr algn="r">
                <a:buSzPts val="1200"/>
              </a:pPr>
              <a:t>17</a:t>
            </a:fld>
            <a:endParaRPr lang="en-US" sz="1200" dirty="0">
              <a:solidFill>
                <a:schemeClr val="dk1"/>
              </a:solidFill>
              <a:ea typeface="Lato" panose="020F0502020204030203" pitchFamily="34" charset="0"/>
              <a:cs typeface="Lato" panose="020F0502020204030203" pitchFamily="34" charset="0"/>
              <a:sym typeface="Calibri"/>
            </a:endParaRPr>
          </a:p>
        </p:txBody>
      </p:sp>
    </p:spTree>
    <p:extLst>
      <p:ext uri="{BB962C8B-B14F-4D97-AF65-F5344CB8AC3E}">
        <p14:creationId xmlns:p14="http://schemas.microsoft.com/office/powerpoint/2010/main" val="3483021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DC14E-F3AD-CBC1-6FAA-00981B1079CE}"/>
            </a:ext>
          </a:extLst>
        </p:cNvPr>
        <p:cNvGrpSpPr/>
        <p:nvPr/>
      </p:nvGrpSpPr>
      <p:grpSpPr>
        <a:xfrm>
          <a:off x="0" y="0"/>
          <a:ext cx="0" cy="0"/>
          <a:chOff x="0" y="0"/>
          <a:chExt cx="0" cy="0"/>
        </a:xfrm>
      </p:grpSpPr>
      <p:sp>
        <p:nvSpPr>
          <p:cNvPr id="22530" name="Rectangle 7">
            <a:extLst>
              <a:ext uri="{FF2B5EF4-FFF2-40B4-BE49-F238E27FC236}">
                <a16:creationId xmlns:a16="http://schemas.microsoft.com/office/drawing/2014/main" id="{619F8654-C74F-125B-5F76-B283F90FA5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D75734-DE6F-48AD-A2CC-41F1E340C23B}" type="slidenum">
              <a:rPr lang="en-US" altLang="en-US" sz="1300">
                <a:latin typeface="Arial" panose="020B0604020202020204" pitchFamily="34" charset="0"/>
              </a:rPr>
              <a:pPr>
                <a:spcBef>
                  <a:spcPct val="0"/>
                </a:spcBef>
              </a:pPr>
              <a:t>20</a:t>
            </a:fld>
            <a:endParaRPr lang="en-US" altLang="en-US" sz="1300" dirty="0">
              <a:latin typeface="Arial" panose="020B0604020202020204" pitchFamily="34" charset="0"/>
            </a:endParaRPr>
          </a:p>
        </p:txBody>
      </p:sp>
      <p:sp>
        <p:nvSpPr>
          <p:cNvPr id="22531" name="Rectangle 2">
            <a:extLst>
              <a:ext uri="{FF2B5EF4-FFF2-40B4-BE49-F238E27FC236}">
                <a16:creationId xmlns:a16="http://schemas.microsoft.com/office/drawing/2014/main" id="{1A7F2843-5E3E-833E-77A6-1EAEE1CDC3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a:extLst>
              <a:ext uri="{FF2B5EF4-FFF2-40B4-BE49-F238E27FC236}">
                <a16:creationId xmlns:a16="http://schemas.microsoft.com/office/drawing/2014/main" id="{23B041E0-2FA3-8A2E-A373-C41AF57400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There are 4 categories of building blocks of SNOMED’s structure, and concepts are SNOMED’s most basic elements.</a:t>
            </a:r>
          </a:p>
        </p:txBody>
      </p:sp>
    </p:spTree>
    <p:extLst>
      <p:ext uri="{BB962C8B-B14F-4D97-AF65-F5344CB8AC3E}">
        <p14:creationId xmlns:p14="http://schemas.microsoft.com/office/powerpoint/2010/main" val="895010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4B696-720F-D0BE-E397-C8287083FF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F96F57-04DB-7DD1-1E8A-0022C599EF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AB3ACC-A5C7-D19F-E483-B79AEEDDE5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3F87B5-D9CC-F343-C4D2-703C1967538B}"/>
              </a:ext>
            </a:extLst>
          </p:cNvPr>
          <p:cNvSpPr>
            <a:spLocks noGrp="1"/>
          </p:cNvSpPr>
          <p:nvPr>
            <p:ph type="sldNum" sz="quarter" idx="5"/>
          </p:nvPr>
        </p:nvSpPr>
        <p:spPr/>
        <p:txBody>
          <a:bodyPr/>
          <a:lstStyle/>
          <a:p>
            <a:fld id="{6073E365-E521-4019-AEB6-8A8C7A67BC86}" type="slidenum">
              <a:rPr lang="en-US" smtClean="0"/>
              <a:t>21</a:t>
            </a:fld>
            <a:endParaRPr lang="en-US" dirty="0"/>
          </a:p>
        </p:txBody>
      </p:sp>
    </p:spTree>
    <p:extLst>
      <p:ext uri="{BB962C8B-B14F-4D97-AF65-F5344CB8AC3E}">
        <p14:creationId xmlns:p14="http://schemas.microsoft.com/office/powerpoint/2010/main" val="2794500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61485947-CDEC-B1C1-4C59-817FCDB98FF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6224F6-CA78-7543-B11A-74BFDCF56CE1}" type="datetime5">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27-Mar-26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Rectangle 7">
            <a:extLst>
              <a:ext uri="{FF2B5EF4-FFF2-40B4-BE49-F238E27FC236}">
                <a16:creationId xmlns:a16="http://schemas.microsoft.com/office/drawing/2014/main" id="{F4219076-D83F-788D-B17B-0CF0FCA3724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FD499C0-FCF3-B743-8B89-CDB018F05E85}"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85730" name="Rectangle 2">
            <a:extLst>
              <a:ext uri="{FF2B5EF4-FFF2-40B4-BE49-F238E27FC236}">
                <a16:creationId xmlns:a16="http://schemas.microsoft.com/office/drawing/2014/main" id="{0E0727A1-BD10-BD9E-ACA4-A88DCDDDC090}"/>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585731" name="Rectangle 3">
            <a:extLst>
              <a:ext uri="{FF2B5EF4-FFF2-40B4-BE49-F238E27FC236}">
                <a16:creationId xmlns:a16="http://schemas.microsoft.com/office/drawing/2014/main" id="{55A8C301-0E10-8A9A-3F1D-15584B3F52FB}"/>
              </a:ext>
            </a:extLst>
          </p:cNvPr>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200" dirty="0"/>
              <a:t>With that broader context in place, we’ll shift our focus to the core concepts and structure of LOINC.</a:t>
            </a:r>
          </a:p>
          <a:p>
            <a:pPr>
              <a:buNone/>
            </a:pPr>
            <a:r>
              <a:rPr lang="en-US" sz="1200" dirty="0"/>
              <a:t>We’ll begin with the scope of LOINC— and its primary domains. </a:t>
            </a:r>
          </a:p>
          <a:p>
            <a:pPr>
              <a:buNone/>
            </a:pPr>
            <a:r>
              <a:rPr lang="en-US" sz="1200" dirty="0"/>
              <a:t>Then we’ll ask: Why was LOINC created? What problem is it designed to solve, and how has that purpose evolved over time?</a:t>
            </a:r>
          </a:p>
          <a:p>
            <a:pPr>
              <a:buNone/>
            </a:pPr>
            <a:r>
              <a:rPr lang="en-US" sz="1200" dirty="0"/>
              <a:t>We will talk about the foundational principles that guide LOINC and why they matter, </a:t>
            </a:r>
          </a:p>
          <a:p>
            <a:pPr>
              <a:buNone/>
            </a:pPr>
            <a:r>
              <a:rPr lang="en-US" sz="1200" dirty="0"/>
              <a:t>We’ll explore how LOINC content is developed, including its structure and the guidelines and heuristics that shape LOINC. </a:t>
            </a:r>
          </a:p>
          <a:p>
            <a:pPr>
              <a:buNone/>
            </a:pPr>
            <a:r>
              <a:rPr lang="en-US" sz="1200" dirty="0"/>
              <a:t>And it is here, that we will take a deeper into </a:t>
            </a:r>
          </a:p>
          <a:p>
            <a:r>
              <a:rPr lang="en-US" sz="1200" dirty="0"/>
              <a:t>the six-axis model—explaining how it defines each LOINC concept and why this model is essential for accurately identifying and exchanging health data.</a:t>
            </a:r>
          </a:p>
          <a:p>
            <a:endParaRPr lang="en-US" dirty="0"/>
          </a:p>
        </p:txBody>
      </p:sp>
      <p:sp>
        <p:nvSpPr>
          <p:cNvPr id="4" name="Slide Number Placeholder 3"/>
          <p:cNvSpPr>
            <a:spLocks noGrp="1"/>
          </p:cNvSpPr>
          <p:nvPr>
            <p:ph type="sldNum" sz="quarter" idx="5"/>
          </p:nvPr>
        </p:nvSpPr>
        <p:spPr/>
        <p:txBody>
          <a:bodyPr/>
          <a:lstStyle/>
          <a:p>
            <a:fld id="{B96BC3EE-0ACA-4A86-A327-FE81CC6AC798}" type="slidenum">
              <a:rPr lang="en-US" smtClean="0"/>
              <a:t>2</a:t>
            </a:fld>
            <a:endParaRPr lang="en-US"/>
          </a:p>
        </p:txBody>
      </p:sp>
    </p:spTree>
    <p:extLst>
      <p:ext uri="{BB962C8B-B14F-4D97-AF65-F5344CB8AC3E}">
        <p14:creationId xmlns:p14="http://schemas.microsoft.com/office/powerpoint/2010/main" val="2024213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0E36E145-4E70-AE08-B2BB-2AD8E6A9C2B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92A0C24-B020-6047-AA1E-CEFBE5CCED5E}" type="datetime5">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27-Mar-26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Rectangle 7">
            <a:extLst>
              <a:ext uri="{FF2B5EF4-FFF2-40B4-BE49-F238E27FC236}">
                <a16:creationId xmlns:a16="http://schemas.microsoft.com/office/drawing/2014/main" id="{213E8137-2D70-F396-1FF9-6C9F347CABA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88FE4C0-81E3-C74D-861D-1301EBD1CCDF}"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89826" name="Rectangle 2">
            <a:extLst>
              <a:ext uri="{FF2B5EF4-FFF2-40B4-BE49-F238E27FC236}">
                <a16:creationId xmlns:a16="http://schemas.microsoft.com/office/drawing/2014/main" id="{320A19C1-3312-B706-3672-A076BC3526A9}"/>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589827" name="Rectangle 3">
            <a:extLst>
              <a:ext uri="{FF2B5EF4-FFF2-40B4-BE49-F238E27FC236}">
                <a16:creationId xmlns:a16="http://schemas.microsoft.com/office/drawing/2014/main" id="{DD8AB385-1903-C146-8029-5DD08C0481B3}"/>
              </a:ext>
            </a:extLst>
          </p:cNvPr>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5:notes"/>
          <p:cNvSpPr txBox="1">
            <a:spLocks noGrp="1"/>
          </p:cNvSpPr>
          <p:nvPr>
            <p:ph type="body" idx="1"/>
          </p:nvPr>
        </p:nvSpPr>
        <p:spPr>
          <a:xfrm>
            <a:off x="685799" y="4400549"/>
            <a:ext cx="5777523" cy="4477727"/>
          </a:xfrm>
          <a:prstGeom prst="rect">
            <a:avLst/>
          </a:prstGeom>
          <a:noFill/>
          <a:ln>
            <a:noFill/>
          </a:ln>
        </p:spPr>
        <p:txBody>
          <a:bodyPr spcFirstLastPara="1" wrap="square" lIns="91425" tIns="45700" rIns="91425" bIns="45700" anchor="t" anchorCtr="0">
            <a:noAutofit/>
          </a:bodyPr>
          <a:lstStyle/>
          <a:p>
            <a:r>
              <a:rPr lang="en-US" sz="1800" dirty="0">
                <a:solidFill>
                  <a:srgbClr val="FF0000"/>
                </a:solidFill>
              </a:rPr>
              <a:t>Marjorie</a:t>
            </a:r>
            <a:endParaRPr lang="en-US" sz="1100" dirty="0">
              <a:solidFill>
                <a:srgbClr val="FF0000"/>
              </a:solidFill>
            </a:endParaRPr>
          </a:p>
          <a:p>
            <a:pPr>
              <a:buNone/>
            </a:pPr>
            <a:endParaRPr lang="en-US" sz="1800" dirty="0"/>
          </a:p>
          <a:p>
            <a:pPr>
              <a:buNone/>
            </a:pPr>
            <a:r>
              <a:rPr lang="en-US" sz="1800" dirty="0"/>
              <a:t>Next, we will shift our focus to the LOINC Ontology.</a:t>
            </a:r>
          </a:p>
          <a:p>
            <a:pPr>
              <a:buNone/>
            </a:pPr>
            <a:endParaRPr lang="en-US" sz="1800" dirty="0"/>
          </a:p>
          <a:p>
            <a:pPr>
              <a:buNone/>
            </a:pPr>
            <a:r>
              <a:rPr lang="en-US" sz="1800" dirty="0"/>
              <a:t>This work represents an important step in strengthening the semantic foundation of LOINC and advancing more computable, connected, and scalable data use across the global ecosystem.</a:t>
            </a:r>
          </a:p>
          <a:p>
            <a:pPr>
              <a:buNone/>
            </a:pPr>
            <a:endParaRPr lang="en-US" sz="1800" dirty="0"/>
          </a:p>
          <a:p>
            <a:pPr>
              <a:buNone/>
            </a:pPr>
            <a:r>
              <a:rPr lang="en-US" sz="1800" dirty="0"/>
              <a:t>We continue to see strong interest and momentum in this area as the community looks for more powerful ways to represent relationships, support analytics, and enable interoperability at scale.</a:t>
            </a:r>
          </a:p>
          <a:p>
            <a:pPr>
              <a:buNone/>
            </a:pPr>
            <a:endParaRPr lang="en-US" sz="1800" dirty="0"/>
          </a:p>
          <a:p>
            <a:pPr>
              <a:buNone/>
            </a:pPr>
            <a:r>
              <a:rPr lang="en-US" sz="1800" dirty="0"/>
              <a:t>With that context, I am pleased to turn the floor over to Stan Huff to walk us through the latest updates.</a:t>
            </a:r>
          </a:p>
        </p:txBody>
      </p:sp>
      <p:sp>
        <p:nvSpPr>
          <p:cNvPr id="304" name="Google Shape;30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a:extLst>
            <a:ext uri="{FF2B5EF4-FFF2-40B4-BE49-F238E27FC236}">
              <a16:creationId xmlns:a16="http://schemas.microsoft.com/office/drawing/2014/main" id="{49CE78FB-F119-6A60-7119-2EE87A50CA88}"/>
            </a:ext>
          </a:extLst>
        </p:cNvPr>
        <p:cNvGrpSpPr/>
        <p:nvPr/>
      </p:nvGrpSpPr>
      <p:grpSpPr>
        <a:xfrm>
          <a:off x="0" y="0"/>
          <a:ext cx="0" cy="0"/>
          <a:chOff x="0" y="0"/>
          <a:chExt cx="0" cy="0"/>
        </a:xfrm>
      </p:grpSpPr>
      <p:sp>
        <p:nvSpPr>
          <p:cNvPr id="353" name="Google Shape;353;g30cb0f963a4_0_759:notes">
            <a:extLst>
              <a:ext uri="{FF2B5EF4-FFF2-40B4-BE49-F238E27FC236}">
                <a16:creationId xmlns:a16="http://schemas.microsoft.com/office/drawing/2014/main" id="{AA010743-6F55-CCA6-F8A1-293682B91EE6}"/>
              </a:ext>
            </a:extLst>
          </p:cNvPr>
          <p:cNvSpPr>
            <a:spLocks noGrp="1" noRot="1" noChangeAspect="1"/>
          </p:cNvSpPr>
          <p:nvPr>
            <p:ph type="sldImg" idx="2"/>
          </p:nvPr>
        </p:nvSpPr>
        <p:spPr>
          <a:xfrm>
            <a:off x="714375" y="1160463"/>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g30cb0f963a4_0_759:notes">
            <a:extLst>
              <a:ext uri="{FF2B5EF4-FFF2-40B4-BE49-F238E27FC236}">
                <a16:creationId xmlns:a16="http://schemas.microsoft.com/office/drawing/2014/main" id="{BCE5E7BC-5EA2-F41E-9A17-9CC2B4503D15}"/>
              </a:ext>
            </a:extLst>
          </p:cNvPr>
          <p:cNvSpPr txBox="1">
            <a:spLocks noGrp="1"/>
          </p:cNvSpPr>
          <p:nvPr>
            <p:ph type="body" idx="1"/>
          </p:nvPr>
        </p:nvSpPr>
        <p:spPr>
          <a:xfrm>
            <a:off x="700404" y="4470836"/>
            <a:ext cx="5967000" cy="3658200"/>
          </a:xfrm>
          <a:prstGeom prst="rect">
            <a:avLst/>
          </a:prstGeom>
          <a:noFill/>
          <a:ln>
            <a:noFill/>
          </a:ln>
        </p:spPr>
        <p:txBody>
          <a:bodyPr spcFirstLastPara="1" wrap="square" lIns="93075" tIns="93075" rIns="93075" bIns="93075" anchor="t" anchorCtr="0">
            <a:noAutofit/>
          </a:bodyPr>
          <a:lstStyle/>
          <a:p>
            <a:pPr marL="0" lvl="0" indent="0" algn="l" rtl="0">
              <a:lnSpc>
                <a:spcPct val="100000"/>
              </a:lnSpc>
              <a:spcBef>
                <a:spcPts val="0"/>
              </a:spcBef>
              <a:spcAft>
                <a:spcPts val="0"/>
              </a:spcAft>
              <a:buSzPts val="1400"/>
              <a:buNone/>
            </a:pPr>
            <a:r>
              <a:rPr lang="en-US" sz="2000">
                <a:solidFill>
                  <a:srgbClr val="000000"/>
                </a:solidFill>
              </a:rPr>
              <a:t>Regenstreif and SNOMED International have been committed to working together to improve better heath and better care through standardized terminology for quite some time, </a:t>
            </a:r>
            <a:endParaRPr/>
          </a:p>
          <a:p>
            <a:pPr marL="0" lvl="0" indent="0" algn="l" rtl="0">
              <a:lnSpc>
                <a:spcPct val="100000"/>
              </a:lnSpc>
              <a:spcBef>
                <a:spcPts val="0"/>
              </a:spcBef>
              <a:spcAft>
                <a:spcPts val="0"/>
              </a:spcAft>
              <a:buSzPts val="1400"/>
              <a:buNone/>
            </a:pPr>
            <a:r>
              <a:rPr lang="en-US" sz="2000">
                <a:solidFill>
                  <a:srgbClr val="000000"/>
                </a:solidFill>
              </a:rPr>
              <a:t>but a formal agreement that reflects our commitment was first initiated in 2013, </a:t>
            </a:r>
            <a:endParaRPr/>
          </a:p>
          <a:p>
            <a:pPr marL="0" lvl="0" indent="0" algn="l" rtl="0">
              <a:lnSpc>
                <a:spcPct val="100000"/>
              </a:lnSpc>
              <a:spcBef>
                <a:spcPts val="0"/>
              </a:spcBef>
              <a:spcAft>
                <a:spcPts val="0"/>
              </a:spcAft>
              <a:buSzPts val="1400"/>
              <a:buNone/>
            </a:pPr>
            <a:r>
              <a:rPr lang="en-US" sz="2000">
                <a:solidFill>
                  <a:srgbClr val="000000"/>
                </a:solidFill>
              </a:rPr>
              <a:t>we renewed it 2022 and 2024 and future agreements are expected as well. </a:t>
            </a:r>
            <a:endParaRPr/>
          </a:p>
          <a:p>
            <a:pPr marL="0" lvl="0" indent="0" algn="l" rtl="0">
              <a:lnSpc>
                <a:spcPct val="100000"/>
              </a:lnSpc>
              <a:spcBef>
                <a:spcPts val="0"/>
              </a:spcBef>
              <a:spcAft>
                <a:spcPts val="0"/>
              </a:spcAft>
              <a:buSzPts val="1400"/>
              <a:buNone/>
            </a:pPr>
            <a:endParaRPr sz="2000">
              <a:solidFill>
                <a:srgbClr val="000000"/>
              </a:solidFill>
            </a:endParaRPr>
          </a:p>
          <a:p>
            <a:pPr marL="0" lvl="0" indent="0" algn="l" rtl="0">
              <a:lnSpc>
                <a:spcPct val="100000"/>
              </a:lnSpc>
              <a:spcBef>
                <a:spcPts val="0"/>
              </a:spcBef>
              <a:spcAft>
                <a:spcPts val="0"/>
              </a:spcAft>
              <a:buSzPts val="1400"/>
              <a:buNone/>
            </a:pPr>
            <a:r>
              <a:rPr lang="en-US" sz="2000">
                <a:solidFill>
                  <a:srgbClr val="000000"/>
                </a:solidFill>
              </a:rPr>
              <a:t>Our commitment to promoting the use of standardized terminologies includes supporting </a:t>
            </a:r>
            <a:endParaRPr/>
          </a:p>
          <a:p>
            <a:pPr marL="0" lvl="0" indent="0" algn="l" rtl="0">
              <a:lnSpc>
                <a:spcPct val="100000"/>
              </a:lnSpc>
              <a:spcBef>
                <a:spcPts val="0"/>
              </a:spcBef>
              <a:spcAft>
                <a:spcPts val="0"/>
              </a:spcAft>
              <a:buSzPts val="1400"/>
              <a:buNone/>
            </a:pPr>
            <a:r>
              <a:rPr lang="en-US" sz="2000">
                <a:solidFill>
                  <a:srgbClr val="000000"/>
                </a:solidFill>
              </a:rPr>
              <a:t>enhanced clinical system functionality and interoperability by establishing principled relationships between LOINC and SNOMED CT.</a:t>
            </a:r>
            <a:endParaRPr/>
          </a:p>
          <a:p>
            <a:pPr marL="0" lvl="0" indent="0" algn="l" rtl="0">
              <a:lnSpc>
                <a:spcPct val="100000"/>
              </a:lnSpc>
              <a:spcBef>
                <a:spcPts val="0"/>
              </a:spcBef>
              <a:spcAft>
                <a:spcPts val="0"/>
              </a:spcAft>
              <a:buSzPts val="1400"/>
              <a:buNone/>
            </a:pPr>
            <a:endParaRPr sz="2000">
              <a:solidFill>
                <a:srgbClr val="000000"/>
              </a:solidFill>
            </a:endParaRPr>
          </a:p>
          <a:p>
            <a:pPr marL="0" lvl="0" indent="0" algn="l" rtl="0">
              <a:lnSpc>
                <a:spcPct val="100000"/>
              </a:lnSpc>
              <a:spcBef>
                <a:spcPts val="0"/>
              </a:spcBef>
              <a:spcAft>
                <a:spcPts val="0"/>
              </a:spcAft>
              <a:buSzPts val="1400"/>
              <a:buNone/>
            </a:pPr>
            <a:r>
              <a:rPr lang="en-US" sz="2000">
                <a:solidFill>
                  <a:srgbClr val="000000"/>
                </a:solidFill>
              </a:rPr>
              <a:t>And we also want to provide effective support for providers and users who implement different combinations of LOINC and SNOMED CT in health information systems</a:t>
            </a:r>
            <a:endParaRPr/>
          </a:p>
          <a:p>
            <a:pPr marL="0" lvl="0" indent="0" algn="l" rtl="0">
              <a:lnSpc>
                <a:spcPct val="100000"/>
              </a:lnSpc>
              <a:spcBef>
                <a:spcPts val="0"/>
              </a:spcBef>
              <a:spcAft>
                <a:spcPts val="0"/>
              </a:spcAft>
              <a:buSzPts val="1400"/>
              <a:buNone/>
            </a:pPr>
            <a:r>
              <a:rPr lang="en-US" sz="2000">
                <a:solidFill>
                  <a:srgbClr val="000000"/>
                </a:solidFill>
              </a:rPr>
              <a:t>And we also want to support providers and users who implement either SNOMED CT or LOINC in their systems</a:t>
            </a:r>
            <a:endParaRPr/>
          </a:p>
          <a:p>
            <a:pPr marL="0" lvl="0" indent="0" algn="l" rtl="0">
              <a:lnSpc>
                <a:spcPct val="100000"/>
              </a:lnSpc>
              <a:spcBef>
                <a:spcPts val="0"/>
              </a:spcBef>
              <a:spcAft>
                <a:spcPts val="0"/>
              </a:spcAft>
              <a:buSzPts val="1400"/>
              <a:buNone/>
            </a:pPr>
            <a:endParaRPr sz="2000"/>
          </a:p>
        </p:txBody>
      </p:sp>
      <p:sp>
        <p:nvSpPr>
          <p:cNvPr id="355" name="Google Shape;355;g30cb0f963a4_0_759:notes">
            <a:extLst>
              <a:ext uri="{FF2B5EF4-FFF2-40B4-BE49-F238E27FC236}">
                <a16:creationId xmlns:a16="http://schemas.microsoft.com/office/drawing/2014/main" id="{CB0674DC-FFCE-EF18-139B-4AC9238C6B89}"/>
              </a:ext>
            </a:extLst>
          </p:cNvPr>
          <p:cNvSpPr txBox="1">
            <a:spLocks noGrp="1"/>
          </p:cNvSpPr>
          <p:nvPr>
            <p:ph type="sldNum" idx="12"/>
          </p:nvPr>
        </p:nvSpPr>
        <p:spPr>
          <a:xfrm>
            <a:off x="3967341" y="8823935"/>
            <a:ext cx="3035100" cy="465900"/>
          </a:xfrm>
          <a:prstGeom prst="rect">
            <a:avLst/>
          </a:prstGeom>
          <a:noFill/>
          <a:ln>
            <a:noFill/>
          </a:ln>
        </p:spPr>
        <p:txBody>
          <a:bodyPr spcFirstLastPara="1" wrap="square" lIns="93075" tIns="93075" rIns="93075" bIns="93075" anchor="ctr" anchorCtr="0">
            <a:noAutofit/>
          </a:bodyPr>
          <a:lstStyle/>
          <a:p>
            <a:pPr marL="0" lvl="0" indent="0" algn="l" rtl="0">
              <a:lnSpc>
                <a:spcPct val="100000"/>
              </a:lnSpc>
              <a:spcBef>
                <a:spcPts val="0"/>
              </a:spcBef>
              <a:spcAft>
                <a:spcPts val="0"/>
              </a:spcAft>
              <a:buSzPts val="1400"/>
              <a:buNone/>
            </a:pPr>
            <a:fld id="{00000000-1234-1234-1234-123412341234}" type="slidenum">
              <a:rPr lang="en-US"/>
              <a:t>26</a:t>
            </a:fld>
            <a:endParaRPr/>
          </a:p>
        </p:txBody>
      </p:sp>
    </p:spTree>
    <p:extLst>
      <p:ext uri="{BB962C8B-B14F-4D97-AF65-F5344CB8AC3E}">
        <p14:creationId xmlns:p14="http://schemas.microsoft.com/office/powerpoint/2010/main" val="2990611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7:notes"/>
          <p:cNvSpPr>
            <a:spLocks noGrp="1" noRot="1" noChangeAspect="1"/>
          </p:cNvSpPr>
          <p:nvPr>
            <p:ph type="sldImg" idx="2"/>
          </p:nvPr>
        </p:nvSpPr>
        <p:spPr>
          <a:xfrm>
            <a:off x="714375" y="1160463"/>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7:notes"/>
          <p:cNvSpPr txBox="1">
            <a:spLocks noGrp="1"/>
          </p:cNvSpPr>
          <p:nvPr>
            <p:ph type="body" idx="1"/>
          </p:nvPr>
        </p:nvSpPr>
        <p:spPr>
          <a:xfrm>
            <a:off x="700405" y="4470836"/>
            <a:ext cx="5940472" cy="6574002"/>
          </a:xfrm>
          <a:prstGeom prst="rect">
            <a:avLst/>
          </a:prstGeom>
          <a:noFill/>
          <a:ln>
            <a:noFill/>
          </a:ln>
        </p:spPr>
        <p:txBody>
          <a:bodyPr spcFirstLastPara="1" wrap="square" lIns="93075" tIns="93075" rIns="93075" bIns="93075"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2000" dirty="0">
                <a:solidFill>
                  <a:srgbClr val="FF0000"/>
                </a:solidFill>
              </a:rPr>
              <a:t>Stan</a:t>
            </a:r>
            <a:endParaRPr dirty="0">
              <a:solidFill>
                <a:srgbClr val="FF0000"/>
              </a:solidFill>
            </a:endParaRPr>
          </a:p>
        </p:txBody>
      </p:sp>
      <p:sp>
        <p:nvSpPr>
          <p:cNvPr id="327" name="Google Shape;327;p17:notes"/>
          <p:cNvSpPr txBox="1">
            <a:spLocks noGrp="1"/>
          </p:cNvSpPr>
          <p:nvPr>
            <p:ph type="sldNum" idx="12"/>
          </p:nvPr>
        </p:nvSpPr>
        <p:spPr>
          <a:xfrm>
            <a:off x="3967341" y="8823935"/>
            <a:ext cx="3035088" cy="466026"/>
          </a:xfrm>
          <a:prstGeom prst="rect">
            <a:avLst/>
          </a:prstGeom>
          <a:noFill/>
          <a:ln>
            <a:noFill/>
          </a:ln>
        </p:spPr>
        <p:txBody>
          <a:bodyPr spcFirstLastPara="1" wrap="square" lIns="93075" tIns="93075" rIns="93075" bIns="93075" anchor="ctr" anchorCtr="0">
            <a:noAutofit/>
          </a:bodyPr>
          <a:lstStyle/>
          <a:p>
            <a:pPr marL="0" lvl="0" indent="0" algn="l" rtl="0">
              <a:lnSpc>
                <a:spcPct val="100000"/>
              </a:lnSpc>
              <a:spcBef>
                <a:spcPts val="0"/>
              </a:spcBef>
              <a:spcAft>
                <a:spcPts val="0"/>
              </a:spcAft>
              <a:buClr>
                <a:schemeClr val="dk1"/>
              </a:buClr>
              <a:buSzPts val="1200"/>
              <a:buFont typeface="Arial"/>
              <a:buNone/>
            </a:pPr>
            <a:fld id="{00000000-1234-1234-1234-123412341234}" type="slidenum">
              <a:rPr lang="en-US"/>
              <a:t>27</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a:extLst>
            <a:ext uri="{FF2B5EF4-FFF2-40B4-BE49-F238E27FC236}">
              <a16:creationId xmlns:a16="http://schemas.microsoft.com/office/drawing/2014/main" id="{3626F6B8-148A-ED1F-0DCE-F50284B06BD2}"/>
            </a:ext>
          </a:extLst>
        </p:cNvPr>
        <p:cNvGrpSpPr/>
        <p:nvPr/>
      </p:nvGrpSpPr>
      <p:grpSpPr>
        <a:xfrm>
          <a:off x="0" y="0"/>
          <a:ext cx="0" cy="0"/>
          <a:chOff x="0" y="0"/>
          <a:chExt cx="0" cy="0"/>
        </a:xfrm>
      </p:grpSpPr>
      <p:sp>
        <p:nvSpPr>
          <p:cNvPr id="472" name="Google Shape;472;p24:notes">
            <a:extLst>
              <a:ext uri="{FF2B5EF4-FFF2-40B4-BE49-F238E27FC236}">
                <a16:creationId xmlns:a16="http://schemas.microsoft.com/office/drawing/2014/main" id="{A16AC52B-2250-68AB-179B-3A20CCA8C6E8}"/>
              </a:ext>
            </a:extLst>
          </p:cNvPr>
          <p:cNvSpPr>
            <a:spLocks noGrp="1" noRot="1" noChangeAspect="1"/>
          </p:cNvSpPr>
          <p:nvPr>
            <p:ph type="sldImg" idx="2"/>
          </p:nvPr>
        </p:nvSpPr>
        <p:spPr>
          <a:xfrm>
            <a:off x="714375" y="1160463"/>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24:notes">
            <a:extLst>
              <a:ext uri="{FF2B5EF4-FFF2-40B4-BE49-F238E27FC236}">
                <a16:creationId xmlns:a16="http://schemas.microsoft.com/office/drawing/2014/main" id="{A0058531-83A4-B04F-C0E4-F8D2CAEF49FD}"/>
              </a:ext>
            </a:extLst>
          </p:cNvPr>
          <p:cNvSpPr txBox="1">
            <a:spLocks noGrp="1"/>
          </p:cNvSpPr>
          <p:nvPr>
            <p:ph type="body" idx="1"/>
          </p:nvPr>
        </p:nvSpPr>
        <p:spPr>
          <a:xfrm>
            <a:off x="700405" y="4470837"/>
            <a:ext cx="5603240" cy="3657957"/>
          </a:xfrm>
          <a:prstGeom prst="rect">
            <a:avLst/>
          </a:prstGeom>
          <a:noFill/>
          <a:ln>
            <a:noFill/>
          </a:ln>
        </p:spPr>
        <p:txBody>
          <a:bodyPr spcFirstLastPara="1" wrap="square" lIns="93075" tIns="46525" rIns="93075" bIns="465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600" b="1" i="0" u="none" strike="noStrike" cap="none">
                <a:solidFill>
                  <a:srgbClr val="000000"/>
                </a:solidFill>
                <a:latin typeface="Calibri"/>
                <a:ea typeface="Calibri"/>
                <a:cs typeface="Calibri"/>
                <a:sym typeface="Calibri"/>
              </a:rPr>
              <a:t>[Marjorie]</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474" name="Google Shape;474;p24:notes">
            <a:extLst>
              <a:ext uri="{FF2B5EF4-FFF2-40B4-BE49-F238E27FC236}">
                <a16:creationId xmlns:a16="http://schemas.microsoft.com/office/drawing/2014/main" id="{6D4159B0-E8BF-4E7D-4815-10B05853DA74}"/>
              </a:ext>
            </a:extLst>
          </p:cNvPr>
          <p:cNvSpPr txBox="1">
            <a:spLocks noGrp="1"/>
          </p:cNvSpPr>
          <p:nvPr>
            <p:ph type="sldNum" idx="12"/>
          </p:nvPr>
        </p:nvSpPr>
        <p:spPr>
          <a:xfrm>
            <a:off x="3967341" y="8823936"/>
            <a:ext cx="3035088" cy="466115"/>
          </a:xfrm>
          <a:prstGeom prst="rect">
            <a:avLst/>
          </a:prstGeom>
          <a:noFill/>
          <a:ln>
            <a:noFill/>
          </a:ln>
        </p:spPr>
        <p:txBody>
          <a:bodyPr spcFirstLastPara="1" wrap="square" lIns="93075" tIns="46525" rIns="93075" bIns="465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696108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a:extLst>
            <a:ext uri="{FF2B5EF4-FFF2-40B4-BE49-F238E27FC236}">
              <a16:creationId xmlns:a16="http://schemas.microsoft.com/office/drawing/2014/main" id="{9954E40E-0155-36BE-486A-D6CA43B9F2C1}"/>
            </a:ext>
          </a:extLst>
        </p:cNvPr>
        <p:cNvGrpSpPr/>
        <p:nvPr/>
      </p:nvGrpSpPr>
      <p:grpSpPr>
        <a:xfrm>
          <a:off x="0" y="0"/>
          <a:ext cx="0" cy="0"/>
          <a:chOff x="0" y="0"/>
          <a:chExt cx="0" cy="0"/>
        </a:xfrm>
      </p:grpSpPr>
      <p:sp>
        <p:nvSpPr>
          <p:cNvPr id="354" name="Google Shape;354;p19:notes">
            <a:extLst>
              <a:ext uri="{FF2B5EF4-FFF2-40B4-BE49-F238E27FC236}">
                <a16:creationId xmlns:a16="http://schemas.microsoft.com/office/drawing/2014/main" id="{7989B91F-A831-658A-409B-DFD397622D8E}"/>
              </a:ext>
            </a:extLst>
          </p:cNvPr>
          <p:cNvSpPr>
            <a:spLocks noGrp="1" noRot="1" noChangeAspect="1"/>
          </p:cNvSpPr>
          <p:nvPr>
            <p:ph type="sldImg" idx="2"/>
          </p:nvPr>
        </p:nvSpPr>
        <p:spPr>
          <a:xfrm>
            <a:off x="714375" y="1160463"/>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19:notes">
            <a:extLst>
              <a:ext uri="{FF2B5EF4-FFF2-40B4-BE49-F238E27FC236}">
                <a16:creationId xmlns:a16="http://schemas.microsoft.com/office/drawing/2014/main" id="{9C035DEF-A7FC-64AD-F6B5-FD4C7BC42F4B}"/>
              </a:ext>
            </a:extLst>
          </p:cNvPr>
          <p:cNvSpPr txBox="1">
            <a:spLocks noGrp="1"/>
          </p:cNvSpPr>
          <p:nvPr>
            <p:ph type="body" idx="1"/>
          </p:nvPr>
        </p:nvSpPr>
        <p:spPr>
          <a:xfrm>
            <a:off x="700405" y="4470836"/>
            <a:ext cx="5603240" cy="3658110"/>
          </a:xfrm>
          <a:prstGeom prst="rect">
            <a:avLst/>
          </a:prstGeom>
          <a:noFill/>
          <a:ln>
            <a:noFill/>
          </a:ln>
        </p:spPr>
        <p:txBody>
          <a:bodyPr spcFirstLastPara="1" wrap="square" lIns="93075" tIns="93075" rIns="93075" bIns="930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2000" b="0" i="0" u="none" strike="noStrike" kern="0" cap="none" spc="0" normalizeH="0" baseline="0" noProof="0" dirty="0">
                <a:ln>
                  <a:noFill/>
                </a:ln>
                <a:solidFill>
                  <a:srgbClr val="FF0000"/>
                </a:solidFill>
                <a:effectLst/>
                <a:uLnTx/>
                <a:uFillTx/>
                <a:latin typeface="Arial"/>
                <a:cs typeface="Arial"/>
                <a:sym typeface="Arial"/>
              </a:rPr>
              <a:t>Stan</a:t>
            </a:r>
            <a:endParaRPr kumimoji="0" lang="en-US" sz="1200" b="0" i="0" u="none" strike="noStrike" kern="0" cap="none" spc="0" normalizeH="0" baseline="0" noProof="0" dirty="0">
              <a:ln>
                <a:noFill/>
              </a:ln>
              <a:solidFill>
                <a:srgbClr val="FF0000"/>
              </a:solidFill>
              <a:effectLst/>
              <a:uLnTx/>
              <a:uFillTx/>
              <a:latin typeface="Arial"/>
              <a:cs typeface="Arial"/>
              <a:sym typeface="Arial"/>
            </a:endParaRPr>
          </a:p>
        </p:txBody>
      </p:sp>
      <p:sp>
        <p:nvSpPr>
          <p:cNvPr id="356" name="Google Shape;356;p19:notes">
            <a:extLst>
              <a:ext uri="{FF2B5EF4-FFF2-40B4-BE49-F238E27FC236}">
                <a16:creationId xmlns:a16="http://schemas.microsoft.com/office/drawing/2014/main" id="{DA84F50C-3316-4A07-1A1E-79833487DF75}"/>
              </a:ext>
            </a:extLst>
          </p:cNvPr>
          <p:cNvSpPr txBox="1">
            <a:spLocks noGrp="1"/>
          </p:cNvSpPr>
          <p:nvPr>
            <p:ph type="sldNum" idx="12"/>
          </p:nvPr>
        </p:nvSpPr>
        <p:spPr>
          <a:xfrm>
            <a:off x="3967341" y="8823935"/>
            <a:ext cx="3035088" cy="466026"/>
          </a:xfrm>
          <a:prstGeom prst="rect">
            <a:avLst/>
          </a:prstGeom>
          <a:noFill/>
          <a:ln>
            <a:noFill/>
          </a:ln>
        </p:spPr>
        <p:txBody>
          <a:bodyPr spcFirstLastPara="1" wrap="square" lIns="93075" tIns="93075" rIns="93075" bIns="93075" anchor="ctr" anchorCtr="0">
            <a:noAutofit/>
          </a:bodyPr>
          <a:lstStyle/>
          <a:p>
            <a:pPr marL="0" lvl="0" indent="0" algn="l" rtl="0">
              <a:lnSpc>
                <a:spcPct val="100000"/>
              </a:lnSpc>
              <a:spcBef>
                <a:spcPts val="0"/>
              </a:spcBef>
              <a:spcAft>
                <a:spcPts val="0"/>
              </a:spcAft>
              <a:buClr>
                <a:schemeClr val="dk1"/>
              </a:buClr>
              <a:buSzPts val="1200"/>
              <a:buFont typeface="Arial"/>
              <a:buNone/>
            </a:pPr>
            <a:fld id="{00000000-1234-1234-1234-123412341234}" type="slidenum">
              <a:rPr lang="en-US"/>
              <a:t>30</a:t>
            </a:fld>
            <a:endParaRPr/>
          </a:p>
        </p:txBody>
      </p:sp>
    </p:spTree>
    <p:extLst>
      <p:ext uri="{BB962C8B-B14F-4D97-AF65-F5344CB8AC3E}">
        <p14:creationId xmlns:p14="http://schemas.microsoft.com/office/powerpoint/2010/main" val="1034106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a:extLst>
            <a:ext uri="{FF2B5EF4-FFF2-40B4-BE49-F238E27FC236}">
              <a16:creationId xmlns:a16="http://schemas.microsoft.com/office/drawing/2014/main" id="{71DCC3B5-27D6-E540-B5E3-D0F6E9C24B7B}"/>
            </a:ext>
          </a:extLst>
        </p:cNvPr>
        <p:cNvGrpSpPr/>
        <p:nvPr/>
      </p:nvGrpSpPr>
      <p:grpSpPr>
        <a:xfrm>
          <a:off x="0" y="0"/>
          <a:ext cx="0" cy="0"/>
          <a:chOff x="0" y="0"/>
          <a:chExt cx="0" cy="0"/>
        </a:xfrm>
      </p:grpSpPr>
      <p:sp>
        <p:nvSpPr>
          <p:cNvPr id="521" name="Google Shape;521;g33b2359f48b_1_38:notes">
            <a:extLst>
              <a:ext uri="{FF2B5EF4-FFF2-40B4-BE49-F238E27FC236}">
                <a16:creationId xmlns:a16="http://schemas.microsoft.com/office/drawing/2014/main" id="{7559D0B2-5AB8-CF6D-A933-BA6C31586DB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33b2359f48b_1_38:notes">
            <a:extLst>
              <a:ext uri="{FF2B5EF4-FFF2-40B4-BE49-F238E27FC236}">
                <a16:creationId xmlns:a16="http://schemas.microsoft.com/office/drawing/2014/main" id="{B259CE7F-626B-D316-5900-34218BB1E0D1}"/>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 </a:t>
            </a:r>
            <a:endParaRPr/>
          </a:p>
        </p:txBody>
      </p:sp>
      <p:sp>
        <p:nvSpPr>
          <p:cNvPr id="523" name="Google Shape;523;g33b2359f48b_1_38:notes">
            <a:extLst>
              <a:ext uri="{FF2B5EF4-FFF2-40B4-BE49-F238E27FC236}">
                <a16:creationId xmlns:a16="http://schemas.microsoft.com/office/drawing/2014/main" id="{652DEC8F-D64D-34D9-B058-56CAC2FF764B}"/>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910161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a:extLst>
            <a:ext uri="{FF2B5EF4-FFF2-40B4-BE49-F238E27FC236}">
              <a16:creationId xmlns:a16="http://schemas.microsoft.com/office/drawing/2014/main" id="{469B1C5D-F66A-E5CB-B5AB-7B4CB1F14D91}"/>
            </a:ext>
          </a:extLst>
        </p:cNvPr>
        <p:cNvGrpSpPr/>
        <p:nvPr/>
      </p:nvGrpSpPr>
      <p:grpSpPr>
        <a:xfrm>
          <a:off x="0" y="0"/>
          <a:ext cx="0" cy="0"/>
          <a:chOff x="0" y="0"/>
          <a:chExt cx="0" cy="0"/>
        </a:xfrm>
      </p:grpSpPr>
      <p:sp>
        <p:nvSpPr>
          <p:cNvPr id="521" name="Google Shape;521;g33b2359f48b_1_38:notes">
            <a:extLst>
              <a:ext uri="{FF2B5EF4-FFF2-40B4-BE49-F238E27FC236}">
                <a16:creationId xmlns:a16="http://schemas.microsoft.com/office/drawing/2014/main" id="{CE823B28-7CEF-8A22-265F-20843AF427A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33b2359f48b_1_38:notes">
            <a:extLst>
              <a:ext uri="{FF2B5EF4-FFF2-40B4-BE49-F238E27FC236}">
                <a16:creationId xmlns:a16="http://schemas.microsoft.com/office/drawing/2014/main" id="{D4D944C5-E4A0-106A-8BBE-975C2DD9C327}"/>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 </a:t>
            </a:r>
            <a:endParaRPr/>
          </a:p>
        </p:txBody>
      </p:sp>
      <p:sp>
        <p:nvSpPr>
          <p:cNvPr id="523" name="Google Shape;523;g33b2359f48b_1_38:notes">
            <a:extLst>
              <a:ext uri="{FF2B5EF4-FFF2-40B4-BE49-F238E27FC236}">
                <a16:creationId xmlns:a16="http://schemas.microsoft.com/office/drawing/2014/main" id="{49B13944-A3B8-3F7D-6745-FBC3C8F2C2DA}"/>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extLst>
      <p:ext uri="{BB962C8B-B14F-4D97-AF65-F5344CB8AC3E}">
        <p14:creationId xmlns:p14="http://schemas.microsoft.com/office/powerpoint/2010/main" val="3375290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6BC3EE-0ACA-4A86-A327-FE81CC6AC798}" type="slidenum">
              <a:rPr lang="en-US" smtClean="0"/>
              <a:pPr/>
              <a:t>34</a:t>
            </a:fld>
            <a:endParaRPr lang="en-US" dirty="0"/>
          </a:p>
        </p:txBody>
      </p:sp>
    </p:spTree>
    <p:extLst>
      <p:ext uri="{BB962C8B-B14F-4D97-AF65-F5344CB8AC3E}">
        <p14:creationId xmlns:p14="http://schemas.microsoft.com/office/powerpoint/2010/main" val="15637710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ea typeface="Lato" panose="020F0502020204030203" pitchFamily="34" charset="0"/>
                <a:cs typeface="Lato" panose="020F0502020204030203" pitchFamily="34" charset="0"/>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35</a:t>
            </a:fld>
            <a:endParaRPr kumimoji="0" lang="en-US" sz="1200" b="0" i="0" u="none" strike="noStrike" kern="0" cap="none" spc="0" normalizeH="0" baseline="0" noProof="0" dirty="0">
              <a:ln>
                <a:noFill/>
              </a:ln>
              <a:solidFill>
                <a:srgbClr val="000000"/>
              </a:solidFill>
              <a:effectLst/>
              <a:uLnTx/>
              <a:uFillTx/>
              <a:ea typeface="Lato" panose="020F0502020204030203" pitchFamily="34" charset="0"/>
              <a:cs typeface="Lato" panose="020F0502020204030203" pitchFamily="34" charset="0"/>
              <a:sym typeface="Calibri"/>
            </a:endParaRPr>
          </a:p>
        </p:txBody>
      </p:sp>
    </p:spTree>
    <p:extLst>
      <p:ext uri="{BB962C8B-B14F-4D97-AF65-F5344CB8AC3E}">
        <p14:creationId xmlns:p14="http://schemas.microsoft.com/office/powerpoint/2010/main" val="3809526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1:notes"/>
          <p:cNvSpPr txBox="1">
            <a:spLocks noGrp="1"/>
          </p:cNvSpPr>
          <p:nvPr>
            <p:ph type="body" idx="1"/>
          </p:nvPr>
        </p:nvSpPr>
        <p:spPr>
          <a:xfrm>
            <a:off x="700404" y="4470836"/>
            <a:ext cx="5669133" cy="4743502"/>
          </a:xfrm>
          <a:prstGeom prst="rect">
            <a:avLst/>
          </a:prstGeom>
        </p:spPr>
        <p:txBody>
          <a:bodyPr spcFirstLastPara="1" wrap="square" lIns="93087" tIns="46531" rIns="93087" bIns="46531" anchor="t" anchorCtr="0">
            <a:noAutofit/>
          </a:bodyPr>
          <a:lstStyle/>
          <a:p>
            <a:pPr marL="0" indent="0"/>
            <a:r>
              <a:rPr lang="en-US" sz="2000" dirty="0"/>
              <a:t>"Let’s start with the big 'why.' Why do we code health-related data in the first place?</a:t>
            </a:r>
          </a:p>
          <a:p>
            <a:pPr marL="0" indent="0"/>
            <a:endParaRPr lang="en-US" sz="2000" dirty="0"/>
          </a:p>
          <a:p>
            <a:pPr marL="0" indent="0"/>
            <a:r>
              <a:rPr lang="en-US" sz="2000" dirty="0"/>
              <a:t>At its core, the goal is simple—and powerful (</a:t>
            </a:r>
            <a:r>
              <a:rPr lang="en-US" sz="2000" dirty="0" err="1"/>
              <a:t>impactul</a:t>
            </a:r>
            <a:r>
              <a:rPr lang="en-US" sz="2000" dirty="0"/>
              <a:t>): to help people live their healthiest lives possible. </a:t>
            </a:r>
          </a:p>
          <a:p>
            <a:pPr marL="0" indent="0"/>
            <a:endParaRPr lang="en-US" sz="2000" dirty="0"/>
          </a:p>
          <a:p>
            <a:pPr marL="0" indent="0"/>
            <a:r>
              <a:rPr lang="en-US" sz="2000" dirty="0"/>
              <a:t>That’s the mission of Intermountain Health, based in Salt Lake City Utah, and we selected Intermountain because its mission aptly reflects the broader purpose of the work we all do in health data standards and informatics.</a:t>
            </a:r>
          </a:p>
          <a:p>
            <a:pPr marL="0" indent="0"/>
            <a:endParaRPr lang="en-US" sz="2000" dirty="0"/>
          </a:p>
          <a:p>
            <a:pPr marL="0" indent="0"/>
            <a:r>
              <a:rPr lang="en-US" sz="2000" dirty="0"/>
              <a:t>To make that mission real, we need to harness the </a:t>
            </a:r>
            <a:r>
              <a:rPr lang="en-US" sz="2000" i="1" u="sng" dirty="0"/>
              <a:t>power </a:t>
            </a:r>
            <a:r>
              <a:rPr lang="en-US" sz="2000" dirty="0"/>
              <a:t>of computers </a:t>
            </a:r>
            <a:r>
              <a:rPr lang="en-US" sz="2000"/>
              <a:t>and computing  to </a:t>
            </a:r>
            <a:r>
              <a:rPr lang="en-US" sz="2000" dirty="0"/>
              <a:t>collect, process, and share data efficiently. </a:t>
            </a:r>
          </a:p>
          <a:p>
            <a:pPr marL="0" indent="0"/>
            <a:endParaRPr lang="en-US" sz="2000" dirty="0"/>
          </a:p>
          <a:p>
            <a:pPr marL="0" indent="0"/>
            <a:r>
              <a:rPr lang="en-US" sz="2000" dirty="0"/>
              <a:t>And that only works when the data is structured and standardized with codes that computers can interpret and act on.</a:t>
            </a:r>
          </a:p>
          <a:p>
            <a:pPr marL="0" indent="0"/>
            <a:endParaRPr lang="en-US" sz="2000" dirty="0"/>
          </a:p>
          <a:p>
            <a:pPr marL="0" indent="0"/>
            <a:r>
              <a:rPr lang="en-US" sz="2000" dirty="0"/>
              <a:t>This is where terminology standards like LOINC and SNOMED CT come in.</a:t>
            </a:r>
          </a:p>
          <a:p>
            <a:pPr marL="0" indent="0"/>
            <a:r>
              <a:rPr lang="en-US" sz="2000" dirty="0"/>
              <a:t> They are essential to making data usable, sharable, and actionable—enabling everything from individual care decisions to large-scale population health improvements.</a:t>
            </a:r>
          </a:p>
        </p:txBody>
      </p:sp>
      <p:sp>
        <p:nvSpPr>
          <p:cNvPr id="67" name="Google Shape;67;p11: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ea typeface="Lato" panose="020F0502020204030203" pitchFamily="34" charset="0"/>
                <a:cs typeface="Lato" panose="020F0502020204030203" pitchFamily="34" charset="0"/>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36</a:t>
            </a:fld>
            <a:endParaRPr kumimoji="0" lang="en-US" sz="1200" b="0" i="0" u="none" strike="noStrike" kern="0" cap="none" spc="0" normalizeH="0" baseline="0" noProof="0" dirty="0">
              <a:ln>
                <a:noFill/>
              </a:ln>
              <a:solidFill>
                <a:srgbClr val="000000"/>
              </a:solidFill>
              <a:effectLst/>
              <a:uLnTx/>
              <a:uFillTx/>
              <a:ea typeface="Lato" panose="020F0502020204030203" pitchFamily="34" charset="0"/>
              <a:cs typeface="Lato" panose="020F0502020204030203" pitchFamily="34" charset="0"/>
              <a:sym typeface="Calibri"/>
            </a:endParaRPr>
          </a:p>
        </p:txBody>
      </p:sp>
    </p:spTree>
    <p:extLst>
      <p:ext uri="{BB962C8B-B14F-4D97-AF65-F5344CB8AC3E}">
        <p14:creationId xmlns:p14="http://schemas.microsoft.com/office/powerpoint/2010/main" val="22279746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6BC3EE-0ACA-4A86-A327-FE81CC6AC798}" type="slidenum">
              <a:rPr lang="en-US" smtClean="0"/>
              <a:pPr/>
              <a:t>38</a:t>
            </a:fld>
            <a:endParaRPr lang="en-US" dirty="0"/>
          </a:p>
        </p:txBody>
      </p:sp>
    </p:spTree>
    <p:extLst>
      <p:ext uri="{BB962C8B-B14F-4D97-AF65-F5344CB8AC3E}">
        <p14:creationId xmlns:p14="http://schemas.microsoft.com/office/powerpoint/2010/main" val="11926952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ea typeface="Lato" panose="020F0502020204030203" pitchFamily="34" charset="0"/>
                <a:cs typeface="Lato" panose="020F0502020204030203" pitchFamily="34" charset="0"/>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39</a:t>
            </a:fld>
            <a:endParaRPr kumimoji="0" lang="en-US" sz="1200" b="0" i="0" u="none" strike="noStrike" kern="0" cap="none" spc="0" normalizeH="0" baseline="0" noProof="0" dirty="0">
              <a:ln>
                <a:noFill/>
              </a:ln>
              <a:solidFill>
                <a:srgbClr val="000000"/>
              </a:solidFill>
              <a:effectLst/>
              <a:uLnTx/>
              <a:uFillTx/>
              <a:ea typeface="Lato" panose="020F0502020204030203" pitchFamily="34" charset="0"/>
              <a:cs typeface="Lato" panose="020F0502020204030203" pitchFamily="34" charset="0"/>
              <a:sym typeface="Calibri"/>
            </a:endParaRPr>
          </a:p>
        </p:txBody>
      </p:sp>
    </p:spTree>
    <p:extLst>
      <p:ext uri="{BB962C8B-B14F-4D97-AF65-F5344CB8AC3E}">
        <p14:creationId xmlns:p14="http://schemas.microsoft.com/office/powerpoint/2010/main" val="16846352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85B82-05AB-C9F5-A60C-F4396537F1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BEAAAC-9BF1-378E-95E0-3EC91ABD0E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5DEFDA-6430-ABE7-33DA-BB10731D2D83}"/>
              </a:ext>
            </a:extLst>
          </p:cNvPr>
          <p:cNvSpPr>
            <a:spLocks noGrp="1"/>
          </p:cNvSpPr>
          <p:nvPr>
            <p:ph type="body" idx="1"/>
          </p:nvPr>
        </p:nvSpPr>
        <p:spPr/>
        <p:txBody>
          <a:bodyPr/>
          <a:lstStyle/>
          <a:p>
            <a:r>
              <a:rPr lang="en-US" sz="1400" dirty="0"/>
              <a:t>When mapping local codes to standards, we are mapping for semantic equivalence. </a:t>
            </a:r>
          </a:p>
          <a:p>
            <a:r>
              <a:rPr lang="en-US" sz="1400" dirty="0"/>
              <a:t>This means the local code and the LOINC code must have the same meaning. </a:t>
            </a:r>
          </a:p>
          <a:p>
            <a:r>
              <a:rPr lang="en-US" sz="1400" dirty="0"/>
              <a:t>They do not need have the same words, but they need to have the same meaning,</a:t>
            </a:r>
          </a:p>
          <a:p>
            <a:r>
              <a:rPr lang="en-US" sz="1400" dirty="0"/>
              <a:t>If there is no LOINC code that has the exact same meaning as the local code</a:t>
            </a:r>
            <a:r>
              <a:rPr lang="en-US" sz="1400"/>
              <a:t>, </a:t>
            </a:r>
            <a:r>
              <a:rPr lang="en-US" sz="1400" b="1">
                <a:solidFill>
                  <a:schemeClr val="accent1"/>
                </a:solidFill>
              </a:rPr>
              <a:t>CLICK </a:t>
            </a:r>
            <a:r>
              <a:rPr lang="en-US" sz="1400"/>
              <a:t> request </a:t>
            </a:r>
            <a:r>
              <a:rPr lang="en-US" sz="1400" dirty="0"/>
              <a:t>a new LOINC code!</a:t>
            </a:r>
          </a:p>
          <a:p>
            <a:endParaRPr lang="en-US" sz="1400" dirty="0"/>
          </a:p>
        </p:txBody>
      </p:sp>
      <p:sp>
        <p:nvSpPr>
          <p:cNvPr id="4" name="Slide Number Placeholder 3">
            <a:extLst>
              <a:ext uri="{FF2B5EF4-FFF2-40B4-BE49-F238E27FC236}">
                <a16:creationId xmlns:a16="http://schemas.microsoft.com/office/drawing/2014/main" id="{5C179F2E-F459-BEF9-4879-B9D13725C3A2}"/>
              </a:ext>
            </a:extLst>
          </p:cNvPr>
          <p:cNvSpPr>
            <a:spLocks noGrp="1"/>
          </p:cNvSpPr>
          <p:nvPr>
            <p:ph type="sldNum" idx="12"/>
          </p:nvPr>
        </p:nvSpPr>
        <p:spPr/>
        <p:txBody>
          <a:bodyPr/>
          <a:lstStyle/>
          <a:p>
            <a:pPr algn="r">
              <a:buSzPts val="1200"/>
            </a:pPr>
            <a:fld id="{00000000-1234-1234-1234-123412341234}" type="slidenum">
              <a:rPr lang="en-US" sz="1200" smtClean="0">
                <a:solidFill>
                  <a:schemeClr val="dk1"/>
                </a:solidFill>
                <a:ea typeface="Lato" panose="020F0502020204030203" pitchFamily="34" charset="0"/>
                <a:cs typeface="Lato" panose="020F0502020204030203" pitchFamily="34" charset="0"/>
                <a:sym typeface="Calibri"/>
              </a:rPr>
              <a:pPr algn="r">
                <a:buSzPts val="1200"/>
              </a:pPr>
              <a:t>40</a:t>
            </a:fld>
            <a:endParaRPr lang="en-US" sz="1200" dirty="0">
              <a:solidFill>
                <a:schemeClr val="dk1"/>
              </a:solidFill>
              <a:ea typeface="Lato" panose="020F0502020204030203" pitchFamily="34" charset="0"/>
              <a:cs typeface="Lato" panose="020F0502020204030203" pitchFamily="34" charset="0"/>
              <a:sym typeface="Calibri"/>
            </a:endParaRPr>
          </a:p>
        </p:txBody>
      </p:sp>
    </p:spTree>
    <p:extLst>
      <p:ext uri="{BB962C8B-B14F-4D97-AF65-F5344CB8AC3E}">
        <p14:creationId xmlns:p14="http://schemas.microsoft.com/office/powerpoint/2010/main" val="30690807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D9E0-8B93-CCD0-BC71-A53B3A3A1C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EBBFEC-D0F0-F328-82E5-495B1DF233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F6F2CB-E4E1-D48F-3940-C735F218B3D7}"/>
              </a:ext>
            </a:extLst>
          </p:cNvPr>
          <p:cNvSpPr>
            <a:spLocks noGrp="1"/>
          </p:cNvSpPr>
          <p:nvPr>
            <p:ph type="body" idx="1"/>
          </p:nvPr>
        </p:nvSpPr>
        <p:spPr/>
        <p:txBody>
          <a:bodyPr/>
          <a:lstStyle/>
          <a:p>
            <a:endParaRPr lang="en-US" sz="1400" dirty="0"/>
          </a:p>
        </p:txBody>
      </p:sp>
      <p:sp>
        <p:nvSpPr>
          <p:cNvPr id="4" name="Slide Number Placeholder 3">
            <a:extLst>
              <a:ext uri="{FF2B5EF4-FFF2-40B4-BE49-F238E27FC236}">
                <a16:creationId xmlns:a16="http://schemas.microsoft.com/office/drawing/2014/main" id="{CB3D9E66-9513-13B7-79F4-4683EAB3A51A}"/>
              </a:ext>
            </a:extLst>
          </p:cNvPr>
          <p:cNvSpPr>
            <a:spLocks noGrp="1"/>
          </p:cNvSpPr>
          <p:nvPr>
            <p:ph type="sldNum" idx="12"/>
          </p:nvPr>
        </p:nvSpPr>
        <p:spPr/>
        <p:txBody>
          <a:bodyPr/>
          <a:lstStyle/>
          <a:p>
            <a:pPr algn="r">
              <a:buSzPts val="1200"/>
            </a:pPr>
            <a:fld id="{00000000-1234-1234-1234-123412341234}" type="slidenum">
              <a:rPr lang="en-US" sz="1200" smtClean="0">
                <a:solidFill>
                  <a:schemeClr val="dk1"/>
                </a:solidFill>
                <a:ea typeface="Lato" panose="020F0502020204030203" pitchFamily="34" charset="0"/>
                <a:cs typeface="Lato" panose="020F0502020204030203" pitchFamily="34" charset="0"/>
                <a:sym typeface="Calibri"/>
              </a:rPr>
              <a:pPr algn="r">
                <a:buSzPts val="1200"/>
              </a:pPr>
              <a:t>41</a:t>
            </a:fld>
            <a:endParaRPr lang="en-US" sz="1200" dirty="0">
              <a:solidFill>
                <a:schemeClr val="dk1"/>
              </a:solidFill>
              <a:ea typeface="Lato" panose="020F0502020204030203" pitchFamily="34" charset="0"/>
              <a:cs typeface="Lato" panose="020F0502020204030203" pitchFamily="34" charset="0"/>
              <a:sym typeface="Calibri"/>
            </a:endParaRPr>
          </a:p>
        </p:txBody>
      </p:sp>
    </p:spTree>
    <p:extLst>
      <p:ext uri="{BB962C8B-B14F-4D97-AF65-F5344CB8AC3E}">
        <p14:creationId xmlns:p14="http://schemas.microsoft.com/office/powerpoint/2010/main" val="39200246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57542-CF54-445A-0E1D-2B45C97089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86BD53-48E2-CA7D-2043-B9EB3C086F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30364D-7EB5-2587-1802-BAC890C6B2AE}"/>
              </a:ext>
            </a:extLst>
          </p:cNvPr>
          <p:cNvSpPr>
            <a:spLocks noGrp="1"/>
          </p:cNvSpPr>
          <p:nvPr>
            <p:ph type="body" idx="1"/>
          </p:nvPr>
        </p:nvSpPr>
        <p:spPr/>
        <p:txBody>
          <a:bodyPr/>
          <a:lstStyle/>
          <a:p>
            <a:endParaRPr lang="en-US" sz="1400" dirty="0"/>
          </a:p>
          <a:p>
            <a:endParaRPr lang="en-US" sz="1400" dirty="0"/>
          </a:p>
          <a:p>
            <a:endParaRPr lang="en-US" sz="1400" dirty="0"/>
          </a:p>
          <a:p>
            <a:endParaRPr lang="en-US" sz="1400" dirty="0"/>
          </a:p>
          <a:p>
            <a:endParaRPr lang="en-US" sz="1400" dirty="0"/>
          </a:p>
          <a:p>
            <a:endParaRPr lang="en-US" sz="1400" dirty="0"/>
          </a:p>
        </p:txBody>
      </p:sp>
      <p:sp>
        <p:nvSpPr>
          <p:cNvPr id="4" name="Slide Number Placeholder 3">
            <a:extLst>
              <a:ext uri="{FF2B5EF4-FFF2-40B4-BE49-F238E27FC236}">
                <a16:creationId xmlns:a16="http://schemas.microsoft.com/office/drawing/2014/main" id="{C8777117-89D0-B308-2C51-D960C09980BC}"/>
              </a:ext>
            </a:extLst>
          </p:cNvPr>
          <p:cNvSpPr>
            <a:spLocks noGrp="1"/>
          </p:cNvSpPr>
          <p:nvPr>
            <p:ph type="sldNum" idx="12"/>
          </p:nvPr>
        </p:nvSpPr>
        <p:spPr/>
        <p:txBody>
          <a:bodyPr/>
          <a:lstStyle/>
          <a:p>
            <a:pPr algn="r">
              <a:buSzPts val="1200"/>
            </a:pPr>
            <a:fld id="{00000000-1234-1234-1234-123412341234}" type="slidenum">
              <a:rPr lang="en-US" sz="1200" smtClean="0">
                <a:solidFill>
                  <a:schemeClr val="dk1"/>
                </a:solidFill>
                <a:ea typeface="Lato" panose="020F0502020204030203" pitchFamily="34" charset="0"/>
                <a:cs typeface="Lato" panose="020F0502020204030203" pitchFamily="34" charset="0"/>
                <a:sym typeface="Calibri"/>
              </a:rPr>
              <a:pPr algn="r">
                <a:buSzPts val="1200"/>
              </a:pPr>
              <a:t>42</a:t>
            </a:fld>
            <a:endParaRPr lang="en-US" sz="1200" dirty="0">
              <a:solidFill>
                <a:schemeClr val="dk1"/>
              </a:solidFill>
              <a:ea typeface="Lato" panose="020F0502020204030203" pitchFamily="34" charset="0"/>
              <a:cs typeface="Lato" panose="020F0502020204030203" pitchFamily="34" charset="0"/>
              <a:sym typeface="Calibri"/>
            </a:endParaRPr>
          </a:p>
        </p:txBody>
      </p:sp>
    </p:spTree>
    <p:extLst>
      <p:ext uri="{BB962C8B-B14F-4D97-AF65-F5344CB8AC3E}">
        <p14:creationId xmlns:p14="http://schemas.microsoft.com/office/powerpoint/2010/main" val="10037889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D77D7-0026-5704-9F0C-3970A574FD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E227AC-6E63-EE66-8953-275F64B5F2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75FF0C-8B94-5AB9-F10A-61DEDBA0D1BF}"/>
              </a:ext>
            </a:extLst>
          </p:cNvPr>
          <p:cNvSpPr>
            <a:spLocks noGrp="1"/>
          </p:cNvSpPr>
          <p:nvPr>
            <p:ph type="body" idx="1"/>
          </p:nvPr>
        </p:nvSpPr>
        <p:spPr>
          <a:xfrm>
            <a:off x="700405" y="4470835"/>
            <a:ext cx="5691928" cy="4004297"/>
          </a:xfrm>
        </p:spPr>
        <p:txBody>
          <a:bodyPr/>
          <a:lstStyle/>
          <a:p>
            <a:r>
              <a:rPr lang="en-US" sz="2400" dirty="0"/>
              <a:t>Thank you all for being with us today for LOINC Education Day. </a:t>
            </a:r>
          </a:p>
          <a:p>
            <a:endParaRPr lang="en-US" sz="2400" dirty="0"/>
          </a:p>
          <a:p>
            <a:r>
              <a:rPr lang="en-US" sz="2400" dirty="0"/>
              <a:t>We hope the sessions sparked new insights, gave you practical tools, and deepened your understanding of how LOINC can support your work.</a:t>
            </a:r>
          </a:p>
          <a:p>
            <a:endParaRPr lang="en-US" sz="2400" dirty="0"/>
          </a:p>
          <a:p>
            <a:r>
              <a:rPr lang="en-US" sz="2400" dirty="0"/>
              <a:t>It’s been wonderful to learn alongside such a diverse and engaged group. </a:t>
            </a:r>
          </a:p>
          <a:p>
            <a:r>
              <a:rPr lang="en-US" sz="2400" dirty="0"/>
              <a:t>Your participation, questions, and reflections are what make this day so valuable.</a:t>
            </a:r>
          </a:p>
          <a:p>
            <a:r>
              <a:rPr lang="en-US" sz="2400" dirty="0"/>
              <a:t>We look forward to carrying this momentum into the main LOINC Conference, which begins tomorrow. </a:t>
            </a:r>
          </a:p>
          <a:p>
            <a:endParaRPr lang="en-US" sz="2400" dirty="0"/>
          </a:p>
          <a:p>
            <a:r>
              <a:rPr lang="en-US" sz="2400" dirty="0"/>
              <a:t>I hope you’ll join us for the opening sessions as we continue to explore, share, and advance the use of data standards together.</a:t>
            </a:r>
          </a:p>
          <a:p>
            <a:endParaRPr lang="en-US" sz="2400" dirty="0"/>
          </a:p>
          <a:p>
            <a:r>
              <a:rPr lang="en-US" sz="2400" dirty="0"/>
              <a:t>On behalf of the entire team, thank you again for spending your day with us. </a:t>
            </a:r>
          </a:p>
          <a:p>
            <a:endParaRPr lang="en-US" sz="2400" dirty="0"/>
          </a:p>
          <a:p>
            <a:r>
              <a:rPr lang="en-US" sz="2400" dirty="0"/>
              <a:t>We’ll see you tomorrow at the opening of the LOINC Conference!</a:t>
            </a:r>
          </a:p>
        </p:txBody>
      </p:sp>
      <p:sp>
        <p:nvSpPr>
          <p:cNvPr id="4" name="Slide Number Placeholder 3">
            <a:extLst>
              <a:ext uri="{FF2B5EF4-FFF2-40B4-BE49-F238E27FC236}">
                <a16:creationId xmlns:a16="http://schemas.microsoft.com/office/drawing/2014/main" id="{EBDC87F1-DEA2-E4C0-0C24-1EB3D00C3F4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5063B-65CE-2E4C-8BC5-6494B223945B}"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9864742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65:notes"/>
          <p:cNvSpPr txBox="1">
            <a:spLocks noGrp="1"/>
          </p:cNvSpPr>
          <p:nvPr>
            <p:ph type="body" idx="1"/>
          </p:nvPr>
        </p:nvSpPr>
        <p:spPr>
          <a:xfrm>
            <a:off x="700405" y="4470836"/>
            <a:ext cx="5603240" cy="3657958"/>
          </a:xfrm>
          <a:prstGeom prst="rect">
            <a:avLst/>
          </a:prstGeom>
        </p:spPr>
        <p:txBody>
          <a:bodyPr spcFirstLastPara="1" wrap="square" lIns="93087" tIns="46531" rIns="93087" bIns="46531" anchor="t" anchorCtr="0">
            <a:noAutofit/>
          </a:bodyPr>
          <a:lstStyle/>
          <a:p>
            <a:pPr marL="0" indent="0"/>
            <a:endParaRPr/>
          </a:p>
        </p:txBody>
      </p:sp>
      <p:sp>
        <p:nvSpPr>
          <p:cNvPr id="552" name="Google Shape;552;p65: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Creating true open source interoperability is a big project, one we have studied and been a part of for years, and we’ve identified what it will take to create true interoperability. There are four major areas of focus. First, is engaging HC clinicians….</a:t>
            </a:r>
          </a:p>
          <a:p>
            <a:endParaRPr lang="en-US" dirty="0"/>
          </a:p>
          <a:p>
            <a:r>
              <a:rPr lang="en-US" dirty="0"/>
              <a:t>[In Technical Tools, select one or two specific bullets to explain. “Common language” and “decision support logic” seem like good examples that everyone could understand.]</a:t>
            </a:r>
          </a:p>
        </p:txBody>
      </p:sp>
      <p:sp>
        <p:nvSpPr>
          <p:cNvPr id="4" name="Slide Number Placeholder 3"/>
          <p:cNvSpPr>
            <a:spLocks noGrp="1"/>
          </p:cNvSpPr>
          <p:nvPr>
            <p:ph type="sldNum" sz="quarter" idx="5"/>
          </p:nvPr>
        </p:nvSpPr>
        <p:spPr/>
        <p:txBody>
          <a:bodyPr/>
          <a:lstStyle/>
          <a:p>
            <a:fld id="{6F96F411-53BF-43A3-B609-1DB1597C228E}" type="slidenum">
              <a:rPr lang="en-US" smtClean="0"/>
              <a:t>49</a:t>
            </a:fld>
            <a:endParaRPr lang="en-US"/>
          </a:p>
        </p:txBody>
      </p:sp>
    </p:spTree>
    <p:extLst>
      <p:ext uri="{BB962C8B-B14F-4D97-AF65-F5344CB8AC3E}">
        <p14:creationId xmlns:p14="http://schemas.microsoft.com/office/powerpoint/2010/main" val="15767710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Creating true open source interoperability is a big project, one we have studied and been a part of for years, and we’ve identified what it will take to create true interoperability. There are four major areas of focus. First, is engaging HC clinicians….</a:t>
            </a:r>
          </a:p>
          <a:p>
            <a:endParaRPr lang="en-US" dirty="0"/>
          </a:p>
          <a:p>
            <a:r>
              <a:rPr lang="en-US" dirty="0"/>
              <a:t>[In Technical Tools, select one or two specific bullets to explain. “Common language” and “decision support logic” seem like good examples that everyone could understand.]</a:t>
            </a:r>
          </a:p>
        </p:txBody>
      </p:sp>
      <p:sp>
        <p:nvSpPr>
          <p:cNvPr id="4" name="Slide Number Placeholder 3"/>
          <p:cNvSpPr>
            <a:spLocks noGrp="1"/>
          </p:cNvSpPr>
          <p:nvPr>
            <p:ph type="sldNum" sz="quarter" idx="5"/>
          </p:nvPr>
        </p:nvSpPr>
        <p:spPr/>
        <p:txBody>
          <a:bodyPr/>
          <a:lstStyle/>
          <a:p>
            <a:fld id="{6F96F411-53BF-43A3-B609-1DB1597C228E}" type="slidenum">
              <a:rPr lang="en-US" smtClean="0"/>
              <a:t>51</a:t>
            </a:fld>
            <a:endParaRPr lang="en-US"/>
          </a:p>
        </p:txBody>
      </p:sp>
    </p:spTree>
    <p:extLst>
      <p:ext uri="{BB962C8B-B14F-4D97-AF65-F5344CB8AC3E}">
        <p14:creationId xmlns:p14="http://schemas.microsoft.com/office/powerpoint/2010/main" val="2441073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a:extLst>
            <a:ext uri="{FF2B5EF4-FFF2-40B4-BE49-F238E27FC236}">
              <a16:creationId xmlns:a16="http://schemas.microsoft.com/office/drawing/2014/main" id="{F8CF2B7E-BEDF-378A-8BBD-529B726C9A75}"/>
            </a:ext>
          </a:extLst>
        </p:cNvPr>
        <p:cNvGrpSpPr/>
        <p:nvPr/>
      </p:nvGrpSpPr>
      <p:grpSpPr>
        <a:xfrm>
          <a:off x="0" y="0"/>
          <a:ext cx="0" cy="0"/>
          <a:chOff x="0" y="0"/>
          <a:chExt cx="0" cy="0"/>
        </a:xfrm>
      </p:grpSpPr>
      <p:sp>
        <p:nvSpPr>
          <p:cNvPr id="78" name="Google Shape;78;g36aee3e98cb_1_0:notes">
            <a:extLst>
              <a:ext uri="{FF2B5EF4-FFF2-40B4-BE49-F238E27FC236}">
                <a16:creationId xmlns:a16="http://schemas.microsoft.com/office/drawing/2014/main" id="{4536DACD-AA43-957D-1670-07A122EFFCDC}"/>
              </a:ext>
            </a:extLst>
          </p:cNvPr>
          <p:cNvSpPr txBox="1">
            <a:spLocks noGrp="1"/>
          </p:cNvSpPr>
          <p:nvPr>
            <p:ph type="body" idx="1"/>
          </p:nvPr>
        </p:nvSpPr>
        <p:spPr>
          <a:xfrm>
            <a:off x="700405" y="4470837"/>
            <a:ext cx="5603240" cy="3658110"/>
          </a:xfrm>
          <a:prstGeom prst="rect">
            <a:avLst/>
          </a:prstGeom>
        </p:spPr>
        <p:txBody>
          <a:bodyPr spcFirstLastPara="1" wrap="square" lIns="93087" tIns="46531" rIns="93087" bIns="46531" anchor="t" anchorCtr="0">
            <a:noAutofit/>
          </a:bodyPr>
          <a:lstStyle/>
          <a:p>
            <a:pPr marL="0">
              <a:lnSpc>
                <a:spcPct val="115000"/>
              </a:lnSpc>
              <a:spcAft>
                <a:spcPts val="799"/>
              </a:spcAft>
            </a:pPr>
            <a:r>
              <a:rPr lang="en-US" sz="2000" kern="100" dirty="0">
                <a:ea typeface="Lato" panose="020F0502020204030203" pitchFamily="34" charset="0"/>
                <a:cs typeface="Times New Roman" panose="02020603050405020304" pitchFamily="18" charset="0"/>
              </a:rPr>
              <a:t>Keeping our focus on data, </a:t>
            </a:r>
          </a:p>
          <a:p>
            <a:pPr marL="0">
              <a:lnSpc>
                <a:spcPct val="115000"/>
              </a:lnSpc>
              <a:spcAft>
                <a:spcPts val="799"/>
              </a:spcAft>
            </a:pPr>
            <a:r>
              <a:rPr lang="en-US" sz="2000" kern="100" dirty="0">
                <a:ea typeface="Lato" panose="020F0502020204030203" pitchFamily="34" charset="0"/>
                <a:cs typeface="Times New Roman" panose="02020603050405020304" pitchFamily="18" charset="0"/>
              </a:rPr>
              <a:t>If we ask ourselves</a:t>
            </a:r>
          </a:p>
          <a:p>
            <a:pPr marL="0">
              <a:lnSpc>
                <a:spcPct val="115000"/>
              </a:lnSpc>
              <a:spcAft>
                <a:spcPts val="799"/>
              </a:spcAft>
            </a:pPr>
            <a:r>
              <a:rPr lang="en-US" sz="2000" kern="100" dirty="0">
                <a:ea typeface="Lato" panose="020F0502020204030203" pitchFamily="34" charset="0"/>
                <a:cs typeface="Times New Roman" panose="02020603050405020304" pitchFamily="18" charset="0"/>
              </a:rPr>
              <a:t>What uses of data do we want to support ?</a:t>
            </a:r>
          </a:p>
          <a:p>
            <a:pPr marL="0">
              <a:lnSpc>
                <a:spcPct val="115000"/>
              </a:lnSpc>
              <a:spcAft>
                <a:spcPts val="799"/>
              </a:spcAft>
            </a:pPr>
            <a:r>
              <a:rPr lang="en-US" sz="2000" kern="100" dirty="0">
                <a:ea typeface="Lato" panose="020F0502020204030203" pitchFamily="34" charset="0"/>
                <a:cs typeface="Times New Roman" panose="02020603050405020304" pitchFamily="18" charset="0"/>
              </a:rPr>
              <a:t>The answer is </a:t>
            </a:r>
            <a:r>
              <a:rPr lang="en-US" sz="2000" i="1" kern="100" dirty="0">
                <a:ea typeface="Lato" panose="020F0502020204030203" pitchFamily="34" charset="0"/>
                <a:cs typeface="Times New Roman" panose="02020603050405020304" pitchFamily="18" charset="0"/>
              </a:rPr>
              <a:t>ALL </a:t>
            </a:r>
            <a:r>
              <a:rPr lang="en-US" sz="2000" kern="100" dirty="0">
                <a:ea typeface="Lato" panose="020F0502020204030203" pitchFamily="34" charset="0"/>
                <a:cs typeface="Times New Roman" panose="02020603050405020304" pitchFamily="18" charset="0"/>
              </a:rPr>
              <a:t>of them because we understand the power of health data.</a:t>
            </a:r>
          </a:p>
          <a:p>
            <a:pPr marL="0">
              <a:lnSpc>
                <a:spcPct val="115000"/>
              </a:lnSpc>
              <a:spcAft>
                <a:spcPts val="799"/>
              </a:spcAft>
            </a:pPr>
            <a:r>
              <a:rPr lang="en-US" sz="2000" kern="100" dirty="0">
                <a:ea typeface="Lato" panose="020F0502020204030203" pitchFamily="34" charset="0"/>
                <a:cs typeface="Times New Roman" panose="02020603050405020304" pitchFamily="18" charset="0"/>
              </a:rPr>
              <a:t>We want data that improves direct patient care, enables data sharing </a:t>
            </a:r>
            <a:r>
              <a:rPr lang="en-US" sz="2000" i="1" kern="100" dirty="0">
                <a:ea typeface="Lato" panose="020F0502020204030203" pitchFamily="34" charset="0"/>
                <a:cs typeface="Times New Roman" panose="02020603050405020304" pitchFamily="18" charset="0"/>
              </a:rPr>
              <a:t>across systems</a:t>
            </a:r>
            <a:r>
              <a:rPr lang="en-US" sz="2000" kern="100" dirty="0">
                <a:ea typeface="Lato" panose="020F0502020204030203" pitchFamily="34" charset="0"/>
                <a:cs typeface="Times New Roman" panose="02020603050405020304" pitchFamily="18" charset="0"/>
              </a:rPr>
              <a:t>, and supports clinical decision-making at the point of care.</a:t>
            </a:r>
          </a:p>
          <a:p>
            <a:pPr marL="0">
              <a:lnSpc>
                <a:spcPct val="115000"/>
              </a:lnSpc>
              <a:spcAft>
                <a:spcPts val="799"/>
              </a:spcAft>
            </a:pPr>
            <a:r>
              <a:rPr lang="en-US" sz="2000" kern="100" dirty="0">
                <a:ea typeface="Lato" panose="020F0502020204030203" pitchFamily="34" charset="0"/>
                <a:cs typeface="Times New Roman" panose="02020603050405020304" pitchFamily="18" charset="0"/>
              </a:rPr>
              <a:t>It’s also essential for public health reporting, quality improvement, and automating routine tasks—all of which depend on having </a:t>
            </a:r>
            <a:r>
              <a:rPr lang="en-US" sz="2000" i="1" kern="100" dirty="0">
                <a:ea typeface="Lato" panose="020F0502020204030203" pitchFamily="34" charset="0"/>
                <a:cs typeface="Times New Roman" panose="02020603050405020304" pitchFamily="18" charset="0"/>
              </a:rPr>
              <a:t>clear, </a:t>
            </a:r>
            <a:r>
              <a:rPr lang="en-US" sz="2000" kern="100" dirty="0">
                <a:ea typeface="Lato" panose="020F0502020204030203" pitchFamily="34" charset="0"/>
                <a:cs typeface="Times New Roman" panose="02020603050405020304" pitchFamily="18" charset="0"/>
              </a:rPr>
              <a:t>structured data.</a:t>
            </a:r>
          </a:p>
          <a:p>
            <a:pPr marL="0">
              <a:lnSpc>
                <a:spcPct val="115000"/>
              </a:lnSpc>
              <a:spcAft>
                <a:spcPts val="799"/>
              </a:spcAft>
            </a:pPr>
            <a:r>
              <a:rPr lang="en-US" sz="2000" kern="100" dirty="0">
                <a:ea typeface="Lato" panose="020F0502020204030203" pitchFamily="34" charset="0"/>
                <a:cs typeface="Times New Roman" panose="02020603050405020304" pitchFamily="18" charset="0"/>
              </a:rPr>
              <a:t>And, as more data comes directly from devices, we need to ensure it integrates seamlessly with clinical systems.</a:t>
            </a:r>
          </a:p>
          <a:p>
            <a:pPr marL="0">
              <a:lnSpc>
                <a:spcPct val="115000"/>
              </a:lnSpc>
              <a:spcAft>
                <a:spcPts val="799"/>
              </a:spcAft>
            </a:pPr>
            <a:r>
              <a:rPr lang="en-US" sz="2000" kern="100" dirty="0">
                <a:ea typeface="Lato" panose="020F0502020204030203" pitchFamily="34" charset="0"/>
                <a:cs typeface="Times New Roman" panose="02020603050405020304" pitchFamily="18" charset="0"/>
              </a:rPr>
              <a:t>And it doesn’t stop there. because</a:t>
            </a:r>
          </a:p>
          <a:p>
            <a:pPr marL="0">
              <a:lnSpc>
                <a:spcPct val="115000"/>
              </a:lnSpc>
              <a:spcAft>
                <a:spcPts val="799"/>
              </a:spcAft>
            </a:pPr>
            <a:r>
              <a:rPr lang="en-US" sz="2000" kern="100" dirty="0">
                <a:ea typeface="Lato" panose="020F0502020204030203" pitchFamily="34" charset="0"/>
                <a:cs typeface="Times New Roman" panose="02020603050405020304" pitchFamily="18" charset="0"/>
              </a:rPr>
              <a:t>Health data is also vital for learning and discovery (pause)—from population analytics to supporting a Learning Health System that continuously improves based on real-world data.</a:t>
            </a:r>
          </a:p>
          <a:p>
            <a:pPr marL="0">
              <a:lnSpc>
                <a:spcPct val="115000"/>
              </a:lnSpc>
              <a:spcAft>
                <a:spcPts val="799"/>
              </a:spcAft>
            </a:pPr>
            <a:r>
              <a:rPr lang="en-US" sz="2000" kern="100" dirty="0">
                <a:solidFill>
                  <a:schemeClr val="tx1"/>
                </a:solidFill>
                <a:ea typeface="Lato" panose="020F0502020204030203" pitchFamily="34" charset="0"/>
                <a:cs typeface="Times New Roman" panose="02020603050405020304" pitchFamily="18" charset="0"/>
              </a:rPr>
              <a:t>Data powers clinical </a:t>
            </a:r>
            <a:r>
              <a:rPr lang="en-US" sz="2000" kern="100">
                <a:solidFill>
                  <a:schemeClr val="tx1"/>
                </a:solidFill>
                <a:ea typeface="Lato" panose="020F0502020204030203" pitchFamily="34" charset="0"/>
                <a:cs typeface="Times New Roman" panose="02020603050405020304" pitchFamily="18" charset="0"/>
              </a:rPr>
              <a:t>research,                                                               </a:t>
            </a:r>
            <a:r>
              <a:rPr lang="en-US" sz="2000" kern="100" dirty="0">
                <a:solidFill>
                  <a:schemeClr val="tx1"/>
                </a:solidFill>
                <a:ea typeface="Lato" panose="020F0502020204030203" pitchFamily="34" charset="0"/>
                <a:cs typeface="Times New Roman" panose="02020603050405020304" pitchFamily="18" charset="0"/>
              </a:rPr>
              <a:t>facilitates supply chain and inventory control, and yes—even supports billing and administrative workflows.</a:t>
            </a:r>
          </a:p>
          <a:p>
            <a:pPr>
              <a:buNone/>
            </a:pPr>
            <a:r>
              <a:rPr lang="en-US" sz="2000" dirty="0">
                <a:ea typeface="Lato" panose="020F0502020204030203" pitchFamily="34" charset="0"/>
                <a:cs typeface="Times New Roman" panose="02020603050405020304" pitchFamily="18" charset="0"/>
              </a:rPr>
              <a:t>So when we say we want to support </a:t>
            </a:r>
            <a:r>
              <a:rPr lang="en-US" sz="2000" i="1" dirty="0">
                <a:ea typeface="Lato" panose="020F0502020204030203" pitchFamily="34" charset="0"/>
                <a:cs typeface="Times New Roman" panose="02020603050405020304" pitchFamily="18" charset="0"/>
              </a:rPr>
              <a:t>all</a:t>
            </a:r>
            <a:r>
              <a:rPr lang="en-US" sz="2000" dirty="0">
                <a:ea typeface="Lato" panose="020F0502020204030203" pitchFamily="34" charset="0"/>
                <a:cs typeface="Times New Roman" panose="02020603050405020304" pitchFamily="18" charset="0"/>
              </a:rPr>
              <a:t> health-related data, we mean data that </a:t>
            </a:r>
            <a:r>
              <a:rPr lang="en-US" sz="2000" i="1" u="sng" dirty="0">
                <a:ea typeface="Lato" panose="020F0502020204030203" pitchFamily="34" charset="0"/>
                <a:cs typeface="Times New Roman" panose="02020603050405020304" pitchFamily="18" charset="0"/>
              </a:rPr>
              <a:t>serves</a:t>
            </a:r>
            <a:r>
              <a:rPr lang="en-US" sz="2000" dirty="0">
                <a:ea typeface="Lato" panose="020F0502020204030203" pitchFamily="34" charset="0"/>
                <a:cs typeface="Times New Roman" panose="02020603050405020304" pitchFamily="18" charset="0"/>
              </a:rPr>
              <a:t> </a:t>
            </a:r>
            <a:r>
              <a:rPr lang="en-US" sz="2000" i="1" dirty="0">
                <a:ea typeface="Lato" panose="020F0502020204030203" pitchFamily="34" charset="0"/>
                <a:cs typeface="Times New Roman" panose="02020603050405020304" pitchFamily="18" charset="0"/>
              </a:rPr>
              <a:t>every part</a:t>
            </a:r>
            <a:r>
              <a:rPr lang="en-US" sz="2000" dirty="0">
                <a:ea typeface="Lato" panose="020F0502020204030203" pitchFamily="34" charset="0"/>
                <a:cs typeface="Times New Roman" panose="02020603050405020304" pitchFamily="18" charset="0"/>
              </a:rPr>
              <a:t> of the health system—from the bedside to the back office, and everywhere in between</a:t>
            </a:r>
          </a:p>
          <a:p>
            <a:r>
              <a:rPr lang="en-US" sz="2000" dirty="0"/>
              <a:t>And at the very core of making that data usable, shareable, and meaningful </a:t>
            </a:r>
            <a:r>
              <a:rPr lang="en-US" sz="2000" b="1" dirty="0">
                <a:solidFill>
                  <a:srgbClr val="00B050"/>
                </a:solidFill>
              </a:rPr>
              <a:t>[CLICK]—</a:t>
            </a:r>
            <a:r>
              <a:rPr lang="en-US" sz="2000" dirty="0"/>
              <a:t>are data standards like LOINC.</a:t>
            </a:r>
          </a:p>
        </p:txBody>
      </p:sp>
      <p:sp>
        <p:nvSpPr>
          <p:cNvPr id="79" name="Google Shape;79;g36aee3e98cb_1_0:notes">
            <a:extLst>
              <a:ext uri="{FF2B5EF4-FFF2-40B4-BE49-F238E27FC236}">
                <a16:creationId xmlns:a16="http://schemas.microsoft.com/office/drawing/2014/main" id="{2DC2A90A-DE12-A227-521C-A85BE5036F62}"/>
              </a:ext>
            </a:extLst>
          </p:cNvPr>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50663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48:notes"/>
          <p:cNvSpPr txBox="1">
            <a:spLocks noGrp="1"/>
          </p:cNvSpPr>
          <p:nvPr>
            <p:ph type="body" idx="1"/>
          </p:nvPr>
        </p:nvSpPr>
        <p:spPr>
          <a:xfrm>
            <a:off x="700405" y="4470836"/>
            <a:ext cx="5603240" cy="3657958"/>
          </a:xfrm>
          <a:prstGeom prst="rect">
            <a:avLst/>
          </a:prstGeom>
        </p:spPr>
        <p:txBody>
          <a:bodyPr spcFirstLastPara="1" wrap="square" lIns="93087" tIns="46531" rIns="93087" bIns="46531" anchor="t" anchorCtr="0">
            <a:noAutofit/>
          </a:bodyPr>
          <a:lstStyle/>
          <a:p>
            <a:pPr marL="0" indent="0"/>
            <a:endParaRPr dirty="0"/>
          </a:p>
        </p:txBody>
      </p:sp>
      <p:sp>
        <p:nvSpPr>
          <p:cNvPr id="406" name="Google Shape;406;p48: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21683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ea typeface="Lato" panose="020F0502020204030203" pitchFamily="34" charset="0"/>
                <a:cs typeface="Lato" panose="020F0502020204030203" pitchFamily="34" charset="0"/>
                <a:sym typeface="Calibri"/>
              </a:rPr>
              <a:pPr algn="r">
                <a:buSzPts val="1200"/>
              </a:pPr>
              <a:t>54</a:t>
            </a:fld>
            <a:endParaRPr lang="en-US" sz="1200" dirty="0">
              <a:solidFill>
                <a:schemeClr val="dk1"/>
              </a:solidFill>
              <a:ea typeface="Lato" panose="020F0502020204030203" pitchFamily="34" charset="0"/>
              <a:cs typeface="Lato" panose="020F0502020204030203" pitchFamily="34" charset="0"/>
              <a:sym typeface="Calibri"/>
            </a:endParaRPr>
          </a:p>
        </p:txBody>
      </p:sp>
    </p:spTree>
    <p:extLst>
      <p:ext uri="{BB962C8B-B14F-4D97-AF65-F5344CB8AC3E}">
        <p14:creationId xmlns:p14="http://schemas.microsoft.com/office/powerpoint/2010/main" val="19362851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43: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43:notes"/>
          <p:cNvSpPr txBox="1">
            <a:spLocks noGrp="1"/>
          </p:cNvSpPr>
          <p:nvPr>
            <p:ph type="body" idx="1"/>
          </p:nvPr>
        </p:nvSpPr>
        <p:spPr>
          <a:xfrm>
            <a:off x="700405" y="4470836"/>
            <a:ext cx="5603240" cy="3657958"/>
          </a:xfrm>
          <a:prstGeom prst="rect">
            <a:avLst/>
          </a:prstGeom>
          <a:noFill/>
          <a:ln>
            <a:noFill/>
          </a:ln>
        </p:spPr>
        <p:txBody>
          <a:bodyPr spcFirstLastPara="1" wrap="square" lIns="93087" tIns="46531" rIns="93087" bIns="46531" anchor="t" anchorCtr="0">
            <a:noAutofit/>
          </a:bodyPr>
          <a:lstStyle/>
          <a:p>
            <a:pPr marL="465514" indent="-232757"/>
            <a:r>
              <a:rPr lang="en-US" dirty="0"/>
              <a:t>Same clinical meaning details</a:t>
            </a:r>
            <a:endParaRPr dirty="0"/>
          </a:p>
          <a:p>
            <a:pPr marL="931029" lvl="1" indent="-232757">
              <a:lnSpc>
                <a:spcPct val="120000"/>
              </a:lnSpc>
              <a:buFont typeface="Noto Sans Symbols"/>
              <a:buChar char="▪"/>
            </a:pPr>
            <a:r>
              <a:rPr lang="en-US" dirty="0"/>
              <a:t>The decision is easy for most things. Things that have a different component never have the same meaning. A sodium level is never used in place of a potassium level. A serum sodium never has the same clinical meaning as a urine sodium. Things that have different ”kind of properties” don’t have the same meaning. </a:t>
            </a:r>
            <a:endParaRPr dirty="0"/>
          </a:p>
          <a:p>
            <a:pPr marL="931029" lvl="1" indent="-232757">
              <a:lnSpc>
                <a:spcPct val="120000"/>
              </a:lnSpc>
              <a:buFont typeface="Noto Sans Symbols"/>
              <a:buChar char="▪"/>
            </a:pPr>
            <a:r>
              <a:rPr lang="en-US" dirty="0"/>
              <a:t>However, do bilirubin measurements done by different methods have the same clinical meaning? Different use cases (patient care, research, public health) may have different views of what things are the “same.”</a:t>
            </a:r>
            <a:endParaRPr dirty="0"/>
          </a:p>
        </p:txBody>
      </p:sp>
      <p:sp>
        <p:nvSpPr>
          <p:cNvPr id="372" name="Google Shape;372;p43:notes"/>
          <p:cNvSpPr txBox="1">
            <a:spLocks noGrp="1"/>
          </p:cNvSpPr>
          <p:nvPr>
            <p:ph type="sldNum" idx="12"/>
          </p:nvPr>
        </p:nvSpPr>
        <p:spPr>
          <a:xfrm>
            <a:off x="3967341" y="8823936"/>
            <a:ext cx="3035088" cy="466114"/>
          </a:xfrm>
          <a:prstGeom prst="rect">
            <a:avLst/>
          </a:prstGeom>
          <a:noFill/>
          <a:ln>
            <a:noFill/>
          </a:ln>
        </p:spPr>
        <p:txBody>
          <a:bodyPr spcFirstLastPara="1" wrap="square" lIns="93087" tIns="46531" rIns="93087" bIns="46531" anchor="b" anchorCtr="0">
            <a:noAutofit/>
          </a:bodyPr>
          <a:lstStyle/>
          <a:p>
            <a:pPr algn="r">
              <a:buSzPts val="1200"/>
            </a:pPr>
            <a:fld id="{00000000-1234-1234-1234-123412341234}" type="slidenum">
              <a:rPr lang="en-US" sz="1200">
                <a:solidFill>
                  <a:schemeClr val="dk1"/>
                </a:solidFill>
                <a:ea typeface="Lato" panose="020F0502020204030203" pitchFamily="34" charset="0"/>
                <a:cs typeface="Lato" panose="020F0502020204030203" pitchFamily="34" charset="0"/>
                <a:sym typeface="Calibri"/>
              </a:rPr>
              <a:pPr algn="r">
                <a:buSzPts val="1200"/>
              </a:pPr>
              <a:t>55</a:t>
            </a:fld>
            <a:endParaRPr sz="1200" dirty="0">
              <a:solidFill>
                <a:schemeClr val="dk1"/>
              </a:solidFill>
              <a:ea typeface="Lato" panose="020F0502020204030203" pitchFamily="34" charset="0"/>
              <a:cs typeface="Lato" panose="020F0502020204030203" pitchFamily="34" charset="0"/>
              <a:sym typeface="Calibri"/>
            </a:endParaRPr>
          </a:p>
        </p:txBody>
      </p:sp>
    </p:spTree>
    <p:extLst>
      <p:ext uri="{BB962C8B-B14F-4D97-AF65-F5344CB8AC3E}">
        <p14:creationId xmlns:p14="http://schemas.microsoft.com/office/powerpoint/2010/main" val="12252681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44: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44:notes"/>
          <p:cNvSpPr txBox="1">
            <a:spLocks noGrp="1"/>
          </p:cNvSpPr>
          <p:nvPr>
            <p:ph type="body" idx="1"/>
          </p:nvPr>
        </p:nvSpPr>
        <p:spPr>
          <a:xfrm>
            <a:off x="700405" y="4470836"/>
            <a:ext cx="5603240" cy="3657958"/>
          </a:xfrm>
          <a:prstGeom prst="rect">
            <a:avLst/>
          </a:prstGeom>
          <a:noFill/>
          <a:ln>
            <a:noFill/>
          </a:ln>
        </p:spPr>
        <p:txBody>
          <a:bodyPr spcFirstLastPara="1" wrap="square" lIns="93087" tIns="46531" rIns="93087" bIns="46531" anchor="t" anchorCtr="0">
            <a:noAutofit/>
          </a:bodyPr>
          <a:lstStyle/>
          <a:p>
            <a:pPr marL="465514" indent="-232757"/>
            <a:r>
              <a:rPr lang="en-US" dirty="0"/>
              <a:t>Same clinical meaning details</a:t>
            </a:r>
            <a:endParaRPr dirty="0"/>
          </a:p>
          <a:p>
            <a:pPr marL="931029" lvl="1" indent="-232757">
              <a:lnSpc>
                <a:spcPct val="120000"/>
              </a:lnSpc>
              <a:buFont typeface="Noto Sans Symbols"/>
              <a:buChar char="▪"/>
            </a:pPr>
            <a:r>
              <a:rPr lang="en-US" dirty="0"/>
              <a:t>The decision is easy for most things. Things that have a different component never have the same meaning. A sodium level is never used in place of a potassium level. A serum sodium never has the same clinical meaning as a urine sodium. Things that have different ”kind of properties” don’t have the same meaning. </a:t>
            </a:r>
            <a:endParaRPr dirty="0"/>
          </a:p>
          <a:p>
            <a:pPr marL="931029" lvl="1" indent="-232757">
              <a:lnSpc>
                <a:spcPct val="120000"/>
              </a:lnSpc>
              <a:buFont typeface="Noto Sans Symbols"/>
              <a:buChar char="▪"/>
            </a:pPr>
            <a:r>
              <a:rPr lang="en-US" dirty="0"/>
              <a:t>However, do bilirubin measurements done by different methods have the same clinical meaning? Different use cases (patient care, research, public health) may have different views of what things are the “same.”</a:t>
            </a:r>
            <a:endParaRPr dirty="0"/>
          </a:p>
        </p:txBody>
      </p:sp>
      <p:sp>
        <p:nvSpPr>
          <p:cNvPr id="379" name="Google Shape;379;p44:notes"/>
          <p:cNvSpPr txBox="1">
            <a:spLocks noGrp="1"/>
          </p:cNvSpPr>
          <p:nvPr>
            <p:ph type="sldNum" idx="12"/>
          </p:nvPr>
        </p:nvSpPr>
        <p:spPr>
          <a:xfrm>
            <a:off x="3967341" y="8823936"/>
            <a:ext cx="3035088" cy="466114"/>
          </a:xfrm>
          <a:prstGeom prst="rect">
            <a:avLst/>
          </a:prstGeom>
          <a:noFill/>
          <a:ln>
            <a:noFill/>
          </a:ln>
        </p:spPr>
        <p:txBody>
          <a:bodyPr spcFirstLastPara="1" wrap="square" lIns="93087" tIns="46531" rIns="93087" bIns="46531" anchor="b" anchorCtr="0">
            <a:noAutofit/>
          </a:bodyPr>
          <a:lstStyle/>
          <a:p>
            <a:pPr algn="r">
              <a:buSzPts val="1200"/>
            </a:pPr>
            <a:fld id="{00000000-1234-1234-1234-123412341234}" type="slidenum">
              <a:rPr lang="en-US" sz="1200">
                <a:solidFill>
                  <a:schemeClr val="dk1"/>
                </a:solidFill>
                <a:ea typeface="Lato" panose="020F0502020204030203" pitchFamily="34" charset="0"/>
                <a:cs typeface="Lato" panose="020F0502020204030203" pitchFamily="34" charset="0"/>
                <a:sym typeface="Calibri"/>
              </a:rPr>
              <a:pPr algn="r">
                <a:buSzPts val="1200"/>
              </a:pPr>
              <a:t>56</a:t>
            </a:fld>
            <a:endParaRPr sz="1200" dirty="0">
              <a:solidFill>
                <a:schemeClr val="dk1"/>
              </a:solidFill>
              <a:ea typeface="Lato" panose="020F0502020204030203" pitchFamily="34" charset="0"/>
              <a:cs typeface="Lato" panose="020F0502020204030203" pitchFamily="34" charset="0"/>
              <a:sym typeface="Calibri"/>
            </a:endParaRPr>
          </a:p>
        </p:txBody>
      </p:sp>
    </p:spTree>
    <p:extLst>
      <p:ext uri="{BB962C8B-B14F-4D97-AF65-F5344CB8AC3E}">
        <p14:creationId xmlns:p14="http://schemas.microsoft.com/office/powerpoint/2010/main" val="18972535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a:extLst>
            <a:ext uri="{FF2B5EF4-FFF2-40B4-BE49-F238E27FC236}">
              <a16:creationId xmlns:a16="http://schemas.microsoft.com/office/drawing/2014/main" id="{465CE41E-D921-6EB1-A1DA-13F9578FDF94}"/>
            </a:ext>
          </a:extLst>
        </p:cNvPr>
        <p:cNvGrpSpPr/>
        <p:nvPr/>
      </p:nvGrpSpPr>
      <p:grpSpPr>
        <a:xfrm>
          <a:off x="0" y="0"/>
          <a:ext cx="0" cy="0"/>
          <a:chOff x="0" y="0"/>
          <a:chExt cx="0" cy="0"/>
        </a:xfrm>
      </p:grpSpPr>
      <p:sp>
        <p:nvSpPr>
          <p:cNvPr id="420" name="Google Shape;420;p50:notes">
            <a:extLst>
              <a:ext uri="{FF2B5EF4-FFF2-40B4-BE49-F238E27FC236}">
                <a16:creationId xmlns:a16="http://schemas.microsoft.com/office/drawing/2014/main" id="{ED984D5D-8344-7520-F1D9-A8A8F15F39CA}"/>
              </a:ext>
            </a:extLst>
          </p:cNvPr>
          <p:cNvSpPr txBox="1">
            <a:spLocks noGrp="1"/>
          </p:cNvSpPr>
          <p:nvPr>
            <p:ph type="body" idx="1"/>
          </p:nvPr>
        </p:nvSpPr>
        <p:spPr>
          <a:xfrm>
            <a:off x="700405" y="4470836"/>
            <a:ext cx="5603240" cy="3657958"/>
          </a:xfrm>
          <a:prstGeom prst="rect">
            <a:avLst/>
          </a:prstGeom>
        </p:spPr>
        <p:txBody>
          <a:bodyPr spcFirstLastPara="1" wrap="square" lIns="93087" tIns="46531" rIns="93087" bIns="46531" anchor="t" anchorCtr="0">
            <a:noAutofit/>
          </a:bodyPr>
          <a:lstStyle/>
          <a:p>
            <a:pPr marL="0" indent="0"/>
            <a:endParaRPr dirty="0"/>
          </a:p>
        </p:txBody>
      </p:sp>
      <p:sp>
        <p:nvSpPr>
          <p:cNvPr id="421" name="Google Shape;421;p50:notes">
            <a:extLst>
              <a:ext uri="{FF2B5EF4-FFF2-40B4-BE49-F238E27FC236}">
                <a16:creationId xmlns:a16="http://schemas.microsoft.com/office/drawing/2014/main" id="{11BEEB6E-E36B-ACBA-C57C-A2AA751D1194}"/>
              </a:ext>
            </a:extLst>
          </p:cNvPr>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89189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42: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42:notes"/>
          <p:cNvSpPr txBox="1">
            <a:spLocks noGrp="1"/>
          </p:cNvSpPr>
          <p:nvPr>
            <p:ph type="body" idx="1"/>
          </p:nvPr>
        </p:nvSpPr>
        <p:spPr>
          <a:xfrm>
            <a:off x="700405" y="4470836"/>
            <a:ext cx="5603240" cy="3657958"/>
          </a:xfrm>
          <a:prstGeom prst="rect">
            <a:avLst/>
          </a:prstGeom>
          <a:noFill/>
          <a:ln>
            <a:noFill/>
          </a:ln>
        </p:spPr>
        <p:txBody>
          <a:bodyPr spcFirstLastPara="1" wrap="square" lIns="93087" tIns="46531" rIns="93087" bIns="46531" anchor="t" anchorCtr="0">
            <a:noAutofit/>
          </a:bodyPr>
          <a:lstStyle/>
          <a:p>
            <a:pPr marL="465514" indent="-232757"/>
            <a:endParaRPr/>
          </a:p>
        </p:txBody>
      </p:sp>
      <p:sp>
        <p:nvSpPr>
          <p:cNvPr id="363" name="Google Shape;363;p42:notes"/>
          <p:cNvSpPr txBox="1">
            <a:spLocks noGrp="1"/>
          </p:cNvSpPr>
          <p:nvPr>
            <p:ph type="sldNum" idx="12"/>
          </p:nvPr>
        </p:nvSpPr>
        <p:spPr>
          <a:xfrm>
            <a:off x="3967341" y="8823936"/>
            <a:ext cx="3035088" cy="466114"/>
          </a:xfrm>
          <a:prstGeom prst="rect">
            <a:avLst/>
          </a:prstGeom>
          <a:noFill/>
          <a:ln>
            <a:noFill/>
          </a:ln>
        </p:spPr>
        <p:txBody>
          <a:bodyPr spcFirstLastPara="1" wrap="square" lIns="93087" tIns="46531" rIns="93087" bIns="46531" anchor="b" anchorCtr="0">
            <a:noAutofit/>
          </a:bodyPr>
          <a:lstStyle/>
          <a:p>
            <a:pPr algn="r">
              <a:buSzPts val="1200"/>
            </a:pPr>
            <a:fld id="{00000000-1234-1234-1234-123412341234}" type="slidenum">
              <a:rPr lang="en-US" sz="1200">
                <a:solidFill>
                  <a:schemeClr val="dk1"/>
                </a:solidFill>
                <a:ea typeface="Lato" panose="020F0502020204030203" pitchFamily="34" charset="0"/>
                <a:cs typeface="Lato" panose="020F0502020204030203" pitchFamily="34" charset="0"/>
                <a:sym typeface="Calibri"/>
              </a:rPr>
              <a:pPr algn="r">
                <a:buSzPts val="1200"/>
              </a:pPr>
              <a:t>58</a:t>
            </a:fld>
            <a:endParaRPr sz="1200" dirty="0">
              <a:solidFill>
                <a:schemeClr val="dk1"/>
              </a:solidFill>
              <a:ea typeface="Lato" panose="020F0502020204030203" pitchFamily="34" charset="0"/>
              <a:cs typeface="Lato" panose="020F0502020204030203" pitchFamily="34" charset="0"/>
              <a:sym typeface="Calibri"/>
            </a:endParaRPr>
          </a:p>
        </p:txBody>
      </p:sp>
    </p:spTree>
    <p:extLst>
      <p:ext uri="{BB962C8B-B14F-4D97-AF65-F5344CB8AC3E}">
        <p14:creationId xmlns:p14="http://schemas.microsoft.com/office/powerpoint/2010/main" val="24159988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30cb0f963a4_0_437:notes"/>
          <p:cNvSpPr txBox="1">
            <a:spLocks noGrp="1"/>
          </p:cNvSpPr>
          <p:nvPr>
            <p:ph type="body" idx="1"/>
          </p:nvPr>
        </p:nvSpPr>
        <p:spPr>
          <a:xfrm>
            <a:off x="700405" y="4470837"/>
            <a:ext cx="5603100" cy="3658200"/>
          </a:xfrm>
          <a:prstGeom prst="rect">
            <a:avLst/>
          </a:prstGeom>
          <a:noFill/>
          <a:ln>
            <a:noFill/>
          </a:ln>
        </p:spPr>
        <p:txBody>
          <a:bodyPr spcFirstLastPara="1" wrap="square" lIns="93200" tIns="46600" rIns="93200" bIns="46600" anchor="t" anchorCtr="0">
            <a:noAutofit/>
          </a:bodyPr>
          <a:lstStyle/>
          <a:p>
            <a:pPr marL="0" lvl="0" indent="0" algn="l" rtl="0">
              <a:lnSpc>
                <a:spcPct val="90000"/>
              </a:lnSpc>
              <a:spcBef>
                <a:spcPts val="1000"/>
              </a:spcBef>
              <a:spcAft>
                <a:spcPts val="0"/>
              </a:spcAft>
              <a:buClr>
                <a:schemeClr val="dk1"/>
              </a:buClr>
              <a:buSzPts val="2800"/>
              <a:buFont typeface="Arial"/>
              <a:buNone/>
            </a:pPr>
            <a:r>
              <a:rPr lang="en-US" sz="2000">
                <a:latin typeface="Lato"/>
                <a:ea typeface="Lato"/>
                <a:cs typeface="Lato"/>
                <a:sym typeface="Lato"/>
              </a:rPr>
              <a:t>Modeling and content considerations</a:t>
            </a:r>
            <a:endParaRPr sz="2000">
              <a:latin typeface="Lato"/>
              <a:ea typeface="Lato"/>
              <a:cs typeface="Lato"/>
              <a:sym typeface="Lato"/>
            </a:endParaRPr>
          </a:p>
          <a:p>
            <a:pPr marL="0" lvl="0" indent="0" algn="l" rtl="0">
              <a:lnSpc>
                <a:spcPct val="90000"/>
              </a:lnSpc>
              <a:spcBef>
                <a:spcPts val="1000"/>
              </a:spcBef>
              <a:spcAft>
                <a:spcPts val="0"/>
              </a:spcAft>
              <a:buClr>
                <a:schemeClr val="dk1"/>
              </a:buClr>
              <a:buSzPts val="2800"/>
              <a:buFont typeface="Arial"/>
              <a:buNone/>
            </a:pPr>
            <a:r>
              <a:rPr lang="en-US" sz="2000">
                <a:latin typeface="Lato"/>
                <a:ea typeface="Lato"/>
                <a:cs typeface="Lato"/>
                <a:sym typeface="Lato"/>
              </a:rPr>
              <a:t>Tools, technical processes and design</a:t>
            </a:r>
            <a:endParaRPr sz="2000"/>
          </a:p>
        </p:txBody>
      </p:sp>
      <p:sp>
        <p:nvSpPr>
          <p:cNvPr id="429" name="Google Shape;429;g30cb0f963a4_0_437:notes"/>
          <p:cNvSpPr>
            <a:spLocks noGrp="1" noRot="1" noChangeAspect="1"/>
          </p:cNvSpPr>
          <p:nvPr>
            <p:ph type="sldImg" idx="2"/>
          </p:nvPr>
        </p:nvSpPr>
        <p:spPr>
          <a:xfrm>
            <a:off x="714375" y="1160463"/>
            <a:ext cx="5575300"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185463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30cb0f963a4_0_782:notes"/>
          <p:cNvSpPr>
            <a:spLocks noGrp="1" noRot="1" noChangeAspect="1"/>
          </p:cNvSpPr>
          <p:nvPr>
            <p:ph type="sldImg" idx="2"/>
          </p:nvPr>
        </p:nvSpPr>
        <p:spPr>
          <a:xfrm>
            <a:off x="714375" y="1160463"/>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g30cb0f963a4_0_782:notes"/>
          <p:cNvSpPr txBox="1">
            <a:spLocks noGrp="1"/>
          </p:cNvSpPr>
          <p:nvPr>
            <p:ph type="body" idx="1"/>
          </p:nvPr>
        </p:nvSpPr>
        <p:spPr>
          <a:xfrm>
            <a:off x="700405" y="4470837"/>
            <a:ext cx="5603100" cy="3657900"/>
          </a:xfrm>
          <a:prstGeom prst="rect">
            <a:avLst/>
          </a:prstGeom>
          <a:noFill/>
          <a:ln>
            <a:noFill/>
          </a:ln>
        </p:spPr>
        <p:txBody>
          <a:bodyPr spcFirstLastPara="1" wrap="square" lIns="93075" tIns="46525" rIns="93075" bIns="465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437" name="Google Shape;437;g30cb0f963a4_0_782:notes"/>
          <p:cNvSpPr txBox="1">
            <a:spLocks noGrp="1"/>
          </p:cNvSpPr>
          <p:nvPr>
            <p:ph type="sldNum" idx="12"/>
          </p:nvPr>
        </p:nvSpPr>
        <p:spPr>
          <a:xfrm>
            <a:off x="3967341" y="8823936"/>
            <a:ext cx="3035100" cy="466200"/>
          </a:xfrm>
          <a:prstGeom prst="rect">
            <a:avLst/>
          </a:prstGeom>
          <a:noFill/>
          <a:ln>
            <a:noFill/>
          </a:ln>
        </p:spPr>
        <p:txBody>
          <a:bodyPr spcFirstLastPara="1" wrap="square" lIns="93075" tIns="46525" rIns="93075" bIns="465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60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374790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0" fontAlgn="base" latinLnBrk="0" hangingPunct="0">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srgbClr val="000000"/>
                </a:solidFill>
                <a:effectLst/>
                <a:uLnTx/>
                <a:uFillTx/>
                <a:latin typeface="Trebuchet MS"/>
                <a:ea typeface="Trebuchet MS"/>
                <a:cs typeface="Trebuchet MS"/>
                <a:sym typeface="Trebuchet MS"/>
              </a:rPr>
              <a:pPr marL="0" marR="0" lvl="0" indent="0" algn="r" defTabSz="914400" rtl="0" eaLnBrk="0" fontAlgn="base" latinLnBrk="0" hangingPunct="0">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srgbClr val="000000"/>
              </a:solidFill>
              <a:effectLst/>
              <a:uLnTx/>
              <a:uFillTx/>
              <a:latin typeface="Trebuchet MS"/>
              <a:ea typeface="Trebuchet MS"/>
              <a:cs typeface="Trebuchet MS"/>
              <a:sym typeface="Trebuchet MS"/>
            </a:endParaRPr>
          </a:p>
        </p:txBody>
      </p:sp>
    </p:spTree>
    <p:extLst>
      <p:ext uri="{BB962C8B-B14F-4D97-AF65-F5344CB8AC3E}">
        <p14:creationId xmlns:p14="http://schemas.microsoft.com/office/powerpoint/2010/main" val="2666001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F47D9-7619-BE78-D9BD-FF9A83B946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06673B-5BE5-270E-0D5F-2974CE2B6B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15E165-07E4-C71E-00E9-D794E83F27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F8A8B8-1210-5474-CC4B-75F715ABEA28}"/>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ea typeface="Lato" panose="020F0502020204030203" pitchFamily="34" charset="0"/>
                <a:cs typeface="Lato" panose="020F0502020204030203" pitchFamily="34" charset="0"/>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63</a:t>
            </a:fld>
            <a:endParaRPr kumimoji="0" lang="en-US" sz="1200" b="0" i="0" u="none" strike="noStrike" kern="0" cap="none" spc="0" normalizeH="0" baseline="0" noProof="0" dirty="0">
              <a:ln>
                <a:noFill/>
              </a:ln>
              <a:solidFill>
                <a:srgbClr val="000000"/>
              </a:solidFill>
              <a:effectLst/>
              <a:uLnTx/>
              <a:uFillTx/>
              <a:ea typeface="Lato" panose="020F0502020204030203" pitchFamily="34" charset="0"/>
              <a:cs typeface="Lato" panose="020F0502020204030203" pitchFamily="34" charset="0"/>
              <a:sym typeface="Calibri"/>
            </a:endParaRPr>
          </a:p>
        </p:txBody>
      </p:sp>
    </p:spTree>
    <p:extLst>
      <p:ext uri="{BB962C8B-B14F-4D97-AF65-F5344CB8AC3E}">
        <p14:creationId xmlns:p14="http://schemas.microsoft.com/office/powerpoint/2010/main" val="4003222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770" y="4371078"/>
            <a:ext cx="5598165" cy="4815921"/>
          </a:xfrm>
        </p:spPr>
        <p:txBody>
          <a:bodyPr/>
          <a:lstStyle/>
          <a:p>
            <a:r>
              <a:rPr lang="en-US" sz="2800" dirty="0"/>
              <a:t>Now that we have had that background,</a:t>
            </a:r>
          </a:p>
          <a:p>
            <a:r>
              <a:rPr lang="en-US" sz="2800" dirty="0"/>
              <a:t>Lets take </a:t>
            </a:r>
            <a:r>
              <a:rPr lang="en-US" sz="2800"/>
              <a:t>a deeper   </a:t>
            </a:r>
            <a:r>
              <a:rPr lang="en-US" sz="2800" dirty="0"/>
              <a:t>into LOINC and begin with some brief history. </a:t>
            </a:r>
          </a:p>
          <a:p>
            <a:r>
              <a:rPr lang="en-US" sz="2800" dirty="0"/>
              <a:t>LOINC which standards for Logical Observations, Identifiers, Names and Codes was created in 1994 and got its start at the Regenstrief Institute , in Indianapolis Indiana, and is the vision of Dr. Clem McDonald, who at the </a:t>
            </a:r>
            <a:r>
              <a:rPr lang="en-US" sz="2800"/>
              <a:t>time,  was </a:t>
            </a:r>
            <a:r>
              <a:rPr lang="en-US" sz="2800" dirty="0"/>
              <a:t>Regenstrief Institute researcher.</a:t>
            </a:r>
          </a:p>
          <a:p>
            <a:endParaRPr lang="en-US" sz="2800" dirty="0"/>
          </a:p>
          <a:p>
            <a:r>
              <a:rPr lang="en-US" sz="2800" dirty="0"/>
              <a:t>Dr. McDonald and other thought leaders (one of whom is here with us today) had a vision that information technology should help clinicians make better decisions during </a:t>
            </a:r>
            <a:r>
              <a:rPr lang="en-US" sz="2800"/>
              <a:t>the course  caring </a:t>
            </a:r>
            <a:r>
              <a:rPr lang="en-US" sz="2800" dirty="0"/>
              <a:t>for their </a:t>
            </a:r>
            <a:r>
              <a:rPr lang="en-US" sz="2800"/>
              <a:t>patients.  </a:t>
            </a:r>
            <a:endParaRPr lang="en-US" sz="2800" dirty="0"/>
          </a:p>
          <a:p>
            <a:r>
              <a:rPr lang="en-US" sz="2800" dirty="0"/>
              <a:t>And this vision would </a:t>
            </a:r>
            <a:r>
              <a:rPr lang="en-US" sz="2800"/>
              <a:t>be realized  by </a:t>
            </a:r>
            <a:r>
              <a:rPr lang="en-US" sz="2800" dirty="0"/>
              <a:t>having a universal language </a:t>
            </a:r>
            <a:r>
              <a:rPr lang="en-US" sz="2800"/>
              <a:t>called LOINC  </a:t>
            </a:r>
            <a:endParaRPr lang="en-US" sz="2800" dirty="0"/>
          </a:p>
          <a:p>
            <a:r>
              <a:rPr lang="en-US" sz="2800" b="1" dirty="0">
                <a:solidFill>
                  <a:srgbClr val="00B050"/>
                </a:solidFill>
              </a:rPr>
              <a:t>CLICK</a:t>
            </a:r>
          </a:p>
          <a:p>
            <a:r>
              <a:rPr lang="en-US" sz="2800" dirty="0"/>
              <a:t>which today is recognized as a global standard for identifying health measurements and observations.</a:t>
            </a:r>
            <a:endParaRPr lang="en-US" sz="2800" dirty="0">
              <a:solidFill>
                <a:srgbClr val="FF0000"/>
              </a:solidFill>
            </a:endParaRPr>
          </a:p>
        </p:txBody>
      </p:sp>
      <p:sp>
        <p:nvSpPr>
          <p:cNvPr id="4" name="Slide Number Placeholder 3"/>
          <p:cNvSpPr>
            <a:spLocks noGrp="1"/>
          </p:cNvSpPr>
          <p:nvPr>
            <p:ph type="sldNum" sz="quarter" idx="10"/>
          </p:nvPr>
        </p:nvSpPr>
        <p:spPr/>
        <p:txBody>
          <a:bodyPr/>
          <a:lstStyle/>
          <a:p>
            <a:fld id="{BD45063B-65CE-2E4C-8BC5-6494B223945B}" type="slidenum">
              <a:rPr lang="en-US" smtClean="0"/>
              <a:t>6</a:t>
            </a:fld>
            <a:endParaRPr lang="en-US" dirty="0"/>
          </a:p>
        </p:txBody>
      </p:sp>
    </p:spTree>
    <p:extLst>
      <p:ext uri="{BB962C8B-B14F-4D97-AF65-F5344CB8AC3E}">
        <p14:creationId xmlns:p14="http://schemas.microsoft.com/office/powerpoint/2010/main" val="24536797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ea typeface="Lato" panose="020F0502020204030203" pitchFamily="34" charset="0"/>
                <a:cs typeface="Lato" panose="020F0502020204030203" pitchFamily="34" charset="0"/>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64</a:t>
            </a:fld>
            <a:endParaRPr kumimoji="0" lang="en-US" sz="1200" b="0" i="0" u="none" strike="noStrike" kern="0" cap="none" spc="0" normalizeH="0" baseline="0" noProof="0" dirty="0">
              <a:ln>
                <a:noFill/>
              </a:ln>
              <a:solidFill>
                <a:srgbClr val="000000"/>
              </a:solidFill>
              <a:effectLst/>
              <a:uLnTx/>
              <a:uFillTx/>
              <a:ea typeface="Lato" panose="020F0502020204030203" pitchFamily="34" charset="0"/>
              <a:cs typeface="Lato" panose="020F0502020204030203" pitchFamily="34" charset="0"/>
              <a:sym typeface="Calibri"/>
            </a:endParaRPr>
          </a:p>
        </p:txBody>
      </p:sp>
    </p:spTree>
    <p:extLst>
      <p:ext uri="{BB962C8B-B14F-4D97-AF65-F5344CB8AC3E}">
        <p14:creationId xmlns:p14="http://schemas.microsoft.com/office/powerpoint/2010/main" val="26617129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9A82B-A5C0-80C4-6710-063895EE0A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E0B695-6628-33C7-20AF-849CC573D4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A121FF-AA52-93C4-947E-FDBBEEA8C2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DC3CAC-8558-3081-3BE3-B57AFA97D300}"/>
              </a:ext>
            </a:extLst>
          </p:cNvPr>
          <p:cNvSpPr>
            <a:spLocks noGrp="1"/>
          </p:cNvSpPr>
          <p:nvPr>
            <p:ph type="sldNum" sz="quarter" idx="5"/>
          </p:nvPr>
        </p:nvSpPr>
        <p:spPr/>
        <p:txBody>
          <a:bodyPr/>
          <a:lstStyle/>
          <a:p>
            <a:pPr marL="0" marR="0" lvl="0" indent="0" algn="l" defTabSz="931774" rtl="0" eaLnBrk="1" fontAlgn="auto" latinLnBrk="0" hangingPunct="1">
              <a:lnSpc>
                <a:spcPct val="100000"/>
              </a:lnSpc>
              <a:spcBef>
                <a:spcPts val="0"/>
              </a:spcBef>
              <a:spcAft>
                <a:spcPts val="0"/>
              </a:spcAft>
              <a:buClr>
                <a:srgbClr val="000000"/>
              </a:buClr>
              <a:buSzTx/>
              <a:buFont typeface="Arial"/>
              <a:buNone/>
              <a:tabLst/>
              <a:defRPr/>
            </a:pPr>
            <a:fld id="{326BED9E-78BD-4C4E-B037-F792E5B37933}" type="slidenum">
              <a:rPr kumimoji="0" lang="en-US" sz="1400" b="0" i="0" u="none" strike="noStrike" kern="0" cap="none" spc="0" normalizeH="0" baseline="0" noProof="0">
                <a:ln>
                  <a:noFill/>
                </a:ln>
                <a:solidFill>
                  <a:srgbClr val="000000"/>
                </a:solidFill>
                <a:effectLst/>
                <a:uLnTx/>
                <a:uFillTx/>
                <a:cs typeface="Lato" panose="020F0502020204030203" pitchFamily="34" charset="0"/>
                <a:sym typeface="Arial"/>
              </a:rPr>
              <a:pPr marL="0" marR="0" lvl="0" indent="0" algn="l" defTabSz="931774" rtl="0" eaLnBrk="1" fontAlgn="auto" latinLnBrk="0" hangingPunct="1">
                <a:lnSpc>
                  <a:spcPct val="100000"/>
                </a:lnSpc>
                <a:spcBef>
                  <a:spcPts val="0"/>
                </a:spcBef>
                <a:spcAft>
                  <a:spcPts val="0"/>
                </a:spcAft>
                <a:buClr>
                  <a:srgbClr val="000000"/>
                </a:buClr>
                <a:buSzTx/>
                <a:buFont typeface="Arial"/>
                <a:buNone/>
                <a:tabLst/>
                <a:defRPr/>
              </a:pPr>
              <a:t>65</a:t>
            </a:fld>
            <a:endParaRPr kumimoji="0" lang="en-US" sz="1400" b="0" i="0" u="none" strike="noStrike" kern="0" cap="none" spc="0" normalizeH="0" baseline="0" noProof="0" dirty="0">
              <a:ln>
                <a:noFill/>
              </a:ln>
              <a:solidFill>
                <a:srgbClr val="000000"/>
              </a:solidFill>
              <a:effectLst/>
              <a:uLnTx/>
              <a:uFillTx/>
              <a:cs typeface="Lato" panose="020F0502020204030203" pitchFamily="34" charset="0"/>
              <a:sym typeface="Arial"/>
            </a:endParaRPr>
          </a:p>
        </p:txBody>
      </p:sp>
    </p:spTree>
    <p:extLst>
      <p:ext uri="{BB962C8B-B14F-4D97-AF65-F5344CB8AC3E}">
        <p14:creationId xmlns:p14="http://schemas.microsoft.com/office/powerpoint/2010/main" val="11120303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7E7D3-5EEE-250A-C70F-10194C7635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99D447-7A59-ACC7-0C8F-0CCC216F4A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31FA63-02D7-0D71-BC5A-F1B0A2BFFF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19AA4F-4227-F1E3-CE3B-18E1D083464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ea typeface="Lato" panose="020F0502020204030203" pitchFamily="34" charset="0"/>
                <a:cs typeface="Lato" panose="020F0502020204030203" pitchFamily="34" charset="0"/>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66</a:t>
            </a:fld>
            <a:endParaRPr kumimoji="0" lang="en-US" sz="1200" b="0" i="0" u="none" strike="noStrike" kern="0" cap="none" spc="0" normalizeH="0" baseline="0" noProof="0" dirty="0">
              <a:ln>
                <a:noFill/>
              </a:ln>
              <a:solidFill>
                <a:srgbClr val="000000"/>
              </a:solidFill>
              <a:effectLst/>
              <a:uLnTx/>
              <a:uFillTx/>
              <a:ea typeface="Lato" panose="020F0502020204030203" pitchFamily="34" charset="0"/>
              <a:cs typeface="Lato" panose="020F0502020204030203" pitchFamily="34" charset="0"/>
              <a:sym typeface="Calibri"/>
            </a:endParaRPr>
          </a:p>
        </p:txBody>
      </p:sp>
    </p:spTree>
    <p:extLst>
      <p:ext uri="{BB962C8B-B14F-4D97-AF65-F5344CB8AC3E}">
        <p14:creationId xmlns:p14="http://schemas.microsoft.com/office/powerpoint/2010/main" val="42691813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ea typeface="Lato" panose="020F0502020204030203" pitchFamily="34" charset="0"/>
                <a:cs typeface="Lato" panose="020F0502020204030203" pitchFamily="34" charset="0"/>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67</a:t>
            </a:fld>
            <a:endParaRPr kumimoji="0" lang="en-US" sz="1200" b="0" i="0" u="none" strike="noStrike" kern="0" cap="none" spc="0" normalizeH="0" baseline="0" noProof="0" dirty="0">
              <a:ln>
                <a:noFill/>
              </a:ln>
              <a:solidFill>
                <a:srgbClr val="000000"/>
              </a:solidFill>
              <a:effectLst/>
              <a:uLnTx/>
              <a:uFillTx/>
              <a:ea typeface="Lato" panose="020F0502020204030203" pitchFamily="34" charset="0"/>
              <a:cs typeface="Lato" panose="020F0502020204030203" pitchFamily="34" charset="0"/>
              <a:sym typeface="Calibri"/>
            </a:endParaRPr>
          </a:p>
        </p:txBody>
      </p:sp>
    </p:spTree>
    <p:extLst>
      <p:ext uri="{BB962C8B-B14F-4D97-AF65-F5344CB8AC3E}">
        <p14:creationId xmlns:p14="http://schemas.microsoft.com/office/powerpoint/2010/main" val="6229301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l" defTabSz="931774" rtl="0" eaLnBrk="1" fontAlgn="auto" latinLnBrk="0" hangingPunct="1">
              <a:lnSpc>
                <a:spcPct val="100000"/>
              </a:lnSpc>
              <a:spcBef>
                <a:spcPts val="0"/>
              </a:spcBef>
              <a:spcAft>
                <a:spcPts val="0"/>
              </a:spcAft>
              <a:buClr>
                <a:srgbClr val="000000"/>
              </a:buClr>
              <a:buSzTx/>
              <a:buFont typeface="Arial"/>
              <a:buNone/>
              <a:tabLst/>
              <a:defRPr/>
            </a:pPr>
            <a:fld id="{326BED9E-78BD-4C4E-B037-F792E5B37933}" type="slidenum">
              <a:rPr kumimoji="0" lang="en-US" sz="1400" b="0" i="0" u="none" strike="noStrike" kern="0" cap="none" spc="0" normalizeH="0" baseline="0" noProof="0">
                <a:ln>
                  <a:noFill/>
                </a:ln>
                <a:solidFill>
                  <a:srgbClr val="000000"/>
                </a:solidFill>
                <a:effectLst/>
                <a:uLnTx/>
                <a:uFillTx/>
                <a:cs typeface="Lato" panose="020F0502020204030203" pitchFamily="34" charset="0"/>
                <a:sym typeface="Arial"/>
              </a:rPr>
              <a:pPr marL="0" marR="0" lvl="0" indent="0" algn="l" defTabSz="931774" rtl="0" eaLnBrk="1" fontAlgn="auto" latinLnBrk="0" hangingPunct="1">
                <a:lnSpc>
                  <a:spcPct val="100000"/>
                </a:lnSpc>
                <a:spcBef>
                  <a:spcPts val="0"/>
                </a:spcBef>
                <a:spcAft>
                  <a:spcPts val="0"/>
                </a:spcAft>
                <a:buClr>
                  <a:srgbClr val="000000"/>
                </a:buClr>
                <a:buSzTx/>
                <a:buFont typeface="Arial"/>
                <a:buNone/>
                <a:tabLst/>
                <a:defRPr/>
              </a:pPr>
              <a:t>68</a:t>
            </a:fld>
            <a:endParaRPr kumimoji="0" lang="en-US" sz="1400" b="0" i="0" u="none" strike="noStrike" kern="0" cap="none" spc="0" normalizeH="0" baseline="0" noProof="0" dirty="0">
              <a:ln>
                <a:noFill/>
              </a:ln>
              <a:solidFill>
                <a:srgbClr val="000000"/>
              </a:solidFill>
              <a:effectLst/>
              <a:uLnTx/>
              <a:uFillTx/>
              <a:cs typeface="Lato" panose="020F0502020204030203" pitchFamily="34" charset="0"/>
              <a:sym typeface="Arial"/>
            </a:endParaRPr>
          </a:p>
        </p:txBody>
      </p:sp>
    </p:spTree>
    <p:extLst>
      <p:ext uri="{BB962C8B-B14F-4D97-AF65-F5344CB8AC3E}">
        <p14:creationId xmlns:p14="http://schemas.microsoft.com/office/powerpoint/2010/main" val="35726596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whole proposed solution can’t be represented in the six axis parts of the model</a:t>
            </a:r>
          </a:p>
          <a:p>
            <a:r>
              <a:rPr lang="en-US" dirty="0"/>
              <a:t>Proposed rule: only represent the value sets that are part of the six axes as the definitional part of the LOINC code?</a:t>
            </a:r>
          </a:p>
        </p:txBody>
      </p:sp>
      <p:sp>
        <p:nvSpPr>
          <p:cNvPr id="4" name="Slide Number Placeholder 3"/>
          <p:cNvSpPr>
            <a:spLocks noGrp="1"/>
          </p:cNvSpPr>
          <p:nvPr>
            <p:ph type="sldNum" idx="12"/>
          </p:nvPr>
        </p:nvSpPr>
        <p:spPr/>
        <p:txBody>
          <a:bodyPr/>
          <a:lstStyle/>
          <a:p>
            <a:pPr marL="0" marR="0" lvl="0" indent="0" algn="r" defTabSz="931774"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ea typeface="Lato" panose="020F0502020204030203" pitchFamily="34" charset="0"/>
                <a:cs typeface="Lato" panose="020F0502020204030203" pitchFamily="34" charset="0"/>
                <a:sym typeface="Calibri"/>
              </a:rPr>
              <a:pPr marL="0" marR="0" lvl="0" indent="0" algn="r" defTabSz="931774" rtl="0" eaLnBrk="1" fontAlgn="auto" latinLnBrk="0" hangingPunct="1">
                <a:lnSpc>
                  <a:spcPct val="100000"/>
                </a:lnSpc>
                <a:spcBef>
                  <a:spcPts val="0"/>
                </a:spcBef>
                <a:spcAft>
                  <a:spcPts val="0"/>
                </a:spcAft>
                <a:buClr>
                  <a:srgbClr val="000000"/>
                </a:buClr>
                <a:buSzPts val="1200"/>
                <a:buFont typeface="Arial"/>
                <a:buNone/>
                <a:tabLst/>
                <a:defRPr/>
              </a:pPr>
              <a:t>69</a:t>
            </a:fld>
            <a:endParaRPr kumimoji="0" lang="en-US" sz="1200" b="0" i="0" u="none" strike="noStrike" kern="0" cap="none" spc="0" normalizeH="0" baseline="0" noProof="0" dirty="0">
              <a:ln>
                <a:noFill/>
              </a:ln>
              <a:solidFill>
                <a:srgbClr val="000000"/>
              </a:solidFill>
              <a:effectLst/>
              <a:uLnTx/>
              <a:uFillTx/>
              <a:ea typeface="Lato" panose="020F0502020204030203" pitchFamily="34" charset="0"/>
              <a:cs typeface="Lato" panose="020F0502020204030203" pitchFamily="34" charset="0"/>
              <a:sym typeface="Calibri"/>
            </a:endParaRPr>
          </a:p>
        </p:txBody>
      </p:sp>
    </p:spTree>
    <p:extLst>
      <p:ext uri="{BB962C8B-B14F-4D97-AF65-F5344CB8AC3E}">
        <p14:creationId xmlns:p14="http://schemas.microsoft.com/office/powerpoint/2010/main" val="40335788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C4125-AC4E-453C-4D89-9FB921813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ED982C-5C17-72DA-C7E1-F1E30CA8FD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EA01DE-0A42-DFF2-1DCE-ADA3767546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AA64AA4-1E8A-58D5-0DF2-9C7E78EEA96F}"/>
              </a:ext>
            </a:extLst>
          </p:cNvPr>
          <p:cNvSpPr>
            <a:spLocks noGrp="1"/>
          </p:cNvSpPr>
          <p:nvPr>
            <p:ph type="sldNum" sz="quarter" idx="5"/>
          </p:nvPr>
        </p:nvSpPr>
        <p:spPr/>
        <p:txBody>
          <a:bodyPr/>
          <a:lstStyle/>
          <a:p>
            <a:pPr marL="0" marR="0" lvl="0" indent="0" algn="l" defTabSz="931774" rtl="0" eaLnBrk="1" fontAlgn="auto" latinLnBrk="0" hangingPunct="1">
              <a:lnSpc>
                <a:spcPct val="100000"/>
              </a:lnSpc>
              <a:spcBef>
                <a:spcPts val="0"/>
              </a:spcBef>
              <a:spcAft>
                <a:spcPts val="0"/>
              </a:spcAft>
              <a:buClr>
                <a:srgbClr val="000000"/>
              </a:buClr>
              <a:buSzTx/>
              <a:buFont typeface="Arial"/>
              <a:buNone/>
              <a:tabLst/>
              <a:defRPr/>
            </a:pPr>
            <a:fld id="{326BED9E-78BD-4C4E-B037-F792E5B37933}" type="slidenum">
              <a:rPr kumimoji="0" lang="en-US" sz="1400" b="0" i="0" u="none" strike="noStrike" kern="0" cap="none" spc="0" normalizeH="0" baseline="0" noProof="0">
                <a:ln>
                  <a:noFill/>
                </a:ln>
                <a:solidFill>
                  <a:srgbClr val="000000"/>
                </a:solidFill>
                <a:effectLst/>
                <a:uLnTx/>
                <a:uFillTx/>
                <a:cs typeface="Lato" panose="020F0502020204030203" pitchFamily="34" charset="0"/>
                <a:sym typeface="Arial"/>
              </a:rPr>
              <a:pPr marL="0" marR="0" lvl="0" indent="0" algn="l" defTabSz="931774" rtl="0" eaLnBrk="1" fontAlgn="auto" latinLnBrk="0" hangingPunct="1">
                <a:lnSpc>
                  <a:spcPct val="100000"/>
                </a:lnSpc>
                <a:spcBef>
                  <a:spcPts val="0"/>
                </a:spcBef>
                <a:spcAft>
                  <a:spcPts val="0"/>
                </a:spcAft>
                <a:buClr>
                  <a:srgbClr val="000000"/>
                </a:buClr>
                <a:buSzTx/>
                <a:buFont typeface="Arial"/>
                <a:buNone/>
                <a:tabLst/>
                <a:defRPr/>
              </a:pPr>
              <a:t>70</a:t>
            </a:fld>
            <a:endParaRPr kumimoji="0" lang="en-US" sz="1400" b="0" i="0" u="none" strike="noStrike" kern="0" cap="none" spc="0" normalizeH="0" baseline="0" noProof="0" dirty="0">
              <a:ln>
                <a:noFill/>
              </a:ln>
              <a:solidFill>
                <a:srgbClr val="000000"/>
              </a:solidFill>
              <a:effectLst/>
              <a:uLnTx/>
              <a:uFillTx/>
              <a:cs typeface="Lato" panose="020F0502020204030203" pitchFamily="34" charset="0"/>
              <a:sym typeface="Arial"/>
            </a:endParaRPr>
          </a:p>
        </p:txBody>
      </p:sp>
    </p:spTree>
    <p:extLst>
      <p:ext uri="{BB962C8B-B14F-4D97-AF65-F5344CB8AC3E}">
        <p14:creationId xmlns:p14="http://schemas.microsoft.com/office/powerpoint/2010/main" val="38163220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ea typeface="Lato" panose="020F0502020204030203" pitchFamily="34" charset="0"/>
                <a:cs typeface="Lato" panose="020F0502020204030203" pitchFamily="34" charset="0"/>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72</a:t>
            </a:fld>
            <a:endParaRPr kumimoji="0" lang="en-US" sz="1200" b="0" i="0" u="none" strike="noStrike" kern="0" cap="none" spc="0" normalizeH="0" baseline="0" noProof="0" dirty="0">
              <a:ln>
                <a:noFill/>
              </a:ln>
              <a:solidFill>
                <a:srgbClr val="000000"/>
              </a:solidFill>
              <a:effectLst/>
              <a:uLnTx/>
              <a:uFillTx/>
              <a:ea typeface="Lato" panose="020F0502020204030203" pitchFamily="34" charset="0"/>
              <a:cs typeface="Lato" panose="020F0502020204030203" pitchFamily="34" charset="0"/>
              <a:sym typeface="Calibri"/>
            </a:endParaRPr>
          </a:p>
        </p:txBody>
      </p:sp>
    </p:spTree>
    <p:extLst>
      <p:ext uri="{BB962C8B-B14F-4D97-AF65-F5344CB8AC3E}">
        <p14:creationId xmlns:p14="http://schemas.microsoft.com/office/powerpoint/2010/main" val="42607517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66: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66:notes"/>
          <p:cNvSpPr txBox="1">
            <a:spLocks noGrp="1"/>
          </p:cNvSpPr>
          <p:nvPr>
            <p:ph type="body" idx="1"/>
          </p:nvPr>
        </p:nvSpPr>
        <p:spPr>
          <a:xfrm>
            <a:off x="700405" y="4470836"/>
            <a:ext cx="5603240" cy="3657958"/>
          </a:xfrm>
          <a:prstGeom prst="rect">
            <a:avLst/>
          </a:prstGeom>
          <a:noFill/>
          <a:ln>
            <a:noFill/>
          </a:ln>
        </p:spPr>
        <p:txBody>
          <a:bodyPr spcFirstLastPara="1" wrap="square" lIns="93087" tIns="46531" rIns="93087" bIns="46531" anchor="t" anchorCtr="0">
            <a:noAutofit/>
          </a:bodyPr>
          <a:lstStyle/>
          <a:p>
            <a:pPr marL="465514" indent="-232757"/>
            <a:endParaRPr/>
          </a:p>
        </p:txBody>
      </p:sp>
      <p:sp>
        <p:nvSpPr>
          <p:cNvPr id="560" name="Google Shape;560;p66:notes"/>
          <p:cNvSpPr txBox="1">
            <a:spLocks noGrp="1"/>
          </p:cNvSpPr>
          <p:nvPr>
            <p:ph type="sldNum" idx="12"/>
          </p:nvPr>
        </p:nvSpPr>
        <p:spPr>
          <a:xfrm>
            <a:off x="3967341" y="8823936"/>
            <a:ext cx="3035088" cy="466114"/>
          </a:xfrm>
          <a:prstGeom prst="rect">
            <a:avLst/>
          </a:prstGeom>
          <a:noFill/>
          <a:ln>
            <a:noFill/>
          </a:ln>
        </p:spPr>
        <p:txBody>
          <a:bodyPr spcFirstLastPara="1" wrap="square" lIns="93087" tIns="46531" rIns="93087" bIns="46531" anchor="b" anchorCtr="0">
            <a:noAutofit/>
          </a:bodyPr>
          <a:lstStyle/>
          <a:p>
            <a:fld id="{00000000-1234-1234-1234-123412341234}" type="slidenum">
              <a:rPr lang="en-US">
                <a:solidFill>
                  <a:srgbClr val="000000"/>
                </a:solidFill>
              </a:rPr>
              <a:pPr/>
              <a:t>73</a:t>
            </a:fld>
            <a:endParaRPr>
              <a:solidFill>
                <a:srgbClr val="000000"/>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67: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p67:notes"/>
          <p:cNvSpPr txBox="1">
            <a:spLocks noGrp="1"/>
          </p:cNvSpPr>
          <p:nvPr>
            <p:ph type="body" idx="1"/>
          </p:nvPr>
        </p:nvSpPr>
        <p:spPr>
          <a:xfrm>
            <a:off x="700405" y="4470836"/>
            <a:ext cx="5603240" cy="3657958"/>
          </a:xfrm>
          <a:prstGeom prst="rect">
            <a:avLst/>
          </a:prstGeom>
          <a:noFill/>
          <a:ln>
            <a:noFill/>
          </a:ln>
        </p:spPr>
        <p:txBody>
          <a:bodyPr spcFirstLastPara="1" wrap="square" lIns="93087" tIns="46531" rIns="93087" bIns="46531" anchor="t" anchorCtr="0">
            <a:noAutofit/>
          </a:bodyPr>
          <a:lstStyle/>
          <a:p>
            <a:pPr marL="465514" indent="-232757"/>
            <a:endParaRPr/>
          </a:p>
        </p:txBody>
      </p:sp>
      <p:sp>
        <p:nvSpPr>
          <p:cNvPr id="614" name="Google Shape;614;p67:notes"/>
          <p:cNvSpPr txBox="1">
            <a:spLocks noGrp="1"/>
          </p:cNvSpPr>
          <p:nvPr>
            <p:ph type="sldNum" idx="12"/>
          </p:nvPr>
        </p:nvSpPr>
        <p:spPr>
          <a:xfrm>
            <a:off x="3967341" y="8823936"/>
            <a:ext cx="3035088" cy="466114"/>
          </a:xfrm>
          <a:prstGeom prst="rect">
            <a:avLst/>
          </a:prstGeom>
          <a:noFill/>
          <a:ln>
            <a:noFill/>
          </a:ln>
        </p:spPr>
        <p:txBody>
          <a:bodyPr spcFirstLastPara="1" wrap="square" lIns="93087" tIns="46531" rIns="93087" bIns="46531" anchor="b" anchorCtr="0">
            <a:noAutofit/>
          </a:bodyPr>
          <a:lstStyle/>
          <a:p>
            <a:fld id="{00000000-1234-1234-1234-123412341234}" type="slidenum">
              <a:rPr lang="en-US">
                <a:solidFill>
                  <a:srgbClr val="000000"/>
                </a:solidFill>
              </a:rPr>
              <a:pPr/>
              <a:t>74</a:t>
            </a:fld>
            <a:endParaRP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LOINC enjoys widespread adoption across the world, is used in more than 180 countries, and is the national standard in more than 30 countries.</a:t>
            </a:r>
          </a:p>
          <a:p>
            <a:r>
              <a:rPr lang="en-US" sz="2000" dirty="0"/>
              <a:t>And, this international adoption is enabled through LOINC translations. </a:t>
            </a:r>
          </a:p>
          <a:p>
            <a:endParaRPr lang="en-US" sz="2000" dirty="0"/>
          </a:p>
          <a:p>
            <a:r>
              <a:rPr lang="en-US" sz="2000" dirty="0"/>
              <a:t>There are </a:t>
            </a:r>
            <a:r>
              <a:rPr lang="en-US" sz="2000" dirty="0">
                <a:solidFill>
                  <a:srgbClr val="FF0000"/>
                </a:solidFill>
              </a:rPr>
              <a:t>22 </a:t>
            </a:r>
            <a:r>
              <a:rPr lang="en-US" sz="2000" dirty="0"/>
              <a:t>LOINC translations and there are </a:t>
            </a:r>
            <a:r>
              <a:rPr lang="en-US" sz="2000" dirty="0">
                <a:solidFill>
                  <a:srgbClr val="FF0000"/>
                </a:solidFill>
              </a:rPr>
              <a:t>15 different languages</a:t>
            </a:r>
            <a:endParaRPr lang="en-US" sz="2000" dirty="0"/>
          </a:p>
        </p:txBody>
      </p:sp>
      <p:sp>
        <p:nvSpPr>
          <p:cNvPr id="4" name="Slide Number Placeholder 3"/>
          <p:cNvSpPr>
            <a:spLocks noGrp="1"/>
          </p:cNvSpPr>
          <p:nvPr>
            <p:ph type="sldNum" sz="quarter" idx="5"/>
          </p:nvPr>
        </p:nvSpPr>
        <p:spPr/>
        <p:txBody>
          <a:bodyPr/>
          <a:lstStyle/>
          <a:p>
            <a:pPr marL="0" marR="0" lvl="0" indent="0" algn="r" defTabSz="913668" rtl="0" eaLnBrk="1" fontAlgn="auto" latinLnBrk="0" hangingPunct="1">
              <a:lnSpc>
                <a:spcPct val="100000"/>
              </a:lnSpc>
              <a:spcBef>
                <a:spcPts val="0"/>
              </a:spcBef>
              <a:spcAft>
                <a:spcPts val="0"/>
              </a:spcAft>
              <a:buClrTx/>
              <a:buSzTx/>
              <a:buFont typeface="Arial"/>
              <a:buNone/>
              <a:tabLst/>
              <a:defRPr/>
            </a:pPr>
            <a:fld id="{BD45063B-65CE-2E4C-8BC5-6494B223945B}" type="slidenum">
              <a:rPr kumimoji="0" lang="en-US" sz="1200" b="0" i="0" u="none" strike="noStrike" kern="1200" cap="none" spc="0" normalizeH="0" baseline="0" noProof="0">
                <a:ln>
                  <a:noFill/>
                </a:ln>
                <a:solidFill>
                  <a:prstClr val="black"/>
                </a:solidFill>
                <a:effectLst/>
                <a:uLnTx/>
                <a:uFillTx/>
                <a:ea typeface="+mn-ea"/>
                <a:cs typeface="Lato" panose="020F0502020204030203" pitchFamily="34" charset="0"/>
                <a:sym typeface="Arial"/>
              </a:rPr>
              <a:pPr marL="0" marR="0" lvl="0" indent="0" algn="r" defTabSz="913668" rtl="0" eaLnBrk="1" fontAlgn="auto" latinLnBrk="0" hangingPunct="1">
                <a:lnSpc>
                  <a:spcPct val="100000"/>
                </a:lnSpc>
                <a:spcBef>
                  <a:spcPts val="0"/>
                </a:spcBef>
                <a:spcAft>
                  <a:spcPts val="0"/>
                </a:spcAft>
                <a:buClrTx/>
                <a:buSzTx/>
                <a:buFont typeface="Arial"/>
                <a:buNone/>
                <a:tabLst/>
                <a:defRPr/>
              </a:pPr>
              <a:t>7</a:t>
            </a:fld>
            <a:endParaRPr kumimoji="0" lang="en-US" sz="1200" b="0" i="0" u="none" strike="noStrike" kern="1200" cap="none" spc="0" normalizeH="0" baseline="0" noProof="0" dirty="0">
              <a:ln>
                <a:noFill/>
              </a:ln>
              <a:solidFill>
                <a:prstClr val="black"/>
              </a:solidFill>
              <a:effectLst/>
              <a:uLnTx/>
              <a:uFillTx/>
              <a:ea typeface="+mn-ea"/>
              <a:cs typeface="Lato" panose="020F0502020204030203" pitchFamily="34" charset="0"/>
              <a:sym typeface="Arial"/>
            </a:endParaRPr>
          </a:p>
        </p:txBody>
      </p:sp>
    </p:spTree>
    <p:extLst>
      <p:ext uri="{BB962C8B-B14F-4D97-AF65-F5344CB8AC3E}">
        <p14:creationId xmlns:p14="http://schemas.microsoft.com/office/powerpoint/2010/main" val="6405231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68:notes"/>
          <p:cNvSpPr txBox="1">
            <a:spLocks noGrp="1"/>
          </p:cNvSpPr>
          <p:nvPr>
            <p:ph type="body" idx="1"/>
          </p:nvPr>
        </p:nvSpPr>
        <p:spPr>
          <a:xfrm>
            <a:off x="700405" y="4470836"/>
            <a:ext cx="5603240" cy="3657958"/>
          </a:xfrm>
          <a:prstGeom prst="rect">
            <a:avLst/>
          </a:prstGeom>
        </p:spPr>
        <p:txBody>
          <a:bodyPr spcFirstLastPara="1" wrap="square" lIns="93087" tIns="46531" rIns="93087" bIns="46531" anchor="t" anchorCtr="0">
            <a:noAutofit/>
          </a:bodyPr>
          <a:lstStyle/>
          <a:p>
            <a:pPr marL="0" indent="0"/>
            <a:endParaRPr/>
          </a:p>
        </p:txBody>
      </p:sp>
      <p:sp>
        <p:nvSpPr>
          <p:cNvPr id="645" name="Google Shape;645;p68: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69:notes"/>
          <p:cNvSpPr txBox="1">
            <a:spLocks noGrp="1"/>
          </p:cNvSpPr>
          <p:nvPr>
            <p:ph type="body" idx="1"/>
          </p:nvPr>
        </p:nvSpPr>
        <p:spPr>
          <a:xfrm>
            <a:off x="700405" y="4470836"/>
            <a:ext cx="5603240" cy="3657958"/>
          </a:xfrm>
          <a:prstGeom prst="rect">
            <a:avLst/>
          </a:prstGeom>
        </p:spPr>
        <p:txBody>
          <a:bodyPr spcFirstLastPara="1" wrap="square" lIns="93087" tIns="46531" rIns="93087" bIns="46531" anchor="t" anchorCtr="0">
            <a:noAutofit/>
          </a:bodyPr>
          <a:lstStyle/>
          <a:p>
            <a:pPr marL="0" indent="0"/>
            <a:endParaRPr/>
          </a:p>
        </p:txBody>
      </p:sp>
      <p:sp>
        <p:nvSpPr>
          <p:cNvPr id="653" name="Google Shape;653;p69: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70:notes"/>
          <p:cNvSpPr txBox="1">
            <a:spLocks noGrp="1"/>
          </p:cNvSpPr>
          <p:nvPr>
            <p:ph type="body" idx="1"/>
          </p:nvPr>
        </p:nvSpPr>
        <p:spPr>
          <a:xfrm>
            <a:off x="700405" y="4470836"/>
            <a:ext cx="5603240" cy="3657958"/>
          </a:xfrm>
          <a:prstGeom prst="rect">
            <a:avLst/>
          </a:prstGeom>
        </p:spPr>
        <p:txBody>
          <a:bodyPr spcFirstLastPara="1" wrap="square" lIns="93087" tIns="46531" rIns="93087" bIns="46531" anchor="t" anchorCtr="0">
            <a:noAutofit/>
          </a:bodyPr>
          <a:lstStyle/>
          <a:p>
            <a:pPr marL="0" indent="0"/>
            <a:endParaRPr/>
          </a:p>
        </p:txBody>
      </p:sp>
      <p:sp>
        <p:nvSpPr>
          <p:cNvPr id="661" name="Google Shape;661;p70: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a:extLst>
            <a:ext uri="{FF2B5EF4-FFF2-40B4-BE49-F238E27FC236}">
              <a16:creationId xmlns:a16="http://schemas.microsoft.com/office/drawing/2014/main" id="{B29F3AD3-2A82-880F-F5C6-279AD35C7706}"/>
            </a:ext>
          </a:extLst>
        </p:cNvPr>
        <p:cNvGrpSpPr/>
        <p:nvPr/>
      </p:nvGrpSpPr>
      <p:grpSpPr>
        <a:xfrm>
          <a:off x="0" y="0"/>
          <a:ext cx="0" cy="0"/>
          <a:chOff x="0" y="0"/>
          <a:chExt cx="0" cy="0"/>
        </a:xfrm>
      </p:grpSpPr>
      <p:sp>
        <p:nvSpPr>
          <p:cNvPr id="532" name="Google Shape;532;p62:notes">
            <a:extLst>
              <a:ext uri="{FF2B5EF4-FFF2-40B4-BE49-F238E27FC236}">
                <a16:creationId xmlns:a16="http://schemas.microsoft.com/office/drawing/2014/main" id="{268AACB0-FECD-AAF0-FE31-761040E57C9C}"/>
              </a:ext>
            </a:extLst>
          </p:cNvPr>
          <p:cNvSpPr txBox="1">
            <a:spLocks noGrp="1"/>
          </p:cNvSpPr>
          <p:nvPr>
            <p:ph type="body" idx="1"/>
          </p:nvPr>
        </p:nvSpPr>
        <p:spPr>
          <a:xfrm>
            <a:off x="700405" y="4470836"/>
            <a:ext cx="5603240" cy="3657958"/>
          </a:xfrm>
          <a:prstGeom prst="rect">
            <a:avLst/>
          </a:prstGeom>
        </p:spPr>
        <p:txBody>
          <a:bodyPr spcFirstLastPara="1" wrap="square" lIns="93087" tIns="46531" rIns="93087" bIns="46531" anchor="t" anchorCtr="0">
            <a:noAutofit/>
          </a:bodyPr>
          <a:lstStyle/>
          <a:p>
            <a:pPr marL="0" indent="0"/>
            <a:endParaRPr/>
          </a:p>
        </p:txBody>
      </p:sp>
      <p:sp>
        <p:nvSpPr>
          <p:cNvPr id="533" name="Google Shape;533;p62:notes">
            <a:extLst>
              <a:ext uri="{FF2B5EF4-FFF2-40B4-BE49-F238E27FC236}">
                <a16:creationId xmlns:a16="http://schemas.microsoft.com/office/drawing/2014/main" id="{F56C5807-9F22-E9CE-3E3C-A9F1AF2A328C}"/>
              </a:ext>
            </a:extLst>
          </p:cNvPr>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140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0: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20:notes"/>
          <p:cNvSpPr txBox="1">
            <a:spLocks noGrp="1"/>
          </p:cNvSpPr>
          <p:nvPr>
            <p:ph type="body" idx="1"/>
          </p:nvPr>
        </p:nvSpPr>
        <p:spPr>
          <a:xfrm>
            <a:off x="700405" y="4470836"/>
            <a:ext cx="5603240" cy="3657958"/>
          </a:xfrm>
          <a:prstGeom prst="rect">
            <a:avLst/>
          </a:prstGeom>
          <a:noFill/>
          <a:ln>
            <a:noFill/>
          </a:ln>
        </p:spPr>
        <p:txBody>
          <a:bodyPr spcFirstLastPara="1" wrap="square" lIns="93087" tIns="46531" rIns="93087" bIns="46531" anchor="t" anchorCtr="0">
            <a:noAutofit/>
          </a:bodyPr>
          <a:lstStyle/>
          <a:p>
            <a:pPr marL="465514" indent="-232757" defTabSz="931029">
              <a:defRPr/>
            </a:pPr>
            <a:r>
              <a:rPr lang="en-US" dirty="0"/>
              <a:t>I am going to talk about the scope of LOINC content at a high level here. </a:t>
            </a:r>
          </a:p>
          <a:p>
            <a:pPr marL="465514" indent="-232757" defTabSz="931029">
              <a:defRPr/>
            </a:pPr>
            <a:r>
              <a:rPr lang="en-US" dirty="0"/>
              <a:t>Introducing LOINC : LOINC is the database which content is the standard for Laboratory observations identifiers Names and Codes as Dr Rallins introduced previously. </a:t>
            </a:r>
          </a:p>
          <a:p>
            <a:pPr marL="465514" indent="-232757" defTabSz="931029">
              <a:defRPr/>
            </a:pPr>
            <a:r>
              <a:rPr lang="en-US" dirty="0"/>
              <a:t>LOINC Database contains over 108k concepts and is growing fast due to the </a:t>
            </a:r>
            <a:r>
              <a:rPr lang="en-US"/>
              <a:t>need to  standardized </a:t>
            </a:r>
            <a:r>
              <a:rPr lang="en-US" dirty="0"/>
              <a:t>terminologies in general and for LOINC codes specifically, </a:t>
            </a:r>
          </a:p>
          <a:p>
            <a:pPr marL="465514" indent="-232757" defTabSz="931029">
              <a:defRPr/>
            </a:pPr>
            <a:r>
              <a:rPr lang="en-US" dirty="0"/>
              <a:t> There are 4 high level categories, and each category has multiple class which we will be discussing in the upcoming slides.:</a:t>
            </a:r>
          </a:p>
          <a:p>
            <a:pPr marL="465514" indent="-232757" defTabSz="931029">
              <a:defRPr/>
            </a:pPr>
            <a:r>
              <a:rPr lang="en-US" dirty="0"/>
              <a:t>1- Laboratory LOINC</a:t>
            </a:r>
          </a:p>
          <a:p>
            <a:pPr marL="465514" indent="-232757" defTabSz="931029">
              <a:defRPr/>
            </a:pPr>
            <a:r>
              <a:rPr lang="en-US" dirty="0"/>
              <a:t>2- Clinical LOINC</a:t>
            </a:r>
          </a:p>
          <a:p>
            <a:pPr marL="465514" indent="-232757" defTabSz="931029">
              <a:defRPr/>
            </a:pPr>
            <a:r>
              <a:rPr lang="en-US" dirty="0"/>
              <a:t>3- Survey Instruments</a:t>
            </a:r>
          </a:p>
          <a:p>
            <a:pPr marL="465514" indent="-232757" defTabSz="931029">
              <a:defRPr/>
            </a:pPr>
            <a:r>
              <a:rPr lang="en-US" dirty="0"/>
              <a:t>4- Documents</a:t>
            </a:r>
          </a:p>
          <a:p>
            <a:pPr marL="465514" indent="-232757" defTabSz="931029">
              <a:defRPr/>
            </a:pPr>
            <a:endParaRPr dirty="0"/>
          </a:p>
        </p:txBody>
      </p:sp>
      <p:sp>
        <p:nvSpPr>
          <p:cNvPr id="133" name="Google Shape;133;p20:notes"/>
          <p:cNvSpPr txBox="1">
            <a:spLocks noGrp="1"/>
          </p:cNvSpPr>
          <p:nvPr>
            <p:ph type="sldNum" idx="12"/>
          </p:nvPr>
        </p:nvSpPr>
        <p:spPr>
          <a:xfrm>
            <a:off x="3967341" y="8823936"/>
            <a:ext cx="3035088" cy="466114"/>
          </a:xfrm>
          <a:prstGeom prst="rect">
            <a:avLst/>
          </a:prstGeom>
          <a:noFill/>
          <a:ln>
            <a:noFill/>
          </a:ln>
        </p:spPr>
        <p:txBody>
          <a:bodyPr spcFirstLastPara="1" wrap="square" lIns="93087" tIns="46531" rIns="93087" bIns="46531" anchor="b" anchorCtr="0">
            <a:noAutofit/>
          </a:bodyPr>
          <a:lstStyle/>
          <a:p>
            <a:pPr algn="r">
              <a:buSzPts val="1200"/>
            </a:pPr>
            <a:fld id="{00000000-1234-1234-1234-123412341234}" type="slidenum">
              <a:rPr lang="en-US" sz="1200">
                <a:ea typeface="Lato" panose="020F0502020204030203" pitchFamily="34" charset="0"/>
                <a:cs typeface="Lato" panose="020F0502020204030203" pitchFamily="34" charset="0"/>
                <a:sym typeface="Calibri"/>
              </a:rPr>
              <a:pPr algn="r">
                <a:buSzPts val="1200"/>
              </a:pPr>
              <a:t>8</a:t>
            </a:fld>
            <a:endParaRPr sz="1200" dirty="0">
              <a:ea typeface="Lato" panose="020F0502020204030203" pitchFamily="34" charset="0"/>
              <a:cs typeface="Lato" panose="020F0502020204030203" pitchFamily="34" charset="0"/>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a:extLst>
            <a:ext uri="{FF2B5EF4-FFF2-40B4-BE49-F238E27FC236}">
              <a16:creationId xmlns:a16="http://schemas.microsoft.com/office/drawing/2014/main" id="{C8453BD0-222E-A5BA-6AAD-3657EE8A1A13}"/>
            </a:ext>
          </a:extLst>
        </p:cNvPr>
        <p:cNvGrpSpPr/>
        <p:nvPr/>
      </p:nvGrpSpPr>
      <p:grpSpPr>
        <a:xfrm>
          <a:off x="0" y="0"/>
          <a:ext cx="0" cy="0"/>
          <a:chOff x="0" y="0"/>
          <a:chExt cx="0" cy="0"/>
        </a:xfrm>
      </p:grpSpPr>
      <p:sp>
        <p:nvSpPr>
          <p:cNvPr id="196" name="Google Shape;196;p29:notes">
            <a:extLst>
              <a:ext uri="{FF2B5EF4-FFF2-40B4-BE49-F238E27FC236}">
                <a16:creationId xmlns:a16="http://schemas.microsoft.com/office/drawing/2014/main" id="{3B890E7E-669A-98F6-4B57-97AC4A95653E}"/>
              </a:ext>
            </a:extLst>
          </p:cNvPr>
          <p:cNvSpPr txBox="1">
            <a:spLocks noGrp="1"/>
          </p:cNvSpPr>
          <p:nvPr>
            <p:ph type="body" idx="1"/>
          </p:nvPr>
        </p:nvSpPr>
        <p:spPr>
          <a:xfrm>
            <a:off x="700405" y="4470836"/>
            <a:ext cx="5603240" cy="3657958"/>
          </a:xfrm>
          <a:prstGeom prst="rect">
            <a:avLst/>
          </a:prstGeom>
        </p:spPr>
        <p:txBody>
          <a:bodyPr spcFirstLastPara="1" wrap="square" lIns="93087" tIns="46531" rIns="93087" bIns="46531" anchor="t" anchorCtr="0">
            <a:noAutofit/>
          </a:bodyPr>
          <a:lstStyle/>
          <a:p>
            <a:pPr marL="0" indent="0"/>
            <a:endParaRPr dirty="0"/>
          </a:p>
        </p:txBody>
      </p:sp>
      <p:sp>
        <p:nvSpPr>
          <p:cNvPr id="197" name="Google Shape;197;p29:notes">
            <a:extLst>
              <a:ext uri="{FF2B5EF4-FFF2-40B4-BE49-F238E27FC236}">
                <a16:creationId xmlns:a16="http://schemas.microsoft.com/office/drawing/2014/main" id="{CE60E5A9-BD4D-B172-1A28-A5C39C8B18D8}"/>
              </a:ext>
            </a:extLst>
          </p:cNvPr>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1885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30: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30:notes"/>
          <p:cNvSpPr txBox="1">
            <a:spLocks noGrp="1"/>
          </p:cNvSpPr>
          <p:nvPr>
            <p:ph type="body" idx="1"/>
          </p:nvPr>
        </p:nvSpPr>
        <p:spPr>
          <a:xfrm>
            <a:off x="700405" y="4470836"/>
            <a:ext cx="5603240" cy="3657958"/>
          </a:xfrm>
          <a:prstGeom prst="rect">
            <a:avLst/>
          </a:prstGeom>
          <a:noFill/>
          <a:ln>
            <a:noFill/>
          </a:ln>
        </p:spPr>
        <p:txBody>
          <a:bodyPr spcFirstLastPara="1" wrap="square" lIns="93087" tIns="46531" rIns="93087" bIns="46531" anchor="t" anchorCtr="0">
            <a:noAutofit/>
          </a:bodyPr>
          <a:lstStyle/>
          <a:p>
            <a:pPr marL="465514" indent="-232757"/>
            <a:endParaRPr dirty="0"/>
          </a:p>
        </p:txBody>
      </p:sp>
      <p:sp>
        <p:nvSpPr>
          <p:cNvPr id="205" name="Google Shape;205;p30:notes"/>
          <p:cNvSpPr txBox="1">
            <a:spLocks noGrp="1"/>
          </p:cNvSpPr>
          <p:nvPr>
            <p:ph type="dt" idx="10"/>
          </p:nvPr>
        </p:nvSpPr>
        <p:spPr>
          <a:xfrm>
            <a:off x="3967341" y="0"/>
            <a:ext cx="3035088" cy="466115"/>
          </a:xfrm>
          <a:prstGeom prst="rect">
            <a:avLst/>
          </a:prstGeom>
          <a:noFill/>
          <a:ln>
            <a:noFill/>
          </a:ln>
        </p:spPr>
        <p:txBody>
          <a:bodyPr spcFirstLastPara="1" wrap="square" lIns="93087" tIns="46531" rIns="93087" bIns="46531" anchor="t" anchorCtr="0">
            <a:noAutofit/>
          </a:bodyPr>
          <a:lstStyle/>
          <a:p>
            <a:r>
              <a:rPr lang="en-US"/>
              <a:t>6/24/2025</a:t>
            </a:r>
            <a:endParaRPr/>
          </a:p>
        </p:txBody>
      </p:sp>
      <p:sp>
        <p:nvSpPr>
          <p:cNvPr id="206" name="Google Shape;206;p30:notes"/>
          <p:cNvSpPr txBox="1">
            <a:spLocks noGrp="1"/>
          </p:cNvSpPr>
          <p:nvPr>
            <p:ph type="sldNum" idx="12"/>
          </p:nvPr>
        </p:nvSpPr>
        <p:spPr>
          <a:xfrm>
            <a:off x="3967341" y="8823936"/>
            <a:ext cx="3035088" cy="466114"/>
          </a:xfrm>
          <a:prstGeom prst="rect">
            <a:avLst/>
          </a:prstGeom>
          <a:noFill/>
          <a:ln>
            <a:noFill/>
          </a:ln>
        </p:spPr>
        <p:txBody>
          <a:bodyPr spcFirstLastPara="1" wrap="square" lIns="93087" tIns="46531" rIns="93087" bIns="46531" anchor="b" anchorCtr="0">
            <a:noAutofit/>
          </a:bodyPr>
          <a:lstStyle/>
          <a:p>
            <a:fld id="{00000000-1234-1234-1234-123412341234}" type="slidenum">
              <a:rPr lang="en-US"/>
              <a:pPr/>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7FC70A7-F873-589B-6427-17A9C44CA2C2}"/>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2772309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 2 Column Content and Image">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Lato" panose="020F0502020204030203" pitchFamily="34" charset="0"/>
                <a:cs typeface="Lato" panose="020F0502020204030203" pitchFamily="34" charset="0"/>
              </a:rPr>
              <a:pPr algn="r"/>
              <a:t>‹#›</a:t>
            </a:fld>
            <a:endParaRPr lang="en-US" sz="1100" b="1" dirty="0">
              <a:solidFill>
                <a:schemeClr val="bg1">
                  <a:lumMod val="50000"/>
                </a:schemeClr>
              </a:solidFill>
              <a:latin typeface="Lato" panose="020F0502020204030203" pitchFamily="34" charset="0"/>
              <a:cs typeface="Lato" panose="020F0502020204030203" pitchFamily="34" charset="0"/>
            </a:endParaRPr>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Lato" panose="020F0502020204030203" pitchFamily="34" charset="0"/>
                <a:cs typeface="Lato" panose="020F0502020204030203" pitchFamily="34" charset="0"/>
              </a:defRPr>
            </a:lvl1pPr>
          </a:lstStyle>
          <a:p>
            <a:endParaRPr lang="en-US" dirty="0"/>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7407965" y="1749288"/>
            <a:ext cx="3998843" cy="4731025"/>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Lato" panose="020F0502020204030203" pitchFamily="34" charset="0"/>
                <a:cs typeface="Lato" panose="020F0502020204030203" pitchFamily="34" charset="0"/>
              </a:defRPr>
            </a:lvl1pPr>
          </a:lstStyle>
          <a:p>
            <a:pPr lvl="0"/>
            <a:r>
              <a:rPr lang="en-US" dirty="0"/>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8" y="1749287"/>
            <a:ext cx="6392893" cy="4731027"/>
          </a:xfrm>
          <a:prstGeom prst="rect">
            <a:avLst/>
          </a:prstGeom>
        </p:spPr>
        <p:txBody>
          <a:bodyPr>
            <a:normAutofit/>
          </a:bodyPr>
          <a:lstStyle>
            <a:lvl1pPr>
              <a:lnSpc>
                <a:spcPct val="100000"/>
              </a:lnSpc>
              <a:spcBef>
                <a:spcPts val="2200"/>
              </a:spcBef>
              <a:spcAft>
                <a:spcPts val="0"/>
              </a:spcAft>
              <a:buClr>
                <a:schemeClr val="accent1"/>
              </a:buClr>
              <a:defRPr sz="1800">
                <a:solidFill>
                  <a:schemeClr val="tx1"/>
                </a:solidFill>
                <a:latin typeface="Lato" panose="020F0502020204030203" pitchFamily="34" charset="0"/>
                <a:cs typeface="Lato" panose="020F0502020204030203" pitchFamily="34" charset="0"/>
              </a:defRPr>
            </a:lvl1pPr>
            <a:lvl2pPr>
              <a:lnSpc>
                <a:spcPct val="100000"/>
              </a:lnSpc>
              <a:spcBef>
                <a:spcPts val="600"/>
              </a:spcBef>
              <a:spcAft>
                <a:spcPts val="600"/>
              </a:spcAft>
              <a:buClr>
                <a:schemeClr val="tx2"/>
              </a:buClr>
              <a:defRPr sz="1800">
                <a:solidFill>
                  <a:schemeClr val="tx1"/>
                </a:solidFill>
                <a:latin typeface="Lato" panose="020F0502020204030203" pitchFamily="34" charset="0"/>
                <a:cs typeface="Lato" panose="020F0502020204030203" pitchFamily="34" charset="0"/>
              </a:defRPr>
            </a:lvl2pPr>
            <a:lvl3pPr>
              <a:lnSpc>
                <a:spcPct val="100000"/>
              </a:lnSpc>
              <a:spcBef>
                <a:spcPts val="300"/>
              </a:spcBef>
              <a:spcAft>
                <a:spcPts val="600"/>
              </a:spcAft>
              <a:buClr>
                <a:schemeClr val="tx1">
                  <a:lumMod val="50000"/>
                  <a:lumOff val="50000"/>
                </a:schemeClr>
              </a:buClr>
              <a:defRPr sz="1800">
                <a:solidFill>
                  <a:schemeClr val="tx1"/>
                </a:solidFill>
                <a:latin typeface="Lato" panose="020F0502020204030203" pitchFamily="34" charset="0"/>
                <a:cs typeface="Lato" panose="020F0502020204030203"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8631607" cy="831811"/>
          </a:xfrm>
          <a:prstGeom prst="rect">
            <a:avLst/>
          </a:prstGeom>
        </p:spPr>
        <p:txBody>
          <a:bodyPr anchor="t">
            <a:noAutofit/>
          </a:bodyPr>
          <a:lstStyle>
            <a:lvl1pPr>
              <a:defRPr sz="2800">
                <a:solidFill>
                  <a:schemeClr val="tx2"/>
                </a:solidFill>
                <a:latin typeface="Lato" panose="020F0502020204030203" pitchFamily="34" charset="0"/>
                <a:cs typeface="Lato" panose="020F0502020204030203" pitchFamily="34" charset="0"/>
              </a:defRPr>
            </a:lvl1pPr>
          </a:lstStyle>
          <a:p>
            <a:r>
              <a:rPr lang="en-US" dirty="0"/>
              <a:t>Click to edit Master title text. Limit titles to 2 lines. Longer descriptions should be placed below</a:t>
            </a:r>
          </a:p>
        </p:txBody>
      </p:sp>
      <p:sp>
        <p:nvSpPr>
          <p:cNvPr id="17" name="Date Placeholder 3">
            <a:extLst>
              <a:ext uri="{FF2B5EF4-FFF2-40B4-BE49-F238E27FC236}">
                <a16:creationId xmlns:a16="http://schemas.microsoft.com/office/drawing/2014/main" id="{438DD076-3230-E743-B1C5-E5A77C97902B}"/>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Lato" panose="020F0502020204030203" pitchFamily="34" charset="0"/>
                <a:cs typeface="Lato" panose="020F0502020204030203" pitchFamily="34" charset="0"/>
              </a:defRPr>
            </a:lvl1pPr>
          </a:lstStyle>
          <a:p>
            <a:endParaRPr lang="en-US" dirty="0"/>
          </a:p>
        </p:txBody>
      </p:sp>
      <p:grpSp>
        <p:nvGrpSpPr>
          <p:cNvPr id="12" name="Group 11">
            <a:extLst>
              <a:ext uri="{FF2B5EF4-FFF2-40B4-BE49-F238E27FC236}">
                <a16:creationId xmlns:a16="http://schemas.microsoft.com/office/drawing/2014/main" id="{B3993EC7-85C1-0144-8F75-A33B1181B309}"/>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6596AFF5-EEE2-024A-A6A8-3C6DE2103754}"/>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C344340B-B400-D447-B9A7-D9AD077A0998}"/>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8" name="Graphic 17" descr="U.S. Department of Health and Human Services">
                <a:extLst>
                  <a:ext uri="{FF2B5EF4-FFF2-40B4-BE49-F238E27FC236}">
                    <a16:creationId xmlns:a16="http://schemas.microsoft.com/office/drawing/2014/main" id="{32965D91-206E-8E49-A79B-FC6657DF7A9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8DA418F9-6D93-974E-AA0B-597E9FB651A0}"/>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702892" y="139107"/>
              <a:ext cx="1572125" cy="414276"/>
            </a:xfrm>
            <a:prstGeom prst="rect">
              <a:avLst/>
            </a:prstGeom>
          </p:spPr>
        </p:pic>
      </p:grpSp>
      <p:sp>
        <p:nvSpPr>
          <p:cNvPr id="4" name="Footer Placeholder 1">
            <a:extLst>
              <a:ext uri="{FF2B5EF4-FFF2-40B4-BE49-F238E27FC236}">
                <a16:creationId xmlns:a16="http://schemas.microsoft.com/office/drawing/2014/main" id="{FB1C8B20-3B48-921A-13AB-6DE803D70D0F}"/>
              </a:ext>
            </a:extLst>
          </p:cNvPr>
          <p:cNvSpPr txBox="1">
            <a:spLocks/>
          </p:cNvSpPr>
          <p:nvPr userDrawn="1"/>
        </p:nvSpPr>
        <p:spPr>
          <a:xfrm>
            <a:off x="8077200" y="6492875"/>
            <a:ext cx="4114800"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r>
              <a:rPr lang="en-US" sz="1000"/>
              <a:t>Regenstrief</a:t>
            </a:r>
            <a:r>
              <a:rPr lang="en-US"/>
              <a:t> Institute, Inc.</a:t>
            </a:r>
            <a:endParaRPr lang="en-US" dirty="0"/>
          </a:p>
        </p:txBody>
      </p:sp>
    </p:spTree>
    <p:extLst>
      <p:ext uri="{BB962C8B-B14F-4D97-AF65-F5344CB8AC3E}">
        <p14:creationId xmlns:p14="http://schemas.microsoft.com/office/powerpoint/2010/main" val="123437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TextBox 3"/>
          <p:cNvSpPr txBox="1"/>
          <p:nvPr userDrawn="1"/>
        </p:nvSpPr>
        <p:spPr>
          <a:xfrm>
            <a:off x="334676" y="970579"/>
            <a:ext cx="11088914" cy="2331421"/>
          </a:xfrm>
          <a:prstGeom prst="rect">
            <a:avLst/>
          </a:prstGeom>
          <a:noFill/>
        </p:spPr>
        <p:txBody>
          <a:bodyPr wrap="square" rtlCol="0" anchor="ctr" anchorCtr="0">
            <a:noAutofit/>
          </a:bodyPr>
          <a:lstStyle/>
          <a:p>
            <a:pPr algn="ctr">
              <a:lnSpc>
                <a:spcPts val="6680"/>
              </a:lnSpc>
            </a:pPr>
            <a:r>
              <a:rPr lang="en-US" sz="6400" b="1" dirty="0">
                <a:solidFill>
                  <a:schemeClr val="tx1"/>
                </a:solidFill>
              </a:rPr>
              <a:t>Translating LOINC</a:t>
            </a:r>
          </a:p>
        </p:txBody>
      </p:sp>
      <p:sp>
        <p:nvSpPr>
          <p:cNvPr id="5" name="TextBox 4"/>
          <p:cNvSpPr txBox="1"/>
          <p:nvPr userDrawn="1"/>
        </p:nvSpPr>
        <p:spPr>
          <a:xfrm>
            <a:off x="589280" y="3398521"/>
            <a:ext cx="11088914" cy="634999"/>
          </a:xfrm>
          <a:prstGeom prst="rect">
            <a:avLst/>
          </a:prstGeom>
          <a:noFill/>
        </p:spPr>
        <p:txBody>
          <a:bodyPr wrap="square" rtlCol="0" anchor="ctr" anchorCtr="0">
            <a:noAutofit/>
          </a:bodyPr>
          <a:lstStyle/>
          <a:p>
            <a:pPr algn="ctr"/>
            <a:r>
              <a:rPr lang="en-US" sz="2400" spc="500" dirty="0">
                <a:solidFill>
                  <a:schemeClr val="tx1"/>
                </a:solidFill>
              </a:rPr>
              <a:t>4/5/2021</a:t>
            </a:r>
          </a:p>
        </p:txBody>
      </p:sp>
      <p:sp>
        <p:nvSpPr>
          <p:cNvPr id="6" name="TextBox 5"/>
          <p:cNvSpPr txBox="1"/>
          <p:nvPr userDrawn="1"/>
        </p:nvSpPr>
        <p:spPr>
          <a:xfrm>
            <a:off x="464457" y="4492171"/>
            <a:ext cx="11234057" cy="584775"/>
          </a:xfrm>
          <a:prstGeom prst="rect">
            <a:avLst/>
          </a:prstGeom>
          <a:noFill/>
        </p:spPr>
        <p:txBody>
          <a:bodyPr wrap="square" rtlCol="0">
            <a:spAutoFit/>
          </a:bodyPr>
          <a:lstStyle/>
          <a:p>
            <a:pPr algn="ctr"/>
            <a:r>
              <a:rPr lang="en-US" sz="3200" b="1" i="0" baseline="0" dirty="0">
                <a:solidFill>
                  <a:srgbClr val="29A9E1"/>
                </a:solidFill>
              </a:rPr>
              <a:t>John Hook</a:t>
            </a:r>
          </a:p>
        </p:txBody>
      </p:sp>
      <p:sp>
        <p:nvSpPr>
          <p:cNvPr id="2" name="Footer Placeholder 1">
            <a:extLst>
              <a:ext uri="{FF2B5EF4-FFF2-40B4-BE49-F238E27FC236}">
                <a16:creationId xmlns:a16="http://schemas.microsoft.com/office/drawing/2014/main" id="{81949EB2-E7BD-D4CF-3E53-38CE5FE47B8B}"/>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1311233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_Subtitle_&amp;_Content_Left">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BA8DC889-905D-42A3-BB80-FE85C4CE285C}"/>
              </a:ext>
            </a:extLst>
          </p:cNvPr>
          <p:cNvSpPr>
            <a:spLocks noGrp="1"/>
          </p:cNvSpPr>
          <p:nvPr>
            <p:ph type="body" sz="quarter" idx="13"/>
          </p:nvPr>
        </p:nvSpPr>
        <p:spPr>
          <a:xfrm>
            <a:off x="404429" y="1371600"/>
            <a:ext cx="7559164" cy="4756245"/>
          </a:xfrm>
        </p:spPr>
        <p:txBody>
          <a:bodyPr/>
          <a:lstStyle>
            <a:lvl1pPr marL="0" indent="0">
              <a:lnSpc>
                <a:spcPct val="120000"/>
              </a:lnSpc>
              <a:spcBef>
                <a:spcPts val="0"/>
              </a:spcBef>
              <a:buNone/>
              <a:defRPr sz="1800" b="0">
                <a:latin typeface="Avenir Next LT Pro" panose="020B0504020202020204" pitchFamily="34" charset="0"/>
              </a:defRPr>
            </a:lvl1pPr>
            <a:lvl2pPr marL="227013" indent="-227013">
              <a:lnSpc>
                <a:spcPct val="120000"/>
              </a:lnSpc>
              <a:spcBef>
                <a:spcPts val="0"/>
              </a:spcBef>
              <a:buSzPct val="110000"/>
              <a:buFont typeface="Arial Black" panose="020B0A04020102020204" pitchFamily="34" charset="0"/>
              <a:buChar char="●"/>
              <a:defRPr sz="1600">
                <a:latin typeface="Avenir Next LT Pro" panose="020B0504020202020204" pitchFamily="34" charset="0"/>
              </a:defRPr>
            </a:lvl2pPr>
            <a:lvl3pPr>
              <a:lnSpc>
                <a:spcPct val="120000"/>
              </a:lnSpc>
              <a:spcBef>
                <a:spcPts val="0"/>
              </a:spcBef>
              <a:defRPr sz="1500">
                <a:latin typeface="Avenir Next LT Pro" panose="020B0504020202020204" pitchFamily="34" charset="0"/>
              </a:defRPr>
            </a:lvl3pPr>
            <a:lvl4pPr>
              <a:lnSpc>
                <a:spcPct val="120000"/>
              </a:lnSpc>
              <a:spcBef>
                <a:spcPts val="0"/>
              </a:spcBef>
              <a:defRPr sz="1400">
                <a:latin typeface="Avenir Next LT Pro" panose="020B0504020202020204" pitchFamily="34" charset="0"/>
              </a:defRPr>
            </a:lvl4pPr>
            <a:lvl5pPr>
              <a:lnSpc>
                <a:spcPct val="120000"/>
              </a:lnSpc>
              <a:spcBef>
                <a:spcPts val="0"/>
              </a:spcBef>
              <a:defRPr sz="1400">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33B0F2C1-D60C-430A-A6F2-C484CD4CC3AD}"/>
              </a:ext>
            </a:extLst>
          </p:cNvPr>
          <p:cNvSpPr>
            <a:spLocks noGrp="1"/>
          </p:cNvSpPr>
          <p:nvPr>
            <p:ph type="title"/>
          </p:nvPr>
        </p:nvSpPr>
        <p:spPr>
          <a:xfrm>
            <a:off x="404429" y="283001"/>
            <a:ext cx="11567138" cy="498598"/>
          </a:xfrm>
        </p:spPr>
        <p:txBody>
          <a:bodyPr wrap="square" tIns="0" bIns="0" anchor="ctr" anchorCtr="0">
            <a:noAutofit/>
          </a:bodyPr>
          <a:lstStyle>
            <a:lvl1pPr algn="l">
              <a:defRPr lang="en-US" sz="3600" b="1" dirty="0">
                <a:solidFill>
                  <a:srgbClr val="000334"/>
                </a:solidFill>
                <a:latin typeface="Avenir Next LT Pro" panose="020B0504020202020204" pitchFamily="34" charset="0"/>
                <a:ea typeface="+mn-ea"/>
                <a:cs typeface="Poppins" pitchFamily="2" charset="77"/>
              </a:defRPr>
            </a:lvl1pPr>
          </a:lstStyle>
          <a:p>
            <a:pPr marL="0" lvl="0" defTabSz="457200"/>
            <a:r>
              <a:rPr lang="en-US"/>
              <a:t>Click to edit Master title style</a:t>
            </a:r>
          </a:p>
        </p:txBody>
      </p:sp>
      <p:sp>
        <p:nvSpPr>
          <p:cNvPr id="12" name="Rectangle 11">
            <a:extLst>
              <a:ext uri="{FF2B5EF4-FFF2-40B4-BE49-F238E27FC236}">
                <a16:creationId xmlns:a16="http://schemas.microsoft.com/office/drawing/2014/main" id="{BCE6623B-4A7E-4134-80EA-EC9E43B6F254}"/>
              </a:ext>
            </a:extLst>
          </p:cNvPr>
          <p:cNvSpPr/>
          <p:nvPr userDrawn="1"/>
        </p:nvSpPr>
        <p:spPr>
          <a:xfrm rot="16200000">
            <a:off x="-46286" y="611230"/>
            <a:ext cx="747898" cy="91440"/>
          </a:xfrm>
          <a:prstGeom prst="rect">
            <a:avLst/>
          </a:prstGeom>
          <a:solidFill>
            <a:srgbClr val="52DA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a:extLst>
              <a:ext uri="{FF2B5EF4-FFF2-40B4-BE49-F238E27FC236}">
                <a16:creationId xmlns:a16="http://schemas.microsoft.com/office/drawing/2014/main" id="{3E994161-616A-47CB-B202-2780FC411836}"/>
              </a:ext>
            </a:extLst>
          </p:cNvPr>
          <p:cNvSpPr>
            <a:spLocks noGrp="1"/>
          </p:cNvSpPr>
          <p:nvPr>
            <p:ph type="body" idx="1"/>
          </p:nvPr>
        </p:nvSpPr>
        <p:spPr>
          <a:xfrm>
            <a:off x="404429" y="781599"/>
            <a:ext cx="11567138" cy="249299"/>
          </a:xfrm>
        </p:spPr>
        <p:txBody>
          <a:bodyPr wrap="none" tIns="0" bIns="0" anchor="ctr" anchorCtr="0">
            <a:noAutofit/>
          </a:bodyPr>
          <a:lstStyle>
            <a:lvl1pPr marL="0" indent="0" algn="l">
              <a:buNone/>
              <a:defRPr lang="en-US" sz="1800" b="0">
                <a:solidFill>
                  <a:srgbClr val="000334"/>
                </a:solidFill>
                <a:latin typeface="Avenir Next LT Pro" panose="020B0504020202020204" pitchFamily="34" charset="0"/>
                <a:cs typeface="Poppins" pitchFamily="2" charset="77"/>
              </a:defRPr>
            </a:lvl1pPr>
          </a:lstStyle>
          <a:p>
            <a:pPr marL="0" lvl="0" defTabSz="457200"/>
            <a:r>
              <a:rPr lang="en-US"/>
              <a:t>Click to edit Master text styles</a:t>
            </a:r>
          </a:p>
        </p:txBody>
      </p:sp>
      <p:sp>
        <p:nvSpPr>
          <p:cNvPr id="14" name="Picture Placeholder 12">
            <a:extLst>
              <a:ext uri="{FF2B5EF4-FFF2-40B4-BE49-F238E27FC236}">
                <a16:creationId xmlns:a16="http://schemas.microsoft.com/office/drawing/2014/main" id="{D9D3128C-2D34-4C92-A5AC-BADFCA80897D}"/>
              </a:ext>
            </a:extLst>
          </p:cNvPr>
          <p:cNvSpPr>
            <a:spLocks noGrp="1"/>
          </p:cNvSpPr>
          <p:nvPr>
            <p:ph type="pic" sz="quarter" idx="10" hasCustomPrompt="1"/>
          </p:nvPr>
        </p:nvSpPr>
        <p:spPr>
          <a:xfrm>
            <a:off x="7963592" y="1371600"/>
            <a:ext cx="3997081" cy="4756245"/>
          </a:xfrm>
        </p:spPr>
        <p:txBody>
          <a:bodyPr anchor="t"/>
          <a:lstStyle>
            <a:lvl1pPr marL="0" indent="0" algn="ctr">
              <a:buNone/>
              <a:defRPr/>
            </a:lvl1pPr>
          </a:lstStyle>
          <a:p>
            <a:r>
              <a:rPr lang="en-US"/>
              <a:t>Click icon to add photo or graphic</a:t>
            </a:r>
          </a:p>
        </p:txBody>
      </p:sp>
      <p:sp>
        <p:nvSpPr>
          <p:cNvPr id="2" name="Footer Placeholder 1">
            <a:extLst>
              <a:ext uri="{FF2B5EF4-FFF2-40B4-BE49-F238E27FC236}">
                <a16:creationId xmlns:a16="http://schemas.microsoft.com/office/drawing/2014/main" id="{6F29C0FF-43FD-584D-8371-D1CAEE67A4CB}"/>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580934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086D35-190A-F699-971F-AC7205E42D94}"/>
              </a:ext>
            </a:extLst>
          </p:cNvPr>
          <p:cNvPicPr>
            <a:picLocks noGrp="1" noRot="1" noChangeAspect="1" noMove="1" noResize="1" noEditPoints="1" noAdjustHandles="1" noChangeArrowheads="1" noChangeShapeType="1" noCrop="1"/>
          </p:cNvPicPr>
          <p:nvPr/>
        </p:nvPicPr>
        <p:blipFill>
          <a:blip r:embed="rId2">
            <a:alphaModFix amt="5000"/>
          </a:blip>
          <a:stretch>
            <a:fillRect/>
          </a:stretch>
        </p:blipFill>
        <p:spPr>
          <a:xfrm>
            <a:off x="341649" y="3216431"/>
            <a:ext cx="11850351" cy="5172183"/>
          </a:xfrm>
          <a:prstGeom prst="rect">
            <a:avLst/>
          </a:prstGeom>
        </p:spPr>
      </p:pic>
      <p:sp>
        <p:nvSpPr>
          <p:cNvPr id="2" name="Title 1">
            <a:extLst>
              <a:ext uri="{FF2B5EF4-FFF2-40B4-BE49-F238E27FC236}">
                <a16:creationId xmlns:a16="http://schemas.microsoft.com/office/drawing/2014/main" id="{4E321A11-1A9C-4881-F95A-477E4EC97ABD}"/>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6200" spc="-1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42194C0-E2ED-945F-8413-019A6A4C2A4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3200" baseline="0">
                <a:solidFill>
                  <a:schemeClr val="accent3"/>
                </a:solidFill>
                <a:latin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Picture 13" descr="A blue and white sign with white text&#10;&#10;AI-generated content may be incorrect.">
            <a:extLst>
              <a:ext uri="{FF2B5EF4-FFF2-40B4-BE49-F238E27FC236}">
                <a16:creationId xmlns:a16="http://schemas.microsoft.com/office/drawing/2014/main" id="{C04D105D-EC87-B0D2-6275-F9566F7D8E38}"/>
              </a:ext>
            </a:extLst>
          </p:cNvPr>
          <p:cNvPicPr>
            <a:picLocks noGrp="1" noRot="1" noChangeAspect="1" noMove="1" noResize="1" noEditPoints="1" noAdjustHandles="1" noChangeArrowheads="1" noChangeShapeType="1" noCrop="1"/>
          </p:cNvPicPr>
          <p:nvPr/>
        </p:nvPicPr>
        <p:blipFill>
          <a:blip r:embed="rId3"/>
          <a:stretch>
            <a:fillRect/>
          </a:stretch>
        </p:blipFill>
        <p:spPr>
          <a:xfrm>
            <a:off x="8330167" y="5200070"/>
            <a:ext cx="3401849" cy="1291250"/>
          </a:xfrm>
          <a:prstGeom prst="rect">
            <a:avLst/>
          </a:prstGeom>
        </p:spPr>
      </p:pic>
      <p:sp>
        <p:nvSpPr>
          <p:cNvPr id="5" name="Footer Placeholder 1">
            <a:extLst>
              <a:ext uri="{FF2B5EF4-FFF2-40B4-BE49-F238E27FC236}">
                <a16:creationId xmlns:a16="http://schemas.microsoft.com/office/drawing/2014/main" id="{DB02F348-95A1-0889-750C-C902685C2214}"/>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849150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BFA48-B087-C49A-C6D4-529E78FB0B97}"/>
              </a:ext>
            </a:extLst>
          </p:cNvPr>
          <p:cNvSpPr>
            <a:spLocks noGrp="1"/>
          </p:cNvSpPr>
          <p:nvPr>
            <p:ph type="title"/>
          </p:nvPr>
        </p:nvSpPr>
        <p:spPr>
          <a:xfrm>
            <a:off x="920261" y="353402"/>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482F2F7-384C-26CC-271C-788BB7F2E04C}"/>
              </a:ext>
            </a:extLst>
          </p:cNvPr>
          <p:cNvSpPr>
            <a:spLocks noGrp="1"/>
          </p:cNvSpPr>
          <p:nvPr>
            <p:ph idx="1"/>
          </p:nvPr>
        </p:nvSpPr>
        <p:spPr>
          <a:xfrm>
            <a:off x="920261" y="1813902"/>
            <a:ext cx="10515600" cy="4690696"/>
          </a:xfrm>
          <a:prstGeom prst="rect">
            <a:avLst/>
          </a:prstGeom>
        </p:spPr>
        <p:txBody>
          <a:bodyPr/>
          <a:lstStyle>
            <a:lvl1pPr>
              <a:lnSpc>
                <a:spcPct val="100000"/>
              </a:lnSpc>
              <a:defRPr baseline="0">
                <a:latin typeface="Lato" panose="020F0502020204030203" pitchFamily="34" charset="0"/>
              </a:defRPr>
            </a:lvl1pPr>
            <a:lvl2pPr>
              <a:lnSpc>
                <a:spcPct val="100000"/>
              </a:lnSpc>
              <a:defRPr baseline="0">
                <a:latin typeface="Lato" panose="020F0502020204030203" pitchFamily="34" charset="0"/>
              </a:defRPr>
            </a:lvl2pPr>
            <a:lvl3pPr>
              <a:lnSpc>
                <a:spcPct val="100000"/>
              </a:lnSpc>
              <a:defRPr baseline="0">
                <a:latin typeface="Lato" panose="020F0502020204030203" pitchFamily="34" charset="0"/>
              </a:defRPr>
            </a:lvl3pPr>
            <a:lvl4pPr>
              <a:lnSpc>
                <a:spcPct val="100000"/>
              </a:lnSpc>
              <a:defRPr baseline="0">
                <a:latin typeface="Lato" panose="020F0502020204030203" pitchFamily="34" charset="0"/>
              </a:defRPr>
            </a:lvl4pPr>
            <a:lvl5pPr>
              <a:lnSpc>
                <a:spcPct val="100000"/>
              </a:lnSpc>
              <a:defRPr baseline="0">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1">
            <a:extLst>
              <a:ext uri="{FF2B5EF4-FFF2-40B4-BE49-F238E27FC236}">
                <a16:creationId xmlns:a16="http://schemas.microsoft.com/office/drawing/2014/main" id="{59240D50-5448-4091-F747-45808162D547}"/>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2985178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D12BE-DB44-0E11-EFE9-2D5FFA5F45A6}"/>
              </a:ext>
            </a:extLst>
          </p:cNvPr>
          <p:cNvSpPr>
            <a:spLocks noGrp="1"/>
          </p:cNvSpPr>
          <p:nvPr>
            <p:ph type="title"/>
          </p:nvPr>
        </p:nvSpPr>
        <p:spPr>
          <a:xfrm>
            <a:off x="913911" y="1826968"/>
            <a:ext cx="10515600" cy="3061555"/>
          </a:xfrm>
          <a:prstGeom prst="rect">
            <a:avLst/>
          </a:prstGeom>
        </p:spPr>
        <p:txBody>
          <a:bodyPr anchor="b"/>
          <a:lstStyle>
            <a:lvl1pPr>
              <a:defRPr sz="6000" spc="-100" baseline="0"/>
            </a:lvl1pPr>
          </a:lstStyle>
          <a:p>
            <a:r>
              <a:rPr lang="en-US" dirty="0"/>
              <a:t>Click to edit Master title style</a:t>
            </a:r>
          </a:p>
        </p:txBody>
      </p:sp>
      <p:sp>
        <p:nvSpPr>
          <p:cNvPr id="3" name="Text Placeholder 2">
            <a:extLst>
              <a:ext uri="{FF2B5EF4-FFF2-40B4-BE49-F238E27FC236}">
                <a16:creationId xmlns:a16="http://schemas.microsoft.com/office/drawing/2014/main" id="{030D7E36-A62D-32E2-82CD-80E61C026040}"/>
              </a:ext>
            </a:extLst>
          </p:cNvPr>
          <p:cNvSpPr>
            <a:spLocks noGrp="1"/>
          </p:cNvSpPr>
          <p:nvPr>
            <p:ph type="body" idx="1"/>
          </p:nvPr>
        </p:nvSpPr>
        <p:spPr>
          <a:xfrm>
            <a:off x="913911" y="4888523"/>
            <a:ext cx="10515600" cy="1318357"/>
          </a:xfrm>
          <a:prstGeom prst="rect">
            <a:avLst/>
          </a:prstGeom>
        </p:spPr>
        <p:txBody>
          <a:bodyPr/>
          <a:lstStyle>
            <a:lvl1pPr marL="0" indent="0">
              <a:buNone/>
              <a:defRPr sz="2400" baseline="0">
                <a:solidFill>
                  <a:schemeClr val="accent3"/>
                </a:solidFill>
                <a:latin typeface="Lato" panose="020F0502020204030203"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5" name="Footer Placeholder 1">
            <a:extLst>
              <a:ext uri="{FF2B5EF4-FFF2-40B4-BE49-F238E27FC236}">
                <a16:creationId xmlns:a16="http://schemas.microsoft.com/office/drawing/2014/main" id="{23060975-04EE-8B79-044F-C803C6B4E2E0}"/>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1487082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A725F-07DF-1A83-F334-CD0766D9EA1C}"/>
              </a:ext>
            </a:extLst>
          </p:cNvPr>
          <p:cNvSpPr>
            <a:spLocks noGrp="1"/>
          </p:cNvSpPr>
          <p:nvPr>
            <p:ph type="title"/>
          </p:nvPr>
        </p:nvSpPr>
        <p:spPr>
          <a:xfrm>
            <a:off x="920261" y="365125"/>
            <a:ext cx="10515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AA4F69D-74D1-6F25-5024-893631AB8C80}"/>
              </a:ext>
            </a:extLst>
          </p:cNvPr>
          <p:cNvSpPr>
            <a:spLocks noGrp="1"/>
          </p:cNvSpPr>
          <p:nvPr>
            <p:ph sz="half" idx="1"/>
          </p:nvPr>
        </p:nvSpPr>
        <p:spPr>
          <a:xfrm>
            <a:off x="920261" y="1825625"/>
            <a:ext cx="5181600" cy="4667250"/>
          </a:xfrm>
          <a:prstGeom prst="rect">
            <a:avLst/>
          </a:prstGeom>
        </p:spPr>
        <p:txBody>
          <a:bodyPr/>
          <a:lstStyle>
            <a:lvl1pPr>
              <a:lnSpc>
                <a:spcPct val="100000"/>
              </a:lnSpc>
              <a:defRPr baseline="0">
                <a:latin typeface="Lato" panose="020F0502020204030203" pitchFamily="34" charset="0"/>
              </a:defRPr>
            </a:lvl1pPr>
            <a:lvl2pPr>
              <a:lnSpc>
                <a:spcPct val="100000"/>
              </a:lnSpc>
              <a:defRPr baseline="0">
                <a:latin typeface="Lato" panose="020F0502020204030203" pitchFamily="34" charset="0"/>
              </a:defRPr>
            </a:lvl2pPr>
            <a:lvl3pPr>
              <a:lnSpc>
                <a:spcPct val="100000"/>
              </a:lnSpc>
              <a:defRPr baseline="0">
                <a:latin typeface="Lato" panose="020F0502020204030203" pitchFamily="34" charset="0"/>
              </a:defRPr>
            </a:lvl3pPr>
            <a:lvl4pPr>
              <a:lnSpc>
                <a:spcPct val="100000"/>
              </a:lnSpc>
              <a:defRPr baseline="0">
                <a:latin typeface="Lato" panose="020F0502020204030203" pitchFamily="34" charset="0"/>
              </a:defRPr>
            </a:lvl4pPr>
            <a:lvl5pPr>
              <a:lnSpc>
                <a:spcPct val="100000"/>
              </a:lnSpc>
              <a:defRPr baseline="0">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B57618-EB76-CA6A-4B54-A3FCD7771511}"/>
              </a:ext>
            </a:extLst>
          </p:cNvPr>
          <p:cNvSpPr>
            <a:spLocks noGrp="1"/>
          </p:cNvSpPr>
          <p:nvPr>
            <p:ph sz="half" idx="2"/>
          </p:nvPr>
        </p:nvSpPr>
        <p:spPr>
          <a:xfrm>
            <a:off x="6254261" y="1825625"/>
            <a:ext cx="5181600" cy="4667250"/>
          </a:xfrm>
          <a:prstGeom prst="rect">
            <a:avLst/>
          </a:prstGeom>
        </p:spPr>
        <p:txBody>
          <a:bodyPr/>
          <a:lstStyle>
            <a:lvl1pPr>
              <a:lnSpc>
                <a:spcPct val="100000"/>
              </a:lnSpc>
              <a:defRPr baseline="0">
                <a:latin typeface="Lato" panose="020F0502020204030203" pitchFamily="34" charset="0"/>
              </a:defRPr>
            </a:lvl1pPr>
            <a:lvl2pPr>
              <a:lnSpc>
                <a:spcPct val="100000"/>
              </a:lnSpc>
              <a:defRPr baseline="0">
                <a:latin typeface="Lato" panose="020F0502020204030203" pitchFamily="34" charset="0"/>
              </a:defRPr>
            </a:lvl2pPr>
            <a:lvl3pPr>
              <a:lnSpc>
                <a:spcPct val="100000"/>
              </a:lnSpc>
              <a:defRPr baseline="0">
                <a:latin typeface="Lato" panose="020F0502020204030203" pitchFamily="34" charset="0"/>
              </a:defRPr>
            </a:lvl3pPr>
            <a:lvl4pPr>
              <a:lnSpc>
                <a:spcPct val="100000"/>
              </a:lnSpc>
              <a:defRPr baseline="0">
                <a:latin typeface="Lato" panose="020F0502020204030203" pitchFamily="34" charset="0"/>
              </a:defRPr>
            </a:lvl4pPr>
            <a:lvl5pPr>
              <a:lnSpc>
                <a:spcPct val="100000"/>
              </a:lnSpc>
              <a:defRPr baseline="0">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1">
            <a:extLst>
              <a:ext uri="{FF2B5EF4-FFF2-40B4-BE49-F238E27FC236}">
                <a16:creationId xmlns:a16="http://schemas.microsoft.com/office/drawing/2014/main" id="{3395512D-5AC5-45C8-D96E-1593BB98AFA9}"/>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2743227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FE9E1-116F-69AC-DA7F-9B99F1ECF00F}"/>
              </a:ext>
            </a:extLst>
          </p:cNvPr>
          <p:cNvSpPr>
            <a:spLocks noGrp="1"/>
          </p:cNvSpPr>
          <p:nvPr>
            <p:ph type="title"/>
          </p:nvPr>
        </p:nvSpPr>
        <p:spPr>
          <a:xfrm>
            <a:off x="921849" y="365125"/>
            <a:ext cx="10515600" cy="1325563"/>
          </a:xfrm>
          <a:prstGeom prst="rect">
            <a:avLst/>
          </a:prstGeo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83C429A-791D-24B9-E415-FB75A3C7749E}"/>
              </a:ext>
            </a:extLst>
          </p:cNvPr>
          <p:cNvSpPr>
            <a:spLocks noGrp="1"/>
          </p:cNvSpPr>
          <p:nvPr>
            <p:ph type="body" idx="1"/>
          </p:nvPr>
        </p:nvSpPr>
        <p:spPr>
          <a:xfrm>
            <a:off x="921849" y="1681163"/>
            <a:ext cx="5157787" cy="823912"/>
          </a:xfrm>
          <a:prstGeom prst="rect">
            <a:avLst/>
          </a:prstGeom>
        </p:spPr>
        <p:txBody>
          <a:bodyPr anchor="b"/>
          <a:lstStyle>
            <a:lvl1pPr marL="0" indent="0">
              <a:buNone/>
              <a:defRPr sz="2800" b="0" i="0" baseline="0">
                <a:solidFill>
                  <a:schemeClr val="tx2"/>
                </a:solidFill>
                <a:latin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2390CDF-40E5-771E-3C0E-56AAF770F903}"/>
              </a:ext>
            </a:extLst>
          </p:cNvPr>
          <p:cNvSpPr>
            <a:spLocks noGrp="1"/>
          </p:cNvSpPr>
          <p:nvPr>
            <p:ph sz="half" idx="2"/>
          </p:nvPr>
        </p:nvSpPr>
        <p:spPr>
          <a:xfrm>
            <a:off x="921849" y="2505075"/>
            <a:ext cx="5157787" cy="3987800"/>
          </a:xfrm>
          <a:prstGeom prst="rect">
            <a:avLst/>
          </a:prstGeom>
        </p:spPr>
        <p:txBody>
          <a:bodyPr/>
          <a:lstStyle>
            <a:lvl1pPr>
              <a:lnSpc>
                <a:spcPct val="100000"/>
              </a:lnSpc>
              <a:defRPr baseline="0">
                <a:latin typeface="Lato" panose="020F0502020204030203" pitchFamily="34" charset="0"/>
              </a:defRPr>
            </a:lvl1pPr>
            <a:lvl2pPr>
              <a:lnSpc>
                <a:spcPct val="100000"/>
              </a:lnSpc>
              <a:defRPr baseline="0">
                <a:latin typeface="Lato" panose="020F0502020204030203" pitchFamily="34" charset="0"/>
              </a:defRPr>
            </a:lvl2pPr>
            <a:lvl3pPr>
              <a:lnSpc>
                <a:spcPct val="100000"/>
              </a:lnSpc>
              <a:defRPr baseline="0">
                <a:latin typeface="Lato" panose="020F0502020204030203" pitchFamily="34" charset="0"/>
              </a:defRPr>
            </a:lvl3pPr>
            <a:lvl4pPr>
              <a:lnSpc>
                <a:spcPct val="100000"/>
              </a:lnSpc>
              <a:defRPr baseline="0">
                <a:latin typeface="Lato" panose="020F0502020204030203" pitchFamily="34" charset="0"/>
              </a:defRPr>
            </a:lvl4pPr>
            <a:lvl5pPr>
              <a:lnSpc>
                <a:spcPct val="100000"/>
              </a:lnSpc>
              <a:defRPr baseline="0">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834404E-DFE5-72BD-1BF6-258785A23758}"/>
              </a:ext>
            </a:extLst>
          </p:cNvPr>
          <p:cNvSpPr>
            <a:spLocks noGrp="1"/>
          </p:cNvSpPr>
          <p:nvPr>
            <p:ph type="body" sz="quarter" idx="3"/>
          </p:nvPr>
        </p:nvSpPr>
        <p:spPr>
          <a:xfrm>
            <a:off x="6254261" y="1681163"/>
            <a:ext cx="5183188" cy="823912"/>
          </a:xfrm>
          <a:prstGeom prst="rect">
            <a:avLst/>
          </a:prstGeom>
        </p:spPr>
        <p:txBody>
          <a:bodyPr anchor="b"/>
          <a:lstStyle>
            <a:lvl1pPr marL="0" indent="0">
              <a:buNone/>
              <a:defRPr sz="2800" b="0" i="0" baseline="0">
                <a:solidFill>
                  <a:schemeClr val="tx2"/>
                </a:solidFill>
                <a:latin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F5444B-FE4F-011A-CE72-E864D91C376E}"/>
              </a:ext>
            </a:extLst>
          </p:cNvPr>
          <p:cNvSpPr>
            <a:spLocks noGrp="1"/>
          </p:cNvSpPr>
          <p:nvPr>
            <p:ph sz="quarter" idx="4"/>
          </p:nvPr>
        </p:nvSpPr>
        <p:spPr>
          <a:xfrm>
            <a:off x="6254261" y="2505075"/>
            <a:ext cx="5183188" cy="3987800"/>
          </a:xfrm>
          <a:prstGeom prst="rect">
            <a:avLst/>
          </a:prstGeom>
        </p:spPr>
        <p:txBody>
          <a:bodyPr/>
          <a:lstStyle>
            <a:lvl1pPr>
              <a:lnSpc>
                <a:spcPct val="100000"/>
              </a:lnSpc>
              <a:defRPr baseline="0">
                <a:latin typeface="Lato" panose="020F0502020204030203" pitchFamily="34" charset="0"/>
              </a:defRPr>
            </a:lvl1pPr>
            <a:lvl2pPr>
              <a:lnSpc>
                <a:spcPct val="100000"/>
              </a:lnSpc>
              <a:defRPr baseline="0">
                <a:latin typeface="Lato" panose="020F0502020204030203" pitchFamily="34" charset="0"/>
              </a:defRPr>
            </a:lvl2pPr>
            <a:lvl3pPr>
              <a:lnSpc>
                <a:spcPct val="100000"/>
              </a:lnSpc>
              <a:defRPr baseline="0">
                <a:latin typeface="Lato" panose="020F0502020204030203" pitchFamily="34" charset="0"/>
              </a:defRPr>
            </a:lvl3pPr>
            <a:lvl4pPr>
              <a:lnSpc>
                <a:spcPct val="100000"/>
              </a:lnSpc>
              <a:defRPr baseline="0">
                <a:latin typeface="Lato" panose="020F0502020204030203" pitchFamily="34" charset="0"/>
              </a:defRPr>
            </a:lvl4pPr>
            <a:lvl5pPr>
              <a:lnSpc>
                <a:spcPct val="100000"/>
              </a:lnSpc>
              <a:defRPr baseline="0">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1">
            <a:extLst>
              <a:ext uri="{FF2B5EF4-FFF2-40B4-BE49-F238E27FC236}">
                <a16:creationId xmlns:a16="http://schemas.microsoft.com/office/drawing/2014/main" id="{63D59883-485D-1C0A-4810-080C6E1E020F}"/>
              </a:ext>
            </a:extLst>
          </p:cNvPr>
          <p:cNvSpPr>
            <a:spLocks noGrp="1"/>
          </p:cNvSpPr>
          <p:nvPr>
            <p:ph type="ftr" sz="quarter" idx="10"/>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1253506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24A5-3C30-EE74-B0C1-4FC6AA82C07B}"/>
              </a:ext>
            </a:extLst>
          </p:cNvPr>
          <p:cNvSpPr>
            <a:spLocks noGrp="1"/>
          </p:cNvSpPr>
          <p:nvPr>
            <p:ph type="title"/>
          </p:nvPr>
        </p:nvSpPr>
        <p:spPr/>
        <p:txBody>
          <a:bodyPr/>
          <a:lstStyle/>
          <a:p>
            <a:r>
              <a:rPr lang="en-US"/>
              <a:t>Click to edit Master title style</a:t>
            </a:r>
          </a:p>
        </p:txBody>
      </p:sp>
      <p:sp>
        <p:nvSpPr>
          <p:cNvPr id="4" name="Footer Placeholder 1">
            <a:extLst>
              <a:ext uri="{FF2B5EF4-FFF2-40B4-BE49-F238E27FC236}">
                <a16:creationId xmlns:a16="http://schemas.microsoft.com/office/drawing/2014/main" id="{AB7ED1C0-88ED-7BF8-70A0-B441BFE32595}"/>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3651130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5FC8B5B6-1FDD-058B-A749-8237F88095E3}"/>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1697816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p:cNvSpPr>
            <a:spLocks noGrp="1"/>
          </p:cNvSpPr>
          <p:nvPr>
            <p:ph type="title"/>
          </p:nvPr>
        </p:nvSpPr>
        <p:spPr>
          <a:xfrm>
            <a:off x="838200" y="568036"/>
            <a:ext cx="10515600" cy="1122652"/>
          </a:xfrm>
        </p:spPr>
        <p:txBody>
          <a:bodyPr/>
          <a:lstStyle/>
          <a:p>
            <a:r>
              <a:rPr lang="en-US"/>
              <a:t>Click to edit Master title style</a:t>
            </a:r>
          </a:p>
        </p:txBody>
      </p:sp>
      <p:sp>
        <p:nvSpPr>
          <p:cNvPr id="2" name="Footer Placeholder 1">
            <a:extLst>
              <a:ext uri="{FF2B5EF4-FFF2-40B4-BE49-F238E27FC236}">
                <a16:creationId xmlns:a16="http://schemas.microsoft.com/office/drawing/2014/main" id="{DCDDB5BB-17E9-C5E8-2584-8636138428ED}"/>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602777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99C2C-158E-3DEA-1C01-7C347F9AB74A}"/>
              </a:ext>
            </a:extLst>
          </p:cNvPr>
          <p:cNvSpPr>
            <a:spLocks noGrp="1"/>
          </p:cNvSpPr>
          <p:nvPr>
            <p:ph type="title"/>
          </p:nvPr>
        </p:nvSpPr>
        <p:spPr>
          <a:xfrm>
            <a:off x="921849"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F824BB-3A9E-65F5-2600-A450E1BCC71C}"/>
              </a:ext>
            </a:extLst>
          </p:cNvPr>
          <p:cNvSpPr>
            <a:spLocks noGrp="1"/>
          </p:cNvSpPr>
          <p:nvPr>
            <p:ph idx="1"/>
          </p:nvPr>
        </p:nvSpPr>
        <p:spPr>
          <a:xfrm>
            <a:off x="5265249" y="987425"/>
            <a:ext cx="6172200" cy="5413375"/>
          </a:xfrm>
          <a:prstGeom prst="rect">
            <a:avLst/>
          </a:prstGeom>
        </p:spPr>
        <p:txBody>
          <a:bodyPr/>
          <a:lstStyle>
            <a:lvl1pPr>
              <a:lnSpc>
                <a:spcPct val="100000"/>
              </a:lnSpc>
              <a:defRPr sz="3200" baseline="0">
                <a:latin typeface="Lato" panose="020F0502020204030203" pitchFamily="34" charset="0"/>
              </a:defRPr>
            </a:lvl1pPr>
            <a:lvl2pPr>
              <a:lnSpc>
                <a:spcPct val="100000"/>
              </a:lnSpc>
              <a:defRPr sz="2800" baseline="0">
                <a:latin typeface="Lato" panose="020F0502020204030203" pitchFamily="34" charset="0"/>
              </a:defRPr>
            </a:lvl2pPr>
            <a:lvl3pPr>
              <a:lnSpc>
                <a:spcPct val="100000"/>
              </a:lnSpc>
              <a:defRPr sz="2400" baseline="0">
                <a:latin typeface="Lato" panose="020F0502020204030203" pitchFamily="34" charset="0"/>
              </a:defRPr>
            </a:lvl3pPr>
            <a:lvl4pPr>
              <a:lnSpc>
                <a:spcPct val="100000"/>
              </a:lnSpc>
              <a:defRPr sz="2000" baseline="0">
                <a:latin typeface="Lato" panose="020F0502020204030203" pitchFamily="34" charset="0"/>
              </a:defRPr>
            </a:lvl4pPr>
            <a:lvl5pPr>
              <a:lnSpc>
                <a:spcPct val="100000"/>
              </a:lnSpc>
              <a:defRPr sz="2000" baseline="0">
                <a:latin typeface="Lato" panose="020F0502020204030203"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7486D85-B3DA-98E5-8395-4FBC1C2F922A}"/>
              </a:ext>
            </a:extLst>
          </p:cNvPr>
          <p:cNvSpPr>
            <a:spLocks noGrp="1"/>
          </p:cNvSpPr>
          <p:nvPr>
            <p:ph type="body" sz="half" idx="2"/>
          </p:nvPr>
        </p:nvSpPr>
        <p:spPr>
          <a:xfrm>
            <a:off x="921849" y="2057400"/>
            <a:ext cx="3932237" cy="4343400"/>
          </a:xfrm>
          <a:prstGeom prst="rect">
            <a:avLst/>
          </a:prstGeom>
        </p:spPr>
        <p:txBody>
          <a:bodyPr/>
          <a:lstStyle>
            <a:lvl1pPr marL="0" indent="0">
              <a:lnSpc>
                <a:spcPct val="100000"/>
              </a:lnSpc>
              <a:buNone/>
              <a:defRPr sz="1600" baseline="0">
                <a:latin typeface="Lato" panose="020F050202020403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1">
            <a:extLst>
              <a:ext uri="{FF2B5EF4-FFF2-40B4-BE49-F238E27FC236}">
                <a16:creationId xmlns:a16="http://schemas.microsoft.com/office/drawing/2014/main" id="{9A8C2E92-C6E3-9E66-164A-5AC474843FD2}"/>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2815209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5CAB33-05DB-308A-D05D-FD4F9EE9801E}"/>
              </a:ext>
            </a:extLst>
          </p:cNvPr>
          <p:cNvPicPr>
            <a:picLocks noChangeAspect="1"/>
          </p:cNvPicPr>
          <p:nvPr/>
        </p:nvPicPr>
        <p:blipFill>
          <a:blip r:embed="rId2"/>
          <a:stretch>
            <a:fillRect/>
          </a:stretch>
        </p:blipFill>
        <p:spPr>
          <a:xfrm>
            <a:off x="2269434" y="790588"/>
            <a:ext cx="7772400" cy="3964858"/>
          </a:xfrm>
          <a:prstGeom prst="rect">
            <a:avLst/>
          </a:prstGeom>
        </p:spPr>
      </p:pic>
      <p:sp>
        <p:nvSpPr>
          <p:cNvPr id="5" name="TextBox 4">
            <a:extLst>
              <a:ext uri="{FF2B5EF4-FFF2-40B4-BE49-F238E27FC236}">
                <a16:creationId xmlns:a16="http://schemas.microsoft.com/office/drawing/2014/main" id="{1B1CBA05-CCE9-4E9F-A142-D37049059AB5}"/>
              </a:ext>
            </a:extLst>
          </p:cNvPr>
          <p:cNvSpPr txBox="1"/>
          <p:nvPr/>
        </p:nvSpPr>
        <p:spPr>
          <a:xfrm>
            <a:off x="5826056" y="1823384"/>
            <a:ext cx="659155" cy="1746632"/>
          </a:xfrm>
          <a:prstGeom prst="rect">
            <a:avLst/>
          </a:prstGeom>
          <a:noFill/>
        </p:spPr>
        <p:txBody>
          <a:bodyPr wrap="none" rtlCol="0">
            <a:spAutoFit/>
          </a:bodyPr>
          <a:lstStyle/>
          <a:p>
            <a:pPr algn="ctr">
              <a:lnSpc>
                <a:spcPts val="4260"/>
              </a:lnSpc>
            </a:pPr>
            <a:r>
              <a:rPr lang="en-US" sz="4800" b="1" i="0" baseline="0" dirty="0">
                <a:solidFill>
                  <a:schemeClr val="accent3"/>
                </a:solidFill>
                <a:latin typeface="Lato" panose="020F0502020204030203" pitchFamily="34" charset="0"/>
              </a:rPr>
              <a:t>A</a:t>
            </a:r>
          </a:p>
          <a:p>
            <a:pPr algn="ctr">
              <a:lnSpc>
                <a:spcPts val="4260"/>
              </a:lnSpc>
            </a:pPr>
            <a:r>
              <a:rPr lang="en-US" sz="4800" b="1" i="0" baseline="0" dirty="0">
                <a:solidFill>
                  <a:schemeClr val="accent3"/>
                </a:solidFill>
                <a:latin typeface="Lato" panose="020F0502020204030203" pitchFamily="34" charset="0"/>
              </a:rPr>
              <a:t>N</a:t>
            </a:r>
          </a:p>
          <a:p>
            <a:pPr algn="ctr">
              <a:lnSpc>
                <a:spcPts val="4260"/>
              </a:lnSpc>
            </a:pPr>
            <a:r>
              <a:rPr lang="en-US" sz="4800" b="1" i="0" baseline="0" dirty="0">
                <a:solidFill>
                  <a:schemeClr val="accent3"/>
                </a:solidFill>
                <a:latin typeface="Lato" panose="020F0502020204030203" pitchFamily="34" charset="0"/>
              </a:rPr>
              <a:t>D</a:t>
            </a:r>
          </a:p>
        </p:txBody>
      </p:sp>
    </p:spTree>
    <p:extLst>
      <p:ext uri="{BB962C8B-B14F-4D97-AF65-F5344CB8AC3E}">
        <p14:creationId xmlns:p14="http://schemas.microsoft.com/office/powerpoint/2010/main" val="1523420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39C9B-1D12-F8DB-DE82-AC0B1AE86D11}"/>
              </a:ext>
            </a:extLst>
          </p:cNvPr>
          <p:cNvSpPr>
            <a:spLocks noGrp="1"/>
          </p:cNvSpPr>
          <p:nvPr>
            <p:ph type="title"/>
          </p:nvPr>
        </p:nvSpPr>
        <p:spPr>
          <a:xfrm>
            <a:off x="921849"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2D17CD4-2883-CE51-EE7E-C83827339779}"/>
              </a:ext>
            </a:extLst>
          </p:cNvPr>
          <p:cNvSpPr>
            <a:spLocks noGrp="1"/>
          </p:cNvSpPr>
          <p:nvPr>
            <p:ph type="pic" idx="1"/>
          </p:nvPr>
        </p:nvSpPr>
        <p:spPr>
          <a:xfrm>
            <a:off x="5265249" y="987425"/>
            <a:ext cx="6172200" cy="5413375"/>
          </a:xfrm>
          <a:prstGeom prst="rect">
            <a:avLst/>
          </a:prstGeom>
        </p:spPr>
        <p:txBody>
          <a:bodyPr/>
          <a:lstStyle>
            <a:lvl1pPr marL="0" indent="0">
              <a:buNone/>
              <a:defRPr sz="3200">
                <a:latin typeface="Lato" panose="020F050202020403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42058715-7EC9-EF87-6014-DB2ED73004AC}"/>
              </a:ext>
            </a:extLst>
          </p:cNvPr>
          <p:cNvSpPr>
            <a:spLocks noGrp="1"/>
          </p:cNvSpPr>
          <p:nvPr>
            <p:ph type="body" sz="half" idx="2"/>
          </p:nvPr>
        </p:nvSpPr>
        <p:spPr>
          <a:xfrm>
            <a:off x="921849" y="2057400"/>
            <a:ext cx="3932237" cy="4343400"/>
          </a:xfrm>
          <a:prstGeom prst="rect">
            <a:avLst/>
          </a:prstGeom>
        </p:spPr>
        <p:txBody>
          <a:bodyPr/>
          <a:lstStyle>
            <a:lvl1pPr marL="0" indent="0">
              <a:lnSpc>
                <a:spcPct val="100000"/>
              </a:lnSpc>
              <a:buNone/>
              <a:defRPr sz="1600" baseline="0">
                <a:latin typeface="Lato" panose="020F050202020403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1">
            <a:extLst>
              <a:ext uri="{FF2B5EF4-FFF2-40B4-BE49-F238E27FC236}">
                <a16:creationId xmlns:a16="http://schemas.microsoft.com/office/drawing/2014/main" id="{DFEA93C5-EEFB-C80B-C473-EAE805A36280}"/>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32838360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81AAD-275F-906E-A721-1564517811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597555-0F9A-406A-3119-6D1F1F777407}"/>
              </a:ext>
            </a:extLst>
          </p:cNvPr>
          <p:cNvSpPr>
            <a:spLocks noGrp="1"/>
          </p:cNvSpPr>
          <p:nvPr>
            <p:ph type="dt" sz="half" idx="10"/>
          </p:nvPr>
        </p:nvSpPr>
        <p:spPr/>
        <p:txBody>
          <a:bodyPr/>
          <a:lstStyle>
            <a:lvl1pPr>
              <a:defRPr>
                <a:latin typeface="Lato" panose="020F0502020204030203" pitchFamily="34" charset="0"/>
              </a:defRPr>
            </a:lvl1pPr>
          </a:lstStyle>
          <a:p>
            <a:endParaRPr lang="en-US"/>
          </a:p>
        </p:txBody>
      </p:sp>
      <p:sp>
        <p:nvSpPr>
          <p:cNvPr id="7" name="Footer Placeholder 1">
            <a:extLst>
              <a:ext uri="{FF2B5EF4-FFF2-40B4-BE49-F238E27FC236}">
                <a16:creationId xmlns:a16="http://schemas.microsoft.com/office/drawing/2014/main" id="{DCA2E9D5-D7D6-A6D0-6006-CBD20564F2BA}"/>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1374014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and Content">
  <p:cSld name="1_Title and Content">
    <p:spTree>
      <p:nvGrpSpPr>
        <p:cNvPr id="1" name="Shape 13"/>
        <p:cNvGrpSpPr/>
        <p:nvPr/>
      </p:nvGrpSpPr>
      <p:grpSpPr>
        <a:xfrm>
          <a:off x="0" y="0"/>
          <a:ext cx="0" cy="0"/>
          <a:chOff x="0" y="0"/>
          <a:chExt cx="0" cy="0"/>
        </a:xfrm>
      </p:grpSpPr>
      <p:sp>
        <p:nvSpPr>
          <p:cNvPr id="14" name="Google Shape;14;p17"/>
          <p:cNvSpPr txBox="1">
            <a:spLocks noGrp="1"/>
          </p:cNvSpPr>
          <p:nvPr>
            <p:ph type="body" idx="1"/>
          </p:nvPr>
        </p:nvSpPr>
        <p:spPr>
          <a:xfrm>
            <a:off x="838200" y="1825625"/>
            <a:ext cx="10515600" cy="40381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Lato" panose="020F0502020204030203"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5" name="Google Shape;15;p17"/>
          <p:cNvSpPr txBox="1">
            <a:spLocks noGrp="1"/>
          </p:cNvSpPr>
          <p:nvPr>
            <p:ph type="title"/>
          </p:nvPr>
        </p:nvSpPr>
        <p:spPr>
          <a:xfrm>
            <a:off x="838200" y="568036"/>
            <a:ext cx="10515600" cy="11226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 name="Footer Placeholder 1">
            <a:extLst>
              <a:ext uri="{FF2B5EF4-FFF2-40B4-BE49-F238E27FC236}">
                <a16:creationId xmlns:a16="http://schemas.microsoft.com/office/drawing/2014/main" id="{DD8FBF6D-A533-51CA-266C-A0668CF7D514}"/>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42709406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 Body, white">
  <p:cSld name="Title + Body, white">
    <p:spTree>
      <p:nvGrpSpPr>
        <p:cNvPr id="1" name="Shape 31"/>
        <p:cNvGrpSpPr/>
        <p:nvPr/>
      </p:nvGrpSpPr>
      <p:grpSpPr>
        <a:xfrm>
          <a:off x="0" y="0"/>
          <a:ext cx="0" cy="0"/>
          <a:chOff x="0" y="0"/>
          <a:chExt cx="0" cy="0"/>
        </a:xfrm>
      </p:grpSpPr>
      <p:sp>
        <p:nvSpPr>
          <p:cNvPr id="32" name="Google Shape;32;p76"/>
          <p:cNvSpPr txBox="1">
            <a:spLocks noGrp="1"/>
          </p:cNvSpPr>
          <p:nvPr>
            <p:ph type="title"/>
          </p:nvPr>
        </p:nvSpPr>
        <p:spPr>
          <a:xfrm>
            <a:off x="885084" y="513068"/>
            <a:ext cx="9871560" cy="783361"/>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SzPts val="4400"/>
              <a:buNone/>
              <a:defRPr sz="3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6"/>
          <p:cNvSpPr txBox="1">
            <a:spLocks noGrp="1"/>
          </p:cNvSpPr>
          <p:nvPr>
            <p:ph type="body" idx="1"/>
          </p:nvPr>
        </p:nvSpPr>
        <p:spPr>
          <a:xfrm>
            <a:off x="885084" y="1882390"/>
            <a:ext cx="9871560" cy="419006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Font typeface="NTR"/>
              <a:buChar char="-"/>
              <a:defRPr>
                <a:solidFill>
                  <a:schemeClr val="dk1"/>
                </a:solidFill>
                <a:latin typeface="Lato" panose="020F0502020204030203" pitchFamily="34" charset="0"/>
                <a:ea typeface="Lato" panose="020F0502020204030203" pitchFamily="34" charset="0"/>
                <a:cs typeface="Lato" panose="020F0502020204030203" pitchFamily="34" charset="0"/>
                <a:sym typeface="Archivo Light"/>
              </a:defRPr>
            </a:lvl1pPr>
            <a:lvl2pPr marL="914400" lvl="1" indent="-381000" algn="l">
              <a:lnSpc>
                <a:spcPct val="90000"/>
              </a:lnSpc>
              <a:spcBef>
                <a:spcPts val="500"/>
              </a:spcBef>
              <a:spcAft>
                <a:spcPts val="0"/>
              </a:spcAft>
              <a:buSzPts val="2400"/>
              <a:buFont typeface="NTR"/>
              <a:buChar char="-"/>
              <a:defRPr>
                <a:solidFill>
                  <a:schemeClr val="accent4"/>
                </a:solidFill>
                <a:latin typeface="Archivo Light"/>
                <a:ea typeface="Archivo Light"/>
                <a:cs typeface="Archivo Light"/>
                <a:sym typeface="Archivo Light"/>
              </a:defRPr>
            </a:lvl2pPr>
            <a:lvl3pPr marL="1371600" lvl="2" indent="-355600" algn="l">
              <a:lnSpc>
                <a:spcPct val="90000"/>
              </a:lnSpc>
              <a:spcBef>
                <a:spcPts val="500"/>
              </a:spcBef>
              <a:spcAft>
                <a:spcPts val="0"/>
              </a:spcAft>
              <a:buSzPts val="2000"/>
              <a:buFont typeface="NTR"/>
              <a:buChar char="-"/>
              <a:defRPr>
                <a:solidFill>
                  <a:schemeClr val="lt1"/>
                </a:solidFill>
                <a:latin typeface="Archivo Light"/>
                <a:ea typeface="Archivo Light"/>
                <a:cs typeface="Archivo Light"/>
                <a:sym typeface="Archivo Light"/>
              </a:defRPr>
            </a:lvl3pPr>
            <a:lvl4pPr marL="1828800" lvl="3" indent="-342900" algn="l">
              <a:lnSpc>
                <a:spcPct val="90000"/>
              </a:lnSpc>
              <a:spcBef>
                <a:spcPts val="500"/>
              </a:spcBef>
              <a:spcAft>
                <a:spcPts val="0"/>
              </a:spcAft>
              <a:buSzPts val="1800"/>
              <a:buFont typeface="NTR"/>
              <a:buChar char="-"/>
              <a:defRPr>
                <a:solidFill>
                  <a:schemeClr val="accent6"/>
                </a:solidFill>
                <a:latin typeface="Archivo Light"/>
                <a:ea typeface="Archivo Light"/>
                <a:cs typeface="Archivo Light"/>
                <a:sym typeface="Archivo Light"/>
              </a:defRPr>
            </a:lvl4pPr>
            <a:lvl5pPr marL="2286000" lvl="4" indent="-342900" algn="l">
              <a:lnSpc>
                <a:spcPct val="90000"/>
              </a:lnSpc>
              <a:spcBef>
                <a:spcPts val="500"/>
              </a:spcBef>
              <a:spcAft>
                <a:spcPts val="0"/>
              </a:spcAft>
              <a:buSzPts val="1800"/>
              <a:buFont typeface="NTR"/>
              <a:buChar char="-"/>
              <a:defRPr>
                <a:solidFill>
                  <a:schemeClr val="dk1"/>
                </a:solidFill>
                <a:latin typeface="Archivo Light"/>
                <a:ea typeface="Archivo Light"/>
                <a:cs typeface="Archivo Light"/>
                <a:sym typeface="Archivo Light"/>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dirty="0"/>
          </a:p>
        </p:txBody>
      </p:sp>
      <p:sp>
        <p:nvSpPr>
          <p:cNvPr id="2" name="Footer Placeholder 1">
            <a:extLst>
              <a:ext uri="{FF2B5EF4-FFF2-40B4-BE49-F238E27FC236}">
                <a16:creationId xmlns:a16="http://schemas.microsoft.com/office/drawing/2014/main" id="{1C73E8E1-C644-3D00-4489-4C8F4696DF1F}"/>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defRPr>
            </a:lvl1pPr>
          </a:lstStyle>
          <a:p>
            <a:r>
              <a:rPr lang="en-US" dirty="0"/>
              <a:t>© Regenstrief Institute, Inc.</a:t>
            </a:r>
          </a:p>
        </p:txBody>
      </p:sp>
    </p:spTree>
    <p:extLst>
      <p:ext uri="{BB962C8B-B14F-4D97-AF65-F5344CB8AC3E}">
        <p14:creationId xmlns:p14="http://schemas.microsoft.com/office/powerpoint/2010/main" val="2960230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Normal">
  <p:cSld name="Normal">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609600" y="963654"/>
            <a:ext cx="10972800" cy="179986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5"/>
          <p:cNvSpPr txBox="1">
            <a:spLocks noGrp="1"/>
          </p:cNvSpPr>
          <p:nvPr>
            <p:ph type="body" idx="1"/>
          </p:nvPr>
        </p:nvSpPr>
        <p:spPr>
          <a:xfrm>
            <a:off x="609601" y="4876801"/>
            <a:ext cx="5964238" cy="145288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29A9E1"/>
              </a:buClr>
              <a:buSzPts val="2800"/>
              <a:buFont typeface="Lato"/>
              <a:buNone/>
              <a:defRPr sz="2800" b="0" i="0" u="none" strike="noStrike" cap="none">
                <a:solidFill>
                  <a:srgbClr val="29A9E1"/>
                </a:solidFill>
                <a:latin typeface="Lato"/>
                <a:ea typeface="Lato"/>
                <a:cs typeface="Lato"/>
                <a:sym typeface="Lato"/>
              </a:defRPr>
            </a:lvl1pPr>
            <a:lvl2pPr marL="914400" marR="0" lvl="1" indent="-228600" algn="l" rtl="0">
              <a:lnSpc>
                <a:spcPct val="90000"/>
              </a:lnSpc>
              <a:spcBef>
                <a:spcPts val="5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228600" algn="l" rtl="0">
              <a:lnSpc>
                <a:spcPct val="90000"/>
              </a:lnSpc>
              <a:spcBef>
                <a:spcPts val="500"/>
              </a:spcBef>
              <a:spcAft>
                <a:spcPts val="0"/>
              </a:spcAft>
              <a:buClr>
                <a:schemeClr val="dk1"/>
              </a:buClr>
              <a:buSzPts val="2000"/>
              <a:buFont typeface="Lato"/>
              <a:buNone/>
              <a:defRPr sz="2000" b="0" i="0" u="none" strike="noStrike" cap="none">
                <a:solidFill>
                  <a:schemeClr val="dk1"/>
                </a:solidFill>
                <a:latin typeface="Lato"/>
                <a:ea typeface="Lato"/>
                <a:cs typeface="Lato"/>
                <a:sym typeface="Lato"/>
              </a:defRPr>
            </a:lvl3pPr>
            <a:lvl4pPr marL="1828800" marR="0" lvl="3" indent="-228600" algn="l" rtl="0">
              <a:lnSpc>
                <a:spcPct val="90000"/>
              </a:lnSpc>
              <a:spcBef>
                <a:spcPts val="50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4pPr>
            <a:lvl5pPr marL="2286000" marR="0" lvl="4" indent="-228600" algn="l" rtl="0">
              <a:lnSpc>
                <a:spcPct val="90000"/>
              </a:lnSpc>
              <a:spcBef>
                <a:spcPts val="50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9pPr>
          </a:lstStyle>
          <a:p>
            <a:endParaRPr/>
          </a:p>
        </p:txBody>
      </p:sp>
      <p:sp>
        <p:nvSpPr>
          <p:cNvPr id="3" name="Footer Placeholder 1">
            <a:extLst>
              <a:ext uri="{FF2B5EF4-FFF2-40B4-BE49-F238E27FC236}">
                <a16:creationId xmlns:a16="http://schemas.microsoft.com/office/drawing/2014/main" id="{DA9E46DB-208C-1679-E7B9-8F8FDF11ED09}"/>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648509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atin typeface="Lato" panose="020F0502020204030203" pitchFamily="34" charset="0"/>
              </a:defRPr>
            </a:lvl1pPr>
          </a:lstStyle>
          <a:p>
            <a:r>
              <a:rPr dirty="0"/>
              <a:t>Slide Subtitle</a:t>
            </a:r>
          </a:p>
        </p:txBody>
      </p:sp>
      <p:sp>
        <p:nvSpPr>
          <p:cNvPr id="44" name="Body Level One…"/>
          <p:cNvSpPr txBox="1">
            <a:spLocks noGrp="1"/>
          </p:cNvSpPr>
          <p:nvPr>
            <p:ph type="body" idx="1" hasCustomPrompt="1"/>
          </p:nvPr>
        </p:nvSpPr>
        <p:spPr>
          <a:prstGeom prst="rect">
            <a:avLst/>
          </a:prstGeom>
        </p:spPr>
        <p:txBody>
          <a:bodyPr/>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r>
              <a:rPr dirty="0"/>
              <a:t>Slide bullet text</a:t>
            </a:r>
          </a:p>
          <a:p>
            <a:pPr lvl="1"/>
            <a:endParaRPr dirty="0"/>
          </a:p>
          <a:p>
            <a:pPr lvl="2"/>
            <a:endParaRPr dirty="0"/>
          </a:p>
          <a:p>
            <a:pPr lvl="3"/>
            <a:endParaRPr dirty="0"/>
          </a:p>
          <a:p>
            <a:pPr lvl="4"/>
            <a:endParaRPr dirty="0"/>
          </a:p>
        </p:txBody>
      </p:sp>
      <p:sp>
        <p:nvSpPr>
          <p:cNvPr id="3" name="Footer Placeholder 1">
            <a:extLst>
              <a:ext uri="{FF2B5EF4-FFF2-40B4-BE49-F238E27FC236}">
                <a16:creationId xmlns:a16="http://schemas.microsoft.com/office/drawing/2014/main" id="{D8BACA1B-52DD-08D4-679F-47797BED2EAF}"/>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362738463"/>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Section">
    <p:spTree>
      <p:nvGrpSpPr>
        <p:cNvPr id="1" name=""/>
        <p:cNvGrpSpPr/>
        <p:nvPr/>
      </p:nvGrpSpPr>
      <p:grpSpPr>
        <a:xfrm>
          <a:off x="0" y="0"/>
          <a:ext cx="0" cy="0"/>
          <a:chOff x="0" y="0"/>
          <a:chExt cx="0" cy="0"/>
        </a:xfrm>
      </p:grpSpPr>
      <p:sp>
        <p:nvSpPr>
          <p:cNvPr id="91" name="Section Title"/>
          <p:cNvSpPr txBox="1">
            <a:spLocks noGrp="1"/>
          </p:cNvSpPr>
          <p:nvPr>
            <p:ph type="title" hasCustomPrompt="1"/>
          </p:nvPr>
        </p:nvSpPr>
        <p:spPr>
          <a:xfrm>
            <a:off x="603248" y="2266950"/>
            <a:ext cx="10985502" cy="2324100"/>
          </a:xfrm>
          <a:prstGeom prst="rect">
            <a:avLst/>
          </a:prstGeom>
        </p:spPr>
        <p:txBody>
          <a:bodyPr anchor="ctr"/>
          <a:lstStyle>
            <a:lvl1pPr>
              <a:defRPr sz="5800" b="0" spc="-116">
                <a:latin typeface="Helvetica Neue Medium"/>
                <a:ea typeface="Helvetica Neue Medium"/>
                <a:cs typeface="Helvetica Neue Medium"/>
                <a:sym typeface="Helvetica Neue Medium"/>
              </a:defRPr>
            </a:lvl1pPr>
          </a:lstStyle>
          <a:p>
            <a:r>
              <a:t>Section Title</a:t>
            </a:r>
          </a:p>
        </p:txBody>
      </p:sp>
      <p:sp>
        <p:nvSpPr>
          <p:cNvPr id="3" name="Footer Placeholder 1">
            <a:extLst>
              <a:ext uri="{FF2B5EF4-FFF2-40B4-BE49-F238E27FC236}">
                <a16:creationId xmlns:a16="http://schemas.microsoft.com/office/drawing/2014/main" id="{6FCD5317-24E1-D3A0-92B6-58A0AA805EDA}"/>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1831322590"/>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1_Title Only">
    <p:spTree>
      <p:nvGrpSpPr>
        <p:cNvPr id="1" name=""/>
        <p:cNvGrpSpPr/>
        <p:nvPr/>
      </p:nvGrpSpPr>
      <p:grpSpPr>
        <a:xfrm>
          <a:off x="0" y="0"/>
          <a:ext cx="0" cy="0"/>
          <a:chOff x="0" y="0"/>
          <a:chExt cx="0" cy="0"/>
        </a:xfrm>
      </p:grpSpPr>
      <p:sp>
        <p:nvSpPr>
          <p:cNvPr id="99" name="Slide Title"/>
          <p:cNvSpPr txBox="1">
            <a:spLocks noGrp="1"/>
          </p:cNvSpPr>
          <p:nvPr>
            <p:ph type="title" hasCustomPrompt="1"/>
          </p:nvPr>
        </p:nvSpPr>
        <p:spPr>
          <a:xfrm>
            <a:off x="603250" y="539750"/>
            <a:ext cx="10985500" cy="717475"/>
          </a:xfrm>
          <a:prstGeom prst="rect">
            <a:avLst/>
          </a:prstGeom>
        </p:spPr>
        <p:txBody>
          <a:bodyPr/>
          <a:lstStyle/>
          <a:p>
            <a:r>
              <a:t>Slide Title</a:t>
            </a:r>
          </a:p>
        </p:txBody>
      </p:sp>
      <p:sp>
        <p:nvSpPr>
          <p:cNvPr id="100"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atin typeface="Lato" panose="020F0502020204030203" pitchFamily="34" charset="0"/>
              </a:defRPr>
            </a:lvl1pPr>
          </a:lstStyle>
          <a:p>
            <a:r>
              <a:rPr dirty="0"/>
              <a:t>Slide Subtitle</a:t>
            </a:r>
          </a:p>
        </p:txBody>
      </p:sp>
      <p:sp>
        <p:nvSpPr>
          <p:cNvPr id="4" name="Footer Placeholder 1">
            <a:extLst>
              <a:ext uri="{FF2B5EF4-FFF2-40B4-BE49-F238E27FC236}">
                <a16:creationId xmlns:a16="http://schemas.microsoft.com/office/drawing/2014/main" id="{599252E1-FE81-DB50-B6F1-FC5FEA85B81B}"/>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249972099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0381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838200" y="568036"/>
            <a:ext cx="10515600" cy="1122652"/>
          </a:xfrm>
        </p:spPr>
        <p:txBody>
          <a:bodyPr/>
          <a:lstStyle/>
          <a:p>
            <a:r>
              <a:rPr lang="en-US"/>
              <a:t>Click to edit Master title style</a:t>
            </a:r>
          </a:p>
        </p:txBody>
      </p:sp>
      <p:sp>
        <p:nvSpPr>
          <p:cNvPr id="2" name="Footer Placeholder 1">
            <a:extLst>
              <a:ext uri="{FF2B5EF4-FFF2-40B4-BE49-F238E27FC236}">
                <a16:creationId xmlns:a16="http://schemas.microsoft.com/office/drawing/2014/main" id="{719DE33B-2210-051F-B716-9BFCB1CCCE58}"/>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4059473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2_Title and Content">
  <p:cSld name="2_Title and Content">
    <p:spTree>
      <p:nvGrpSpPr>
        <p:cNvPr id="1" name="Shape 172"/>
        <p:cNvGrpSpPr/>
        <p:nvPr/>
      </p:nvGrpSpPr>
      <p:grpSpPr>
        <a:xfrm>
          <a:off x="0" y="0"/>
          <a:ext cx="0" cy="0"/>
          <a:chOff x="0" y="0"/>
          <a:chExt cx="0" cy="0"/>
        </a:xfrm>
      </p:grpSpPr>
      <p:sp>
        <p:nvSpPr>
          <p:cNvPr id="173" name="Google Shape;173;p28"/>
          <p:cNvSpPr txBox="1">
            <a:spLocks noGrp="1"/>
          </p:cNvSpPr>
          <p:nvPr>
            <p:ph type="subTitle" idx="1"/>
          </p:nvPr>
        </p:nvSpPr>
        <p:spPr>
          <a:xfrm>
            <a:off x="457200" y="1371600"/>
            <a:ext cx="10826100" cy="4563600"/>
          </a:xfrm>
          <a:prstGeom prst="rect">
            <a:avLst/>
          </a:prstGeom>
          <a:noFill/>
          <a:ln>
            <a:noFill/>
          </a:ln>
        </p:spPr>
        <p:txBody>
          <a:bodyPr spcFirstLastPara="1" wrap="square" lIns="91425" tIns="45700" rIns="91425" bIns="45700" anchor="t" anchorCtr="0">
            <a:normAutofit/>
          </a:bodyPr>
          <a:lstStyle>
            <a:lvl1pPr lvl="0" algn="l">
              <a:lnSpc>
                <a:spcPct val="150000"/>
              </a:lnSpc>
              <a:spcBef>
                <a:spcPts val="1100"/>
              </a:spcBef>
              <a:spcAft>
                <a:spcPts val="0"/>
              </a:spcAft>
              <a:buClr>
                <a:schemeClr val="dk1"/>
              </a:buClr>
              <a:buSzPts val="1900"/>
              <a:buFont typeface="Arial"/>
              <a:buChar char="•"/>
              <a:defRPr sz="190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4" name="Google Shape;174;p28"/>
          <p:cNvSpPr>
            <a:spLocks noGrp="1"/>
          </p:cNvSpPr>
          <p:nvPr>
            <p:ph type="pic" idx="2"/>
          </p:nvPr>
        </p:nvSpPr>
        <p:spPr>
          <a:xfrm>
            <a:off x="13568021" y="6710021"/>
            <a:ext cx="918000" cy="918000"/>
          </a:xfrm>
          <a:prstGeom prst="rect">
            <a:avLst/>
          </a:prstGeom>
          <a:noFill/>
          <a:ln>
            <a:noFill/>
          </a:ln>
        </p:spPr>
        <p:txBody>
          <a:bodyPr/>
          <a:lstStyle/>
          <a:p>
            <a:endParaRPr lang="en-US"/>
          </a:p>
        </p:txBody>
      </p:sp>
      <p:sp>
        <p:nvSpPr>
          <p:cNvPr id="175" name="Google Shape;175;p28"/>
          <p:cNvSpPr txBox="1">
            <a:spLocks noGrp="1"/>
          </p:cNvSpPr>
          <p:nvPr>
            <p:ph type="ctrTitle"/>
          </p:nvPr>
        </p:nvSpPr>
        <p:spPr>
          <a:xfrm>
            <a:off x="457200" y="365760"/>
            <a:ext cx="7287900" cy="554100"/>
          </a:xfrm>
          <a:prstGeom prst="rect">
            <a:avLst/>
          </a:prstGeom>
          <a:noFill/>
          <a:ln>
            <a:noFill/>
          </a:ln>
        </p:spPr>
        <p:txBody>
          <a:bodyPr spcFirstLastPara="1" wrap="square" lIns="91425" tIns="0" rIns="91425" bIns="0" anchor="t" anchorCtr="0">
            <a:spAutoFit/>
          </a:bodyPr>
          <a:lstStyle>
            <a:lvl1pPr lvl="0" algn="l">
              <a:lnSpc>
                <a:spcPct val="100000"/>
              </a:lnSpc>
              <a:spcBef>
                <a:spcPts val="0"/>
              </a:spcBef>
              <a:spcAft>
                <a:spcPts val="0"/>
              </a:spcAft>
              <a:buClr>
                <a:schemeClr val="accent1"/>
              </a:buClr>
              <a:buSzPts val="3600"/>
              <a:buFont typeface="Trebuchet MS"/>
              <a:buNone/>
              <a:defRPr sz="3600" b="1">
                <a:solidFill>
                  <a:schemeClr val="accent1"/>
                </a:solidFill>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76" name="Google Shape;176;p28"/>
          <p:cNvSpPr>
            <a:spLocks noGrp="1"/>
          </p:cNvSpPr>
          <p:nvPr>
            <p:ph type="pic" idx="3"/>
          </p:nvPr>
        </p:nvSpPr>
        <p:spPr>
          <a:xfrm>
            <a:off x="-7" y="5935092"/>
            <a:ext cx="918000" cy="918000"/>
          </a:xfrm>
          <a:prstGeom prst="rect">
            <a:avLst/>
          </a:prstGeom>
          <a:noFill/>
          <a:ln>
            <a:noFill/>
          </a:ln>
        </p:spPr>
        <p:txBody>
          <a:bodyPr/>
          <a:lstStyle/>
          <a:p>
            <a:endParaRPr lang="en-US"/>
          </a:p>
        </p:txBody>
      </p:sp>
      <p:sp>
        <p:nvSpPr>
          <p:cNvPr id="177" name="Google Shape;177;p28"/>
          <p:cNvSpPr txBox="1"/>
          <p:nvPr/>
        </p:nvSpPr>
        <p:spPr>
          <a:xfrm>
            <a:off x="11305816" y="6079874"/>
            <a:ext cx="573600" cy="422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fld id="{00000000-1234-1234-1234-123412341234}" type="slidenum">
              <a:rPr lang="en-US" sz="1500" b="0" i="0" u="none" strike="noStrike" cap="none">
                <a:solidFill>
                  <a:schemeClr val="dk1"/>
                </a:solidFill>
                <a:latin typeface="Arial"/>
                <a:ea typeface="Arial"/>
                <a:cs typeface="Arial"/>
                <a:sym typeface="Arial"/>
              </a:rPr>
              <a:t>‹#›</a:t>
            </a:fld>
            <a:endParaRPr sz="1500" b="0" i="0" u="none" strike="noStrike" cap="none">
              <a:solidFill>
                <a:schemeClr val="dk1"/>
              </a:solidFill>
              <a:latin typeface="Arial"/>
              <a:ea typeface="Arial"/>
              <a:cs typeface="Arial"/>
              <a:sym typeface="Arial"/>
            </a:endParaRPr>
          </a:p>
        </p:txBody>
      </p:sp>
      <p:pic>
        <p:nvPicPr>
          <p:cNvPr id="178" name="Google Shape;178;p28"/>
          <p:cNvPicPr preferRelativeResize="0"/>
          <p:nvPr/>
        </p:nvPicPr>
        <p:blipFill rotWithShape="1">
          <a:blip r:embed="rId2">
            <a:alphaModFix/>
          </a:blip>
          <a:srcRect r="55514"/>
          <a:stretch/>
        </p:blipFill>
        <p:spPr>
          <a:xfrm>
            <a:off x="11290793" y="0"/>
            <a:ext cx="901201" cy="901199"/>
          </a:xfrm>
          <a:prstGeom prst="rect">
            <a:avLst/>
          </a:prstGeom>
          <a:noFill/>
          <a:ln>
            <a:noFill/>
          </a:ln>
        </p:spPr>
      </p:pic>
    </p:spTree>
    <p:extLst>
      <p:ext uri="{BB962C8B-B14F-4D97-AF65-F5344CB8AC3E}">
        <p14:creationId xmlns:p14="http://schemas.microsoft.com/office/powerpoint/2010/main" val="34999003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Blank">
  <p:cSld name="1_Blank">
    <p:spTree>
      <p:nvGrpSpPr>
        <p:cNvPr id="1" name="Shape 216"/>
        <p:cNvGrpSpPr/>
        <p:nvPr/>
      </p:nvGrpSpPr>
      <p:grpSpPr>
        <a:xfrm>
          <a:off x="0" y="0"/>
          <a:ext cx="0" cy="0"/>
          <a:chOff x="0" y="0"/>
          <a:chExt cx="0" cy="0"/>
        </a:xfrm>
      </p:grpSpPr>
      <p:sp>
        <p:nvSpPr>
          <p:cNvPr id="217" name="Google Shape;217;g2498d24fe36_1_93"/>
          <p:cNvSpPr/>
          <p:nvPr/>
        </p:nvSpPr>
        <p:spPr>
          <a:xfrm>
            <a:off x="13231948" y="6084144"/>
            <a:ext cx="901148" cy="934279"/>
          </a:xfrm>
          <a:prstGeom prst="rect">
            <a:avLst/>
          </a:prstGeom>
          <a:solidFill>
            <a:schemeClr val="lt1"/>
          </a:solidFill>
          <a:ln>
            <a:noFill/>
          </a:ln>
        </p:spPr>
        <p:txBody>
          <a:bodyPr spcFirstLastPara="1" wrap="square" lIns="91402" tIns="45688" rIns="91402" bIns="45688"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sp>
        <p:nvSpPr>
          <p:cNvPr id="218" name="Google Shape;218;g2498d24fe36_1_93"/>
          <p:cNvSpPr>
            <a:spLocks noGrp="1"/>
          </p:cNvSpPr>
          <p:nvPr>
            <p:ph type="pic" idx="2"/>
          </p:nvPr>
        </p:nvSpPr>
        <p:spPr>
          <a:xfrm>
            <a:off x="13231948" y="6104023"/>
            <a:ext cx="901148" cy="901148"/>
          </a:xfrm>
          <a:prstGeom prst="rect">
            <a:avLst/>
          </a:prstGeom>
          <a:noFill/>
          <a:ln>
            <a:noFill/>
          </a:ln>
        </p:spPr>
        <p:txBody>
          <a:bodyPr/>
          <a:lstStyle/>
          <a:p>
            <a:endParaRPr lang="en-US"/>
          </a:p>
        </p:txBody>
      </p:sp>
      <p:sp>
        <p:nvSpPr>
          <p:cNvPr id="219" name="Google Shape;219;g2498d24fe36_1_93"/>
          <p:cNvSpPr/>
          <p:nvPr/>
        </p:nvSpPr>
        <p:spPr>
          <a:xfrm>
            <a:off x="13384348" y="6256423"/>
            <a:ext cx="901148" cy="901148"/>
          </a:xfrm>
          <a:prstGeom prst="rect">
            <a:avLst/>
          </a:prstGeom>
          <a:noFill/>
          <a:ln>
            <a:noFill/>
          </a:ln>
        </p:spPr>
        <p:txBody>
          <a:bodyPr spcFirstLastPara="1" wrap="square" lIns="91402" tIns="91402" rIns="91402" bIns="91402"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3" name="Google Shape;223;g2498d24fe36_1_93"/>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0" y="373502"/>
            <a:ext cx="400050" cy="435951"/>
          </a:xfrm>
          <a:prstGeom prst="rect">
            <a:avLst/>
          </a:prstGeom>
          <a:noFill/>
          <a:ln>
            <a:noFill/>
          </a:ln>
        </p:spPr>
      </p:pic>
      <p:sp>
        <p:nvSpPr>
          <p:cNvPr id="224" name="Google Shape;224;g2498d24fe36_1_93"/>
          <p:cNvSpPr txBox="1">
            <a:spLocks noGrp="1"/>
          </p:cNvSpPr>
          <p:nvPr>
            <p:ph type="ctrTitle"/>
          </p:nvPr>
        </p:nvSpPr>
        <p:spPr>
          <a:xfrm>
            <a:off x="400051" y="255351"/>
            <a:ext cx="7287900" cy="615553"/>
          </a:xfrm>
          <a:prstGeom prst="rect">
            <a:avLst/>
          </a:prstGeom>
          <a:noFill/>
          <a:ln>
            <a:noFill/>
          </a:ln>
        </p:spPr>
        <p:txBody>
          <a:bodyPr spcFirstLastPara="1" wrap="square" lIns="91425" tIns="0" rIns="91425" bIns="0" anchor="t" anchorCtr="0">
            <a:spAutoFit/>
          </a:bodyPr>
          <a:lstStyle>
            <a:lvl1pPr lvl="0" algn="l">
              <a:lnSpc>
                <a:spcPct val="100000"/>
              </a:lnSpc>
              <a:spcBef>
                <a:spcPts val="0"/>
              </a:spcBef>
              <a:spcAft>
                <a:spcPts val="0"/>
              </a:spcAft>
              <a:buClr>
                <a:schemeClr val="accent1"/>
              </a:buClr>
              <a:buSzPts val="4000"/>
              <a:buFont typeface="Trebuchet MS"/>
              <a:buNone/>
              <a:defRPr sz="3999" b="1">
                <a:solidFill>
                  <a:schemeClr val="accent1"/>
                </a:solidFill>
                <a:latin typeface="Arial"/>
                <a:ea typeface="Arial"/>
                <a:cs typeface="Arial"/>
                <a:sym typeface="Arial"/>
              </a:defRPr>
            </a:lvl1pPr>
            <a:lvl2pPr lvl="1" algn="l">
              <a:lnSpc>
                <a:spcPct val="100000"/>
              </a:lnSpc>
              <a:spcBef>
                <a:spcPts val="0"/>
              </a:spcBef>
              <a:spcAft>
                <a:spcPts val="0"/>
              </a:spcAft>
              <a:buSzPts val="4000"/>
              <a:buNone/>
              <a:defRPr sz="3999"/>
            </a:lvl2pPr>
            <a:lvl3pPr lvl="2" algn="l">
              <a:lnSpc>
                <a:spcPct val="100000"/>
              </a:lnSpc>
              <a:spcBef>
                <a:spcPts val="0"/>
              </a:spcBef>
              <a:spcAft>
                <a:spcPts val="0"/>
              </a:spcAft>
              <a:buSzPts val="4000"/>
              <a:buNone/>
              <a:defRPr sz="3999"/>
            </a:lvl3pPr>
            <a:lvl4pPr lvl="3" algn="l">
              <a:lnSpc>
                <a:spcPct val="100000"/>
              </a:lnSpc>
              <a:spcBef>
                <a:spcPts val="0"/>
              </a:spcBef>
              <a:spcAft>
                <a:spcPts val="0"/>
              </a:spcAft>
              <a:buSzPts val="4000"/>
              <a:buNone/>
              <a:defRPr sz="3999"/>
            </a:lvl4pPr>
            <a:lvl5pPr lvl="4" algn="l">
              <a:lnSpc>
                <a:spcPct val="100000"/>
              </a:lnSpc>
              <a:spcBef>
                <a:spcPts val="0"/>
              </a:spcBef>
              <a:spcAft>
                <a:spcPts val="0"/>
              </a:spcAft>
              <a:buSzPts val="4000"/>
              <a:buNone/>
              <a:defRPr sz="3999"/>
            </a:lvl5pPr>
            <a:lvl6pPr lvl="5" algn="l">
              <a:lnSpc>
                <a:spcPct val="100000"/>
              </a:lnSpc>
              <a:spcBef>
                <a:spcPts val="0"/>
              </a:spcBef>
              <a:spcAft>
                <a:spcPts val="0"/>
              </a:spcAft>
              <a:buSzPts val="4000"/>
              <a:buNone/>
              <a:defRPr sz="3999"/>
            </a:lvl6pPr>
            <a:lvl7pPr lvl="6" algn="l">
              <a:lnSpc>
                <a:spcPct val="100000"/>
              </a:lnSpc>
              <a:spcBef>
                <a:spcPts val="0"/>
              </a:spcBef>
              <a:spcAft>
                <a:spcPts val="0"/>
              </a:spcAft>
              <a:buSzPts val="4000"/>
              <a:buNone/>
              <a:defRPr sz="3999"/>
            </a:lvl7pPr>
            <a:lvl8pPr lvl="7" algn="l">
              <a:lnSpc>
                <a:spcPct val="100000"/>
              </a:lnSpc>
              <a:spcBef>
                <a:spcPts val="0"/>
              </a:spcBef>
              <a:spcAft>
                <a:spcPts val="0"/>
              </a:spcAft>
              <a:buSzPts val="4000"/>
              <a:buNone/>
              <a:defRPr sz="3999"/>
            </a:lvl8pPr>
            <a:lvl9pPr lvl="8" algn="l">
              <a:lnSpc>
                <a:spcPct val="100000"/>
              </a:lnSpc>
              <a:spcBef>
                <a:spcPts val="0"/>
              </a:spcBef>
              <a:spcAft>
                <a:spcPts val="0"/>
              </a:spcAft>
              <a:buSzPts val="4000"/>
              <a:buNone/>
              <a:defRPr sz="3999"/>
            </a:lvl9pPr>
          </a:lstStyle>
          <a:p>
            <a:endParaRPr/>
          </a:p>
        </p:txBody>
      </p:sp>
      <p:sp>
        <p:nvSpPr>
          <p:cNvPr id="225" name="Google Shape;225;g2498d24fe36_1_93"/>
          <p:cNvSpPr txBox="1"/>
          <p:nvPr/>
        </p:nvSpPr>
        <p:spPr>
          <a:xfrm>
            <a:off x="1" y="1"/>
            <a:ext cx="3000000" cy="400033"/>
          </a:xfrm>
          <a:prstGeom prst="rect">
            <a:avLst/>
          </a:prstGeom>
          <a:noFill/>
          <a:ln>
            <a:noFill/>
          </a:ln>
        </p:spPr>
        <p:txBody>
          <a:bodyPr spcFirstLastPara="1" wrap="square" lIns="91402" tIns="91402" rIns="91402" bIns="91402"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226" name="Google Shape;226;g2498d24fe36_1_93"/>
          <p:cNvSpPr>
            <a:spLocks noGrp="1"/>
          </p:cNvSpPr>
          <p:nvPr>
            <p:ph type="pic" idx="3"/>
          </p:nvPr>
        </p:nvSpPr>
        <p:spPr>
          <a:xfrm>
            <a:off x="-6" y="5935092"/>
            <a:ext cx="918000" cy="918000"/>
          </a:xfrm>
          <a:prstGeom prst="rect">
            <a:avLst/>
          </a:prstGeom>
          <a:noFill/>
          <a:ln>
            <a:noFill/>
          </a:ln>
        </p:spPr>
        <p:txBody>
          <a:bodyPr/>
          <a:lstStyle/>
          <a:p>
            <a:endParaRPr lang="en-US"/>
          </a:p>
        </p:txBody>
      </p:sp>
      <p:pic>
        <p:nvPicPr>
          <p:cNvPr id="227" name="Google Shape;227;g2498d24fe36_1_93" descr="Icon&#10;&#10;Description automatically generated"/>
          <p:cNvPicPr preferRelativeResize="0"/>
          <p:nvPr/>
        </p:nvPicPr>
        <p:blipFill rotWithShape="1">
          <a:blip r:embed="rId3">
            <a:alphaModFix/>
          </a:blip>
          <a:srcRect/>
          <a:stretch/>
        </p:blipFill>
        <p:spPr>
          <a:xfrm>
            <a:off x="11212202" y="5888082"/>
            <a:ext cx="770074" cy="770073"/>
          </a:xfrm>
          <a:prstGeom prst="rect">
            <a:avLst/>
          </a:prstGeom>
          <a:noFill/>
          <a:ln>
            <a:noFill/>
          </a:ln>
        </p:spPr>
      </p:pic>
      <p:sp>
        <p:nvSpPr>
          <p:cNvPr id="228" name="Google Shape;228;g2498d24fe36_1_93"/>
          <p:cNvSpPr txBox="1"/>
          <p:nvPr/>
        </p:nvSpPr>
        <p:spPr>
          <a:xfrm>
            <a:off x="11305817" y="6079875"/>
            <a:ext cx="573600" cy="421800"/>
          </a:xfrm>
          <a:prstGeom prst="rect">
            <a:avLst/>
          </a:prstGeom>
          <a:noFill/>
          <a:ln>
            <a:noFill/>
          </a:ln>
        </p:spPr>
        <p:txBody>
          <a:bodyPr spcFirstLastPara="1" wrap="square" lIns="91402" tIns="45688" rIns="91402" bIns="45688" anchor="ctr" anchorCtr="0">
            <a:noAutofit/>
          </a:bodyPr>
          <a:lstStyle/>
          <a:p>
            <a:pPr marL="0" marR="0" lvl="0" indent="0" algn="ctr" rtl="0">
              <a:lnSpc>
                <a:spcPct val="100000"/>
              </a:lnSpc>
              <a:spcBef>
                <a:spcPts val="0"/>
              </a:spcBef>
              <a:spcAft>
                <a:spcPts val="0"/>
              </a:spcAft>
              <a:buClr>
                <a:srgbClr val="000000"/>
              </a:buClr>
              <a:buSzPts val="1800"/>
              <a:buFont typeface="Arial"/>
              <a:buNone/>
            </a:pPr>
            <a:fld id="{00000000-1234-1234-1234-123412341234}" type="slidenum">
              <a:rPr lang="en-US" sz="1400" b="0" i="0" u="none" strike="noStrike" cap="none">
                <a:solidFill>
                  <a:schemeClr val="dk1"/>
                </a:solidFill>
                <a:latin typeface="Arial"/>
                <a:ea typeface="Arial"/>
                <a:cs typeface="Arial"/>
                <a:sym typeface="Arial"/>
              </a:rPr>
              <a:pPr marL="0" marR="0" lvl="0" indent="0" algn="ctr" rtl="0">
                <a:lnSpc>
                  <a:spcPct val="100000"/>
                </a:lnSpc>
                <a:spcBef>
                  <a:spcPts val="0"/>
                </a:spcBef>
                <a:spcAft>
                  <a:spcPts val="0"/>
                </a:spcAft>
                <a:buClr>
                  <a:srgbClr val="000000"/>
                </a:buClr>
                <a:buSzPts val="1800"/>
                <a:buFont typeface="Arial"/>
                <a:buNone/>
              </a:pPr>
              <a:t>‹#›</a:t>
            </a:fld>
            <a:endParaRPr sz="1400" b="0" i="0" u="none" strike="noStrike" cap="none">
              <a:solidFill>
                <a:schemeClr val="dk1"/>
              </a:solidFill>
              <a:latin typeface="Arial"/>
              <a:ea typeface="Arial"/>
              <a:cs typeface="Arial"/>
              <a:sym typeface="Arial"/>
            </a:endParaRPr>
          </a:p>
        </p:txBody>
      </p:sp>
      <p:sp>
        <p:nvSpPr>
          <p:cNvPr id="2" name="TextBox 1">
            <a:extLst>
              <a:ext uri="{FF2B5EF4-FFF2-40B4-BE49-F238E27FC236}">
                <a16:creationId xmlns:a16="http://schemas.microsoft.com/office/drawing/2014/main" id="{BB2BB764-AB3F-4EA8-8967-02E870E16901}"/>
              </a:ext>
            </a:extLst>
          </p:cNvPr>
          <p:cNvSpPr txBox="1"/>
          <p:nvPr userDrawn="1"/>
        </p:nvSpPr>
        <p:spPr>
          <a:xfrm>
            <a:off x="10914087" y="5473005"/>
            <a:ext cx="978408" cy="1384610"/>
          </a:xfrm>
          <a:prstGeom prst="rect">
            <a:avLst/>
          </a:prstGeom>
          <a:solidFill>
            <a:schemeClr val="bg1"/>
          </a:solidFill>
        </p:spPr>
        <p:txBody>
          <a:bodyPr wrap="none" rtlCol="0">
            <a:spAutoFit/>
          </a:bodyPr>
          <a:lstStyle/>
          <a:p>
            <a:endParaRPr lang="en-US" sz="2799" dirty="0"/>
          </a:p>
          <a:p>
            <a:endParaRPr lang="en-US" sz="2799" dirty="0"/>
          </a:p>
          <a:p>
            <a:r>
              <a:rPr lang="en-US" sz="2799" dirty="0"/>
              <a:t>           </a:t>
            </a:r>
          </a:p>
        </p:txBody>
      </p:sp>
    </p:spTree>
    <p:extLst>
      <p:ext uri="{BB962C8B-B14F-4D97-AF65-F5344CB8AC3E}">
        <p14:creationId xmlns:p14="http://schemas.microsoft.com/office/powerpoint/2010/main" val="4792861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82C8A73-6CC8-B344-B546-B27516841B1A}"/>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84183" y="6289605"/>
            <a:ext cx="1318924" cy="428311"/>
          </a:xfrm>
          <a:prstGeom prst="rect">
            <a:avLst/>
          </a:prstGeom>
        </p:spPr>
      </p:pic>
      <p:pic>
        <p:nvPicPr>
          <p:cNvPr id="7" name="Picture Placeholder 6">
            <a:extLst>
              <a:ext uri="{FF2B5EF4-FFF2-40B4-BE49-F238E27FC236}">
                <a16:creationId xmlns:a16="http://schemas.microsoft.com/office/drawing/2014/main" id="{25C28E7A-2B17-4A44-9F1E-B38D59D464D3}"/>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7927" t="32270" r="25074" b="731"/>
          <a:stretch/>
        </p:blipFill>
        <p:spPr>
          <a:xfrm rot="6494833">
            <a:off x="8245123" y="4678789"/>
            <a:ext cx="3369983" cy="3374798"/>
          </a:xfrm>
          <a:prstGeom prst="ellipse">
            <a:avLst/>
          </a:prstGeom>
          <a:noFill/>
          <a:ln>
            <a:noFill/>
          </a:ln>
        </p:spPr>
      </p:pic>
      <p:pic>
        <p:nvPicPr>
          <p:cNvPr id="9" name="Picture Placeholder 6">
            <a:extLst>
              <a:ext uri="{FF2B5EF4-FFF2-40B4-BE49-F238E27FC236}">
                <a16:creationId xmlns:a16="http://schemas.microsoft.com/office/drawing/2014/main" id="{7F961A7F-C724-A94A-AD63-2F21503B204F}"/>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0" name="Picture Placeholder 6">
            <a:extLst>
              <a:ext uri="{FF2B5EF4-FFF2-40B4-BE49-F238E27FC236}">
                <a16:creationId xmlns:a16="http://schemas.microsoft.com/office/drawing/2014/main" id="{4C287DCC-A0E9-704F-A115-571A7CCBF494}"/>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1" name="Picture Placeholder 6">
            <a:extLst>
              <a:ext uri="{FF2B5EF4-FFF2-40B4-BE49-F238E27FC236}">
                <a16:creationId xmlns:a16="http://schemas.microsoft.com/office/drawing/2014/main" id="{097C9B12-4169-D040-889C-2643BFC5515D}"/>
              </a:ext>
            </a:extLst>
          </p:cNvPr>
          <p:cNvPicPr>
            <a:picLocks noChangeAspect="1"/>
          </p:cNvPicPr>
          <p:nvPr userDrawn="1"/>
        </p:nvPicPr>
        <p:blipFill rotWithShape="1">
          <a:blip r:embed="rId6" cstate="hqprint">
            <a:extLst>
              <a:ext uri="{28A0092B-C50C-407E-A947-70E740481C1C}">
                <a14:useLocalDpi xmlns:a14="http://schemas.microsoft.com/office/drawing/2010/main" val="0"/>
              </a:ext>
            </a:extLst>
          </a:blip>
          <a:srcRect t="20875" r="20875"/>
          <a:stretch/>
        </p:blipFill>
        <p:spPr>
          <a:xfrm rot="2700000">
            <a:off x="-1290358" y="-1242955"/>
            <a:ext cx="3878838" cy="3884379"/>
          </a:xfrm>
          <a:prstGeom prst="ellipse">
            <a:avLst/>
          </a:prstGeom>
          <a:noFill/>
          <a:ln>
            <a:noFill/>
          </a:ln>
        </p:spPr>
      </p:pic>
      <p:pic>
        <p:nvPicPr>
          <p:cNvPr id="12" name="Picture Placeholder 6">
            <a:extLst>
              <a:ext uri="{FF2B5EF4-FFF2-40B4-BE49-F238E27FC236}">
                <a16:creationId xmlns:a16="http://schemas.microsoft.com/office/drawing/2014/main" id="{FAF4CB61-BE4F-254A-83C4-F4AD9818FB79}"/>
              </a:ext>
            </a:extLst>
          </p:cNvPr>
          <p:cNvPicPr>
            <a:picLocks noChangeAspect="1"/>
          </p:cNvPicPr>
          <p:nvPr userDrawn="1"/>
        </p:nvPicPr>
        <p:blipFill rotWithShape="1">
          <a:blip r:embed="rId7" cstate="hq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sp>
        <p:nvSpPr>
          <p:cNvPr id="13" name="TextBox 12">
            <a:extLst>
              <a:ext uri="{FF2B5EF4-FFF2-40B4-BE49-F238E27FC236}">
                <a16:creationId xmlns:a16="http://schemas.microsoft.com/office/drawing/2014/main" id="{618E6DD1-B990-B940-BD72-B657FC79959C}"/>
              </a:ext>
            </a:extLst>
          </p:cNvPr>
          <p:cNvSpPr txBox="1"/>
          <p:nvPr userDrawn="1"/>
        </p:nvSpPr>
        <p:spPr>
          <a:xfrm>
            <a:off x="131737" y="6326738"/>
            <a:ext cx="2322786" cy="370114"/>
          </a:xfrm>
          <a:prstGeom prst="rect">
            <a:avLst/>
          </a:prstGeom>
          <a:solidFill>
            <a:schemeClr val="accent1"/>
          </a:solidFill>
        </p:spPr>
        <p:txBody>
          <a:bodyPr wrap="square" rtlCol="0">
            <a:spAutoFit/>
          </a:bodyPr>
          <a:lstStyle/>
          <a:p>
            <a:endParaRPr lang="en-US" dirty="0"/>
          </a:p>
        </p:txBody>
      </p:sp>
      <p:sp>
        <p:nvSpPr>
          <p:cNvPr id="4" name="Title 3">
            <a:extLst>
              <a:ext uri="{FF2B5EF4-FFF2-40B4-BE49-F238E27FC236}">
                <a16:creationId xmlns:a16="http://schemas.microsoft.com/office/drawing/2014/main" id="{015A9165-3DEF-4441-A8AF-65FD58201515}"/>
              </a:ext>
            </a:extLst>
          </p:cNvPr>
          <p:cNvSpPr>
            <a:spLocks noGrp="1"/>
          </p:cNvSpPr>
          <p:nvPr>
            <p:ph type="title"/>
          </p:nvPr>
        </p:nvSpPr>
        <p:spPr>
          <a:xfrm>
            <a:off x="819410" y="2429015"/>
            <a:ext cx="9833429" cy="1028700"/>
          </a:xfrm>
        </p:spPr>
        <p:txBody>
          <a:bodyPr/>
          <a:lstStyle>
            <a:lvl1pPr>
              <a:defRPr sz="6000">
                <a:solidFill>
                  <a:schemeClr val="bg1"/>
                </a:solidFill>
              </a:defRPr>
            </a:lvl1pPr>
          </a:lstStyle>
          <a:p>
            <a:r>
              <a:rPr lang="en-US" dirty="0"/>
              <a:t>Click to edit Master title style</a:t>
            </a:r>
          </a:p>
        </p:txBody>
      </p:sp>
      <p:sp>
        <p:nvSpPr>
          <p:cNvPr id="17" name="Oval 16">
            <a:extLst>
              <a:ext uri="{FF2B5EF4-FFF2-40B4-BE49-F238E27FC236}">
                <a16:creationId xmlns:a16="http://schemas.microsoft.com/office/drawing/2014/main" id="{BE16F6A0-95D6-8F46-8E4B-FC501CE66DE1}"/>
              </a:ext>
            </a:extLst>
          </p:cNvPr>
          <p:cNvSpPr/>
          <p:nvPr userDrawn="1"/>
        </p:nvSpPr>
        <p:spPr>
          <a:xfrm>
            <a:off x="11425930" y="6321878"/>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Номер слайда 21">
            <a:extLst>
              <a:ext uri="{FF2B5EF4-FFF2-40B4-BE49-F238E27FC236}">
                <a16:creationId xmlns:a16="http://schemas.microsoft.com/office/drawing/2014/main" id="{BB676755-0E40-6F4B-AD9C-FFCD5A442711}"/>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stStyle>
          <a:p>
            <a:fld id="{D8D877B3-D348-4611-9BDB-C5374591D951}" type="slidenum">
              <a:rPr lang="en-US" smtClean="0"/>
              <a:pPr/>
              <a:t>‹#›</a:t>
            </a:fld>
            <a:endParaRPr lang="en-US" dirty="0"/>
          </a:p>
        </p:txBody>
      </p:sp>
      <p:pic>
        <p:nvPicPr>
          <p:cNvPr id="18" name="Graphic 17">
            <a:extLst>
              <a:ext uri="{FF2B5EF4-FFF2-40B4-BE49-F238E27FC236}">
                <a16:creationId xmlns:a16="http://schemas.microsoft.com/office/drawing/2014/main" id="{39494309-22D6-2550-1CE2-144C507B48F7}"/>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4140" y="5113772"/>
            <a:ext cx="2936442" cy="1290538"/>
          </a:xfrm>
          <a:prstGeom prst="rect">
            <a:avLst/>
          </a:prstGeom>
        </p:spPr>
      </p:pic>
    </p:spTree>
    <p:extLst>
      <p:ext uri="{BB962C8B-B14F-4D97-AF65-F5344CB8AC3E}">
        <p14:creationId xmlns:p14="http://schemas.microsoft.com/office/powerpoint/2010/main" val="9819030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EBF6-BDC1-6AEB-5C8B-975674EDBB7A}"/>
              </a:ext>
            </a:extLst>
          </p:cNvPr>
          <p:cNvSpPr>
            <a:spLocks noGrp="1"/>
          </p:cNvSpPr>
          <p:nvPr>
            <p:ph type="title"/>
          </p:nvPr>
        </p:nvSpPr>
        <p:spPr/>
        <p:txBody>
          <a:bodyPr/>
          <a:lstStyle/>
          <a:p>
            <a:r>
              <a:rPr lang="en-US"/>
              <a:t>Click to edit Master title style</a:t>
            </a:r>
          </a:p>
        </p:txBody>
      </p:sp>
      <p:sp>
        <p:nvSpPr>
          <p:cNvPr id="3" name="Footer Placeholder 1">
            <a:extLst>
              <a:ext uri="{FF2B5EF4-FFF2-40B4-BE49-F238E27FC236}">
                <a16:creationId xmlns:a16="http://schemas.microsoft.com/office/drawing/2014/main" id="{6DA17DF6-EE49-A178-C62A-4A39BB882A8B}"/>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15830058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51537AB-5270-CA3A-3325-48235BDCA3C3}"/>
              </a:ext>
            </a:extLst>
          </p:cNvPr>
          <p:cNvSpPr>
            <a:spLocks noGrp="1"/>
          </p:cNvSpPr>
          <p:nvPr>
            <p:ph type="ctrTitle"/>
          </p:nvPr>
        </p:nvSpPr>
        <p:spPr>
          <a:xfrm>
            <a:off x="1454427" y="1132302"/>
            <a:ext cx="9144000" cy="2387600"/>
          </a:xfrm>
          <a:prstGeom prst="rect">
            <a:avLst/>
          </a:prstGeom>
        </p:spPr>
        <p:txBody>
          <a:bodyPr anchor="b">
            <a:normAutofit/>
          </a:bodyPr>
          <a:lstStyle>
            <a:lvl1pPr algn="ctr">
              <a:defRPr sz="6200" spc="-100" baseline="0"/>
            </a:lvl1pPr>
          </a:lstStyle>
          <a:p>
            <a:r>
              <a:rPr lang="en-US"/>
              <a:t>Click to edit Master title style</a:t>
            </a:r>
            <a:endParaRPr lang="en-US" dirty="0"/>
          </a:p>
        </p:txBody>
      </p:sp>
      <p:sp>
        <p:nvSpPr>
          <p:cNvPr id="4" name="Subtitle 2">
            <a:extLst>
              <a:ext uri="{FF2B5EF4-FFF2-40B4-BE49-F238E27FC236}">
                <a16:creationId xmlns:a16="http://schemas.microsoft.com/office/drawing/2014/main" id="{F015E863-5C54-1AE2-9E5E-A34B59CF23D3}"/>
              </a:ext>
            </a:extLst>
          </p:cNvPr>
          <p:cNvSpPr>
            <a:spLocks noGrp="1"/>
          </p:cNvSpPr>
          <p:nvPr>
            <p:ph type="subTitle" idx="1"/>
          </p:nvPr>
        </p:nvSpPr>
        <p:spPr>
          <a:xfrm>
            <a:off x="1454427" y="3611977"/>
            <a:ext cx="9144000" cy="1655762"/>
          </a:xfrm>
          <a:prstGeom prst="rect">
            <a:avLst/>
          </a:prstGeom>
        </p:spPr>
        <p:txBody>
          <a:bodyPr/>
          <a:lstStyle>
            <a:lvl1pPr marL="0" indent="0" algn="ctr">
              <a:buNone/>
              <a:defRPr sz="3200" baseline="0">
                <a:solidFill>
                  <a:schemeClr val="accent3"/>
                </a:solidFill>
                <a:latin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1">
            <a:extLst>
              <a:ext uri="{FF2B5EF4-FFF2-40B4-BE49-F238E27FC236}">
                <a16:creationId xmlns:a16="http://schemas.microsoft.com/office/drawing/2014/main" id="{8B0C6631-B0E0-27CD-043C-7A9AF335B74C}"/>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41551856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278713-02AE-0591-E7FE-09996FF95E52}"/>
              </a:ext>
            </a:extLst>
          </p:cNvPr>
          <p:cNvSpPr>
            <a:spLocks noGrp="1"/>
          </p:cNvSpPr>
          <p:nvPr>
            <p:ph type="title"/>
          </p:nvPr>
        </p:nvSpPr>
        <p:spPr>
          <a:xfrm>
            <a:off x="913911" y="1826968"/>
            <a:ext cx="10515600" cy="3061555"/>
          </a:xfrm>
          <a:prstGeom prst="rect">
            <a:avLst/>
          </a:prstGeom>
        </p:spPr>
        <p:txBody>
          <a:bodyPr anchor="b"/>
          <a:lstStyle>
            <a:lvl1pPr>
              <a:defRPr sz="6000" spc="-100" baseline="0"/>
            </a:lvl1pPr>
          </a:lstStyle>
          <a:p>
            <a:r>
              <a:rPr lang="en-US"/>
              <a:t>Click to edit Master title style</a:t>
            </a:r>
            <a:endParaRPr lang="en-US" dirty="0"/>
          </a:p>
        </p:txBody>
      </p:sp>
      <p:sp>
        <p:nvSpPr>
          <p:cNvPr id="4" name="Text Placeholder 2">
            <a:extLst>
              <a:ext uri="{FF2B5EF4-FFF2-40B4-BE49-F238E27FC236}">
                <a16:creationId xmlns:a16="http://schemas.microsoft.com/office/drawing/2014/main" id="{5F458891-66F8-1E4B-183B-B2DFF26951F4}"/>
              </a:ext>
            </a:extLst>
          </p:cNvPr>
          <p:cNvSpPr>
            <a:spLocks noGrp="1"/>
          </p:cNvSpPr>
          <p:nvPr>
            <p:ph type="body" idx="1"/>
          </p:nvPr>
        </p:nvSpPr>
        <p:spPr>
          <a:xfrm>
            <a:off x="913911" y="4888523"/>
            <a:ext cx="10515600" cy="1318357"/>
          </a:xfrm>
          <a:prstGeom prst="rect">
            <a:avLst/>
          </a:prstGeom>
        </p:spPr>
        <p:txBody>
          <a:bodyPr/>
          <a:lstStyle>
            <a:lvl1pPr marL="0" indent="0">
              <a:buNone/>
              <a:defRPr sz="2400" baseline="0">
                <a:solidFill>
                  <a:schemeClr val="accent3"/>
                </a:solidFill>
                <a:latin typeface="Lato" panose="020F0502020204030203"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2" name="Footer Placeholder 1">
            <a:extLst>
              <a:ext uri="{FF2B5EF4-FFF2-40B4-BE49-F238E27FC236}">
                <a16:creationId xmlns:a16="http://schemas.microsoft.com/office/drawing/2014/main" id="{83BCCA2B-55D3-9F56-A42F-B1B0A755C691}"/>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5629944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1D2D3-A6DE-EE7F-9F4A-7C3993396A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AA94BF-F502-AB8F-7DF1-BEE47810B1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1">
            <a:extLst>
              <a:ext uri="{FF2B5EF4-FFF2-40B4-BE49-F238E27FC236}">
                <a16:creationId xmlns:a16="http://schemas.microsoft.com/office/drawing/2014/main" id="{09E6A52E-B7B2-EDCC-625C-708211E54C3F}"/>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14811016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936F8-B7B7-1E59-7BBA-D1C0E2B337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859EBD-7887-D9A3-3BDF-F3A88CA6F2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
            <a:extLst>
              <a:ext uri="{FF2B5EF4-FFF2-40B4-BE49-F238E27FC236}">
                <a16:creationId xmlns:a16="http://schemas.microsoft.com/office/drawing/2014/main" id="{45716787-1786-55FF-6114-A151CB8128C6}"/>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347688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344B-AA79-2918-244C-A76DC2FA75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8F76D5-05C8-7F7A-0AAC-18C9B412164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7" name="Footer Placeholder 1">
            <a:extLst>
              <a:ext uri="{FF2B5EF4-FFF2-40B4-BE49-F238E27FC236}">
                <a16:creationId xmlns:a16="http://schemas.microsoft.com/office/drawing/2014/main" id="{68358721-489D-8E73-19D4-0EB435790484}"/>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3242585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12251-A078-3637-8DF9-27A1EB4770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3C6D07-2A3D-EC88-CF33-24459DC9EF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10EAAA-01B0-BB97-F1E2-A420571C3F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1">
            <a:extLst>
              <a:ext uri="{FF2B5EF4-FFF2-40B4-BE49-F238E27FC236}">
                <a16:creationId xmlns:a16="http://schemas.microsoft.com/office/drawing/2014/main" id="{A9AF4A95-1226-C4EC-7352-27447CEDF2ED}"/>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771526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1">
            <a:extLst>
              <a:ext uri="{FF2B5EF4-FFF2-40B4-BE49-F238E27FC236}">
                <a16:creationId xmlns:a16="http://schemas.microsoft.com/office/drawing/2014/main" id="{13BA635E-87A0-B525-507E-58EF16A16E31}"/>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36082398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6E838-1332-0C02-0546-14F09E3D62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F64E03-1D05-B5B6-4CA8-844169343C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A5F1AC-1AAF-FE99-5523-F00A2C61B8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78D0D6-9D5A-57E4-2A63-432574C510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3FAC1D-57EE-B8EB-3C89-4F79AB4ED0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1">
            <a:extLst>
              <a:ext uri="{FF2B5EF4-FFF2-40B4-BE49-F238E27FC236}">
                <a16:creationId xmlns:a16="http://schemas.microsoft.com/office/drawing/2014/main" id="{8DDC63CF-A5C2-F5C7-81B9-820CFCBCBC8F}"/>
              </a:ext>
            </a:extLst>
          </p:cNvPr>
          <p:cNvSpPr>
            <a:spLocks noGrp="1"/>
          </p:cNvSpPr>
          <p:nvPr>
            <p:ph type="ftr" sz="quarter" idx="10"/>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2364301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81AAD-275F-906E-A721-156451781114}"/>
              </a:ext>
            </a:extLst>
          </p:cNvPr>
          <p:cNvSpPr>
            <a:spLocks noGrp="1"/>
          </p:cNvSpPr>
          <p:nvPr>
            <p:ph type="title"/>
          </p:nvPr>
        </p:nvSpPr>
        <p:spPr/>
        <p:txBody>
          <a:bodyPr/>
          <a:lstStyle/>
          <a:p>
            <a:r>
              <a:rPr lang="en-US"/>
              <a:t>Click to edit Master title style</a:t>
            </a:r>
          </a:p>
        </p:txBody>
      </p:sp>
      <p:sp>
        <p:nvSpPr>
          <p:cNvPr id="8" name="Footer Placeholder 1">
            <a:extLst>
              <a:ext uri="{FF2B5EF4-FFF2-40B4-BE49-F238E27FC236}">
                <a16:creationId xmlns:a16="http://schemas.microsoft.com/office/drawing/2014/main" id="{F8295206-790F-5FFA-6549-EB20560D8746}"/>
              </a:ext>
            </a:extLst>
          </p:cNvPr>
          <p:cNvSpPr>
            <a:spLocks noGrp="1"/>
          </p:cNvSpPr>
          <p:nvPr>
            <p:ph type="ftr" sz="quarter" idx="10"/>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2775337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7936FA5E-DFC4-A815-0462-DD649FEDED46}"/>
              </a:ext>
            </a:extLst>
          </p:cNvPr>
          <p:cNvSpPr>
            <a:spLocks noGrp="1"/>
          </p:cNvSpPr>
          <p:nvPr>
            <p:ph type="ftr" sz="quarter" idx="10"/>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1507118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48B7-700C-92BB-5488-3C989CB155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41F318-ED30-2A3E-17B7-9E45158330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53F9DC-4246-278B-B69F-05E24D1EA2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1">
            <a:extLst>
              <a:ext uri="{FF2B5EF4-FFF2-40B4-BE49-F238E27FC236}">
                <a16:creationId xmlns:a16="http://schemas.microsoft.com/office/drawing/2014/main" id="{B107D8BF-E565-8061-11BE-C0C49568E762}"/>
              </a:ext>
            </a:extLst>
          </p:cNvPr>
          <p:cNvSpPr>
            <a:spLocks noGrp="1"/>
          </p:cNvSpPr>
          <p:nvPr>
            <p:ph type="ftr" sz="quarter" idx="10"/>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5851375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91863-4354-D961-5CFC-94CBE5C9DF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5FA6FA-2CD4-459B-7342-5CEC88814F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AA3D12-DAD7-40D1-2A39-E879B1A6BB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1">
            <a:extLst>
              <a:ext uri="{FF2B5EF4-FFF2-40B4-BE49-F238E27FC236}">
                <a16:creationId xmlns:a16="http://schemas.microsoft.com/office/drawing/2014/main" id="{5E332FA5-A2FF-1F83-C5C7-26E1EE9C6BAB}"/>
              </a:ext>
            </a:extLst>
          </p:cNvPr>
          <p:cNvSpPr>
            <a:spLocks noGrp="1"/>
          </p:cNvSpPr>
          <p:nvPr>
            <p:ph type="ftr" sz="quarter" idx="10"/>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21961963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5AD52-A11D-ECAD-D8A0-829A944B42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017645-0F85-A188-E9E8-1FF66FF702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
            <a:extLst>
              <a:ext uri="{FF2B5EF4-FFF2-40B4-BE49-F238E27FC236}">
                <a16:creationId xmlns:a16="http://schemas.microsoft.com/office/drawing/2014/main" id="{35D9E80D-005F-6EC1-01E1-8B102F1D9FC9}"/>
              </a:ext>
            </a:extLst>
          </p:cNvPr>
          <p:cNvSpPr>
            <a:spLocks noGrp="1"/>
          </p:cNvSpPr>
          <p:nvPr>
            <p:ph type="ftr" sz="quarter" idx="10"/>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25256344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C8E244-965C-CE1D-8EE2-7C634A30D5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D05C85-35A2-4CF4-7865-141E9F908C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
            <a:extLst>
              <a:ext uri="{FF2B5EF4-FFF2-40B4-BE49-F238E27FC236}">
                <a16:creationId xmlns:a16="http://schemas.microsoft.com/office/drawing/2014/main" id="{975F57B7-DE1D-8AC2-8D28-52DB5C365023}"/>
              </a:ext>
            </a:extLst>
          </p:cNvPr>
          <p:cNvSpPr>
            <a:spLocks noGrp="1"/>
          </p:cNvSpPr>
          <p:nvPr>
            <p:ph type="ftr" sz="quarter" idx="10"/>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12045276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Title and Content">
  <p:cSld name="1_Title and Content">
    <p:spTree>
      <p:nvGrpSpPr>
        <p:cNvPr id="1" name="Shape 13"/>
        <p:cNvGrpSpPr/>
        <p:nvPr/>
      </p:nvGrpSpPr>
      <p:grpSpPr>
        <a:xfrm>
          <a:off x="0" y="0"/>
          <a:ext cx="0" cy="0"/>
          <a:chOff x="0" y="0"/>
          <a:chExt cx="0" cy="0"/>
        </a:xfrm>
      </p:grpSpPr>
      <p:sp>
        <p:nvSpPr>
          <p:cNvPr id="14" name="Google Shape;14;p17"/>
          <p:cNvSpPr txBox="1">
            <a:spLocks noGrp="1"/>
          </p:cNvSpPr>
          <p:nvPr>
            <p:ph type="body" idx="1"/>
          </p:nvPr>
        </p:nvSpPr>
        <p:spPr>
          <a:xfrm>
            <a:off x="838200" y="1825625"/>
            <a:ext cx="10515600" cy="40381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 name="Google Shape;15;p17"/>
          <p:cNvSpPr txBox="1">
            <a:spLocks noGrp="1"/>
          </p:cNvSpPr>
          <p:nvPr>
            <p:ph type="title"/>
          </p:nvPr>
        </p:nvSpPr>
        <p:spPr>
          <a:xfrm>
            <a:off x="838200" y="568036"/>
            <a:ext cx="10515600" cy="11226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Footer Placeholder 1">
            <a:extLst>
              <a:ext uri="{FF2B5EF4-FFF2-40B4-BE49-F238E27FC236}">
                <a16:creationId xmlns:a16="http://schemas.microsoft.com/office/drawing/2014/main" id="{5F162975-1D5D-CB90-0974-5E14F4C78E2E}"/>
              </a:ext>
            </a:extLst>
          </p:cNvPr>
          <p:cNvSpPr>
            <a:spLocks noGrp="1"/>
          </p:cNvSpPr>
          <p:nvPr>
            <p:ph type="ftr" sz="quarter" idx="10"/>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23936113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Title_Subtitle_&amp;_Content_Left">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BA8DC889-905D-42A3-BB80-FE85C4CE285C}"/>
              </a:ext>
            </a:extLst>
          </p:cNvPr>
          <p:cNvSpPr>
            <a:spLocks noGrp="1"/>
          </p:cNvSpPr>
          <p:nvPr>
            <p:ph type="body" sz="quarter" idx="13"/>
          </p:nvPr>
        </p:nvSpPr>
        <p:spPr>
          <a:xfrm>
            <a:off x="404429" y="1371600"/>
            <a:ext cx="7559164" cy="4756245"/>
          </a:xfrm>
        </p:spPr>
        <p:txBody>
          <a:bodyPr/>
          <a:lstStyle>
            <a:lvl1pPr marL="0" indent="0">
              <a:lnSpc>
                <a:spcPct val="120000"/>
              </a:lnSpc>
              <a:spcBef>
                <a:spcPts val="0"/>
              </a:spcBef>
              <a:buNone/>
              <a:defRPr sz="1800" b="0">
                <a:latin typeface="Avenir Next LT Pro" panose="020B0504020202020204" pitchFamily="34" charset="0"/>
              </a:defRPr>
            </a:lvl1pPr>
            <a:lvl2pPr marL="227013" indent="-227013">
              <a:lnSpc>
                <a:spcPct val="120000"/>
              </a:lnSpc>
              <a:spcBef>
                <a:spcPts val="0"/>
              </a:spcBef>
              <a:buSzPct val="110000"/>
              <a:buFont typeface="Arial Black" panose="020B0A04020102020204" pitchFamily="34" charset="0"/>
              <a:buChar char="●"/>
              <a:defRPr sz="1600">
                <a:latin typeface="Avenir Next LT Pro" panose="020B0504020202020204" pitchFamily="34" charset="0"/>
              </a:defRPr>
            </a:lvl2pPr>
            <a:lvl3pPr>
              <a:lnSpc>
                <a:spcPct val="120000"/>
              </a:lnSpc>
              <a:spcBef>
                <a:spcPts val="0"/>
              </a:spcBef>
              <a:defRPr sz="1500">
                <a:latin typeface="Avenir Next LT Pro" panose="020B0504020202020204" pitchFamily="34" charset="0"/>
              </a:defRPr>
            </a:lvl3pPr>
            <a:lvl4pPr>
              <a:lnSpc>
                <a:spcPct val="120000"/>
              </a:lnSpc>
              <a:spcBef>
                <a:spcPts val="0"/>
              </a:spcBef>
              <a:defRPr sz="1400">
                <a:latin typeface="Avenir Next LT Pro" panose="020B0504020202020204" pitchFamily="34" charset="0"/>
              </a:defRPr>
            </a:lvl4pPr>
            <a:lvl5pPr>
              <a:lnSpc>
                <a:spcPct val="120000"/>
              </a:lnSpc>
              <a:spcBef>
                <a:spcPts val="0"/>
              </a:spcBef>
              <a:defRPr sz="1400">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33B0F2C1-D60C-430A-A6F2-C484CD4CC3AD}"/>
              </a:ext>
            </a:extLst>
          </p:cNvPr>
          <p:cNvSpPr>
            <a:spLocks noGrp="1"/>
          </p:cNvSpPr>
          <p:nvPr>
            <p:ph type="title"/>
          </p:nvPr>
        </p:nvSpPr>
        <p:spPr>
          <a:xfrm>
            <a:off x="404429" y="283001"/>
            <a:ext cx="11567138" cy="498598"/>
          </a:xfrm>
        </p:spPr>
        <p:txBody>
          <a:bodyPr wrap="square" tIns="0" bIns="0" anchor="ctr" anchorCtr="0">
            <a:noAutofit/>
          </a:bodyPr>
          <a:lstStyle>
            <a:lvl1pPr algn="l">
              <a:defRPr lang="en-US" sz="3600" b="1" dirty="0">
                <a:solidFill>
                  <a:srgbClr val="000334"/>
                </a:solidFill>
                <a:latin typeface="Avenir Next LT Pro" panose="020B0504020202020204" pitchFamily="34" charset="0"/>
                <a:ea typeface="+mn-ea"/>
                <a:cs typeface="Poppins" pitchFamily="2" charset="77"/>
              </a:defRPr>
            </a:lvl1pPr>
          </a:lstStyle>
          <a:p>
            <a:pPr marL="0" lvl="0" defTabSz="457200"/>
            <a:r>
              <a:rPr lang="en-US"/>
              <a:t>Click to edit Master title style</a:t>
            </a:r>
          </a:p>
        </p:txBody>
      </p:sp>
      <p:sp>
        <p:nvSpPr>
          <p:cNvPr id="13" name="Text Placeholder 2">
            <a:extLst>
              <a:ext uri="{FF2B5EF4-FFF2-40B4-BE49-F238E27FC236}">
                <a16:creationId xmlns:a16="http://schemas.microsoft.com/office/drawing/2014/main" id="{3E994161-616A-47CB-B202-2780FC411836}"/>
              </a:ext>
            </a:extLst>
          </p:cNvPr>
          <p:cNvSpPr>
            <a:spLocks noGrp="1"/>
          </p:cNvSpPr>
          <p:nvPr>
            <p:ph type="body" idx="1"/>
          </p:nvPr>
        </p:nvSpPr>
        <p:spPr>
          <a:xfrm>
            <a:off x="404429" y="781599"/>
            <a:ext cx="11567138" cy="249299"/>
          </a:xfrm>
        </p:spPr>
        <p:txBody>
          <a:bodyPr wrap="none" tIns="0" bIns="0" anchor="ctr" anchorCtr="0">
            <a:noAutofit/>
          </a:bodyPr>
          <a:lstStyle>
            <a:lvl1pPr marL="0" indent="0" algn="l">
              <a:buNone/>
              <a:defRPr lang="en-US" sz="1800" b="0">
                <a:solidFill>
                  <a:srgbClr val="000334"/>
                </a:solidFill>
                <a:latin typeface="Avenir Next LT Pro" panose="020B0504020202020204" pitchFamily="34" charset="0"/>
                <a:cs typeface="Poppins" pitchFamily="2" charset="77"/>
              </a:defRPr>
            </a:lvl1pPr>
          </a:lstStyle>
          <a:p>
            <a:pPr marL="0" lvl="0" defTabSz="457200"/>
            <a:r>
              <a:rPr lang="en-US"/>
              <a:t>Click to edit Master text styles</a:t>
            </a:r>
          </a:p>
        </p:txBody>
      </p:sp>
      <p:sp>
        <p:nvSpPr>
          <p:cNvPr id="14" name="Picture Placeholder 12">
            <a:extLst>
              <a:ext uri="{FF2B5EF4-FFF2-40B4-BE49-F238E27FC236}">
                <a16:creationId xmlns:a16="http://schemas.microsoft.com/office/drawing/2014/main" id="{D9D3128C-2D34-4C92-A5AC-BADFCA80897D}"/>
              </a:ext>
            </a:extLst>
          </p:cNvPr>
          <p:cNvSpPr>
            <a:spLocks noGrp="1"/>
          </p:cNvSpPr>
          <p:nvPr>
            <p:ph type="pic" sz="quarter" idx="10" hasCustomPrompt="1"/>
          </p:nvPr>
        </p:nvSpPr>
        <p:spPr>
          <a:xfrm>
            <a:off x="7963592" y="1371600"/>
            <a:ext cx="3997081" cy="4756245"/>
          </a:xfrm>
        </p:spPr>
        <p:txBody>
          <a:bodyPr anchor="t"/>
          <a:lstStyle>
            <a:lvl1pPr marL="0" indent="0" algn="ctr">
              <a:buNone/>
              <a:defRPr/>
            </a:lvl1pPr>
          </a:lstStyle>
          <a:p>
            <a:r>
              <a:rPr lang="en-US"/>
              <a:t>Click icon to add photo or graphic</a:t>
            </a:r>
          </a:p>
        </p:txBody>
      </p:sp>
      <p:sp>
        <p:nvSpPr>
          <p:cNvPr id="2" name="Footer Placeholder 1">
            <a:extLst>
              <a:ext uri="{FF2B5EF4-FFF2-40B4-BE49-F238E27FC236}">
                <a16:creationId xmlns:a16="http://schemas.microsoft.com/office/drawing/2014/main" id="{3DF97BEC-B761-5463-175A-91CE222C0F18}"/>
              </a:ext>
            </a:extLst>
          </p:cNvPr>
          <p:cNvSpPr>
            <a:spLocks noGrp="1"/>
          </p:cNvSpPr>
          <p:nvPr>
            <p:ph type="ftr" sz="quarter" idx="14"/>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5255869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Title + Body, white">
  <p:cSld name="Title + Body, white">
    <p:spTree>
      <p:nvGrpSpPr>
        <p:cNvPr id="1" name="Shape 31"/>
        <p:cNvGrpSpPr/>
        <p:nvPr/>
      </p:nvGrpSpPr>
      <p:grpSpPr>
        <a:xfrm>
          <a:off x="0" y="0"/>
          <a:ext cx="0" cy="0"/>
          <a:chOff x="0" y="0"/>
          <a:chExt cx="0" cy="0"/>
        </a:xfrm>
      </p:grpSpPr>
      <p:sp>
        <p:nvSpPr>
          <p:cNvPr id="32" name="Google Shape;32;p76"/>
          <p:cNvSpPr txBox="1">
            <a:spLocks noGrp="1"/>
          </p:cNvSpPr>
          <p:nvPr>
            <p:ph type="title"/>
          </p:nvPr>
        </p:nvSpPr>
        <p:spPr>
          <a:xfrm>
            <a:off x="885084" y="513068"/>
            <a:ext cx="9871560" cy="783361"/>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SzPts val="4400"/>
              <a:buNone/>
              <a:defRPr sz="3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6"/>
          <p:cNvSpPr txBox="1">
            <a:spLocks noGrp="1"/>
          </p:cNvSpPr>
          <p:nvPr>
            <p:ph type="body" idx="1"/>
          </p:nvPr>
        </p:nvSpPr>
        <p:spPr>
          <a:xfrm>
            <a:off x="885084" y="1882390"/>
            <a:ext cx="9871560" cy="419006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Font typeface="NTR"/>
              <a:buChar char="-"/>
              <a:defRPr>
                <a:solidFill>
                  <a:schemeClr val="dk1"/>
                </a:solidFill>
                <a:latin typeface="Lato" panose="020F0502020204030203" pitchFamily="34" charset="0"/>
                <a:ea typeface="Lato" panose="020F0502020204030203" pitchFamily="34" charset="0"/>
                <a:cs typeface="Lato" panose="020F0502020204030203" pitchFamily="34" charset="0"/>
                <a:sym typeface="Archivo Light"/>
              </a:defRPr>
            </a:lvl1pPr>
            <a:lvl2pPr marL="914400" lvl="1" indent="-381000" algn="l">
              <a:lnSpc>
                <a:spcPct val="90000"/>
              </a:lnSpc>
              <a:spcBef>
                <a:spcPts val="500"/>
              </a:spcBef>
              <a:spcAft>
                <a:spcPts val="0"/>
              </a:spcAft>
              <a:buSzPts val="2400"/>
              <a:buFont typeface="NTR"/>
              <a:buChar char="-"/>
              <a:defRPr>
                <a:solidFill>
                  <a:schemeClr val="accent4"/>
                </a:solidFill>
                <a:latin typeface="Archivo Light"/>
                <a:ea typeface="Archivo Light"/>
                <a:cs typeface="Archivo Light"/>
                <a:sym typeface="Archivo Light"/>
              </a:defRPr>
            </a:lvl2pPr>
            <a:lvl3pPr marL="1371600" lvl="2" indent="-355600" algn="l">
              <a:lnSpc>
                <a:spcPct val="90000"/>
              </a:lnSpc>
              <a:spcBef>
                <a:spcPts val="500"/>
              </a:spcBef>
              <a:spcAft>
                <a:spcPts val="0"/>
              </a:spcAft>
              <a:buSzPts val="2000"/>
              <a:buFont typeface="NTR"/>
              <a:buChar char="-"/>
              <a:defRPr>
                <a:solidFill>
                  <a:schemeClr val="lt1"/>
                </a:solidFill>
                <a:latin typeface="Archivo Light"/>
                <a:ea typeface="Archivo Light"/>
                <a:cs typeface="Archivo Light"/>
                <a:sym typeface="Archivo Light"/>
              </a:defRPr>
            </a:lvl3pPr>
            <a:lvl4pPr marL="1828800" lvl="3" indent="-342900" algn="l">
              <a:lnSpc>
                <a:spcPct val="90000"/>
              </a:lnSpc>
              <a:spcBef>
                <a:spcPts val="500"/>
              </a:spcBef>
              <a:spcAft>
                <a:spcPts val="0"/>
              </a:spcAft>
              <a:buSzPts val="1800"/>
              <a:buFont typeface="NTR"/>
              <a:buChar char="-"/>
              <a:defRPr>
                <a:solidFill>
                  <a:schemeClr val="accent6"/>
                </a:solidFill>
                <a:latin typeface="Archivo Light"/>
                <a:ea typeface="Archivo Light"/>
                <a:cs typeface="Archivo Light"/>
                <a:sym typeface="Archivo Light"/>
              </a:defRPr>
            </a:lvl4pPr>
            <a:lvl5pPr marL="2286000" lvl="4" indent="-342900" algn="l">
              <a:lnSpc>
                <a:spcPct val="90000"/>
              </a:lnSpc>
              <a:spcBef>
                <a:spcPts val="500"/>
              </a:spcBef>
              <a:spcAft>
                <a:spcPts val="0"/>
              </a:spcAft>
              <a:buSzPts val="1800"/>
              <a:buFont typeface="NTR"/>
              <a:buChar char="-"/>
              <a:defRPr>
                <a:solidFill>
                  <a:schemeClr val="dk1"/>
                </a:solidFill>
                <a:latin typeface="Archivo Light"/>
                <a:ea typeface="Archivo Light"/>
                <a:cs typeface="Archivo Light"/>
                <a:sym typeface="Archivo Light"/>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dirty="0"/>
          </a:p>
        </p:txBody>
      </p:sp>
      <p:sp>
        <p:nvSpPr>
          <p:cNvPr id="2" name="Footer Placeholder 1">
            <a:extLst>
              <a:ext uri="{FF2B5EF4-FFF2-40B4-BE49-F238E27FC236}">
                <a16:creationId xmlns:a16="http://schemas.microsoft.com/office/drawing/2014/main" id="{0BC89095-13D0-F57C-F554-AAB7F8456115}"/>
              </a:ext>
            </a:extLst>
          </p:cNvPr>
          <p:cNvSpPr txBox="1">
            <a:spLocks/>
          </p:cNvSpPr>
          <p:nvPr userDrawn="1"/>
        </p:nvSpPr>
        <p:spPr>
          <a:xfrm>
            <a:off x="8077200" y="6492875"/>
            <a:ext cx="4114800"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r>
              <a:rPr lang="en-US" sz="1000"/>
              <a:t>Regenstrief</a:t>
            </a:r>
            <a:r>
              <a:rPr lang="en-US"/>
              <a:t> Institute, Inc.</a:t>
            </a:r>
            <a:endParaRPr lang="en-US" dirty="0"/>
          </a:p>
        </p:txBody>
      </p:sp>
    </p:spTree>
    <p:extLst>
      <p:ext uri="{BB962C8B-B14F-4D97-AF65-F5344CB8AC3E}">
        <p14:creationId xmlns:p14="http://schemas.microsoft.com/office/powerpoint/2010/main" val="2301872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1">
            <a:extLst>
              <a:ext uri="{FF2B5EF4-FFF2-40B4-BE49-F238E27FC236}">
                <a16:creationId xmlns:a16="http://schemas.microsoft.com/office/drawing/2014/main" id="{8CD9B996-AFD2-8FA8-AF1C-D966F3D66FE2}"/>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19656531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Normal">
  <p:cSld name="Normal">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609600" y="963654"/>
            <a:ext cx="10972800" cy="179986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5"/>
          <p:cNvSpPr txBox="1">
            <a:spLocks noGrp="1"/>
          </p:cNvSpPr>
          <p:nvPr>
            <p:ph type="body" idx="1"/>
          </p:nvPr>
        </p:nvSpPr>
        <p:spPr>
          <a:xfrm>
            <a:off x="609601" y="4876801"/>
            <a:ext cx="5964238" cy="145288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29A9E1"/>
              </a:buClr>
              <a:buSzPts val="2800"/>
              <a:buFont typeface="Lato"/>
              <a:buNone/>
              <a:defRPr sz="2800" b="0" i="0" u="none" strike="noStrike" cap="none">
                <a:solidFill>
                  <a:srgbClr val="29A9E1"/>
                </a:solidFill>
                <a:latin typeface="Lato"/>
                <a:ea typeface="Lato"/>
                <a:cs typeface="Lato"/>
                <a:sym typeface="Lato"/>
              </a:defRPr>
            </a:lvl1pPr>
            <a:lvl2pPr marL="914400" marR="0" lvl="1" indent="-228600" algn="l" rtl="0">
              <a:lnSpc>
                <a:spcPct val="90000"/>
              </a:lnSpc>
              <a:spcBef>
                <a:spcPts val="5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228600" algn="l" rtl="0">
              <a:lnSpc>
                <a:spcPct val="90000"/>
              </a:lnSpc>
              <a:spcBef>
                <a:spcPts val="500"/>
              </a:spcBef>
              <a:spcAft>
                <a:spcPts val="0"/>
              </a:spcAft>
              <a:buClr>
                <a:schemeClr val="dk1"/>
              </a:buClr>
              <a:buSzPts val="2000"/>
              <a:buFont typeface="Lato"/>
              <a:buNone/>
              <a:defRPr sz="2000" b="0" i="0" u="none" strike="noStrike" cap="none">
                <a:solidFill>
                  <a:schemeClr val="dk1"/>
                </a:solidFill>
                <a:latin typeface="Lato"/>
                <a:ea typeface="Lato"/>
                <a:cs typeface="Lato"/>
                <a:sym typeface="Lato"/>
              </a:defRPr>
            </a:lvl3pPr>
            <a:lvl4pPr marL="1828800" marR="0" lvl="3" indent="-228600" algn="l" rtl="0">
              <a:lnSpc>
                <a:spcPct val="90000"/>
              </a:lnSpc>
              <a:spcBef>
                <a:spcPts val="50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4pPr>
            <a:lvl5pPr marL="2286000" marR="0" lvl="4" indent="-228600" algn="l" rtl="0">
              <a:lnSpc>
                <a:spcPct val="90000"/>
              </a:lnSpc>
              <a:spcBef>
                <a:spcPts val="50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9pPr>
          </a:lstStyle>
          <a:p>
            <a:endParaRPr/>
          </a:p>
        </p:txBody>
      </p:sp>
      <p:sp>
        <p:nvSpPr>
          <p:cNvPr id="2" name="Footer Placeholder 1">
            <a:extLst>
              <a:ext uri="{FF2B5EF4-FFF2-40B4-BE49-F238E27FC236}">
                <a16:creationId xmlns:a16="http://schemas.microsoft.com/office/drawing/2014/main" id="{5216FFD5-1093-07CD-9384-6A1EE7BE8496}"/>
              </a:ext>
            </a:extLst>
          </p:cNvPr>
          <p:cNvSpPr>
            <a:spLocks noGrp="1"/>
          </p:cNvSpPr>
          <p:nvPr>
            <p:ph type="ftr" sz="quarter" idx="10"/>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1492011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
            <a:extLst>
              <a:ext uri="{FF2B5EF4-FFF2-40B4-BE49-F238E27FC236}">
                <a16:creationId xmlns:a16="http://schemas.microsoft.com/office/drawing/2014/main" id="{0EAC7E8B-6BD6-9622-01B1-985FD06F5015}"/>
              </a:ext>
            </a:extLst>
          </p:cNvPr>
          <p:cNvSpPr>
            <a:spLocks noGrp="1"/>
          </p:cNvSpPr>
          <p:nvPr>
            <p:ph type="ftr" sz="quarter" idx="10"/>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3061029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568036"/>
            <a:ext cx="10515600" cy="1122652"/>
          </a:xfrm>
          <a:prstGeom prst="rect">
            <a:avLst/>
          </a:prstGeom>
        </p:spPr>
        <p:txBody>
          <a:bodyPr/>
          <a:lstStyle/>
          <a:p>
            <a:r>
              <a:rPr lang="en-US"/>
              <a:t>Click to edit Master title style</a:t>
            </a:r>
          </a:p>
        </p:txBody>
      </p:sp>
      <p:sp>
        <p:nvSpPr>
          <p:cNvPr id="3" name="Footer Placeholder 1">
            <a:extLst>
              <a:ext uri="{FF2B5EF4-FFF2-40B4-BE49-F238E27FC236}">
                <a16:creationId xmlns:a16="http://schemas.microsoft.com/office/drawing/2014/main" id="{7878D2A1-B257-A522-1762-F6A174F55ADF}"/>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2131439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1">
            <a:extLst>
              <a:ext uri="{FF2B5EF4-FFF2-40B4-BE49-F238E27FC236}">
                <a16:creationId xmlns:a16="http://schemas.microsoft.com/office/drawing/2014/main" id="{438BE67A-FF30-A7AC-8467-9EB1034A412D}"/>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2629160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1">
            <a:extLst>
              <a:ext uri="{FF2B5EF4-FFF2-40B4-BE49-F238E27FC236}">
                <a16:creationId xmlns:a16="http://schemas.microsoft.com/office/drawing/2014/main" id="{5A7E8040-5204-586E-DA98-8CD6B80E6A55}"/>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1843584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theme" Target="../theme/theme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0"/>
            <a:ext cx="12192000" cy="466725"/>
          </a:xfrm>
          <a:prstGeom prst="rect">
            <a:avLst/>
          </a:prstGeom>
          <a:solidFill>
            <a:srgbClr val="29A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Placeholder 10"/>
          <p:cNvSpPr>
            <a:spLocks noGrp="1"/>
          </p:cNvSpPr>
          <p:nvPr>
            <p:ph type="title"/>
          </p:nvPr>
        </p:nvSpPr>
        <p:spPr>
          <a:xfrm>
            <a:off x="838200" y="466725"/>
            <a:ext cx="10515600" cy="1223963"/>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11"/>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BDA19A26-B165-D1B6-3443-31CFFDFA8806}"/>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285794596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sldNum="0" hdr="0" ftr="0" dt="0"/>
  <p:txStyles>
    <p:titleStyle>
      <a:lvl1pPr algn="l" defTabSz="914400" rtl="0" eaLnBrk="1" latinLnBrk="0" hangingPunct="1">
        <a:lnSpc>
          <a:spcPct val="90000"/>
        </a:lnSpc>
        <a:spcBef>
          <a:spcPct val="0"/>
        </a:spcBef>
        <a:buNone/>
        <a:defRPr sz="4400" b="1" i="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6F21FD29-DC11-3343-E2C3-4B88F75BD3F3}"/>
              </a:ext>
            </a:extLst>
          </p:cNvPr>
          <p:cNvSpPr>
            <a:spLocks noGrp="1"/>
          </p:cNvSpPr>
          <p:nvPr>
            <p:ph type="title"/>
          </p:nvPr>
        </p:nvSpPr>
        <p:spPr>
          <a:xfrm>
            <a:off x="838200" y="365125"/>
            <a:ext cx="10515600" cy="1325563"/>
          </a:xfrm>
          <a:prstGeom prst="rect">
            <a:avLst/>
          </a:prstGeom>
          <a:noFill/>
        </p:spPr>
        <p:txBody>
          <a:bodyPr vert="horz" lIns="91440" tIns="45720" rIns="91440" bIns="45720" rtlCol="0" anchor="ctr">
            <a:normAutofit/>
          </a:bodyPr>
          <a:lstStyle/>
          <a:p>
            <a:r>
              <a:rPr lang="en-US" dirty="0"/>
              <a:t>Click to edit Master title style</a:t>
            </a:r>
          </a:p>
        </p:txBody>
      </p:sp>
      <p:sp>
        <p:nvSpPr>
          <p:cNvPr id="8" name="TextBox 7">
            <a:extLst>
              <a:ext uri="{FF2B5EF4-FFF2-40B4-BE49-F238E27FC236}">
                <a16:creationId xmlns:a16="http://schemas.microsoft.com/office/drawing/2014/main" id="{9318C99E-A4B1-F567-0545-696113A101DF}"/>
              </a:ext>
            </a:extLst>
          </p:cNvPr>
          <p:cNvSpPr txBox="1"/>
          <p:nvPr/>
        </p:nvSpPr>
        <p:spPr>
          <a:xfrm rot="16200000">
            <a:off x="-2172702" y="2087563"/>
            <a:ext cx="4727448" cy="457200"/>
          </a:xfrm>
          <a:prstGeom prst="rect">
            <a:avLst/>
          </a:prstGeom>
          <a:solidFill>
            <a:srgbClr val="29A9E1"/>
          </a:solidFill>
        </p:spPr>
        <p:txBody>
          <a:bodyPr wrap="square" rtlCol="0" anchor="ctr">
            <a:spAutoFit/>
          </a:bodyPr>
          <a:lstStyle/>
          <a:p>
            <a:pPr>
              <a:spcBef>
                <a:spcPts val="600"/>
              </a:spcBef>
              <a:spcAft>
                <a:spcPts val="600"/>
              </a:spcAft>
            </a:pPr>
            <a:r>
              <a:rPr lang="en-US" sz="1600" b="1" dirty="0">
                <a:solidFill>
                  <a:schemeClr val="bg1"/>
                </a:solidFill>
                <a:latin typeface="Lato" panose="020F0502020204030203" pitchFamily="34" charset="0"/>
                <a:ea typeface="Lato" panose="020F0502020204030203" pitchFamily="34" charset="0"/>
                <a:cs typeface="Lato" panose="020F0502020204030203" pitchFamily="34" charset="0"/>
              </a:rPr>
              <a:t>2025 LOINC CONFERENCE</a:t>
            </a:r>
          </a:p>
        </p:txBody>
      </p:sp>
      <p:sp>
        <p:nvSpPr>
          <p:cNvPr id="9" name="TextBox 8">
            <a:extLst>
              <a:ext uri="{FF2B5EF4-FFF2-40B4-BE49-F238E27FC236}">
                <a16:creationId xmlns:a16="http://schemas.microsoft.com/office/drawing/2014/main" id="{1278C39A-FA20-1F80-CC30-C873955C9F03}"/>
              </a:ext>
            </a:extLst>
          </p:cNvPr>
          <p:cNvSpPr txBox="1"/>
          <p:nvPr/>
        </p:nvSpPr>
        <p:spPr>
          <a:xfrm rot="16200000">
            <a:off x="-951272" y="5593580"/>
            <a:ext cx="2284586" cy="457200"/>
          </a:xfrm>
          <a:prstGeom prst="rect">
            <a:avLst/>
          </a:prstGeom>
          <a:solidFill>
            <a:srgbClr val="002E5D"/>
          </a:solidFill>
        </p:spPr>
        <p:txBody>
          <a:bodyPr wrap="square" rtlCol="0" anchor="ctr">
            <a:spAutoFit/>
          </a:bodyPr>
          <a:lstStyle/>
          <a:p>
            <a:pPr algn="r">
              <a:spcBef>
                <a:spcPts val="600"/>
              </a:spcBef>
              <a:spcAft>
                <a:spcPts val="600"/>
              </a:spcAft>
            </a:pPr>
            <a:r>
              <a:rPr lang="en-US" sz="1600" b="1" dirty="0">
                <a:solidFill>
                  <a:schemeClr val="bg1"/>
                </a:solidFill>
                <a:latin typeface="Lato" panose="020F0502020204030203" pitchFamily="34" charset="0"/>
                <a:ea typeface="Lato" panose="020F0502020204030203" pitchFamily="34" charset="0"/>
                <a:cs typeface="Lato" panose="020F0502020204030203" pitchFamily="34" charset="0"/>
              </a:rPr>
              <a:t>MONTREAL, QC</a:t>
            </a:r>
          </a:p>
        </p:txBody>
      </p:sp>
      <p:sp>
        <p:nvSpPr>
          <p:cNvPr id="3" name="Footer Placeholder 1">
            <a:extLst>
              <a:ext uri="{FF2B5EF4-FFF2-40B4-BE49-F238E27FC236}">
                <a16:creationId xmlns:a16="http://schemas.microsoft.com/office/drawing/2014/main" id="{BEF4136C-1947-CA29-E9C8-23DC0C6438CC}"/>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213323276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2" r:id="rId13"/>
    <p:sldLayoutId id="2147483703" r:id="rId14"/>
    <p:sldLayoutId id="2147483724" r:id="rId15"/>
    <p:sldLayoutId id="2147483725" r:id="rId16"/>
    <p:sldLayoutId id="2147483726" r:id="rId17"/>
    <p:sldLayoutId id="2147483747" r:id="rId18"/>
    <p:sldLayoutId id="2147483748" r:id="rId19"/>
    <p:sldLayoutId id="2147483749" r:id="rId20"/>
  </p:sldLayoutIdLst>
  <p:hf sldNum="0" hdr="0" ftr="0" dt="0"/>
  <p:txStyles>
    <p:titleStyle>
      <a:lvl1pPr algn="l" defTabSz="914400" rtl="0" eaLnBrk="1" latinLnBrk="0" hangingPunct="1">
        <a:lnSpc>
          <a:spcPct val="90000"/>
        </a:lnSpc>
        <a:spcBef>
          <a:spcPct val="0"/>
        </a:spcBef>
        <a:buNone/>
        <a:defRPr sz="4400" b="1" i="0" kern="1200" baseline="0">
          <a:solidFill>
            <a:schemeClr val="tx1"/>
          </a:solidFill>
          <a:latin typeface="Lato Medium" panose="020F050202020403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699A10-2E5D-8D93-A5EC-20BE9F5735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7457B56-AFE9-3AB0-682D-1CA51742B9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1">
            <a:extLst>
              <a:ext uri="{FF2B5EF4-FFF2-40B4-BE49-F238E27FC236}">
                <a16:creationId xmlns:a16="http://schemas.microsoft.com/office/drawing/2014/main" id="{451C627B-442F-401F-51AD-EE679FE0468C}"/>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298290422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Lst>
  <p:hf sldNum="0" hdr="0" ftr="0" dt="0"/>
  <p:txStyles>
    <p:titleStyle>
      <a:lvl1pPr algn="l" defTabSz="914400" rtl="0" eaLnBrk="1" latinLnBrk="0" hangingPunct="1">
        <a:lnSpc>
          <a:spcPct val="90000"/>
        </a:lnSpc>
        <a:spcBef>
          <a:spcPct val="0"/>
        </a:spcBef>
        <a:buNone/>
        <a:defRPr sz="4400" b="1" i="0" kern="1200" baseline="0">
          <a:solidFill>
            <a:schemeClr val="tx1"/>
          </a:solidFill>
          <a:latin typeface="Lato" panose="020F0502020204030203" pitchFamily="34"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baseline="0">
          <a:solidFill>
            <a:schemeClr val="tx1"/>
          </a:solidFill>
          <a:latin typeface="Lato" panose="020F0502020204030203"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Lato" panose="020F0502020204030203"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Lato" panose="020F0502020204030203"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Lato" panose="020F0502020204030203"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6D65B0-F06E-5DBF-7717-36B3F47E17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07F7D09-BD90-0E76-65EE-3520A807E0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1">
            <a:extLst>
              <a:ext uri="{FF2B5EF4-FFF2-40B4-BE49-F238E27FC236}">
                <a16:creationId xmlns:a16="http://schemas.microsoft.com/office/drawing/2014/main" id="{89C160ED-2018-D10B-55CB-C9863C2AB3CE}"/>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5229287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Lato" panose="020F050202020403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31.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30.xml"/><Relationship Id="rId5" Type="http://schemas.openxmlformats.org/officeDocument/2006/relationships/image" Target="../media/image35.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hyperlink" Target="https://confluence.ihtsdotools.org/pages/viewpage.action?pageId=254968855" TargetMode="External"/><Relationship Id="rId2" Type="http://schemas.openxmlformats.org/officeDocument/2006/relationships/notesSlide" Target="../notesSlides/notesSlide23.xml"/><Relationship Id="rId1" Type="http://schemas.openxmlformats.org/officeDocument/2006/relationships/slideLayout" Target="../slideLayouts/slideLayout30.xml"/><Relationship Id="rId5" Type="http://schemas.openxmlformats.org/officeDocument/2006/relationships/image" Target="../media/image35.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Layout" Target="../slideLayouts/slideLayout18.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0.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hyperlink" Target="https://docs.snomed.org/snomed-ct-specifications/snomed-ct-expression-constraint-language" TargetMode="External"/><Relationship Id="rId2" Type="http://schemas.openxmlformats.org/officeDocument/2006/relationships/notesSlide" Target="../notesSlides/notesSlide26.xml"/><Relationship Id="rId1" Type="http://schemas.openxmlformats.org/officeDocument/2006/relationships/slideLayout" Target="../slideLayouts/slideLayout24.xml"/><Relationship Id="rId5" Type="http://schemas.openxmlformats.org/officeDocument/2006/relationships/image" Target="../media/image35.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notesSlide" Target="../notesSlides/notesSlide29.xml"/><Relationship Id="rId1" Type="http://schemas.openxmlformats.org/officeDocument/2006/relationships/slideLayout" Target="../slideLayouts/slideLayout24.xml"/><Relationship Id="rId4" Type="http://schemas.openxmlformats.org/officeDocument/2006/relationships/image" Target="../media/image39.svg"/></Relationships>
</file>

<file path=ppt/slides/_rels/slide3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notesSlide" Target="../notesSlides/notesSlide30.xml"/><Relationship Id="rId1" Type="http://schemas.openxmlformats.org/officeDocument/2006/relationships/slideLayout" Target="../slideLayouts/slideLayout24.xml"/><Relationship Id="rId5" Type="http://schemas.openxmlformats.org/officeDocument/2006/relationships/image" Target="../media/image42.svg"/><Relationship Id="rId4" Type="http://schemas.openxmlformats.org/officeDocument/2006/relationships/image" Target="../media/image41.sv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20.png"/><Relationship Id="rId4" Type="http://schemas.openxmlformats.org/officeDocument/2006/relationships/image" Target="../media/image19.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hyperlink" Target="https://doi.org/10.1093/jamia/ocac072" TargetMode="External"/><Relationship Id="rId2" Type="http://schemas.openxmlformats.org/officeDocument/2006/relationships/hyperlink" Target="https://meridian.allenpress.com/aplm/article/144/5/586/427465/A-Survey-of-LOINC-Code-Selection-Practices-Among" TargetMode="Externa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6.xml"/><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7.xml"/><Relationship Id="rId1" Type="http://schemas.openxmlformats.org/officeDocument/2006/relationships/slideLayout" Target="../slideLayouts/slideLayout15.xml"/><Relationship Id="rId4" Type="http://schemas.openxmlformats.org/officeDocument/2006/relationships/hyperlink" Target="https://pxhere.com/id/photo/913928"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2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30.xml"/><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35.png"/><Relationship Id="rId4" Type="http://schemas.openxmlformats.org/officeDocument/2006/relationships/image" Target="../media/image50.png"/></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3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58.xml"/><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59.xml"/><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29.svg"/><Relationship Id="rId5" Type="http://schemas.openxmlformats.org/officeDocument/2006/relationships/image" Target="../media/image28.svg"/><Relationship Id="rId4" Type="http://schemas.openxmlformats.org/officeDocument/2006/relationships/image" Target="../media/image27.sv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1"/>
          <p:cNvSpPr txBox="1">
            <a:spLocks noGrp="1"/>
          </p:cNvSpPr>
          <p:nvPr>
            <p:ph type="body" idx="1"/>
          </p:nvPr>
        </p:nvSpPr>
        <p:spPr>
          <a:xfrm>
            <a:off x="10244378" y="1825625"/>
            <a:ext cx="1109422" cy="106715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endParaRPr sz="3200"/>
          </a:p>
          <a:p>
            <a:pPr marL="0" lvl="0" indent="0" algn="l" rtl="0">
              <a:lnSpc>
                <a:spcPct val="90000"/>
              </a:lnSpc>
              <a:spcBef>
                <a:spcPts val="1000"/>
              </a:spcBef>
              <a:spcAft>
                <a:spcPts val="0"/>
              </a:spcAft>
              <a:buSzPts val="2800"/>
              <a:buNone/>
            </a:pPr>
            <a:endParaRPr/>
          </a:p>
        </p:txBody>
      </p:sp>
      <p:sp>
        <p:nvSpPr>
          <p:cNvPr id="37" name="Google Shape;37;p1"/>
          <p:cNvSpPr txBox="1">
            <a:spLocks noGrp="1"/>
          </p:cNvSpPr>
          <p:nvPr>
            <p:ph type="title"/>
          </p:nvPr>
        </p:nvSpPr>
        <p:spPr>
          <a:xfrm>
            <a:off x="838200" y="852240"/>
            <a:ext cx="10515600" cy="2040539"/>
          </a:xfrm>
          <a:prstGeom prst="rect">
            <a:avLst/>
          </a:prstGeom>
          <a:noFill/>
          <a:ln>
            <a:noFill/>
          </a:ln>
        </p:spPr>
        <p:txBody>
          <a:bodyPr spcFirstLastPara="1" wrap="square" lIns="91425" tIns="45700" rIns="91425" bIns="45700" anchor="ctr" anchorCtr="0">
            <a:noAutofit/>
          </a:bodyPr>
          <a:lstStyle/>
          <a:p>
            <a:r>
              <a:rPr lang="en-US" sz="5400" dirty="0">
                <a:solidFill>
                  <a:schemeClr val="tx2">
                    <a:lumMod val="50000"/>
                    <a:lumOff val="50000"/>
                  </a:schemeClr>
                </a:solidFill>
                <a:latin typeface="Lato" panose="020F0502020204030203" pitchFamily="34" charset="0"/>
                <a:ea typeface="Lato" panose="020F0502020204030203" pitchFamily="34" charset="0"/>
                <a:cs typeface="Lato" panose="020F0502020204030203" pitchFamily="34" charset="0"/>
              </a:rPr>
              <a:t>LOINC and Clinical Terminology: Achieving Unified Mapping Across Healthcare Enterprises</a:t>
            </a:r>
            <a:endParaRPr lang="en-US" sz="4800" dirty="0">
              <a:solidFill>
                <a:schemeClr val="tx2">
                  <a:lumMod val="50000"/>
                  <a:lumOff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38" name="Google Shape;38;p1"/>
          <p:cNvSpPr txBox="1"/>
          <p:nvPr/>
        </p:nvSpPr>
        <p:spPr>
          <a:xfrm>
            <a:off x="1866719" y="3635921"/>
            <a:ext cx="8932370" cy="280072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0" i="0" u="none" strike="noStrike" kern="0" cap="none" spc="0" normalizeH="0" baseline="0" noProof="0" dirty="0">
                <a:ln>
                  <a:noFill/>
                </a:ln>
                <a:solidFill>
                  <a:srgbClr val="333333"/>
                </a:solidFill>
                <a:effectLst/>
                <a:uLnTx/>
                <a:uFillTx/>
                <a:latin typeface="Lato"/>
                <a:ea typeface="Lato"/>
                <a:cs typeface="Lato"/>
                <a:sym typeface="Lato"/>
              </a:rPr>
              <a:t>Tri-Service General Hospital</a:t>
            </a:r>
          </a:p>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2800" b="0" i="0" u="none" strike="noStrike" kern="0" cap="none" spc="0" normalizeH="0" baseline="0" noProof="0" dirty="0">
                <a:ln>
                  <a:noFill/>
                </a:ln>
                <a:solidFill>
                  <a:srgbClr val="333333"/>
                </a:solidFill>
                <a:effectLst/>
                <a:uLnTx/>
                <a:uFillTx/>
                <a:latin typeface="Lato"/>
                <a:ea typeface="Lato"/>
                <a:cs typeface="Lato"/>
                <a:sym typeface="Lato"/>
              </a:rPr>
              <a:t>Taipei, March 25, 2026</a:t>
            </a:r>
            <a:endParaRPr kumimoji="0" lang="en-US" sz="2000" b="0" i="0" u="none" strike="noStrike" kern="0" cap="none" spc="0" normalizeH="0" baseline="0" noProof="0" dirty="0">
              <a:ln>
                <a:noFill/>
              </a:ln>
              <a:solidFill>
                <a:srgbClr val="333333"/>
              </a:solidFill>
              <a:effectLst/>
              <a:uLnTx/>
              <a:uFillTx/>
              <a:latin typeface="Lato"/>
              <a:ea typeface="Lato"/>
              <a:cs typeface="Lato"/>
              <a:sym typeface="Lato"/>
            </a:endParaRPr>
          </a:p>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lang="en-US" sz="2800" kern="0" dirty="0">
                <a:solidFill>
                  <a:srgbClr val="333333"/>
                </a:solidFill>
                <a:latin typeface="Lato"/>
                <a:ea typeface="Lato"/>
                <a:cs typeface="Lato"/>
                <a:sym typeface="Lato"/>
              </a:rPr>
              <a:t>Stanley M. Huff, MD</a:t>
            </a:r>
          </a:p>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lang="en-US" sz="2800" kern="0" dirty="0">
                <a:solidFill>
                  <a:srgbClr val="333333"/>
                </a:solidFill>
                <a:latin typeface="Lato"/>
                <a:ea typeface="Lato"/>
                <a:cs typeface="Lato"/>
                <a:sym typeface="Lato"/>
              </a:rPr>
              <a:t>Professor (Clinical) Department of Biomedical Informatics, University of Utah School of Medicine</a:t>
            </a:r>
          </a:p>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lang="en-US" sz="2800" kern="0" dirty="0">
                <a:solidFill>
                  <a:srgbClr val="333333"/>
                </a:solidFill>
                <a:latin typeface="Lato"/>
                <a:ea typeface="Lato"/>
                <a:cs typeface="Lato"/>
                <a:sym typeface="Lato"/>
              </a:rPr>
              <a:t>Chair, Clinical LOINC Committee</a:t>
            </a:r>
            <a:endParaRPr kumimoji="0" sz="2800" b="0" i="0" u="none" strike="noStrike" kern="0" cap="none" spc="0" normalizeH="0" baseline="0" noProof="0" dirty="0">
              <a:ln>
                <a:noFill/>
              </a:ln>
              <a:solidFill>
                <a:srgbClr val="333333"/>
              </a:solidFill>
              <a:effectLst/>
              <a:uLnTx/>
              <a:uFillTx/>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07"/>
        <p:cNvGrpSpPr/>
        <p:nvPr/>
      </p:nvGrpSpPr>
      <p:grpSpPr>
        <a:xfrm>
          <a:off x="0" y="0"/>
          <a:ext cx="0" cy="0"/>
          <a:chOff x="0" y="0"/>
          <a:chExt cx="0" cy="0"/>
        </a:xfrm>
      </p:grpSpPr>
      <p:sp>
        <p:nvSpPr>
          <p:cNvPr id="210" name="Google Shape;210;p30"/>
          <p:cNvSpPr txBox="1">
            <a:spLocks noGrp="1"/>
          </p:cNvSpPr>
          <p:nvPr>
            <p:ph type="title"/>
          </p:nvPr>
        </p:nvSpPr>
        <p:spPr>
          <a:xfrm>
            <a:off x="838200" y="365125"/>
            <a:ext cx="10515600" cy="1325563"/>
          </a:xfrm>
          <a:noFill/>
          <a:ln>
            <a:noFill/>
          </a:ln>
        </p:spPr>
        <p:txBody>
          <a:bodyPr spcFirstLastPara="1" wrap="square" lIns="82050" tIns="41025" rIns="82050" bIns="41025" anchor="t" anchorCtr="0">
            <a:normAutofit/>
          </a:bodyPr>
          <a:lstStyle/>
          <a:p>
            <a:pPr lvl="0"/>
            <a:r>
              <a:rPr lang="en-US"/>
              <a:t>The HL7 Messaging Paradigm</a:t>
            </a:r>
          </a:p>
        </p:txBody>
      </p:sp>
      <p:sp>
        <p:nvSpPr>
          <p:cNvPr id="211" name="Google Shape;211;p30"/>
          <p:cNvSpPr/>
          <p:nvPr/>
        </p:nvSpPr>
        <p:spPr>
          <a:xfrm>
            <a:off x="2743201" y="4254501"/>
            <a:ext cx="1731963" cy="2016125"/>
          </a:xfrm>
          <a:prstGeom prst="rect">
            <a:avLst/>
          </a:prstGeom>
          <a:solidFill>
            <a:srgbClr val="002E5D"/>
          </a:solidFill>
          <a:ln w="12700" cap="flat" cmpd="sng">
            <a:solidFill>
              <a:schemeClr val="dk1"/>
            </a:solidFill>
            <a:prstDash val="solid"/>
            <a:miter lim="800000"/>
            <a:headEnd type="none" w="sm" len="sm"/>
            <a:tailEnd type="none" w="sm" len="sm"/>
          </a:ln>
          <a:effectLst>
            <a:outerShdw dist="107763" dir="18900000" algn="ctr" rotWithShape="0">
              <a:schemeClr val="dk1"/>
            </a:outerShdw>
          </a:effectLst>
        </p:spPr>
        <p:txBody>
          <a:bodyPr spcFirstLastPara="1" wrap="square" lIns="82050" tIns="41025" rIns="82050" bIns="41025" anchor="ctr" anchorCtr="0">
            <a:noAutofit/>
          </a:bodyPr>
          <a:lstStyle/>
          <a:p>
            <a:pPr marL="0" marR="0" lvl="0" indent="0" algn="ctr" rtl="0">
              <a:lnSpc>
                <a:spcPct val="100000"/>
              </a:lnSpc>
              <a:spcBef>
                <a:spcPts val="0"/>
              </a:spcBef>
              <a:spcAft>
                <a:spcPts val="0"/>
              </a:spcAft>
              <a:buNone/>
            </a:pPr>
            <a:r>
              <a:rPr lang="en-US" sz="3200" b="1" i="0" u="none" strike="noStrike" cap="none" dirty="0">
                <a:solidFill>
                  <a:srgbClr val="FAFD00"/>
                </a:solidFill>
                <a:latin typeface="Lato" panose="020F0502020204030203" pitchFamily="34" charset="0"/>
                <a:ea typeface="Lato" panose="020F0502020204030203" pitchFamily="34" charset="0"/>
                <a:cs typeface="Lato" panose="020F0502020204030203" pitchFamily="34" charset="0"/>
                <a:sym typeface="Arial"/>
              </a:rPr>
              <a:t>System</a:t>
            </a:r>
            <a:endParaRPr sz="1200" dirty="0">
              <a:latin typeface="Lato" panose="020F0502020204030203" pitchFamily="34" charset="0"/>
            </a:endParaRPr>
          </a:p>
          <a:p>
            <a:pPr marL="0" marR="0" lvl="0" indent="0" algn="ctr" rtl="0">
              <a:lnSpc>
                <a:spcPct val="100000"/>
              </a:lnSpc>
              <a:spcBef>
                <a:spcPts val="0"/>
              </a:spcBef>
              <a:spcAft>
                <a:spcPts val="0"/>
              </a:spcAft>
              <a:buNone/>
            </a:pPr>
            <a:r>
              <a:rPr lang="en-US" sz="3200" b="1" i="0" u="none" strike="noStrike" cap="none" dirty="0">
                <a:solidFill>
                  <a:srgbClr val="FAFD00"/>
                </a:solidFill>
                <a:latin typeface="Lato" panose="020F0502020204030203" pitchFamily="34" charset="0"/>
                <a:ea typeface="Lato" panose="020F0502020204030203" pitchFamily="34" charset="0"/>
                <a:cs typeface="Lato" panose="020F0502020204030203" pitchFamily="34" charset="0"/>
                <a:sym typeface="Arial"/>
              </a:rPr>
              <a:t>A</a:t>
            </a:r>
            <a:endParaRPr dirty="0">
              <a:latin typeface="Lato" panose="020F0502020204030203" pitchFamily="34" charset="0"/>
            </a:endParaRPr>
          </a:p>
        </p:txBody>
      </p:sp>
      <p:sp>
        <p:nvSpPr>
          <p:cNvPr id="212" name="Google Shape;212;p30"/>
          <p:cNvSpPr/>
          <p:nvPr/>
        </p:nvSpPr>
        <p:spPr>
          <a:xfrm>
            <a:off x="8077201" y="4254501"/>
            <a:ext cx="1731963" cy="2016125"/>
          </a:xfrm>
          <a:prstGeom prst="rect">
            <a:avLst/>
          </a:prstGeom>
          <a:solidFill>
            <a:srgbClr val="00B050"/>
          </a:solidFill>
          <a:ln w="12700" cap="flat" cmpd="sng">
            <a:solidFill>
              <a:schemeClr val="dk1"/>
            </a:solidFill>
            <a:prstDash val="solid"/>
            <a:miter lim="800000"/>
            <a:headEnd type="none" w="sm" len="sm"/>
            <a:tailEnd type="none" w="sm" len="sm"/>
          </a:ln>
          <a:effectLst>
            <a:outerShdw dist="107763" dir="18900000" algn="ctr" rotWithShape="0">
              <a:schemeClr val="dk1"/>
            </a:outerShdw>
          </a:effectLst>
        </p:spPr>
        <p:txBody>
          <a:bodyPr spcFirstLastPara="1" wrap="square" lIns="82050" tIns="41025" rIns="82050" bIns="41025" anchor="ctr" anchorCtr="0">
            <a:noAutofit/>
          </a:bodyPr>
          <a:lstStyle/>
          <a:p>
            <a:pPr marL="0" marR="0" lvl="0" indent="0" algn="ctr" rtl="0">
              <a:lnSpc>
                <a:spcPct val="100000"/>
              </a:lnSpc>
              <a:spcBef>
                <a:spcPts val="0"/>
              </a:spcBef>
              <a:spcAft>
                <a:spcPts val="0"/>
              </a:spcAft>
              <a:buNone/>
            </a:pPr>
            <a:r>
              <a:rPr lang="en-US" sz="3200" b="1" i="0" u="none" strike="noStrike" cap="none" dirty="0">
                <a:solidFill>
                  <a:srgbClr val="FAFD00"/>
                </a:solidFill>
                <a:latin typeface="Lato" panose="020F0502020204030203" pitchFamily="34" charset="0"/>
                <a:ea typeface="Lato" panose="020F0502020204030203" pitchFamily="34" charset="0"/>
                <a:cs typeface="Lato" panose="020F0502020204030203" pitchFamily="34" charset="0"/>
                <a:sym typeface="Arial"/>
              </a:rPr>
              <a:t>System</a:t>
            </a:r>
            <a:endParaRPr sz="1200" dirty="0">
              <a:latin typeface="Lato" panose="020F0502020204030203" pitchFamily="34" charset="0"/>
            </a:endParaRPr>
          </a:p>
          <a:p>
            <a:pPr marL="0" marR="0" lvl="0" indent="0" algn="ctr" rtl="0">
              <a:lnSpc>
                <a:spcPct val="100000"/>
              </a:lnSpc>
              <a:spcBef>
                <a:spcPts val="0"/>
              </a:spcBef>
              <a:spcAft>
                <a:spcPts val="0"/>
              </a:spcAft>
              <a:buNone/>
            </a:pPr>
            <a:r>
              <a:rPr lang="en-US" sz="3200" b="1" i="0" u="none" strike="noStrike" cap="none" dirty="0">
                <a:solidFill>
                  <a:srgbClr val="FAFD00"/>
                </a:solidFill>
                <a:latin typeface="Lato" panose="020F0502020204030203" pitchFamily="34" charset="0"/>
                <a:ea typeface="Lato" panose="020F0502020204030203" pitchFamily="34" charset="0"/>
                <a:cs typeface="Lato" panose="020F0502020204030203" pitchFamily="34" charset="0"/>
                <a:sym typeface="Arial"/>
              </a:rPr>
              <a:t>B</a:t>
            </a:r>
            <a:endParaRPr dirty="0">
              <a:latin typeface="Lato" panose="020F0502020204030203" pitchFamily="34" charset="0"/>
            </a:endParaRPr>
          </a:p>
        </p:txBody>
      </p:sp>
      <p:cxnSp>
        <p:nvCxnSpPr>
          <p:cNvPr id="219" name="Google Shape;219;p30"/>
          <p:cNvCxnSpPr/>
          <p:nvPr/>
        </p:nvCxnSpPr>
        <p:spPr>
          <a:xfrm>
            <a:off x="3581400" y="2999853"/>
            <a:ext cx="0" cy="1188720"/>
          </a:xfrm>
          <a:prstGeom prst="straightConnector1">
            <a:avLst/>
          </a:prstGeom>
          <a:noFill/>
          <a:ln w="127000" cap="flat" cmpd="sng">
            <a:solidFill>
              <a:schemeClr val="dk1"/>
            </a:solidFill>
            <a:prstDash val="solid"/>
            <a:round/>
            <a:headEnd type="none" w="sm" len="sm"/>
            <a:tailEnd type="triangle" w="med" len="med"/>
          </a:ln>
        </p:spPr>
      </p:cxnSp>
      <p:grpSp>
        <p:nvGrpSpPr>
          <p:cNvPr id="213" name="Google Shape;213;p30"/>
          <p:cNvGrpSpPr/>
          <p:nvPr/>
        </p:nvGrpSpPr>
        <p:grpSpPr>
          <a:xfrm>
            <a:off x="2286000" y="1282700"/>
            <a:ext cx="3017520" cy="2286000"/>
            <a:chOff x="480" y="672"/>
            <a:chExt cx="1746" cy="1440"/>
          </a:xfrm>
        </p:grpSpPr>
        <p:sp>
          <p:nvSpPr>
            <p:cNvPr id="214" name="Google Shape;214;p30"/>
            <p:cNvSpPr/>
            <p:nvPr/>
          </p:nvSpPr>
          <p:spPr>
            <a:xfrm>
              <a:off x="480" y="672"/>
              <a:ext cx="1746" cy="1440"/>
            </a:xfrm>
            <a:prstGeom prst="irregularSeal2">
              <a:avLst/>
            </a:prstGeom>
            <a:solidFill>
              <a:srgbClr val="FF0000"/>
            </a:solidFill>
            <a:ln w="12700" cap="flat" cmpd="sng">
              <a:solidFill>
                <a:schemeClr val="dk1"/>
              </a:solidFill>
              <a:prstDash val="solid"/>
              <a:miter lim="800000"/>
              <a:headEnd type="none" w="sm" len="sm"/>
              <a:tailEnd type="none" w="sm" len="sm"/>
            </a:ln>
            <a:effectLst>
              <a:outerShdw dist="107763" dir="18900000" algn="ctr" rotWithShape="0">
                <a:schemeClr val="lt2"/>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215" name="Google Shape;215;p30"/>
            <p:cNvSpPr/>
            <p:nvPr/>
          </p:nvSpPr>
          <p:spPr>
            <a:xfrm>
              <a:off x="960" y="1152"/>
              <a:ext cx="646" cy="528"/>
            </a:xfrm>
            <a:prstGeom prst="rect">
              <a:avLst/>
            </a:prstGeom>
          </p:spPr>
          <p:txBody>
            <a:bodyPr>
              <a:prstTxWarp prst="textPlain">
                <a:avLst/>
              </a:prstTxWarp>
            </a:bodyPr>
            <a:lstStyle/>
            <a:p>
              <a:pPr lvl="0" algn="ctr"/>
              <a:r>
                <a:rPr b="0" i="0" dirty="0">
                  <a:ln w="9525" cap="flat" cmpd="sng">
                    <a:solidFill>
                      <a:srgbClr val="000000"/>
                    </a:solidFill>
                    <a:prstDash val="solid"/>
                    <a:round/>
                    <a:headEnd type="none" w="sm" len="sm"/>
                    <a:tailEnd type="none" w="sm" len="sm"/>
                  </a:ln>
                  <a:solidFill>
                    <a:srgbClr val="FFFF00"/>
                  </a:solidFill>
                  <a:latin typeface="Lato Black" panose="020F0502020204030203" pitchFamily="34" charset="0"/>
                </a:rPr>
                <a:t>Trigger</a:t>
              </a:r>
              <a:br>
                <a:rPr b="0" i="0" dirty="0">
                  <a:ln w="9525" cap="flat" cmpd="sng">
                    <a:solidFill>
                      <a:srgbClr val="000000"/>
                    </a:solidFill>
                    <a:prstDash val="solid"/>
                    <a:round/>
                    <a:headEnd type="none" w="sm" len="sm"/>
                    <a:tailEnd type="none" w="sm" len="sm"/>
                  </a:ln>
                  <a:solidFill>
                    <a:srgbClr val="FFFF00"/>
                  </a:solidFill>
                  <a:latin typeface="Lato Black" panose="020F0502020204030203" pitchFamily="34" charset="0"/>
                </a:rPr>
              </a:br>
              <a:r>
                <a:rPr b="0" i="0" dirty="0">
                  <a:ln w="9525" cap="flat" cmpd="sng">
                    <a:solidFill>
                      <a:srgbClr val="000000"/>
                    </a:solidFill>
                    <a:prstDash val="solid"/>
                    <a:round/>
                    <a:headEnd type="none" w="sm" len="sm"/>
                    <a:tailEnd type="none" w="sm" len="sm"/>
                  </a:ln>
                  <a:solidFill>
                    <a:srgbClr val="FFFF00"/>
                  </a:solidFill>
                  <a:latin typeface="Lato Black" panose="020F0502020204030203" pitchFamily="34" charset="0"/>
                </a:rPr>
                <a:t>Event</a:t>
              </a:r>
            </a:p>
          </p:txBody>
        </p:sp>
      </p:grpSp>
      <p:grpSp>
        <p:nvGrpSpPr>
          <p:cNvPr id="216" name="Google Shape;216;p30"/>
          <p:cNvGrpSpPr/>
          <p:nvPr/>
        </p:nvGrpSpPr>
        <p:grpSpPr>
          <a:xfrm>
            <a:off x="5334001" y="4330700"/>
            <a:ext cx="1960563" cy="1760538"/>
            <a:chOff x="2400" y="2795"/>
            <a:chExt cx="1235" cy="1109"/>
          </a:xfrm>
        </p:grpSpPr>
        <p:sp>
          <p:nvSpPr>
            <p:cNvPr id="217" name="Google Shape;217;p30"/>
            <p:cNvSpPr/>
            <p:nvPr/>
          </p:nvSpPr>
          <p:spPr>
            <a:xfrm>
              <a:off x="2400" y="2795"/>
              <a:ext cx="1235" cy="1109"/>
            </a:xfrm>
            <a:custGeom>
              <a:avLst/>
              <a:gdLst/>
              <a:ahLst/>
              <a:cxnLst/>
              <a:rect l="l" t="t" r="r" b="b"/>
              <a:pathLst>
                <a:path w="1359" h="1257" extrusionOk="0">
                  <a:moveTo>
                    <a:pt x="534" y="185"/>
                  </a:moveTo>
                  <a:cubicBezTo>
                    <a:pt x="555" y="153"/>
                    <a:pt x="567" y="97"/>
                    <a:pt x="596" y="72"/>
                  </a:cubicBezTo>
                  <a:cubicBezTo>
                    <a:pt x="610" y="60"/>
                    <a:pt x="631" y="58"/>
                    <a:pt x="646" y="47"/>
                  </a:cubicBezTo>
                  <a:cubicBezTo>
                    <a:pt x="660" y="37"/>
                    <a:pt x="671" y="22"/>
                    <a:pt x="684" y="10"/>
                  </a:cubicBezTo>
                  <a:cubicBezTo>
                    <a:pt x="731" y="14"/>
                    <a:pt x="818" y="0"/>
                    <a:pt x="859" y="47"/>
                  </a:cubicBezTo>
                  <a:cubicBezTo>
                    <a:pt x="879" y="70"/>
                    <a:pt x="892" y="97"/>
                    <a:pt x="909" y="122"/>
                  </a:cubicBezTo>
                  <a:cubicBezTo>
                    <a:pt x="917" y="135"/>
                    <a:pt x="934" y="160"/>
                    <a:pt x="934" y="160"/>
                  </a:cubicBezTo>
                  <a:cubicBezTo>
                    <a:pt x="920" y="226"/>
                    <a:pt x="914" y="248"/>
                    <a:pt x="859" y="285"/>
                  </a:cubicBezTo>
                  <a:cubicBezTo>
                    <a:pt x="871" y="289"/>
                    <a:pt x="883" y="296"/>
                    <a:pt x="896" y="297"/>
                  </a:cubicBezTo>
                  <a:cubicBezTo>
                    <a:pt x="958" y="304"/>
                    <a:pt x="1023" y="295"/>
                    <a:pt x="1084" y="310"/>
                  </a:cubicBezTo>
                  <a:cubicBezTo>
                    <a:pt x="1113" y="317"/>
                    <a:pt x="1159" y="360"/>
                    <a:pt x="1159" y="360"/>
                  </a:cubicBezTo>
                  <a:cubicBezTo>
                    <a:pt x="1229" y="458"/>
                    <a:pt x="1209" y="413"/>
                    <a:pt x="1234" y="485"/>
                  </a:cubicBezTo>
                  <a:cubicBezTo>
                    <a:pt x="1230" y="506"/>
                    <a:pt x="1233" y="529"/>
                    <a:pt x="1221" y="547"/>
                  </a:cubicBezTo>
                  <a:cubicBezTo>
                    <a:pt x="1214" y="558"/>
                    <a:pt x="1196" y="556"/>
                    <a:pt x="1184" y="560"/>
                  </a:cubicBezTo>
                  <a:cubicBezTo>
                    <a:pt x="1142" y="574"/>
                    <a:pt x="1102" y="587"/>
                    <a:pt x="1059" y="597"/>
                  </a:cubicBezTo>
                  <a:cubicBezTo>
                    <a:pt x="1109" y="614"/>
                    <a:pt x="1159" y="631"/>
                    <a:pt x="1209" y="647"/>
                  </a:cubicBezTo>
                  <a:cubicBezTo>
                    <a:pt x="1295" y="733"/>
                    <a:pt x="1255" y="702"/>
                    <a:pt x="1321" y="747"/>
                  </a:cubicBezTo>
                  <a:cubicBezTo>
                    <a:pt x="1351" y="838"/>
                    <a:pt x="1339" y="796"/>
                    <a:pt x="1359" y="872"/>
                  </a:cubicBezTo>
                  <a:cubicBezTo>
                    <a:pt x="1339" y="969"/>
                    <a:pt x="1347" y="984"/>
                    <a:pt x="1246" y="1010"/>
                  </a:cubicBezTo>
                  <a:cubicBezTo>
                    <a:pt x="1209" y="1006"/>
                    <a:pt x="1170" y="1006"/>
                    <a:pt x="1134" y="997"/>
                  </a:cubicBezTo>
                  <a:cubicBezTo>
                    <a:pt x="1119" y="993"/>
                    <a:pt x="1109" y="965"/>
                    <a:pt x="1096" y="972"/>
                  </a:cubicBezTo>
                  <a:cubicBezTo>
                    <a:pt x="1084" y="978"/>
                    <a:pt x="1103" y="998"/>
                    <a:pt x="1109" y="1010"/>
                  </a:cubicBezTo>
                  <a:cubicBezTo>
                    <a:pt x="1116" y="1023"/>
                    <a:pt x="1126" y="1035"/>
                    <a:pt x="1134" y="1047"/>
                  </a:cubicBezTo>
                  <a:cubicBezTo>
                    <a:pt x="1145" y="1093"/>
                    <a:pt x="1159" y="1122"/>
                    <a:pt x="1134" y="1172"/>
                  </a:cubicBezTo>
                  <a:cubicBezTo>
                    <a:pt x="1123" y="1194"/>
                    <a:pt x="1064" y="1207"/>
                    <a:pt x="1046" y="1210"/>
                  </a:cubicBezTo>
                  <a:cubicBezTo>
                    <a:pt x="925" y="1230"/>
                    <a:pt x="806" y="1239"/>
                    <a:pt x="684" y="1247"/>
                  </a:cubicBezTo>
                  <a:cubicBezTo>
                    <a:pt x="646" y="1243"/>
                    <a:pt x="602" y="1257"/>
                    <a:pt x="571" y="1235"/>
                  </a:cubicBezTo>
                  <a:cubicBezTo>
                    <a:pt x="479" y="1171"/>
                    <a:pt x="654" y="1126"/>
                    <a:pt x="571" y="1060"/>
                  </a:cubicBezTo>
                  <a:cubicBezTo>
                    <a:pt x="547" y="1041"/>
                    <a:pt x="521" y="1093"/>
                    <a:pt x="496" y="1110"/>
                  </a:cubicBezTo>
                  <a:cubicBezTo>
                    <a:pt x="454" y="1138"/>
                    <a:pt x="385" y="1149"/>
                    <a:pt x="334" y="1160"/>
                  </a:cubicBezTo>
                  <a:cubicBezTo>
                    <a:pt x="305" y="1156"/>
                    <a:pt x="274" y="1156"/>
                    <a:pt x="246" y="1147"/>
                  </a:cubicBezTo>
                  <a:cubicBezTo>
                    <a:pt x="219" y="1139"/>
                    <a:pt x="198" y="1118"/>
                    <a:pt x="171" y="1110"/>
                  </a:cubicBezTo>
                  <a:cubicBezTo>
                    <a:pt x="135" y="1073"/>
                    <a:pt x="113" y="1046"/>
                    <a:pt x="96" y="997"/>
                  </a:cubicBezTo>
                  <a:cubicBezTo>
                    <a:pt x="100" y="960"/>
                    <a:pt x="97" y="921"/>
                    <a:pt x="109" y="885"/>
                  </a:cubicBezTo>
                  <a:cubicBezTo>
                    <a:pt x="126" y="835"/>
                    <a:pt x="204" y="820"/>
                    <a:pt x="246" y="810"/>
                  </a:cubicBezTo>
                  <a:cubicBezTo>
                    <a:pt x="197" y="785"/>
                    <a:pt x="150" y="759"/>
                    <a:pt x="109" y="722"/>
                  </a:cubicBezTo>
                  <a:cubicBezTo>
                    <a:pt x="83" y="698"/>
                    <a:pt x="34" y="647"/>
                    <a:pt x="34" y="647"/>
                  </a:cubicBezTo>
                  <a:cubicBezTo>
                    <a:pt x="8" y="574"/>
                    <a:pt x="0" y="531"/>
                    <a:pt x="21" y="447"/>
                  </a:cubicBezTo>
                  <a:cubicBezTo>
                    <a:pt x="25" y="433"/>
                    <a:pt x="31" y="413"/>
                    <a:pt x="46" y="410"/>
                  </a:cubicBezTo>
                  <a:cubicBezTo>
                    <a:pt x="128" y="395"/>
                    <a:pt x="213" y="401"/>
                    <a:pt x="296" y="397"/>
                  </a:cubicBezTo>
                  <a:cubicBezTo>
                    <a:pt x="283" y="356"/>
                    <a:pt x="272" y="314"/>
                    <a:pt x="259" y="272"/>
                  </a:cubicBezTo>
                  <a:cubicBezTo>
                    <a:pt x="270" y="117"/>
                    <a:pt x="231" y="97"/>
                    <a:pt x="346" y="60"/>
                  </a:cubicBezTo>
                  <a:cubicBezTo>
                    <a:pt x="384" y="64"/>
                    <a:pt x="422" y="63"/>
                    <a:pt x="459" y="72"/>
                  </a:cubicBezTo>
                  <a:cubicBezTo>
                    <a:pt x="497" y="81"/>
                    <a:pt x="570" y="146"/>
                    <a:pt x="534" y="185"/>
                  </a:cubicBezTo>
                  <a:close/>
                </a:path>
              </a:pathLst>
            </a:custGeom>
            <a:solidFill>
              <a:srgbClr val="F2F2F2"/>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218" name="Google Shape;218;p30"/>
            <p:cNvSpPr/>
            <p:nvPr/>
          </p:nvSpPr>
          <p:spPr>
            <a:xfrm>
              <a:off x="2531" y="3218"/>
              <a:ext cx="999" cy="267"/>
            </a:xfrm>
            <a:prstGeom prst="rect">
              <a:avLst/>
            </a:prstGeom>
          </p:spPr>
          <p:txBody>
            <a:bodyPr>
              <a:prstTxWarp prst="textPlain">
                <a:avLst/>
              </a:prstTxWarp>
            </a:bodyPr>
            <a:lstStyle/>
            <a:p>
              <a:pPr lvl="0" algn="l"/>
              <a:r>
                <a:rPr b="0" i="0" dirty="0">
                  <a:ln w="9525" cap="flat" cmpd="sng">
                    <a:solidFill>
                      <a:srgbClr val="000000"/>
                    </a:solidFill>
                    <a:prstDash val="solid"/>
                    <a:round/>
                    <a:headEnd type="none" w="sm" len="sm"/>
                    <a:tailEnd type="none" w="sm" len="sm"/>
                  </a:ln>
                  <a:solidFill>
                    <a:srgbClr val="FFFF00"/>
                  </a:solidFill>
                  <a:latin typeface="Lato Black" panose="020F0502020204030203" pitchFamily="34" charset="0"/>
                </a:rPr>
                <a:t>Network</a:t>
              </a:r>
            </a:p>
          </p:txBody>
        </p:sp>
      </p:grpSp>
      <p:grpSp>
        <p:nvGrpSpPr>
          <p:cNvPr id="220" name="Google Shape;220;p30"/>
          <p:cNvGrpSpPr/>
          <p:nvPr/>
        </p:nvGrpSpPr>
        <p:grpSpPr>
          <a:xfrm>
            <a:off x="4561367" y="3568700"/>
            <a:ext cx="3517900" cy="990600"/>
            <a:chOff x="1824" y="1920"/>
            <a:chExt cx="2312" cy="624"/>
          </a:xfrm>
        </p:grpSpPr>
        <p:cxnSp>
          <p:nvCxnSpPr>
            <p:cNvPr id="221" name="Google Shape;221;p30"/>
            <p:cNvCxnSpPr/>
            <p:nvPr/>
          </p:nvCxnSpPr>
          <p:spPr>
            <a:xfrm>
              <a:off x="1824" y="2544"/>
              <a:ext cx="2312" cy="0"/>
            </a:xfrm>
            <a:prstGeom prst="straightConnector1">
              <a:avLst/>
            </a:prstGeom>
            <a:noFill/>
            <a:ln w="127000" cap="flat" cmpd="sng">
              <a:solidFill>
                <a:schemeClr val="dk1"/>
              </a:solidFill>
              <a:prstDash val="solid"/>
              <a:round/>
              <a:headEnd type="none" w="sm" len="sm"/>
              <a:tailEnd type="triangle" w="med" len="med"/>
            </a:ln>
          </p:spPr>
        </p:cxnSp>
        <p:sp>
          <p:nvSpPr>
            <p:cNvPr id="222" name="Google Shape;222;p30"/>
            <p:cNvSpPr/>
            <p:nvPr/>
          </p:nvSpPr>
          <p:spPr>
            <a:xfrm>
              <a:off x="2640" y="1920"/>
              <a:ext cx="678" cy="312"/>
            </a:xfrm>
            <a:prstGeom prst="rect">
              <a:avLst/>
            </a:prstGeom>
          </p:spPr>
          <p:txBody>
            <a:bodyPr>
              <a:prstTxWarp prst="textPlain">
                <a:avLst/>
              </a:prstTxWarp>
            </a:bodyPr>
            <a:lstStyle/>
            <a:p>
              <a:pPr lvl="0" algn="l"/>
              <a:r>
                <a:rPr b="0" i="0" dirty="0">
                  <a:ln w="9525" cap="flat" cmpd="sng">
                    <a:solidFill>
                      <a:schemeClr val="dk1"/>
                    </a:solidFill>
                    <a:prstDash val="solid"/>
                    <a:round/>
                    <a:headEnd type="none" w="sm" len="sm"/>
                    <a:tailEnd type="none" w="sm" len="sm"/>
                  </a:ln>
                  <a:solidFill>
                    <a:srgbClr val="FFFF00"/>
                  </a:solidFill>
                  <a:latin typeface="Lato Black" panose="020F0502020204030203" pitchFamily="34" charset="0"/>
                </a:rPr>
                <a:t>Order</a:t>
              </a:r>
            </a:p>
          </p:txBody>
        </p:sp>
      </p:grpSp>
      <p:grpSp>
        <p:nvGrpSpPr>
          <p:cNvPr id="223" name="Google Shape;223;p30"/>
          <p:cNvGrpSpPr/>
          <p:nvPr/>
        </p:nvGrpSpPr>
        <p:grpSpPr>
          <a:xfrm>
            <a:off x="4559598" y="6007100"/>
            <a:ext cx="3520440" cy="723900"/>
            <a:chOff x="1872" y="3456"/>
            <a:chExt cx="2312" cy="456"/>
          </a:xfrm>
        </p:grpSpPr>
        <p:cxnSp>
          <p:nvCxnSpPr>
            <p:cNvPr id="224" name="Google Shape;224;p30"/>
            <p:cNvCxnSpPr/>
            <p:nvPr/>
          </p:nvCxnSpPr>
          <p:spPr>
            <a:xfrm rot="10800000">
              <a:off x="1872" y="3456"/>
              <a:ext cx="2312" cy="0"/>
            </a:xfrm>
            <a:prstGeom prst="straightConnector1">
              <a:avLst/>
            </a:prstGeom>
            <a:noFill/>
            <a:ln w="127000" cap="flat" cmpd="sng">
              <a:solidFill>
                <a:schemeClr val="dk1"/>
              </a:solidFill>
              <a:prstDash val="solid"/>
              <a:round/>
              <a:headEnd type="none" w="sm" len="sm"/>
              <a:tailEnd type="triangle" w="med" len="med"/>
            </a:ln>
          </p:spPr>
        </p:cxnSp>
        <p:sp>
          <p:nvSpPr>
            <p:cNvPr id="225" name="Google Shape;225;p30"/>
            <p:cNvSpPr/>
            <p:nvPr/>
          </p:nvSpPr>
          <p:spPr>
            <a:xfrm>
              <a:off x="2784" y="3600"/>
              <a:ext cx="678" cy="312"/>
            </a:xfrm>
            <a:prstGeom prst="rect">
              <a:avLst/>
            </a:prstGeom>
          </p:spPr>
          <p:txBody>
            <a:bodyPr>
              <a:prstTxWarp prst="textPlain">
                <a:avLst/>
              </a:prstTxWarp>
            </a:bodyPr>
            <a:lstStyle/>
            <a:p>
              <a:pPr lvl="0" algn="l"/>
              <a:r>
                <a:rPr b="0" i="0" dirty="0">
                  <a:ln w="9525" cap="flat" cmpd="sng">
                    <a:solidFill>
                      <a:schemeClr val="dk1"/>
                    </a:solidFill>
                    <a:prstDash val="solid"/>
                    <a:round/>
                    <a:headEnd type="none" w="sm" len="sm"/>
                    <a:tailEnd type="none" w="sm" len="sm"/>
                  </a:ln>
                  <a:solidFill>
                    <a:srgbClr val="FFFF00"/>
                  </a:solidFill>
                  <a:latin typeface="Lato Black" panose="020F0502020204030203" pitchFamily="34" charset="0"/>
                </a:rPr>
                <a:t>Result</a:t>
              </a:r>
            </a:p>
          </p:txBody>
        </p:sp>
      </p:grpSp>
      <p:sp>
        <p:nvSpPr>
          <p:cNvPr id="2" name="Slide Number Placeholder 6">
            <a:extLst>
              <a:ext uri="{FF2B5EF4-FFF2-40B4-BE49-F238E27FC236}">
                <a16:creationId xmlns:a16="http://schemas.microsoft.com/office/drawing/2014/main" id="{35727382-5596-85B7-8375-3C706E3560F9}"/>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19"/>
                                        </p:tgtEl>
                                        <p:attrNameLst>
                                          <p:attrName>style.visibility</p:attrName>
                                        </p:attrNameLst>
                                      </p:cBhvr>
                                      <p:to>
                                        <p:strVal val="visible"/>
                                      </p:to>
                                    </p:set>
                                    <p:animEffect transition="in" filter="fade">
                                      <p:cBhvr>
                                        <p:cTn id="11" dur="500"/>
                                        <p:tgtEl>
                                          <p:spTgt spid="21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20"/>
                                        </p:tgtEl>
                                        <p:attrNameLst>
                                          <p:attrName>style.visibility</p:attrName>
                                        </p:attrNameLst>
                                      </p:cBhvr>
                                      <p:to>
                                        <p:strVal val="visible"/>
                                      </p:to>
                                    </p:set>
                                    <p:animEffect transition="in" filter="fade">
                                      <p:cBhvr>
                                        <p:cTn id="16" dur="500"/>
                                        <p:tgtEl>
                                          <p:spTgt spid="2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23"/>
                                        </p:tgtEl>
                                        <p:attrNameLst>
                                          <p:attrName>style.visibility</p:attrName>
                                        </p:attrNameLst>
                                      </p:cBhvr>
                                      <p:to>
                                        <p:strVal val="visible"/>
                                      </p:to>
                                    </p:set>
                                    <p:animEffect transition="in" filter="fade">
                                      <p:cBhvr>
                                        <p:cTn id="21"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29">
          <a:extLst>
            <a:ext uri="{FF2B5EF4-FFF2-40B4-BE49-F238E27FC236}">
              <a16:creationId xmlns:a16="http://schemas.microsoft.com/office/drawing/2014/main" id="{D8875A04-A4A0-A46C-42D3-EF65C86610A3}"/>
            </a:ext>
          </a:extLst>
        </p:cNvPr>
        <p:cNvGrpSpPr/>
        <p:nvPr/>
      </p:nvGrpSpPr>
      <p:grpSpPr>
        <a:xfrm>
          <a:off x="0" y="0"/>
          <a:ext cx="0" cy="0"/>
          <a:chOff x="0" y="0"/>
          <a:chExt cx="0" cy="0"/>
        </a:xfrm>
      </p:grpSpPr>
      <p:sp>
        <p:nvSpPr>
          <p:cNvPr id="233" name="Google Shape;233;p31">
            <a:extLst>
              <a:ext uri="{FF2B5EF4-FFF2-40B4-BE49-F238E27FC236}">
                <a16:creationId xmlns:a16="http://schemas.microsoft.com/office/drawing/2014/main" id="{8302C442-FA9D-2647-C5BC-6BF3A555118A}"/>
              </a:ext>
            </a:extLst>
          </p:cNvPr>
          <p:cNvSpPr txBox="1">
            <a:spLocks noGrp="1"/>
          </p:cNvSpPr>
          <p:nvPr>
            <p:ph type="title"/>
          </p:nvPr>
        </p:nvSpPr>
        <p:spPr>
          <a:xfrm>
            <a:off x="838200" y="365125"/>
            <a:ext cx="10515600" cy="1325563"/>
          </a:xfrm>
          <a:noFill/>
          <a:ln>
            <a:noFill/>
          </a:ln>
        </p:spPr>
        <p:txBody>
          <a:bodyPr spcFirstLastPara="1" wrap="square" lIns="91425" tIns="45700" rIns="91425" bIns="45700" anchor="ctr" anchorCtr="0">
            <a:normAutofit/>
          </a:bodyPr>
          <a:lstStyle/>
          <a:p>
            <a:pPr lvl="0"/>
            <a:r>
              <a:rPr lang="da-DK" dirty="0"/>
              <a:t>HL7 V2 Result Message (ORU)</a:t>
            </a:r>
          </a:p>
        </p:txBody>
      </p:sp>
      <p:sp>
        <p:nvSpPr>
          <p:cNvPr id="232" name="Google Shape;232;p31">
            <a:extLst>
              <a:ext uri="{FF2B5EF4-FFF2-40B4-BE49-F238E27FC236}">
                <a16:creationId xmlns:a16="http://schemas.microsoft.com/office/drawing/2014/main" id="{E3F93CCE-B663-EAE1-CE08-3CCC9498CEF8}"/>
              </a:ext>
            </a:extLst>
          </p:cNvPr>
          <p:cNvSpPr/>
          <p:nvPr/>
        </p:nvSpPr>
        <p:spPr>
          <a:xfrm>
            <a:off x="1866900" y="3679346"/>
            <a:ext cx="6705600" cy="838200"/>
          </a:xfrm>
          <a:prstGeom prst="rect">
            <a:avLst/>
          </a:prstGeom>
          <a:solidFill>
            <a:srgbClr val="FFCC66"/>
          </a:solidFill>
          <a:ln>
            <a:noFill/>
          </a:ln>
        </p:spPr>
        <p:txBody>
          <a:bodyPr spcFirstLastPara="1" wrap="square" lIns="91425" tIns="45700" rIns="91425" bIns="45700" anchor="b" anchorCtr="0">
            <a:noAutofit/>
          </a:bodyPr>
          <a:lstStyle/>
          <a:p>
            <a:pPr marL="0" marR="0" lvl="0" indent="0" rtl="0">
              <a:lnSpc>
                <a:spcPct val="100000"/>
              </a:lnSpc>
              <a:spcBef>
                <a:spcPts val="0"/>
              </a:spcBef>
              <a:spcAft>
                <a:spcPts val="0"/>
              </a:spcAft>
              <a:buNone/>
            </a:pPr>
            <a:r>
              <a:rPr lang="en-US" sz="24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Segment</a:t>
            </a:r>
            <a:endParaRPr sz="2400" dirty="0">
              <a:latin typeface="Lato" panose="020F0502020204030203" pitchFamily="34" charset="0"/>
              <a:ea typeface="Lato" panose="020F0502020204030203" pitchFamily="34" charset="0"/>
              <a:cs typeface="Lato" panose="020F0502020204030203" pitchFamily="34" charset="0"/>
            </a:endParaRPr>
          </a:p>
        </p:txBody>
      </p:sp>
      <p:sp>
        <p:nvSpPr>
          <p:cNvPr id="234" name="Google Shape;234;p31">
            <a:extLst>
              <a:ext uri="{FF2B5EF4-FFF2-40B4-BE49-F238E27FC236}">
                <a16:creationId xmlns:a16="http://schemas.microsoft.com/office/drawing/2014/main" id="{F503B54D-F038-EBD4-D935-EEA7CB6998F3}"/>
              </a:ext>
            </a:extLst>
          </p:cNvPr>
          <p:cNvSpPr/>
          <p:nvPr/>
        </p:nvSpPr>
        <p:spPr>
          <a:xfrm>
            <a:off x="3543300" y="3683897"/>
            <a:ext cx="2743200" cy="1371600"/>
          </a:xfrm>
          <a:prstGeom prst="rect">
            <a:avLst/>
          </a:prstGeom>
          <a:solidFill>
            <a:srgbClr val="99FF99"/>
          </a:solidFill>
          <a:ln>
            <a:noFill/>
          </a:ln>
        </p:spPr>
        <p:txBody>
          <a:bodyPr spcFirstLastPara="1" wrap="square" lIns="91425" tIns="45700" rIns="91425" bIns="45700" anchor="b" anchorCtr="0">
            <a:noAutofit/>
          </a:bodyPr>
          <a:lstStyle/>
          <a:p>
            <a:pPr marL="0" marR="0" lvl="0" indent="0" rtl="0">
              <a:lnSpc>
                <a:spcPct val="100000"/>
              </a:lnSpc>
              <a:spcBef>
                <a:spcPts val="0"/>
              </a:spcBef>
              <a:spcAft>
                <a:spcPts val="0"/>
              </a:spcAft>
              <a:buNone/>
            </a:pPr>
            <a:r>
              <a:rPr lang="en-US" sz="2400" b="1">
                <a:solidFill>
                  <a:srgbClr val="000000"/>
                </a:solidFill>
                <a:latin typeface="Lato" panose="020F0502020204030203" pitchFamily="34" charset="0"/>
                <a:ea typeface="Lato" panose="020F0502020204030203" pitchFamily="34" charset="0"/>
                <a:cs typeface="Lato" panose="020F0502020204030203" pitchFamily="34" charset="0"/>
                <a:sym typeface="Arial"/>
              </a:rPr>
              <a:t>     </a:t>
            </a:r>
            <a:r>
              <a:rPr lang="en-US" sz="24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Data Field</a:t>
            </a:r>
            <a:endParaRPr sz="2400" dirty="0">
              <a:latin typeface="Lato" panose="020F0502020204030203" pitchFamily="34" charset="0"/>
              <a:ea typeface="Lato" panose="020F0502020204030203" pitchFamily="34" charset="0"/>
              <a:cs typeface="Lato" panose="020F0502020204030203" pitchFamily="34" charset="0"/>
            </a:endParaRPr>
          </a:p>
        </p:txBody>
      </p:sp>
      <p:grpSp>
        <p:nvGrpSpPr>
          <p:cNvPr id="235" name="Google Shape;235;p31">
            <a:extLst>
              <a:ext uri="{FF2B5EF4-FFF2-40B4-BE49-F238E27FC236}">
                <a16:creationId xmlns:a16="http://schemas.microsoft.com/office/drawing/2014/main" id="{C8C17C73-A75F-D733-22E7-7B8BF8EC518E}"/>
              </a:ext>
            </a:extLst>
          </p:cNvPr>
          <p:cNvGrpSpPr/>
          <p:nvPr/>
        </p:nvGrpSpPr>
        <p:grpSpPr>
          <a:xfrm>
            <a:off x="3543300" y="3683897"/>
            <a:ext cx="2787650" cy="2057400"/>
            <a:chOff x="1056" y="1728"/>
            <a:chExt cx="1756" cy="1296"/>
          </a:xfrm>
        </p:grpSpPr>
        <p:sp>
          <p:nvSpPr>
            <p:cNvPr id="236" name="Google Shape;236;p31">
              <a:extLst>
                <a:ext uri="{FF2B5EF4-FFF2-40B4-BE49-F238E27FC236}">
                  <a16:creationId xmlns:a16="http://schemas.microsoft.com/office/drawing/2014/main" id="{FE7A8737-8354-82CD-0D04-261CCABD53E6}"/>
                </a:ext>
              </a:extLst>
            </p:cNvPr>
            <p:cNvSpPr/>
            <p:nvPr/>
          </p:nvSpPr>
          <p:spPr>
            <a:xfrm>
              <a:off x="2496" y="1728"/>
              <a:ext cx="316" cy="1296"/>
            </a:xfrm>
            <a:prstGeom prst="rect">
              <a:avLst/>
            </a:prstGeom>
            <a:solidFill>
              <a:srgbClr val="FF9966"/>
            </a:solid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r>
                <a:rPr lang="en-US" sz="28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                                  </a:t>
              </a:r>
              <a:endParaRPr dirty="0">
                <a:latin typeface="Lato" panose="020F0502020204030203" pitchFamily="34" charset="0"/>
              </a:endParaRPr>
            </a:p>
          </p:txBody>
        </p:sp>
        <p:sp>
          <p:nvSpPr>
            <p:cNvPr id="237" name="Google Shape;237;p31">
              <a:extLst>
                <a:ext uri="{FF2B5EF4-FFF2-40B4-BE49-F238E27FC236}">
                  <a16:creationId xmlns:a16="http://schemas.microsoft.com/office/drawing/2014/main" id="{2FE7817D-A4AA-6A7C-66A8-66A7098067FA}"/>
                </a:ext>
              </a:extLst>
            </p:cNvPr>
            <p:cNvSpPr/>
            <p:nvPr/>
          </p:nvSpPr>
          <p:spPr>
            <a:xfrm>
              <a:off x="1056" y="2592"/>
              <a:ext cx="1756" cy="432"/>
            </a:xfrm>
            <a:prstGeom prst="rect">
              <a:avLst/>
            </a:prstGeom>
            <a:solidFill>
              <a:srgbClr val="FF9966"/>
            </a:solid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r>
                <a:rPr lang="en-US" sz="2400" b="1"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rPr>
                <a:t>                                  Component</a:t>
              </a:r>
              <a:endParaRPr sz="2400" dirty="0">
                <a:latin typeface="Lato" panose="020F0502020204030203" pitchFamily="34" charset="0"/>
                <a:ea typeface="Lato" panose="020F0502020204030203" pitchFamily="34" charset="0"/>
                <a:cs typeface="Lato" panose="020F0502020204030203" pitchFamily="34" charset="0"/>
              </a:endParaRPr>
            </a:p>
          </p:txBody>
        </p:sp>
      </p:grpSp>
      <p:sp>
        <p:nvSpPr>
          <p:cNvPr id="238" name="Google Shape;238;p31">
            <a:extLst>
              <a:ext uri="{FF2B5EF4-FFF2-40B4-BE49-F238E27FC236}">
                <a16:creationId xmlns:a16="http://schemas.microsoft.com/office/drawing/2014/main" id="{02811046-B062-F22A-1C56-5B9248C961C1}"/>
              </a:ext>
            </a:extLst>
          </p:cNvPr>
          <p:cNvSpPr txBox="1"/>
          <p:nvPr/>
        </p:nvSpPr>
        <p:spPr>
          <a:xfrm>
            <a:off x="1828800" y="2031103"/>
            <a:ext cx="8534400" cy="21697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700" b="1" i="0" u="none" strike="noStrike" cap="none" dirty="0">
                <a:solidFill>
                  <a:srgbClr val="000000"/>
                </a:solidFill>
                <a:latin typeface="Courier New"/>
                <a:ea typeface="Courier New"/>
                <a:cs typeface="Courier New"/>
                <a:sym typeface="Courier New"/>
              </a:rPr>
              <a:t>MSH|^~\&amp;|||||19981105131523||ORU^R01|</a:t>
            </a:r>
            <a:endParaRPr dirty="0">
              <a:latin typeface="Lato" panose="020F0502020204030203" pitchFamily="34" charset="0"/>
            </a:endParaRPr>
          </a:p>
          <a:p>
            <a:pPr marL="0" marR="0" lvl="0" indent="0" algn="l" rtl="0">
              <a:lnSpc>
                <a:spcPct val="100000"/>
              </a:lnSpc>
              <a:spcBef>
                <a:spcPts val="0"/>
              </a:spcBef>
              <a:spcAft>
                <a:spcPts val="0"/>
              </a:spcAft>
              <a:buNone/>
            </a:pPr>
            <a:r>
              <a:rPr lang="en-US" sz="2700" b="1" i="0" u="none" strike="noStrike" cap="none" dirty="0">
                <a:solidFill>
                  <a:srgbClr val="000000"/>
                </a:solidFill>
                <a:latin typeface="Courier New"/>
                <a:ea typeface="Courier New"/>
                <a:cs typeface="Courier New"/>
                <a:sym typeface="Courier New"/>
              </a:rPr>
              <a:t>PID|||100928782^9^M11||Smith^John^J|</a:t>
            </a:r>
            <a:endParaRPr dirty="0">
              <a:latin typeface="Lato" panose="020F0502020204030203" pitchFamily="34" charset="0"/>
            </a:endParaRPr>
          </a:p>
          <a:p>
            <a:pPr marL="0" marR="0" lvl="0" indent="0" algn="l" rtl="0">
              <a:lnSpc>
                <a:spcPct val="100000"/>
              </a:lnSpc>
              <a:spcBef>
                <a:spcPts val="0"/>
              </a:spcBef>
              <a:spcAft>
                <a:spcPts val="0"/>
              </a:spcAft>
              <a:buNone/>
            </a:pPr>
            <a:r>
              <a:rPr lang="en-US" sz="2700" b="1" i="0" u="none" strike="noStrike" cap="none" dirty="0">
                <a:solidFill>
                  <a:srgbClr val="000000"/>
                </a:solidFill>
                <a:latin typeface="Courier New"/>
                <a:ea typeface="Courier New"/>
                <a:cs typeface="Courier New"/>
                <a:sym typeface="Courier New"/>
              </a:rPr>
              <a:t>OBR||||Z0063-0^BP^LN|</a:t>
            </a:r>
            <a:endParaRPr dirty="0">
              <a:latin typeface="Lato" panose="020F0502020204030203" pitchFamily="34" charset="0"/>
            </a:endParaRPr>
          </a:p>
          <a:p>
            <a:pPr marL="0" marR="0" lvl="0" indent="0" algn="l" rtl="0">
              <a:lnSpc>
                <a:spcPct val="100000"/>
              </a:lnSpc>
              <a:spcBef>
                <a:spcPts val="0"/>
              </a:spcBef>
              <a:spcAft>
                <a:spcPts val="0"/>
              </a:spcAft>
              <a:buNone/>
            </a:pPr>
            <a:r>
              <a:rPr lang="en-US" sz="2700" b="1" i="0" u="none" strike="noStrike" cap="none" dirty="0">
                <a:solidFill>
                  <a:srgbClr val="000000"/>
                </a:solidFill>
                <a:latin typeface="Courier New"/>
                <a:ea typeface="Courier New"/>
                <a:cs typeface="Courier New"/>
                <a:sym typeface="Courier New"/>
              </a:rPr>
              <a:t>OBX||CE|8361-4^POSITION^LN||</a:t>
            </a:r>
            <a:r>
              <a:rPr lang="en-US" sz="2700" b="1" i="0" u="none" strike="noStrike" cap="none" dirty="0" err="1">
                <a:solidFill>
                  <a:srgbClr val="000000"/>
                </a:solidFill>
                <a:latin typeface="Courier New"/>
                <a:ea typeface="Courier New"/>
                <a:cs typeface="Courier New"/>
                <a:sym typeface="Courier New"/>
              </a:rPr>
              <a:t>SIT^Sitting</a:t>
            </a:r>
            <a:r>
              <a:rPr lang="en-US" sz="2700" b="1" i="0" u="none" strike="noStrike" cap="none" dirty="0">
                <a:solidFill>
                  <a:srgbClr val="000000"/>
                </a:solidFill>
                <a:latin typeface="Courier New"/>
                <a:ea typeface="Courier New"/>
                <a:cs typeface="Courier New"/>
                <a:sym typeface="Courier New"/>
              </a:rPr>
              <a:t>|</a:t>
            </a:r>
            <a:endParaRPr dirty="0">
              <a:latin typeface="Lato" panose="020F0502020204030203" pitchFamily="34" charset="0"/>
            </a:endParaRPr>
          </a:p>
          <a:p>
            <a:pPr marL="0" marR="0" lvl="0" indent="0" algn="l" rtl="0">
              <a:lnSpc>
                <a:spcPct val="100000"/>
              </a:lnSpc>
              <a:spcBef>
                <a:spcPts val="0"/>
              </a:spcBef>
              <a:spcAft>
                <a:spcPts val="0"/>
              </a:spcAft>
              <a:buNone/>
            </a:pPr>
            <a:r>
              <a:rPr lang="en-US" sz="2700" b="1" i="0" u="none" strike="noStrike" cap="none" dirty="0">
                <a:solidFill>
                  <a:srgbClr val="000000"/>
                </a:solidFill>
                <a:latin typeface="Courier New"/>
                <a:ea typeface="Courier New"/>
                <a:cs typeface="Courier New"/>
                <a:sym typeface="Courier New"/>
              </a:rPr>
              <a:t>OBX||NM|8479-8^SBP^LN||138|mmHg|</a:t>
            </a:r>
            <a:endParaRPr sz="2700" b="1" i="0" u="none" strike="noStrike" cap="none" dirty="0">
              <a:solidFill>
                <a:srgbClr val="000000"/>
              </a:solidFill>
              <a:latin typeface="Courier New"/>
              <a:ea typeface="Courier New"/>
              <a:cs typeface="Courier New"/>
              <a:sym typeface="Courier New"/>
            </a:endParaRPr>
          </a:p>
        </p:txBody>
      </p:sp>
      <p:sp>
        <p:nvSpPr>
          <p:cNvPr id="2" name="Slide Number Placeholder 6">
            <a:extLst>
              <a:ext uri="{FF2B5EF4-FFF2-40B4-BE49-F238E27FC236}">
                <a16:creationId xmlns:a16="http://schemas.microsoft.com/office/drawing/2014/main" id="{4385D20D-8997-9FE3-520F-7C38EE3ABC20}"/>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284234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1000"/>
                                        <p:tgtEl>
                                          <p:spTgt spid="2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4"/>
                                        </p:tgtEl>
                                        <p:attrNameLst>
                                          <p:attrName>style.visibility</p:attrName>
                                        </p:attrNameLst>
                                      </p:cBhvr>
                                      <p:to>
                                        <p:strVal val="visible"/>
                                      </p:to>
                                    </p:set>
                                    <p:animEffect transition="in" filter="fade">
                                      <p:cBhvr>
                                        <p:cTn id="12" dur="1000"/>
                                        <p:tgtEl>
                                          <p:spTgt spid="2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5"/>
                                        </p:tgtEl>
                                        <p:attrNameLst>
                                          <p:attrName>style.visibility</p:attrName>
                                        </p:attrNameLst>
                                      </p:cBhvr>
                                      <p:to>
                                        <p:strVal val="visible"/>
                                      </p:to>
                                    </p:set>
                                    <p:animEffect transition="in" filter="fade">
                                      <p:cBhvr>
                                        <p:cTn id="17" dur="10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animBg="1"/>
      <p:bldP spid="23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42"/>
        <p:cNvGrpSpPr/>
        <p:nvPr/>
      </p:nvGrpSpPr>
      <p:grpSpPr>
        <a:xfrm>
          <a:off x="0" y="0"/>
          <a:ext cx="0" cy="0"/>
          <a:chOff x="0" y="0"/>
          <a:chExt cx="0" cy="0"/>
        </a:xfrm>
      </p:grpSpPr>
      <p:sp>
        <p:nvSpPr>
          <p:cNvPr id="258" name="Google Shape;258;p32"/>
          <p:cNvSpPr txBox="1">
            <a:spLocks noGrp="1"/>
          </p:cNvSpPr>
          <p:nvPr>
            <p:ph type="title"/>
          </p:nvPr>
        </p:nvSpPr>
        <p:spPr>
          <a:xfrm>
            <a:off x="838200" y="365125"/>
            <a:ext cx="10515600" cy="1325563"/>
          </a:xfrm>
          <a:noFill/>
          <a:ln>
            <a:noFill/>
          </a:ln>
        </p:spPr>
        <p:txBody>
          <a:bodyPr spcFirstLastPara="1" wrap="square" lIns="91425" tIns="45700" rIns="91425" bIns="45700" anchor="ctr" anchorCtr="0">
            <a:normAutofit/>
          </a:bodyPr>
          <a:lstStyle/>
          <a:p>
            <a:pPr lvl="0"/>
            <a:r>
              <a:rPr lang="en-US" dirty="0"/>
              <a:t>OBX: an HL7 V2 name-value pair approach</a:t>
            </a:r>
          </a:p>
        </p:txBody>
      </p:sp>
      <p:grpSp>
        <p:nvGrpSpPr>
          <p:cNvPr id="245" name="Google Shape;245;p32"/>
          <p:cNvGrpSpPr/>
          <p:nvPr/>
        </p:nvGrpSpPr>
        <p:grpSpPr>
          <a:xfrm>
            <a:off x="10768212" y="3313471"/>
            <a:ext cx="1295400" cy="1047750"/>
            <a:chOff x="4944" y="1632"/>
            <a:chExt cx="816" cy="660"/>
          </a:xfrm>
        </p:grpSpPr>
        <p:sp>
          <p:nvSpPr>
            <p:cNvPr id="246" name="Google Shape;246;p32"/>
            <p:cNvSpPr/>
            <p:nvPr/>
          </p:nvSpPr>
          <p:spPr>
            <a:xfrm>
              <a:off x="5448" y="1680"/>
              <a:ext cx="312" cy="612"/>
            </a:xfrm>
            <a:prstGeom prst="rect">
              <a:avLst/>
            </a:prstGeom>
            <a:solidFill>
              <a:srgbClr val="FFCC66"/>
            </a:solid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endParaRPr sz="27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247" name="Google Shape;247;p32"/>
            <p:cNvSpPr/>
            <p:nvPr/>
          </p:nvSpPr>
          <p:spPr>
            <a:xfrm>
              <a:off x="4944" y="1632"/>
              <a:ext cx="816" cy="336"/>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Status</a:t>
              </a:r>
              <a:endParaRPr sz="2400" dirty="0">
                <a:latin typeface="Lato" panose="020F0502020204030203" pitchFamily="34" charset="0"/>
                <a:ea typeface="Lato" panose="020F0502020204030203" pitchFamily="34" charset="0"/>
                <a:cs typeface="Lato" panose="020F0502020204030203" pitchFamily="34" charset="0"/>
              </a:endParaRPr>
            </a:p>
          </p:txBody>
        </p:sp>
      </p:grpSp>
      <p:grpSp>
        <p:nvGrpSpPr>
          <p:cNvPr id="248" name="Google Shape;248;p32"/>
          <p:cNvGrpSpPr/>
          <p:nvPr/>
        </p:nvGrpSpPr>
        <p:grpSpPr>
          <a:xfrm>
            <a:off x="7248936" y="3933317"/>
            <a:ext cx="3352800" cy="2374901"/>
            <a:chOff x="3072" y="1984"/>
            <a:chExt cx="2112" cy="1496"/>
          </a:xfrm>
        </p:grpSpPr>
        <p:sp>
          <p:nvSpPr>
            <p:cNvPr id="249" name="Google Shape;249;p32"/>
            <p:cNvSpPr/>
            <p:nvPr/>
          </p:nvSpPr>
          <p:spPr>
            <a:xfrm>
              <a:off x="3552" y="1984"/>
              <a:ext cx="243" cy="1296"/>
            </a:xfrm>
            <a:prstGeom prst="rect">
              <a:avLst/>
            </a:prstGeom>
            <a:solidFill>
              <a:srgbClr val="FF9966"/>
            </a:solid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r>
                <a:rPr lang="en-US" sz="28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                                  </a:t>
              </a:r>
              <a:endParaRPr dirty="0">
                <a:latin typeface="Lato" panose="020F0502020204030203" pitchFamily="34" charset="0"/>
              </a:endParaRPr>
            </a:p>
          </p:txBody>
        </p:sp>
        <p:sp>
          <p:nvSpPr>
            <p:cNvPr id="250" name="Google Shape;250;p32"/>
            <p:cNvSpPr/>
            <p:nvPr/>
          </p:nvSpPr>
          <p:spPr>
            <a:xfrm>
              <a:off x="3072" y="2376"/>
              <a:ext cx="2112" cy="1104"/>
            </a:xfrm>
            <a:prstGeom prst="rect">
              <a:avLst/>
            </a:prstGeom>
            <a:solidFill>
              <a:srgbClr val="FF9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A </a:t>
              </a:r>
              <a:r>
                <a:rPr lang="en-US" sz="2400" b="1"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rPr>
                <a:t>code that  identifies </a:t>
              </a:r>
              <a:r>
                <a:rPr lang="en-US" sz="24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the units of numerical data in OBX-5</a:t>
              </a:r>
              <a:endParaRPr sz="2400" dirty="0">
                <a:latin typeface="Lato" panose="020F0502020204030203" pitchFamily="34" charset="0"/>
                <a:ea typeface="Lato" panose="020F0502020204030203" pitchFamily="34" charset="0"/>
                <a:cs typeface="Lato" panose="020F0502020204030203" pitchFamily="34" charset="0"/>
              </a:endParaRPr>
            </a:p>
          </p:txBody>
        </p:sp>
      </p:grpSp>
      <p:grpSp>
        <p:nvGrpSpPr>
          <p:cNvPr id="251" name="Google Shape;251;p32"/>
          <p:cNvGrpSpPr/>
          <p:nvPr/>
        </p:nvGrpSpPr>
        <p:grpSpPr>
          <a:xfrm>
            <a:off x="735497" y="1865671"/>
            <a:ext cx="3112604" cy="2438400"/>
            <a:chOff x="96" y="720"/>
            <a:chExt cx="2202" cy="1536"/>
          </a:xfrm>
        </p:grpSpPr>
        <p:sp>
          <p:nvSpPr>
            <p:cNvPr id="252" name="Google Shape;252;p32"/>
            <p:cNvSpPr/>
            <p:nvPr/>
          </p:nvSpPr>
          <p:spPr>
            <a:xfrm>
              <a:off x="747" y="1536"/>
              <a:ext cx="372" cy="720"/>
            </a:xfrm>
            <a:prstGeom prst="rect">
              <a:avLst/>
            </a:prstGeom>
            <a:solidFill>
              <a:srgbClr val="FFCC99"/>
            </a:solid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endParaRPr sz="27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253" name="Google Shape;253;p32"/>
            <p:cNvSpPr/>
            <p:nvPr/>
          </p:nvSpPr>
          <p:spPr>
            <a:xfrm>
              <a:off x="96" y="720"/>
              <a:ext cx="2202" cy="1152"/>
            </a:xfrm>
            <a:prstGeom prst="rect">
              <a:avLst/>
            </a:prstGeom>
            <a:solidFill>
              <a:srgbClr val="FFCC99"/>
            </a:solid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None/>
              </a:pPr>
              <a:r>
                <a:rPr lang="en-US" sz="24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A code that identifies the </a:t>
              </a:r>
              <a:r>
                <a:rPr lang="en-US" sz="2400" b="1" i="1"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datatype</a:t>
              </a:r>
              <a:endParaRPr sz="24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a:p>
              <a:pPr marL="0" marR="0" lvl="0" indent="0" algn="ctr" rtl="0">
                <a:lnSpc>
                  <a:spcPct val="100000"/>
                </a:lnSpc>
                <a:spcBef>
                  <a:spcPts val="0"/>
                </a:spcBef>
                <a:spcAft>
                  <a:spcPts val="0"/>
                </a:spcAft>
                <a:buNone/>
              </a:pPr>
              <a:r>
                <a:rPr lang="en-US" sz="24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of OBX-5 (Numeric)</a:t>
              </a:r>
            </a:p>
            <a:p>
              <a:pPr marL="0" marR="0" lvl="0" indent="0" algn="ctr" rtl="0">
                <a:lnSpc>
                  <a:spcPct val="100000"/>
                </a:lnSpc>
                <a:spcBef>
                  <a:spcPts val="0"/>
                </a:spcBef>
                <a:spcAft>
                  <a:spcPts val="0"/>
                </a:spcAft>
                <a:buNone/>
              </a:pPr>
              <a:endParaRPr sz="2400" dirty="0">
                <a:latin typeface="Lato" panose="020F0502020204030203" pitchFamily="34" charset="0"/>
                <a:ea typeface="Lato" panose="020F0502020204030203" pitchFamily="34" charset="0"/>
                <a:cs typeface="Lato" panose="020F0502020204030203" pitchFamily="34" charset="0"/>
              </a:endParaRPr>
            </a:p>
          </p:txBody>
        </p:sp>
      </p:grpSp>
      <p:sp>
        <p:nvSpPr>
          <p:cNvPr id="254" name="Google Shape;254;p32"/>
          <p:cNvSpPr/>
          <p:nvPr/>
        </p:nvSpPr>
        <p:spPr>
          <a:xfrm>
            <a:off x="2207318" y="3920523"/>
            <a:ext cx="1905000" cy="2572352"/>
          </a:xfrm>
          <a:prstGeom prst="rect">
            <a:avLst/>
          </a:prstGeom>
          <a:solidFill>
            <a:srgbClr val="99FF99"/>
          </a:solid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None/>
            </a:pPr>
            <a:endParaRPr lang="en-US" sz="27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a:p>
            <a:pPr marL="0" marR="0" lvl="0" indent="0" algn="ctr" rtl="0">
              <a:lnSpc>
                <a:spcPct val="100000"/>
              </a:lnSpc>
              <a:spcBef>
                <a:spcPts val="0"/>
              </a:spcBef>
              <a:spcAft>
                <a:spcPts val="0"/>
              </a:spcAft>
              <a:buNone/>
            </a:pPr>
            <a:r>
              <a:rPr lang="en-US" sz="24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A code that identifies the data in OBX-5</a:t>
            </a:r>
          </a:p>
          <a:p>
            <a:pPr marL="0" marR="0" lvl="0" indent="0" algn="ctr" rtl="0">
              <a:lnSpc>
                <a:spcPct val="100000"/>
              </a:lnSpc>
              <a:spcBef>
                <a:spcPts val="0"/>
              </a:spcBef>
              <a:spcAft>
                <a:spcPts val="0"/>
              </a:spcAft>
              <a:buNone/>
            </a:pPr>
            <a:endParaRPr sz="2400" dirty="0">
              <a:latin typeface="Lato" panose="020F0502020204030203" pitchFamily="34" charset="0"/>
              <a:ea typeface="Lato" panose="020F0502020204030203" pitchFamily="34" charset="0"/>
              <a:cs typeface="Lato" panose="020F0502020204030203" pitchFamily="34" charset="0"/>
            </a:endParaRPr>
          </a:p>
        </p:txBody>
      </p:sp>
      <p:grpSp>
        <p:nvGrpSpPr>
          <p:cNvPr id="255" name="Google Shape;255;p32"/>
          <p:cNvGrpSpPr/>
          <p:nvPr/>
        </p:nvGrpSpPr>
        <p:grpSpPr>
          <a:xfrm>
            <a:off x="6334536" y="3237271"/>
            <a:ext cx="2590800" cy="1143000"/>
            <a:chOff x="2496" y="1584"/>
            <a:chExt cx="1632" cy="720"/>
          </a:xfrm>
        </p:grpSpPr>
        <p:sp>
          <p:nvSpPr>
            <p:cNvPr id="256" name="Google Shape;256;p32"/>
            <p:cNvSpPr/>
            <p:nvPr/>
          </p:nvSpPr>
          <p:spPr>
            <a:xfrm>
              <a:off x="3120" y="1584"/>
              <a:ext cx="372" cy="720"/>
            </a:xfrm>
            <a:prstGeom prst="rect">
              <a:avLst/>
            </a:prstGeom>
            <a:solidFill>
              <a:srgbClr val="FFCC66"/>
            </a:solid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endParaRPr sz="27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257" name="Google Shape;257;p32"/>
            <p:cNvSpPr/>
            <p:nvPr/>
          </p:nvSpPr>
          <p:spPr>
            <a:xfrm>
              <a:off x="2496" y="1584"/>
              <a:ext cx="1632" cy="336"/>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OBX-5: Data</a:t>
              </a:r>
              <a:endParaRPr sz="2400" dirty="0">
                <a:latin typeface="Lato" panose="020F0502020204030203" pitchFamily="34" charset="0"/>
                <a:ea typeface="Lato" panose="020F0502020204030203" pitchFamily="34" charset="0"/>
                <a:cs typeface="Lato" panose="020F0502020204030203" pitchFamily="34" charset="0"/>
              </a:endParaRPr>
            </a:p>
          </p:txBody>
        </p:sp>
      </p:grpSp>
      <p:sp>
        <p:nvSpPr>
          <p:cNvPr id="259" name="Google Shape;259;p32"/>
          <p:cNvSpPr/>
          <p:nvPr/>
        </p:nvSpPr>
        <p:spPr>
          <a:xfrm>
            <a:off x="450852" y="3859571"/>
            <a:ext cx="12297189" cy="5539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dirty="0">
                <a:solidFill>
                  <a:srgbClr val="000000"/>
                </a:solidFill>
                <a:latin typeface="Courier New"/>
                <a:ea typeface="Courier New"/>
                <a:cs typeface="Courier New"/>
                <a:sym typeface="Courier New"/>
              </a:rPr>
              <a:t>OBX||NM|11289-6^Body </a:t>
            </a:r>
            <a:r>
              <a:rPr lang="en-US" sz="3000" b="1" i="0" u="none" strike="noStrike" cap="none" dirty="0" err="1">
                <a:solidFill>
                  <a:srgbClr val="000000"/>
                </a:solidFill>
                <a:latin typeface="Courier New"/>
                <a:ea typeface="Courier New"/>
                <a:cs typeface="Courier New"/>
                <a:sym typeface="Courier New"/>
              </a:rPr>
              <a:t>Temp^LN</a:t>
            </a:r>
            <a:r>
              <a:rPr lang="en-US" sz="3000" b="1" i="0" u="none" strike="noStrike" cap="none" dirty="0">
                <a:solidFill>
                  <a:srgbClr val="000000"/>
                </a:solidFill>
                <a:latin typeface="Courier New"/>
                <a:ea typeface="Courier New"/>
                <a:cs typeface="Courier New"/>
                <a:sym typeface="Courier New"/>
              </a:rPr>
              <a:t>||38|C^Cent^ISO+|||||F</a:t>
            </a:r>
            <a:endParaRPr dirty="0">
              <a:latin typeface="Lato" panose="020F0502020204030203" pitchFamily="34" charset="0"/>
            </a:endParaRPr>
          </a:p>
        </p:txBody>
      </p:sp>
      <p:sp>
        <p:nvSpPr>
          <p:cNvPr id="260" name="Google Shape;260;p32"/>
          <p:cNvSpPr txBox="1"/>
          <p:nvPr/>
        </p:nvSpPr>
        <p:spPr>
          <a:xfrm>
            <a:off x="4979504" y="1242938"/>
            <a:ext cx="7084108" cy="1676400"/>
          </a:xfrm>
          <a:prstGeom prst="rect">
            <a:avLst/>
          </a:prstGeom>
          <a:ln/>
        </p:spPr>
        <p:style>
          <a:lnRef idx="1">
            <a:schemeClr val="accent2"/>
          </a:lnRef>
          <a:fillRef idx="3">
            <a:schemeClr val="accent2"/>
          </a:fillRef>
          <a:effectRef idx="2">
            <a:schemeClr val="accent2"/>
          </a:effectRef>
          <a:fontRef idx="minor">
            <a:schemeClr val="lt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600" b="1" i="0" u="none" strike="noStrike" cap="none" dirty="0">
                <a:solidFill>
                  <a:schemeClr val="bg1"/>
                </a:solidFill>
                <a:latin typeface="Lato" panose="020F0502020204030203" pitchFamily="34" charset="0"/>
                <a:ea typeface="Lato" panose="020F0502020204030203" pitchFamily="34" charset="0"/>
                <a:cs typeface="Lato" panose="020F0502020204030203" pitchFamily="34" charset="0"/>
                <a:sym typeface="Arial"/>
              </a:rPr>
              <a:t>Other data fields include, date of observation, identity of provider giving observation, normal ranges, abnormal flags</a:t>
            </a:r>
            <a:endParaRPr dirty="0">
              <a:solidFill>
                <a:schemeClr val="bg1"/>
              </a:solidFill>
              <a:latin typeface="Lato" panose="020F0502020204030203" pitchFamily="34" charset="0"/>
            </a:endParaRPr>
          </a:p>
        </p:txBody>
      </p:sp>
      <p:sp>
        <p:nvSpPr>
          <p:cNvPr id="2" name="Slide Number Placeholder 6">
            <a:extLst>
              <a:ext uri="{FF2B5EF4-FFF2-40B4-BE49-F238E27FC236}">
                <a16:creationId xmlns:a16="http://schemas.microsoft.com/office/drawing/2014/main" id="{78BDEE89-0015-5C46-ED6A-F85EF06CAD33}"/>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500"/>
                                        <p:tgtEl>
                                          <p:spTgt spid="2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4"/>
                                        </p:tgtEl>
                                        <p:attrNameLst>
                                          <p:attrName>style.visibility</p:attrName>
                                        </p:attrNameLst>
                                      </p:cBhvr>
                                      <p:to>
                                        <p:strVal val="visible"/>
                                      </p:to>
                                    </p:set>
                                    <p:animEffect transition="in" filter="fade">
                                      <p:cBhvr>
                                        <p:cTn id="12" dur="500"/>
                                        <p:tgtEl>
                                          <p:spTgt spid="2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1"/>
                                        </p:tgtEl>
                                        <p:attrNameLst>
                                          <p:attrName>style.visibility</p:attrName>
                                        </p:attrNameLst>
                                      </p:cBhvr>
                                      <p:to>
                                        <p:strVal val="visible"/>
                                      </p:to>
                                    </p:set>
                                    <p:animEffect transition="in" filter="fade">
                                      <p:cBhvr>
                                        <p:cTn id="17" dur="500"/>
                                        <p:tgtEl>
                                          <p:spTgt spid="2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8"/>
                                        </p:tgtEl>
                                        <p:attrNameLst>
                                          <p:attrName>style.visibility</p:attrName>
                                        </p:attrNameLst>
                                      </p:cBhvr>
                                      <p:to>
                                        <p:strVal val="visible"/>
                                      </p:to>
                                    </p:set>
                                    <p:animEffect transition="in" filter="fade">
                                      <p:cBhvr>
                                        <p:cTn id="22" dur="500"/>
                                        <p:tgtEl>
                                          <p:spTgt spid="24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5"/>
                                        </p:tgtEl>
                                        <p:attrNameLst>
                                          <p:attrName>style.visibility</p:attrName>
                                        </p:attrNameLst>
                                      </p:cBhvr>
                                      <p:to>
                                        <p:strVal val="visible"/>
                                      </p:to>
                                    </p:set>
                                    <p:animEffect transition="in" filter="fade">
                                      <p:cBhvr>
                                        <p:cTn id="27" dur="500"/>
                                        <p:tgtEl>
                                          <p:spTgt spid="2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0"/>
                                        </p:tgtEl>
                                        <p:attrNameLst>
                                          <p:attrName>style.visibility</p:attrName>
                                        </p:attrNameLst>
                                      </p:cBhvr>
                                      <p:to>
                                        <p:strVal val="visible"/>
                                      </p:to>
                                    </p:set>
                                    <p:animEffect transition="in" filter="fade">
                                      <p:cBhvr>
                                        <p:cTn id="32" dur="5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64"/>
        <p:cNvGrpSpPr/>
        <p:nvPr/>
      </p:nvGrpSpPr>
      <p:grpSpPr>
        <a:xfrm>
          <a:off x="0" y="0"/>
          <a:ext cx="0" cy="0"/>
          <a:chOff x="0" y="0"/>
          <a:chExt cx="0" cy="0"/>
        </a:xfrm>
      </p:grpSpPr>
      <p:sp>
        <p:nvSpPr>
          <p:cNvPr id="279" name="Google Shape;279;p33"/>
          <p:cNvSpPr txBox="1">
            <a:spLocks noGrp="1"/>
          </p:cNvSpPr>
          <p:nvPr>
            <p:ph type="title"/>
          </p:nvPr>
        </p:nvSpPr>
        <p:spPr>
          <a:xfrm>
            <a:off x="838200" y="568036"/>
            <a:ext cx="10515600" cy="112265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OBX: with a coded value</a:t>
            </a:r>
            <a:endParaRPr/>
          </a:p>
        </p:txBody>
      </p:sp>
      <p:grpSp>
        <p:nvGrpSpPr>
          <p:cNvPr id="267" name="Google Shape;267;p33"/>
          <p:cNvGrpSpPr/>
          <p:nvPr/>
        </p:nvGrpSpPr>
        <p:grpSpPr>
          <a:xfrm>
            <a:off x="9363870" y="2485230"/>
            <a:ext cx="2667000" cy="1716088"/>
            <a:chOff x="3927" y="1132"/>
            <a:chExt cx="1680" cy="1081"/>
          </a:xfrm>
        </p:grpSpPr>
        <p:sp>
          <p:nvSpPr>
            <p:cNvPr id="268" name="Google Shape;268;p33"/>
            <p:cNvSpPr/>
            <p:nvPr/>
          </p:nvSpPr>
          <p:spPr>
            <a:xfrm>
              <a:off x="5089" y="1637"/>
              <a:ext cx="518" cy="576"/>
            </a:xfrm>
            <a:prstGeom prst="rect">
              <a:avLst/>
            </a:prstGeom>
            <a:solidFill>
              <a:srgbClr val="FF7C80"/>
            </a:solidFill>
            <a:ln>
              <a:noFill/>
            </a:ln>
          </p:spPr>
          <p:txBody>
            <a:bodyPr spcFirstLastPara="1" wrap="square" lIns="92075" tIns="46025" rIns="92075" bIns="460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imes New Roman"/>
                <a:ea typeface="Times New Roman"/>
                <a:cs typeface="Times New Roman"/>
                <a:sym typeface="Times New Roman"/>
              </a:endParaRPr>
            </a:p>
          </p:txBody>
        </p:sp>
        <p:sp>
          <p:nvSpPr>
            <p:cNvPr id="269" name="Google Shape;269;p33"/>
            <p:cNvSpPr txBox="1"/>
            <p:nvPr/>
          </p:nvSpPr>
          <p:spPr>
            <a:xfrm>
              <a:off x="3927" y="1132"/>
              <a:ext cx="1680" cy="524"/>
            </a:xfrm>
            <a:prstGeom prst="rect">
              <a:avLst/>
            </a:prstGeom>
            <a:solidFill>
              <a:srgbClr val="FF7C80"/>
            </a:solidFill>
            <a:ln>
              <a:noFill/>
            </a:ln>
          </p:spPr>
          <p:txBody>
            <a:bodyPr spcFirstLastPara="1" wrap="square" lIns="92075" tIns="46025" rIns="92075" bIns="46025" anchor="ctr"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400" b="1" i="0" u="none" strike="noStrike" cap="none" dirty="0">
                  <a:solidFill>
                    <a:schemeClr val="lt2"/>
                  </a:solidFill>
                  <a:latin typeface="Lato" panose="020F0502020204030203" pitchFamily="34" charset="0"/>
                  <a:ea typeface="Lato" panose="020F0502020204030203" pitchFamily="34" charset="0"/>
                  <a:cs typeface="Lato" panose="020F0502020204030203" pitchFamily="34" charset="0"/>
                  <a:sym typeface="Arial"/>
                </a:rPr>
                <a:t>The code is</a:t>
              </a:r>
              <a:endParaRPr sz="2400" dirty="0">
                <a:latin typeface="Lato" panose="020F0502020204030203" pitchFamily="34" charset="0"/>
                <a:ea typeface="Lato" panose="020F0502020204030203" pitchFamily="34" charset="0"/>
                <a:cs typeface="Lato" panose="020F0502020204030203" pitchFamily="34" charset="0"/>
              </a:endParaRPr>
            </a:p>
            <a:p>
              <a:pPr marL="0" marR="0" lvl="0" indent="0" algn="ctr" rtl="0">
                <a:lnSpc>
                  <a:spcPct val="100000"/>
                </a:lnSpc>
                <a:spcBef>
                  <a:spcPts val="0"/>
                </a:spcBef>
                <a:spcAft>
                  <a:spcPts val="0"/>
                </a:spcAft>
                <a:buClr>
                  <a:srgbClr val="000000"/>
                </a:buClr>
                <a:buSzPts val="2800"/>
                <a:buFont typeface="Arial"/>
                <a:buNone/>
              </a:pPr>
              <a:r>
                <a:rPr lang="en-US" sz="2400" b="1" i="0" u="none" strike="noStrike" cap="none" dirty="0">
                  <a:solidFill>
                    <a:schemeClr val="lt2"/>
                  </a:solidFill>
                  <a:latin typeface="Lato" panose="020F0502020204030203" pitchFamily="34" charset="0"/>
                  <a:ea typeface="Lato" panose="020F0502020204030203" pitchFamily="34" charset="0"/>
                  <a:cs typeface="Lato" panose="020F0502020204030203" pitchFamily="34" charset="0"/>
                  <a:sym typeface="Arial"/>
                </a:rPr>
                <a:t>from SNOMED</a:t>
              </a:r>
              <a:endParaRPr sz="2400" b="0" i="0" u="none" strike="noStrike" cap="none" dirty="0">
                <a:solidFill>
                  <a:schemeClr val="lt2"/>
                </a:solidFill>
                <a:latin typeface="Lato" panose="020F0502020204030203" pitchFamily="34" charset="0"/>
                <a:ea typeface="Lato" panose="020F0502020204030203" pitchFamily="34" charset="0"/>
                <a:cs typeface="Lato" panose="020F0502020204030203" pitchFamily="34" charset="0"/>
                <a:sym typeface="Times New Roman"/>
              </a:endParaRPr>
            </a:p>
          </p:txBody>
        </p:sp>
      </p:grpSp>
      <p:grpSp>
        <p:nvGrpSpPr>
          <p:cNvPr id="270" name="Google Shape;270;p33"/>
          <p:cNvGrpSpPr/>
          <p:nvPr/>
        </p:nvGrpSpPr>
        <p:grpSpPr>
          <a:xfrm>
            <a:off x="5256213" y="2427287"/>
            <a:ext cx="2362200" cy="1689100"/>
            <a:chOff x="2160" y="1152"/>
            <a:chExt cx="1488" cy="1064"/>
          </a:xfrm>
        </p:grpSpPr>
        <p:sp>
          <p:nvSpPr>
            <p:cNvPr id="271" name="Google Shape;271;p33"/>
            <p:cNvSpPr/>
            <p:nvPr/>
          </p:nvSpPr>
          <p:spPr>
            <a:xfrm>
              <a:off x="2904" y="1640"/>
              <a:ext cx="346" cy="576"/>
            </a:xfrm>
            <a:prstGeom prst="rect">
              <a:avLst/>
            </a:prstGeom>
            <a:solidFill>
              <a:srgbClr val="9999FF"/>
            </a:solidFill>
            <a:ln>
              <a:noFill/>
            </a:ln>
          </p:spPr>
          <p:txBody>
            <a:bodyPr spcFirstLastPara="1" wrap="square" lIns="92075" tIns="46025" rIns="92075" bIns="460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imes New Roman"/>
                <a:ea typeface="Times New Roman"/>
                <a:cs typeface="Times New Roman"/>
                <a:sym typeface="Times New Roman"/>
              </a:endParaRPr>
            </a:p>
          </p:txBody>
        </p:sp>
        <p:sp>
          <p:nvSpPr>
            <p:cNvPr id="272" name="Google Shape;272;p33"/>
            <p:cNvSpPr txBox="1"/>
            <p:nvPr/>
          </p:nvSpPr>
          <p:spPr>
            <a:xfrm>
              <a:off x="2160" y="1152"/>
              <a:ext cx="1488" cy="524"/>
            </a:xfrm>
            <a:prstGeom prst="rect">
              <a:avLst/>
            </a:prstGeom>
            <a:solidFill>
              <a:srgbClr val="9999FF"/>
            </a:solidFill>
            <a:ln>
              <a:noFill/>
            </a:ln>
          </p:spPr>
          <p:txBody>
            <a:bodyPr spcFirstLastPara="1" wrap="square" lIns="92075" tIns="46025" rIns="92075" bIns="46025" anchor="ctr"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400" b="1" i="0" u="none" strike="noStrike" cap="none" dirty="0">
                  <a:solidFill>
                    <a:schemeClr val="lt2"/>
                  </a:solidFill>
                  <a:latin typeface="Lato" panose="020F0502020204030203" pitchFamily="34" charset="0"/>
                  <a:ea typeface="Lato" panose="020F0502020204030203" pitchFamily="34" charset="0"/>
                  <a:cs typeface="Lato" panose="020F0502020204030203" pitchFamily="34" charset="0"/>
                  <a:sym typeface="Arial"/>
                </a:rPr>
                <a:t>The code is</a:t>
              </a:r>
              <a:endParaRPr sz="2400" dirty="0">
                <a:latin typeface="Lato" panose="020F0502020204030203" pitchFamily="34" charset="0"/>
                <a:ea typeface="Lato" panose="020F0502020204030203" pitchFamily="34" charset="0"/>
                <a:cs typeface="Lato" panose="020F0502020204030203" pitchFamily="34" charset="0"/>
              </a:endParaRPr>
            </a:p>
            <a:p>
              <a:pPr marL="0" marR="0" lvl="0" indent="0" algn="ctr" rtl="0">
                <a:lnSpc>
                  <a:spcPct val="100000"/>
                </a:lnSpc>
                <a:spcBef>
                  <a:spcPts val="0"/>
                </a:spcBef>
                <a:spcAft>
                  <a:spcPts val="0"/>
                </a:spcAft>
                <a:buClr>
                  <a:srgbClr val="000000"/>
                </a:buClr>
                <a:buSzPts val="2800"/>
                <a:buFont typeface="Arial"/>
                <a:buNone/>
              </a:pPr>
              <a:r>
                <a:rPr lang="en-US" sz="2400" b="1" i="0" u="none" strike="noStrike" cap="none" dirty="0">
                  <a:solidFill>
                    <a:schemeClr val="lt2"/>
                  </a:solidFill>
                  <a:latin typeface="Lato" panose="020F0502020204030203" pitchFamily="34" charset="0"/>
                  <a:ea typeface="Lato" panose="020F0502020204030203" pitchFamily="34" charset="0"/>
                  <a:cs typeface="Lato" panose="020F0502020204030203" pitchFamily="34" charset="0"/>
                  <a:sym typeface="Arial"/>
                </a:rPr>
                <a:t>from LOINC</a:t>
              </a:r>
              <a:endParaRPr sz="2400" b="0" i="0" u="none" strike="noStrike" cap="none" dirty="0">
                <a:solidFill>
                  <a:schemeClr val="lt2"/>
                </a:solidFill>
                <a:latin typeface="Lato" panose="020F0502020204030203" pitchFamily="34" charset="0"/>
                <a:ea typeface="Lato" panose="020F0502020204030203" pitchFamily="34" charset="0"/>
                <a:cs typeface="Lato" panose="020F0502020204030203" pitchFamily="34" charset="0"/>
                <a:sym typeface="Times New Roman"/>
              </a:endParaRPr>
            </a:p>
          </p:txBody>
        </p:sp>
      </p:grpSp>
      <p:grpSp>
        <p:nvGrpSpPr>
          <p:cNvPr id="273" name="Google Shape;273;p33"/>
          <p:cNvGrpSpPr/>
          <p:nvPr/>
        </p:nvGrpSpPr>
        <p:grpSpPr>
          <a:xfrm>
            <a:off x="6331744" y="3797298"/>
            <a:ext cx="3557588" cy="1905000"/>
            <a:chOff x="2592" y="2016"/>
            <a:chExt cx="2241" cy="1200"/>
          </a:xfrm>
        </p:grpSpPr>
        <p:sp>
          <p:nvSpPr>
            <p:cNvPr id="274" name="Google Shape;274;p33"/>
            <p:cNvSpPr/>
            <p:nvPr/>
          </p:nvSpPr>
          <p:spPr>
            <a:xfrm>
              <a:off x="3216" y="2016"/>
              <a:ext cx="1210" cy="991"/>
            </a:xfrm>
            <a:prstGeom prst="rect">
              <a:avLst/>
            </a:prstGeom>
            <a:solidFill>
              <a:srgbClr val="FF9966"/>
            </a:solid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Arial"/>
                </a:rPr>
                <a:t>                                  </a:t>
              </a:r>
              <a:endParaRPr dirty="0">
                <a:latin typeface="Lato" panose="020F0502020204030203" pitchFamily="34" charset="0"/>
              </a:endParaRPr>
            </a:p>
          </p:txBody>
        </p:sp>
        <p:sp>
          <p:nvSpPr>
            <p:cNvPr id="275" name="Google Shape;275;p33"/>
            <p:cNvSpPr/>
            <p:nvPr/>
          </p:nvSpPr>
          <p:spPr>
            <a:xfrm>
              <a:off x="2592" y="2640"/>
              <a:ext cx="2241" cy="576"/>
            </a:xfrm>
            <a:prstGeom prst="rect">
              <a:avLst/>
            </a:prstGeom>
            <a:solidFill>
              <a:srgbClr val="FF9966"/>
            </a:solid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400" b="1"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Arial"/>
                </a:rPr>
                <a:t>OBX-5: Data</a:t>
              </a:r>
              <a:endParaRPr sz="2400" dirty="0">
                <a:latin typeface="Lato" panose="020F0502020204030203" pitchFamily="34" charset="0"/>
                <a:ea typeface="Lato" panose="020F0502020204030203" pitchFamily="34" charset="0"/>
                <a:cs typeface="Lato" panose="020F0502020204030203" pitchFamily="34" charset="0"/>
              </a:endParaRPr>
            </a:p>
            <a:p>
              <a:pPr marL="0" marR="0" lvl="0" indent="0" algn="ctr" rtl="0">
                <a:lnSpc>
                  <a:spcPct val="100000"/>
                </a:lnSpc>
                <a:spcBef>
                  <a:spcPts val="0"/>
                </a:spcBef>
                <a:spcAft>
                  <a:spcPts val="0"/>
                </a:spcAft>
                <a:buClr>
                  <a:srgbClr val="000000"/>
                </a:buClr>
                <a:buSzPts val="2700"/>
                <a:buFont typeface="Arial"/>
                <a:buNone/>
              </a:pPr>
              <a:r>
                <a:rPr lang="en-US" sz="2400" b="1"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Arial"/>
                </a:rPr>
                <a:t>A code for Group O</a:t>
              </a:r>
              <a:endParaRPr sz="2400" dirty="0">
                <a:latin typeface="Lato" panose="020F0502020204030203" pitchFamily="34" charset="0"/>
                <a:ea typeface="Lato" panose="020F0502020204030203" pitchFamily="34" charset="0"/>
                <a:cs typeface="Lato" panose="020F0502020204030203" pitchFamily="34" charset="0"/>
              </a:endParaRPr>
            </a:p>
          </p:txBody>
        </p:sp>
      </p:grpSp>
      <p:grpSp>
        <p:nvGrpSpPr>
          <p:cNvPr id="276" name="Google Shape;276;p33"/>
          <p:cNvGrpSpPr/>
          <p:nvPr/>
        </p:nvGrpSpPr>
        <p:grpSpPr>
          <a:xfrm>
            <a:off x="577850" y="1703388"/>
            <a:ext cx="2819400" cy="2438400"/>
            <a:chOff x="0" y="720"/>
            <a:chExt cx="1776" cy="1536"/>
          </a:xfrm>
        </p:grpSpPr>
        <p:sp>
          <p:nvSpPr>
            <p:cNvPr id="277" name="Google Shape;277;p33"/>
            <p:cNvSpPr/>
            <p:nvPr/>
          </p:nvSpPr>
          <p:spPr>
            <a:xfrm>
              <a:off x="656" y="1536"/>
              <a:ext cx="346" cy="720"/>
            </a:xfrm>
            <a:prstGeom prst="rect">
              <a:avLst/>
            </a:prstGeom>
            <a:solidFill>
              <a:srgbClr val="FFCC99"/>
            </a:solid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1"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278" name="Google Shape;278;p33"/>
            <p:cNvSpPr/>
            <p:nvPr/>
          </p:nvSpPr>
          <p:spPr>
            <a:xfrm>
              <a:off x="0" y="720"/>
              <a:ext cx="1776" cy="1152"/>
            </a:xfrm>
            <a:prstGeom prst="rect">
              <a:avLst/>
            </a:prstGeom>
            <a:solidFill>
              <a:srgbClr val="FFCC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400" b="1"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Arial"/>
                </a:rPr>
                <a:t>A code that identifies the </a:t>
              </a:r>
              <a:r>
                <a:rPr lang="en-US" sz="2400" b="1" i="1"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Arial"/>
                </a:rPr>
                <a:t>datatype as a</a:t>
              </a:r>
              <a:endParaRPr sz="2400" b="1"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Arial"/>
              </a:endParaRPr>
            </a:p>
            <a:p>
              <a:pPr marL="0" marR="0" lvl="0" indent="0" algn="ctr" rtl="0">
                <a:lnSpc>
                  <a:spcPct val="100000"/>
                </a:lnSpc>
                <a:spcBef>
                  <a:spcPts val="0"/>
                </a:spcBef>
                <a:spcAft>
                  <a:spcPts val="0"/>
                </a:spcAft>
                <a:buClr>
                  <a:srgbClr val="000000"/>
                </a:buClr>
                <a:buSzPts val="2700"/>
                <a:buFont typeface="Arial"/>
                <a:buNone/>
              </a:pPr>
              <a:r>
                <a:rPr lang="en-US" sz="2400" b="1"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Arial"/>
                </a:rPr>
                <a:t>coded element</a:t>
              </a:r>
              <a:endParaRPr sz="2400" dirty="0">
                <a:latin typeface="Lato" panose="020F0502020204030203" pitchFamily="34" charset="0"/>
                <a:ea typeface="Lato" panose="020F0502020204030203" pitchFamily="34" charset="0"/>
                <a:cs typeface="Lato" panose="020F0502020204030203" pitchFamily="34" charset="0"/>
              </a:endParaRPr>
            </a:p>
          </p:txBody>
        </p:sp>
      </p:grpSp>
      <p:grpSp>
        <p:nvGrpSpPr>
          <p:cNvPr id="280" name="Google Shape;280;p33"/>
          <p:cNvGrpSpPr/>
          <p:nvPr/>
        </p:nvGrpSpPr>
        <p:grpSpPr>
          <a:xfrm>
            <a:off x="896938" y="3803649"/>
            <a:ext cx="3676650" cy="2514600"/>
            <a:chOff x="84" y="2016"/>
            <a:chExt cx="2316" cy="1584"/>
          </a:xfrm>
        </p:grpSpPr>
        <p:sp>
          <p:nvSpPr>
            <p:cNvPr id="281" name="Google Shape;281;p33"/>
            <p:cNvSpPr/>
            <p:nvPr/>
          </p:nvSpPr>
          <p:spPr>
            <a:xfrm>
              <a:off x="84" y="2517"/>
              <a:ext cx="2316" cy="1083"/>
            </a:xfrm>
            <a:prstGeom prst="rect">
              <a:avLst/>
            </a:prstGeom>
            <a:solidFill>
              <a:srgbClr val="99FF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400" b="1"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rPr>
                <a:t>  A </a:t>
              </a:r>
              <a:r>
                <a:rPr lang="en-US" sz="2400" b="1"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Arial"/>
                </a:rPr>
                <a:t>code that identifies the data in OBX-5</a:t>
              </a:r>
              <a:br>
                <a:rPr lang="en-US" sz="2400" b="1"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Arial"/>
                </a:rPr>
              </a:br>
              <a:r>
                <a:rPr lang="en-US" sz="2400" b="1"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Arial"/>
                </a:rPr>
                <a:t>(ABO Blood Group)</a:t>
              </a:r>
              <a:endParaRPr sz="2400" dirty="0">
                <a:latin typeface="Lato" panose="020F0502020204030203" pitchFamily="34" charset="0"/>
                <a:ea typeface="Lato" panose="020F0502020204030203" pitchFamily="34" charset="0"/>
                <a:cs typeface="Lato" panose="020F0502020204030203" pitchFamily="34" charset="0"/>
              </a:endParaRPr>
            </a:p>
          </p:txBody>
        </p:sp>
        <p:sp>
          <p:nvSpPr>
            <p:cNvPr id="282" name="Google Shape;282;p33"/>
            <p:cNvSpPr/>
            <p:nvPr/>
          </p:nvSpPr>
          <p:spPr>
            <a:xfrm>
              <a:off x="960" y="2016"/>
              <a:ext cx="791" cy="501"/>
            </a:xfrm>
            <a:prstGeom prst="rect">
              <a:avLst/>
            </a:prstGeom>
            <a:solidFill>
              <a:srgbClr val="99FF99"/>
            </a:solidFill>
            <a:ln>
              <a:noFill/>
            </a:ln>
          </p:spPr>
          <p:txBody>
            <a:bodyPr spcFirstLastPara="1" wrap="square" lIns="92075" tIns="46025" rIns="92075" bIns="460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imes New Roman"/>
                <a:ea typeface="Times New Roman"/>
                <a:cs typeface="Times New Roman"/>
                <a:sym typeface="Times New Roman"/>
              </a:endParaRPr>
            </a:p>
          </p:txBody>
        </p:sp>
      </p:grpSp>
      <p:sp>
        <p:nvSpPr>
          <p:cNvPr id="283" name="Google Shape;283;p33"/>
          <p:cNvSpPr/>
          <p:nvPr/>
        </p:nvSpPr>
        <p:spPr>
          <a:xfrm>
            <a:off x="428625" y="3727490"/>
            <a:ext cx="12249150" cy="5539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000" b="1" i="0" u="none" strike="noStrike" cap="none" dirty="0">
                <a:solidFill>
                  <a:schemeClr val="dk1"/>
                </a:solidFill>
                <a:latin typeface="Courier New" panose="02070309020205020404" pitchFamily="49" charset="0"/>
                <a:ea typeface="Lato" panose="020F0502020204030203" pitchFamily="34" charset="0"/>
                <a:cs typeface="Courier New" panose="02070309020205020404" pitchFamily="49" charset="0"/>
                <a:sym typeface="Arial"/>
              </a:rPr>
              <a:t>OBX||CE|883-9^</a:t>
            </a:r>
            <a:r>
              <a:rPr lang="en-US" sz="3000" b="1" i="0" u="none" strike="noStrike" cap="none" dirty="0">
                <a:solidFill>
                  <a:srgbClr val="0070C0"/>
                </a:solidFill>
                <a:latin typeface="Courier New" panose="02070309020205020404" pitchFamily="49" charset="0"/>
                <a:ea typeface="Lato" panose="020F0502020204030203" pitchFamily="34" charset="0"/>
                <a:cs typeface="Courier New" panose="02070309020205020404" pitchFamily="49" charset="0"/>
                <a:sym typeface="Arial"/>
              </a:rPr>
              <a:t>Blood </a:t>
            </a:r>
            <a:r>
              <a:rPr lang="en-US" sz="3000" b="1" i="0" u="none" strike="noStrike" cap="none" dirty="0" err="1">
                <a:solidFill>
                  <a:srgbClr val="0070C0"/>
                </a:solidFill>
                <a:latin typeface="Courier New" panose="02070309020205020404" pitchFamily="49" charset="0"/>
                <a:ea typeface="Lato" panose="020F0502020204030203" pitchFamily="34" charset="0"/>
                <a:cs typeface="Courier New" panose="02070309020205020404" pitchFamily="49" charset="0"/>
                <a:sym typeface="Arial"/>
              </a:rPr>
              <a:t>Group</a:t>
            </a:r>
            <a:r>
              <a:rPr lang="en-US" sz="3000" b="1" i="0" u="none" strike="noStrike" cap="none" dirty="0" err="1">
                <a:solidFill>
                  <a:schemeClr val="dk1"/>
                </a:solidFill>
                <a:latin typeface="Courier New" panose="02070309020205020404" pitchFamily="49" charset="0"/>
                <a:ea typeface="Lato" panose="020F0502020204030203" pitchFamily="34" charset="0"/>
                <a:cs typeface="Courier New" panose="02070309020205020404" pitchFamily="49" charset="0"/>
                <a:sym typeface="Arial"/>
              </a:rPr>
              <a:t>^LN</a:t>
            </a:r>
            <a:r>
              <a:rPr lang="en-US" sz="3000" b="1" i="0" u="none" strike="noStrike" cap="none" dirty="0">
                <a:solidFill>
                  <a:schemeClr val="dk1"/>
                </a:solidFill>
                <a:latin typeface="Courier New" panose="02070309020205020404" pitchFamily="49" charset="0"/>
                <a:ea typeface="Lato" panose="020F0502020204030203" pitchFamily="34" charset="0"/>
                <a:cs typeface="Courier New" panose="02070309020205020404" pitchFamily="49" charset="0"/>
                <a:sym typeface="Arial"/>
              </a:rPr>
              <a:t>||58460004^</a:t>
            </a:r>
            <a:r>
              <a:rPr lang="en-US" sz="3000" b="1" i="0" u="none" strike="noStrike" cap="none" dirty="0">
                <a:solidFill>
                  <a:srgbClr val="0070C0"/>
                </a:solidFill>
                <a:latin typeface="Courier New" panose="02070309020205020404" pitchFamily="49" charset="0"/>
                <a:ea typeface="Lato" panose="020F0502020204030203" pitchFamily="34" charset="0"/>
                <a:cs typeface="Courier New" panose="02070309020205020404" pitchFamily="49" charset="0"/>
                <a:sym typeface="Arial"/>
              </a:rPr>
              <a:t>Group O</a:t>
            </a:r>
            <a:r>
              <a:rPr lang="en-US" sz="3000" b="1" i="0" u="none" strike="noStrike" cap="none" dirty="0">
                <a:solidFill>
                  <a:schemeClr val="dk1"/>
                </a:solidFill>
                <a:latin typeface="Courier New" panose="02070309020205020404" pitchFamily="49" charset="0"/>
                <a:ea typeface="Lato" panose="020F0502020204030203" pitchFamily="34" charset="0"/>
                <a:cs typeface="Courier New" panose="02070309020205020404" pitchFamily="49" charset="0"/>
                <a:sym typeface="Arial"/>
              </a:rPr>
              <a:t>^SCT|</a:t>
            </a:r>
            <a:endParaRPr sz="3000" dirty="0">
              <a:latin typeface="Courier New" panose="02070309020205020404" pitchFamily="49" charset="0"/>
              <a:cs typeface="Courier New" panose="02070309020205020404" pitchFamily="49" charset="0"/>
            </a:endParaRPr>
          </a:p>
        </p:txBody>
      </p:sp>
      <p:sp>
        <p:nvSpPr>
          <p:cNvPr id="2" name="Slide Number Placeholder 6">
            <a:extLst>
              <a:ext uri="{FF2B5EF4-FFF2-40B4-BE49-F238E27FC236}">
                <a16:creationId xmlns:a16="http://schemas.microsoft.com/office/drawing/2014/main" id="{4E2F8DCC-0579-449C-88B6-5A265E04093E}"/>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500"/>
                                        <p:tgtEl>
                                          <p:spTgt spid="2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0"/>
                                        </p:tgtEl>
                                        <p:attrNameLst>
                                          <p:attrName>style.visibility</p:attrName>
                                        </p:attrNameLst>
                                      </p:cBhvr>
                                      <p:to>
                                        <p:strVal val="visible"/>
                                      </p:to>
                                    </p:set>
                                    <p:animEffect transition="in" filter="fade">
                                      <p:cBhvr>
                                        <p:cTn id="12" dur="500"/>
                                        <p:tgtEl>
                                          <p:spTgt spid="2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0"/>
                                        </p:tgtEl>
                                        <p:attrNameLst>
                                          <p:attrName>style.visibility</p:attrName>
                                        </p:attrNameLst>
                                      </p:cBhvr>
                                      <p:to>
                                        <p:strVal val="visible"/>
                                      </p:to>
                                    </p:set>
                                    <p:animEffect transition="in" filter="fade">
                                      <p:cBhvr>
                                        <p:cTn id="17" dur="500"/>
                                        <p:tgtEl>
                                          <p:spTgt spid="2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3"/>
                                        </p:tgtEl>
                                        <p:attrNameLst>
                                          <p:attrName>style.visibility</p:attrName>
                                        </p:attrNameLst>
                                      </p:cBhvr>
                                      <p:to>
                                        <p:strVal val="visible"/>
                                      </p:to>
                                    </p:set>
                                    <p:animEffect transition="in" filter="fade">
                                      <p:cBhvr>
                                        <p:cTn id="22" dur="500"/>
                                        <p:tgtEl>
                                          <p:spTgt spid="27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7"/>
                                        </p:tgtEl>
                                        <p:attrNameLst>
                                          <p:attrName>style.visibility</p:attrName>
                                        </p:attrNameLst>
                                      </p:cBhvr>
                                      <p:to>
                                        <p:strVal val="visible"/>
                                      </p:to>
                                    </p:set>
                                    <p:animEffect transition="in" filter="fade">
                                      <p:cBhvr>
                                        <p:cTn id="27" dur="5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8" name="Google Shape;328;p37"/>
          <p:cNvSpPr txBox="1">
            <a:spLocks noGrp="1"/>
          </p:cNvSpPr>
          <p:nvPr>
            <p:ph type="title"/>
          </p:nvPr>
        </p:nvSpPr>
        <p:spPr>
          <a:noFill/>
          <a:ln>
            <a:noFill/>
          </a:ln>
        </p:spPr>
        <p:txBody>
          <a:bodyPr spcFirstLastPara="1" wrap="square" lIns="0" tIns="45700" rIns="91425" bIns="45700" anchor="ctr" anchorCtr="0">
            <a:noAutofit/>
          </a:bodyPr>
          <a:lstStyle/>
          <a:p>
            <a:pPr lvl="0"/>
            <a:r>
              <a:rPr lang="en-US" dirty="0"/>
              <a:t>The name-value pair pattern in the FHIR Observation Resource</a:t>
            </a:r>
          </a:p>
        </p:txBody>
      </p:sp>
      <p:sp>
        <p:nvSpPr>
          <p:cNvPr id="325" name="Google Shape;325;p37"/>
          <p:cNvSpPr txBox="1">
            <a:spLocks noGrp="1"/>
          </p:cNvSpPr>
          <p:nvPr>
            <p:ph idx="1"/>
          </p:nvPr>
        </p:nvSpPr>
        <p:spPr>
          <a:xfrm>
            <a:off x="920261" y="1813902"/>
            <a:ext cx="10607040" cy="4690696"/>
          </a:xfrm>
          <a:noFill/>
          <a:ln>
            <a:noFill/>
          </a:ln>
        </p:spPr>
        <p:txBody>
          <a:bodyPr spcFirstLastPara="1" wrap="square" lIns="91425" tIns="45700" rIns="91425" bIns="45700" anchor="t" anchorCtr="0">
            <a:normAutofit fontScale="92500" lnSpcReduction="20000"/>
          </a:bodyPr>
          <a:lstStyle/>
          <a:p>
            <a:pPr marL="0" lvl="0" indent="0">
              <a:buNone/>
            </a:pPr>
            <a:r>
              <a:rPr lang="en-US" b="1" dirty="0">
                <a:sym typeface="Century Gothic"/>
              </a:rPr>
              <a:t>Observation (</a:t>
            </a:r>
            <a:r>
              <a:rPr lang="en-US" b="1" dirty="0" err="1">
                <a:sym typeface="Century Gothic"/>
              </a:rPr>
              <a:t>DomainResource</a:t>
            </a:r>
            <a:r>
              <a:rPr lang="en-US" b="1" dirty="0">
                <a:sym typeface="Century Gothic"/>
              </a:rPr>
              <a:t>)</a:t>
            </a:r>
          </a:p>
          <a:p>
            <a:pPr marL="0" lvl="0" indent="0">
              <a:buNone/>
            </a:pPr>
            <a:r>
              <a:rPr lang="en-US" b="1" dirty="0">
                <a:sym typeface="Century Gothic"/>
              </a:rPr>
              <a:t>identifier</a:t>
            </a:r>
            <a:r>
              <a:rPr lang="en-US" dirty="0">
                <a:sym typeface="Century Gothic"/>
              </a:rPr>
              <a:t> : Identifier [0..*]status : code [1..1]« </a:t>
            </a:r>
            <a:r>
              <a:rPr lang="en-US" dirty="0" err="1">
                <a:sym typeface="Century Gothic"/>
              </a:rPr>
              <a:t>ObservationStatus</a:t>
            </a:r>
            <a:r>
              <a:rPr lang="en-US" dirty="0">
                <a:sym typeface="Century Gothic"/>
              </a:rPr>
              <a:t>! »</a:t>
            </a:r>
          </a:p>
          <a:p>
            <a:pPr marL="0" lvl="0" indent="0">
              <a:buNone/>
            </a:pPr>
            <a:r>
              <a:rPr lang="en-US" b="1" dirty="0">
                <a:sym typeface="Century Gothic"/>
              </a:rPr>
              <a:t>code</a:t>
            </a:r>
            <a:r>
              <a:rPr lang="en-US" dirty="0">
                <a:sym typeface="Century Gothic"/>
              </a:rPr>
              <a:t> : </a:t>
            </a:r>
            <a:r>
              <a:rPr lang="en-US" dirty="0" err="1">
                <a:sym typeface="Century Gothic"/>
              </a:rPr>
              <a:t>CodeableConcept</a:t>
            </a:r>
            <a:r>
              <a:rPr lang="en-US" dirty="0">
                <a:sym typeface="Century Gothic"/>
              </a:rPr>
              <a:t> [1..1] « LOINC ?? »</a:t>
            </a:r>
          </a:p>
          <a:p>
            <a:pPr marL="0" lvl="0" indent="0">
              <a:buNone/>
            </a:pPr>
            <a:r>
              <a:rPr lang="en-US" b="1" dirty="0">
                <a:sym typeface="Century Gothic"/>
              </a:rPr>
              <a:t>subject</a:t>
            </a:r>
            <a:r>
              <a:rPr lang="en-US" dirty="0">
                <a:sym typeface="Century Gothic"/>
              </a:rPr>
              <a:t> : Reference [0..1]« </a:t>
            </a:r>
            <a:r>
              <a:rPr lang="en-US" dirty="0" err="1">
                <a:sym typeface="Century Gothic"/>
              </a:rPr>
              <a:t>Patient|Group|Device|Location</a:t>
            </a:r>
            <a:r>
              <a:rPr lang="en-US" dirty="0">
                <a:sym typeface="Century Gothic"/>
              </a:rPr>
              <a:t> »</a:t>
            </a:r>
          </a:p>
          <a:p>
            <a:pPr marL="0" lvl="0" indent="0">
              <a:buNone/>
            </a:pPr>
            <a:r>
              <a:rPr lang="en-US" b="1" dirty="0">
                <a:sym typeface="Century Gothic"/>
              </a:rPr>
              <a:t>encounter</a:t>
            </a:r>
            <a:r>
              <a:rPr lang="en-US" dirty="0">
                <a:sym typeface="Century Gothic"/>
              </a:rPr>
              <a:t> : Reference [0..1] « Encounter »</a:t>
            </a:r>
          </a:p>
          <a:p>
            <a:pPr marL="0" lvl="0" indent="0">
              <a:buNone/>
            </a:pPr>
            <a:r>
              <a:rPr lang="en-US" b="1" dirty="0">
                <a:sym typeface="Century Gothic"/>
              </a:rPr>
              <a:t>effective</a:t>
            </a:r>
            <a:r>
              <a:rPr lang="en-US" dirty="0">
                <a:sym typeface="Century Gothic"/>
              </a:rPr>
              <a:t>[x] : Type [0..1]« </a:t>
            </a:r>
            <a:r>
              <a:rPr lang="en-US" dirty="0" err="1">
                <a:sym typeface="Century Gothic"/>
              </a:rPr>
              <a:t>dateTime|Period</a:t>
            </a:r>
            <a:r>
              <a:rPr lang="en-US" dirty="0">
                <a:sym typeface="Century Gothic"/>
              </a:rPr>
              <a:t> »</a:t>
            </a:r>
          </a:p>
          <a:p>
            <a:pPr marL="0" lvl="0" indent="0">
              <a:buNone/>
            </a:pPr>
            <a:r>
              <a:rPr lang="en-US" b="1" dirty="0">
                <a:sym typeface="Century Gothic"/>
              </a:rPr>
              <a:t>value</a:t>
            </a:r>
            <a:r>
              <a:rPr lang="en-US" dirty="0">
                <a:sym typeface="Century Gothic"/>
              </a:rPr>
              <a:t>[x] : Type [0..1]</a:t>
            </a:r>
          </a:p>
          <a:p>
            <a:pPr marL="457200" lvl="1" indent="0">
              <a:buNone/>
            </a:pPr>
            <a:r>
              <a:rPr lang="en-US" sz="1900" dirty="0">
                <a:sym typeface="Century Gothic"/>
              </a:rPr>
              <a:t>« </a:t>
            </a:r>
            <a:r>
              <a:rPr lang="en-US" sz="1900" dirty="0" err="1">
                <a:sym typeface="Century Gothic"/>
              </a:rPr>
              <a:t>Quantity|CodeableConcept|string|Range|Ratio|Sampled</a:t>
            </a:r>
            <a:r>
              <a:rPr lang="en-US" sz="1900" dirty="0">
                <a:sym typeface="Century Gothic"/>
              </a:rPr>
              <a:t> </a:t>
            </a:r>
            <a:r>
              <a:rPr lang="en-US" sz="1900" dirty="0" err="1">
                <a:sym typeface="Century Gothic"/>
              </a:rPr>
              <a:t>Data|Attachment|time|dateTime|Period</a:t>
            </a:r>
            <a:r>
              <a:rPr lang="en-US" sz="1900" dirty="0">
                <a:sym typeface="Century Gothic"/>
              </a:rPr>
              <a:t> »</a:t>
            </a:r>
          </a:p>
          <a:p>
            <a:pPr marL="0" lvl="0" indent="0">
              <a:buNone/>
            </a:pPr>
            <a:r>
              <a:rPr lang="en-US" b="1" dirty="0">
                <a:sym typeface="Century Gothic"/>
              </a:rPr>
              <a:t>interpretation</a:t>
            </a:r>
            <a:r>
              <a:rPr lang="en-US" dirty="0">
                <a:sym typeface="Century Gothic"/>
              </a:rPr>
              <a:t> : </a:t>
            </a:r>
            <a:r>
              <a:rPr lang="en-US" dirty="0" err="1">
                <a:sym typeface="Century Gothic"/>
              </a:rPr>
              <a:t>CodeableConcept</a:t>
            </a:r>
            <a:r>
              <a:rPr lang="en-US" dirty="0">
                <a:sym typeface="Century Gothic"/>
              </a:rPr>
              <a:t> [0..1] « Observation Interpretation+ »</a:t>
            </a:r>
          </a:p>
          <a:p>
            <a:pPr marL="0" lvl="0" indent="0">
              <a:buNone/>
            </a:pPr>
            <a:r>
              <a:rPr lang="en-US" b="1" dirty="0">
                <a:sym typeface="Century Gothic"/>
              </a:rPr>
              <a:t>method</a:t>
            </a:r>
            <a:r>
              <a:rPr lang="en-US" dirty="0">
                <a:sym typeface="Century Gothic"/>
              </a:rPr>
              <a:t> : </a:t>
            </a:r>
            <a:r>
              <a:rPr lang="en-US" dirty="0" err="1">
                <a:sym typeface="Century Gothic"/>
              </a:rPr>
              <a:t>CodeableConcept</a:t>
            </a:r>
            <a:r>
              <a:rPr lang="en-US" dirty="0">
                <a:sym typeface="Century Gothic"/>
              </a:rPr>
              <a:t> [0..1] « Observation Methods?? »</a:t>
            </a:r>
          </a:p>
          <a:p>
            <a:pPr lvl="0"/>
            <a:endParaRPr lang="en-US" dirty="0"/>
          </a:p>
        </p:txBody>
      </p:sp>
      <p:sp>
        <p:nvSpPr>
          <p:cNvPr id="2" name="Slide Number Placeholder 6">
            <a:extLst>
              <a:ext uri="{FF2B5EF4-FFF2-40B4-BE49-F238E27FC236}">
                <a16:creationId xmlns:a16="http://schemas.microsoft.com/office/drawing/2014/main" id="{9E93CB49-6523-EBC7-DDAA-0CAD0E889C7A}"/>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
        <p:nvSpPr>
          <p:cNvPr id="5" name="Google Shape;326;p37">
            <a:extLst>
              <a:ext uri="{FF2B5EF4-FFF2-40B4-BE49-F238E27FC236}">
                <a16:creationId xmlns:a16="http://schemas.microsoft.com/office/drawing/2014/main" id="{9E73DD83-394E-BAD3-0CAC-B4684DEEF2CD}"/>
              </a:ext>
            </a:extLst>
          </p:cNvPr>
          <p:cNvSpPr txBox="1"/>
          <p:nvPr/>
        </p:nvSpPr>
        <p:spPr>
          <a:xfrm>
            <a:off x="2214489" y="1673412"/>
            <a:ext cx="8237611" cy="2485552"/>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a:buNone/>
            </a:pPr>
            <a:r>
              <a:rPr lang="en-US" sz="3888" b="1" i="0" u="none" strike="noStrike" cap="none" dirty="0">
                <a:solidFill>
                  <a:schemeClr val="bg1"/>
                </a:solidFill>
                <a:latin typeface="Century Gothic"/>
                <a:ea typeface="Century Gothic"/>
                <a:cs typeface="Century Gothic"/>
                <a:sym typeface="Century Gothic"/>
              </a:rPr>
              <a:t>Observation </a:t>
            </a:r>
            <a:r>
              <a:rPr lang="en-US" sz="3888" b="0" i="0" u="none" strike="noStrike" cap="none" dirty="0">
                <a:solidFill>
                  <a:schemeClr val="bg1"/>
                </a:solidFill>
                <a:latin typeface="Century Gothic"/>
                <a:ea typeface="Century Gothic"/>
                <a:cs typeface="Century Gothic"/>
                <a:sym typeface="Century Gothic"/>
              </a:rPr>
              <a:t>(abbreviated)</a:t>
            </a:r>
            <a:endParaRPr sz="3888" b="1" i="0" u="none" strike="noStrike" cap="none" dirty="0">
              <a:solidFill>
                <a:schemeClr val="bg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3888"/>
              <a:buFont typeface="Arial"/>
              <a:buNone/>
            </a:pPr>
            <a:r>
              <a:rPr lang="en-US" sz="3888" b="0" i="0" u="none" strike="noStrike" cap="none" dirty="0">
                <a:solidFill>
                  <a:schemeClr val="bg1"/>
                </a:solidFill>
                <a:latin typeface="Century Gothic"/>
                <a:ea typeface="Century Gothic"/>
                <a:cs typeface="Century Gothic"/>
                <a:sym typeface="Century Gothic"/>
              </a:rPr>
              <a:t>	subject &lt;patient identifier&gt;</a:t>
            </a:r>
            <a:endParaRPr dirty="0">
              <a:solidFill>
                <a:schemeClr val="bg1"/>
              </a:solidFill>
              <a:latin typeface="Lato" panose="020F0502020204030203" pitchFamily="34" charset="0"/>
            </a:endParaRPr>
          </a:p>
          <a:p>
            <a:pPr marL="0" marR="0" lvl="0" indent="0" algn="l" rtl="0">
              <a:lnSpc>
                <a:spcPct val="100000"/>
              </a:lnSpc>
              <a:spcBef>
                <a:spcPts val="0"/>
              </a:spcBef>
              <a:spcAft>
                <a:spcPts val="0"/>
              </a:spcAft>
              <a:buClr>
                <a:srgbClr val="000000"/>
              </a:buClr>
              <a:buSzPts val="3888"/>
              <a:buFont typeface="Arial"/>
              <a:buNone/>
            </a:pPr>
            <a:r>
              <a:rPr lang="en-US" sz="3888" b="0" i="0" u="none" strike="noStrike" cap="none" dirty="0">
                <a:solidFill>
                  <a:schemeClr val="bg1"/>
                </a:solidFill>
                <a:latin typeface="Century Gothic"/>
                <a:ea typeface="Century Gothic"/>
                <a:cs typeface="Century Gothic"/>
                <a:sym typeface="Century Gothic"/>
              </a:rPr>
              <a:t>	code (test code) from LOINC</a:t>
            </a:r>
            <a:endParaRPr dirty="0">
              <a:solidFill>
                <a:schemeClr val="bg1"/>
              </a:solidFill>
              <a:latin typeface="Lato" panose="020F0502020204030203" pitchFamily="34" charset="0"/>
            </a:endParaRPr>
          </a:p>
          <a:p>
            <a:pPr marL="0" marR="0" lvl="0" indent="0" algn="l" rtl="0">
              <a:lnSpc>
                <a:spcPct val="100000"/>
              </a:lnSpc>
              <a:spcBef>
                <a:spcPts val="0"/>
              </a:spcBef>
              <a:spcAft>
                <a:spcPts val="0"/>
              </a:spcAft>
              <a:buClr>
                <a:srgbClr val="000000"/>
              </a:buClr>
              <a:buSzPts val="3888"/>
              <a:buFont typeface="Arial"/>
              <a:buNone/>
            </a:pPr>
            <a:r>
              <a:rPr lang="en-US" sz="3888" b="0" i="0" u="none" strike="noStrike" cap="none" dirty="0">
                <a:solidFill>
                  <a:schemeClr val="bg1"/>
                </a:solidFill>
                <a:latin typeface="Century Gothic"/>
                <a:ea typeface="Century Gothic"/>
                <a:cs typeface="Century Gothic"/>
                <a:sym typeface="Century Gothic"/>
              </a:rPr>
              <a:t>	value &lt;the result of the test&gt;</a:t>
            </a:r>
            <a:endParaRPr dirty="0">
              <a:solidFill>
                <a:schemeClr val="bg1"/>
              </a:solidFill>
              <a:latin typeface="Lato" panose="020F0502020204030203" pitchFamily="34" charset="0"/>
            </a:endParaRPr>
          </a:p>
        </p:txBody>
      </p:sp>
      <p:sp>
        <p:nvSpPr>
          <p:cNvPr id="4" name="Google Shape;327;p37">
            <a:extLst>
              <a:ext uri="{FF2B5EF4-FFF2-40B4-BE49-F238E27FC236}">
                <a16:creationId xmlns:a16="http://schemas.microsoft.com/office/drawing/2014/main" id="{355FA84C-216A-BFDA-449D-5EF137D0BF16}"/>
              </a:ext>
            </a:extLst>
          </p:cNvPr>
          <p:cNvSpPr txBox="1"/>
          <p:nvPr/>
        </p:nvSpPr>
        <p:spPr>
          <a:xfrm>
            <a:off x="3622039" y="4236198"/>
            <a:ext cx="8237612" cy="2485552"/>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a:buNone/>
            </a:pPr>
            <a:r>
              <a:rPr lang="en-US" sz="3888" b="1" i="0" u="none" strike="noStrike" cap="none" dirty="0">
                <a:solidFill>
                  <a:schemeClr val="bg1"/>
                </a:solidFill>
                <a:latin typeface="Century Gothic"/>
                <a:ea typeface="Century Gothic"/>
                <a:cs typeface="Century Gothic"/>
                <a:sym typeface="Century Gothic"/>
              </a:rPr>
              <a:t>Observation</a:t>
            </a:r>
            <a:r>
              <a:rPr lang="en-US" sz="3888" b="0" i="0" u="none" strike="noStrike" cap="none" dirty="0">
                <a:solidFill>
                  <a:schemeClr val="bg1"/>
                </a:solidFill>
                <a:latin typeface="Century Gothic"/>
                <a:ea typeface="Century Gothic"/>
                <a:cs typeface="Century Gothic"/>
                <a:sym typeface="Century Gothic"/>
              </a:rPr>
              <a:t> (data instance)</a:t>
            </a:r>
            <a:endParaRPr sz="3888" b="1" i="0" u="none" strike="noStrike" cap="none" dirty="0">
              <a:solidFill>
                <a:schemeClr val="bg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3888"/>
              <a:buFont typeface="Arial"/>
              <a:buNone/>
            </a:pPr>
            <a:r>
              <a:rPr lang="en-US" sz="3888" b="0" i="0" u="none" strike="noStrike" cap="none" dirty="0">
                <a:solidFill>
                  <a:schemeClr val="bg1"/>
                </a:solidFill>
                <a:latin typeface="Century Gothic"/>
                <a:ea typeface="Century Gothic"/>
                <a:cs typeface="Century Gothic"/>
                <a:sym typeface="Century Gothic"/>
              </a:rPr>
              <a:t>	subject: Doe, John; #12345	code: 8480-6, Systolic BP</a:t>
            </a:r>
            <a:endParaRPr dirty="0">
              <a:solidFill>
                <a:schemeClr val="bg1"/>
              </a:solidFill>
              <a:latin typeface="Lato" panose="020F0502020204030203" pitchFamily="34" charset="0"/>
            </a:endParaRPr>
          </a:p>
          <a:p>
            <a:pPr marL="0" marR="0" lvl="0" indent="0" algn="l" rtl="0">
              <a:lnSpc>
                <a:spcPct val="100000"/>
              </a:lnSpc>
              <a:spcBef>
                <a:spcPts val="0"/>
              </a:spcBef>
              <a:spcAft>
                <a:spcPts val="0"/>
              </a:spcAft>
              <a:buClr>
                <a:srgbClr val="000000"/>
              </a:buClr>
              <a:buSzPts val="3888"/>
              <a:buFont typeface="Arial"/>
              <a:buNone/>
            </a:pPr>
            <a:r>
              <a:rPr lang="en-US" sz="3888" b="0" i="0" u="none" strike="noStrike" cap="none" dirty="0">
                <a:solidFill>
                  <a:schemeClr val="bg1"/>
                </a:solidFill>
                <a:latin typeface="Century Gothic"/>
                <a:ea typeface="Century Gothic"/>
                <a:cs typeface="Century Gothic"/>
                <a:sym typeface="Century Gothic"/>
              </a:rPr>
              <a:t>	value: 120 mmHg</a:t>
            </a:r>
            <a:endParaRPr dirty="0">
              <a:solidFill>
                <a:schemeClr val="bg1"/>
              </a:solidFill>
              <a:latin typeface="Lato" panose="020F0502020204030203" pitchFamily="34" charset="0"/>
            </a:endParaRPr>
          </a:p>
        </p:txBody>
      </p:sp>
    </p:spTree>
    <p:extLst>
      <p:ext uri="{BB962C8B-B14F-4D97-AF65-F5344CB8AC3E}">
        <p14:creationId xmlns:p14="http://schemas.microsoft.com/office/powerpoint/2010/main" val="130088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0B9FBC0-9ECE-1071-7D04-84994B6EE36D}"/>
              </a:ext>
            </a:extLst>
          </p:cNvPr>
          <p:cNvGraphicFramePr/>
          <p:nvPr/>
        </p:nvGraphicFramePr>
        <p:xfrm>
          <a:off x="1341120" y="274320"/>
          <a:ext cx="9509760" cy="6309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BCB66E57-617A-7CCD-BF12-448E2DED9E3D}"/>
              </a:ext>
            </a:extLst>
          </p:cNvPr>
          <p:cNvSpPr txBox="1"/>
          <p:nvPr/>
        </p:nvSpPr>
        <p:spPr>
          <a:xfrm>
            <a:off x="4953000" y="2958405"/>
            <a:ext cx="2286000" cy="1200329"/>
          </a:xfrm>
          <a:prstGeom prst="rect">
            <a:avLst/>
          </a:prstGeom>
          <a:noFill/>
        </p:spPr>
        <p:txBody>
          <a:bodyPr wrap="square" rtlCol="0" anchor="ctr">
            <a:spAutoFit/>
          </a:bodyPr>
          <a:lstStyle/>
          <a:p>
            <a:pPr algn="ctr"/>
            <a:r>
              <a:rPr lang="en-US" sz="2400" b="1" dirty="0">
                <a:latin typeface="Lato" panose="020F0502020204030203" pitchFamily="34" charset="0"/>
              </a:rPr>
              <a:t>Approach used for developing LOINC codes</a:t>
            </a:r>
          </a:p>
        </p:txBody>
      </p:sp>
      <p:sp>
        <p:nvSpPr>
          <p:cNvPr id="4" name="Slide Number Placeholder 6">
            <a:extLst>
              <a:ext uri="{FF2B5EF4-FFF2-40B4-BE49-F238E27FC236}">
                <a16:creationId xmlns:a16="http://schemas.microsoft.com/office/drawing/2014/main" id="{452C8531-F596-C43E-F9A0-B8212527A352}"/>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3403774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2" name="Rectangle 2">
            <a:extLst>
              <a:ext uri="{FF2B5EF4-FFF2-40B4-BE49-F238E27FC236}">
                <a16:creationId xmlns:a16="http://schemas.microsoft.com/office/drawing/2014/main" id="{3961F3C3-38B8-40E0-BEE1-5FE12D0AFF23}"/>
              </a:ext>
            </a:extLst>
          </p:cNvPr>
          <p:cNvSpPr>
            <a:spLocks noGrp="1" noChangeArrowheads="1"/>
          </p:cNvSpPr>
          <p:nvPr>
            <p:ph type="subTitle" idx="1"/>
          </p:nvPr>
        </p:nvSpPr>
        <p:spPr>
          <a:xfrm>
            <a:off x="458668" y="955554"/>
            <a:ext cx="10823074" cy="792660"/>
          </a:xfrm>
          <a:noFill/>
        </p:spPr>
        <p:txBody>
          <a:bodyPr spcFirstLastPara="1" vert="horz" wrap="square" lIns="91152" tIns="45576" rIns="91152" bIns="45576" numCol="1" anchor="t" anchorCtr="0" compatLnSpc="1">
            <a:prstTxWarp prst="textNoShape">
              <a:avLst/>
            </a:prstTxWarp>
            <a:normAutofit fontScale="77500" lnSpcReduction="20000"/>
          </a:bodyPr>
          <a:lstStyle/>
          <a:p>
            <a:pPr marL="377731" indent="-377731" algn="ctr" defTabSz="1006223">
              <a:buNone/>
            </a:pPr>
            <a:r>
              <a:rPr lang="en-US" altLang="en-US" sz="3599" b="1" dirty="0"/>
              <a:t>LOINC codes are created using a six axis model</a:t>
            </a:r>
          </a:p>
        </p:txBody>
      </p:sp>
      <p:sp>
        <p:nvSpPr>
          <p:cNvPr id="8" name="Picture Placeholder 7">
            <a:extLst>
              <a:ext uri="{FF2B5EF4-FFF2-40B4-BE49-F238E27FC236}">
                <a16:creationId xmlns:a16="http://schemas.microsoft.com/office/drawing/2014/main" id="{CB4D92F6-F55D-6D2C-23F1-D46A4DE0A9C9}"/>
              </a:ext>
            </a:extLst>
          </p:cNvPr>
          <p:cNvSpPr>
            <a:spLocks noGrp="1"/>
          </p:cNvSpPr>
          <p:nvPr>
            <p:ph type="pic" idx="2"/>
          </p:nvPr>
        </p:nvSpPr>
        <p:spPr/>
        <p:txBody>
          <a:bodyPr/>
          <a:lstStyle/>
          <a:p>
            <a:endParaRPr lang="en-US"/>
          </a:p>
        </p:txBody>
      </p:sp>
      <p:sp>
        <p:nvSpPr>
          <p:cNvPr id="37894" name="Rectangle 4">
            <a:extLst>
              <a:ext uri="{FF2B5EF4-FFF2-40B4-BE49-F238E27FC236}">
                <a16:creationId xmlns:a16="http://schemas.microsoft.com/office/drawing/2014/main" id="{8DF95B43-13A1-498A-8CDC-1A04DC1A51B6}"/>
              </a:ext>
            </a:extLst>
          </p:cNvPr>
          <p:cNvSpPr>
            <a:spLocks noGrp="1" noChangeArrowheads="1"/>
          </p:cNvSpPr>
          <p:nvPr>
            <p:ph type="ctrTitle"/>
          </p:nvPr>
        </p:nvSpPr>
        <p:spPr>
          <a:xfrm>
            <a:off x="458670" y="366559"/>
            <a:ext cx="9446339" cy="553853"/>
          </a:xfrm>
        </p:spPr>
        <p:txBody>
          <a:bodyPr/>
          <a:lstStyle/>
          <a:p>
            <a:r>
              <a:rPr lang="en-US" altLang="en-US" dirty="0"/>
              <a:t>General Form of Clinical LOINC Names</a:t>
            </a:r>
          </a:p>
        </p:txBody>
      </p:sp>
      <p:sp>
        <p:nvSpPr>
          <p:cNvPr id="510979" name="Rectangle 3">
            <a:extLst>
              <a:ext uri="{FF2B5EF4-FFF2-40B4-BE49-F238E27FC236}">
                <a16:creationId xmlns:a16="http://schemas.microsoft.com/office/drawing/2014/main" id="{819FCB0F-56A5-4535-B2B4-3A8A67D05C0C}"/>
              </a:ext>
            </a:extLst>
          </p:cNvPr>
          <p:cNvSpPr>
            <a:spLocks noChangeArrowheads="1"/>
          </p:cNvSpPr>
          <p:nvPr/>
        </p:nvSpPr>
        <p:spPr bwMode="auto">
          <a:xfrm>
            <a:off x="3440581" y="1937698"/>
            <a:ext cx="5442309" cy="1514191"/>
          </a:xfrm>
          <a:prstGeom prst="rect">
            <a:avLst/>
          </a:prstGeom>
          <a:noFill/>
          <a:ln w="9525">
            <a:noFill/>
            <a:miter lim="800000"/>
            <a:headEnd/>
            <a:tailEnd/>
          </a:ln>
          <a:effectLst/>
        </p:spPr>
        <p:txBody>
          <a:bodyPr wrap="none" lIns="82606" tIns="41304" rIns="82606" bIns="41304">
            <a:spAutoFit/>
          </a:bodyPr>
          <a:lstStyle/>
          <a:p>
            <a:pPr defTabSz="820533" fontAlgn="base">
              <a:spcBef>
                <a:spcPct val="0"/>
              </a:spcBef>
              <a:spcAft>
                <a:spcPct val="0"/>
              </a:spcAft>
              <a:defRPr/>
            </a:pPr>
            <a:r>
              <a:rPr lang="en-US" sz="3099" b="1" dirty="0">
                <a:solidFill>
                  <a:srgbClr val="CB333B"/>
                </a:solidFill>
                <a:effectLst>
                  <a:outerShdw blurRad="38100" dist="38100" dir="2700000" algn="tl">
                    <a:srgbClr val="C0C0C0"/>
                  </a:outerShdw>
                </a:effectLst>
                <a:latin typeface="Arial" pitchFamily="34" charset="0"/>
                <a:ea typeface="MS PGothic" pitchFamily="34" charset="-128"/>
              </a:rPr>
              <a:t>&lt;component&gt; : &lt;property&gt; :</a:t>
            </a:r>
          </a:p>
          <a:p>
            <a:pPr defTabSz="820533" fontAlgn="base">
              <a:spcBef>
                <a:spcPct val="0"/>
              </a:spcBef>
              <a:spcAft>
                <a:spcPct val="0"/>
              </a:spcAft>
              <a:defRPr/>
            </a:pPr>
            <a:r>
              <a:rPr lang="en-US" sz="3099" b="1" dirty="0">
                <a:solidFill>
                  <a:srgbClr val="CB333B"/>
                </a:solidFill>
                <a:effectLst>
                  <a:outerShdw blurRad="38100" dist="38100" dir="2700000" algn="tl">
                    <a:srgbClr val="C0C0C0"/>
                  </a:outerShdw>
                </a:effectLst>
                <a:latin typeface="Arial" pitchFamily="34" charset="0"/>
                <a:ea typeface="MS PGothic" pitchFamily="34" charset="-128"/>
              </a:rPr>
              <a:t>&lt;timing&gt; : &lt;system&gt; :</a:t>
            </a:r>
          </a:p>
          <a:p>
            <a:pPr defTabSz="820533" fontAlgn="base">
              <a:spcBef>
                <a:spcPct val="0"/>
              </a:spcBef>
              <a:spcAft>
                <a:spcPct val="0"/>
              </a:spcAft>
              <a:defRPr/>
            </a:pPr>
            <a:r>
              <a:rPr lang="en-US" sz="3099" b="1" dirty="0">
                <a:solidFill>
                  <a:srgbClr val="CB333B"/>
                </a:solidFill>
                <a:effectLst>
                  <a:outerShdw blurRad="38100" dist="38100" dir="2700000" algn="tl">
                    <a:srgbClr val="C0C0C0"/>
                  </a:outerShdw>
                </a:effectLst>
                <a:latin typeface="Arial" pitchFamily="34" charset="0"/>
                <a:ea typeface="MS PGothic" pitchFamily="34" charset="-128"/>
              </a:rPr>
              <a:t>&lt;scale&gt; : </a:t>
            </a:r>
            <a:r>
              <a:rPr lang="en-US" sz="3099" b="1" dirty="0">
                <a:solidFill>
                  <a:srgbClr val="FF9999"/>
                </a:solidFill>
                <a:effectLst>
                  <a:outerShdw blurRad="38100" dist="38100" dir="2700000" algn="tl">
                    <a:srgbClr val="C0C0C0"/>
                  </a:outerShdw>
                </a:effectLst>
                <a:latin typeface="Arial" pitchFamily="34" charset="0"/>
                <a:ea typeface="MS PGothic" pitchFamily="34" charset="-128"/>
              </a:rPr>
              <a:t>&lt;method&gt;</a:t>
            </a:r>
          </a:p>
        </p:txBody>
      </p:sp>
      <p:sp>
        <p:nvSpPr>
          <p:cNvPr id="37895" name="Text Box 5">
            <a:extLst>
              <a:ext uri="{FF2B5EF4-FFF2-40B4-BE49-F238E27FC236}">
                <a16:creationId xmlns:a16="http://schemas.microsoft.com/office/drawing/2014/main" id="{2390E772-EEB3-45EB-BBCF-8974DDFAFFBD}"/>
              </a:ext>
            </a:extLst>
          </p:cNvPr>
          <p:cNvSpPr txBox="1">
            <a:spLocks noChangeArrowheads="1"/>
          </p:cNvSpPr>
          <p:nvPr/>
        </p:nvSpPr>
        <p:spPr bwMode="auto">
          <a:xfrm>
            <a:off x="2286992" y="4790069"/>
            <a:ext cx="7618016" cy="1384610"/>
          </a:xfrm>
          <a:prstGeom prst="rect">
            <a:avLst/>
          </a:prstGeom>
          <a:solidFill>
            <a:srgbClr val="990033"/>
          </a:solidFill>
          <a:ln w="12700">
            <a:solidFill>
              <a:schemeClr val="tx1"/>
            </a:solidFill>
            <a:miter lim="800000"/>
            <a:headEnd/>
            <a:tailEnd/>
          </a:ln>
        </p:spPr>
        <p:txBody>
          <a:bodyPr>
            <a:spAutoFit/>
          </a:bodyPr>
          <a:lstStyle>
            <a:lvl1pPr>
              <a:lnSpc>
                <a:spcPct val="93000"/>
              </a:lnSpc>
              <a:spcBef>
                <a:spcPct val="50000"/>
              </a:spcBef>
              <a:buChar char="•"/>
              <a:defRPr sz="2800">
                <a:solidFill>
                  <a:schemeClr val="tx1"/>
                </a:solidFill>
                <a:latin typeface="Times New Roman" panose="02020603050405020304" pitchFamily="18" charset="0"/>
              </a:defRPr>
            </a:lvl1pPr>
            <a:lvl2pPr marL="742950" indent="-285750">
              <a:lnSpc>
                <a:spcPct val="88000"/>
              </a:lnSpc>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ctr" defTabSz="1218895" fontAlgn="base">
              <a:lnSpc>
                <a:spcPct val="100000"/>
              </a:lnSpc>
              <a:spcAft>
                <a:spcPct val="0"/>
              </a:spcAft>
              <a:buNone/>
            </a:pPr>
            <a:r>
              <a:rPr lang="en-US" altLang="en-US" sz="2799" b="1" dirty="0">
                <a:solidFill>
                  <a:srgbClr val="FFFFFF"/>
                </a:solidFill>
                <a:ea typeface="MS PGothic" pitchFamily="34" charset="-128"/>
              </a:rPr>
              <a:t>The first 5 parts are mandatory, but </a:t>
            </a:r>
            <a:r>
              <a:rPr lang="en-US" altLang="en-US" sz="2799" b="1" i="1" u="sng" dirty="0">
                <a:solidFill>
                  <a:srgbClr val="FFFFFF"/>
                </a:solidFill>
                <a:ea typeface="MS PGothic" pitchFamily="34" charset="-128"/>
              </a:rPr>
              <a:t>method</a:t>
            </a:r>
            <a:r>
              <a:rPr lang="en-US" altLang="en-US" sz="2799" b="1" dirty="0">
                <a:solidFill>
                  <a:srgbClr val="FFFFFF"/>
                </a:solidFill>
                <a:ea typeface="MS PGothic" pitchFamily="34" charset="-128"/>
              </a:rPr>
              <a:t> is optional. Subparts of the six axes are created as needed in specific subject areas.</a:t>
            </a:r>
          </a:p>
        </p:txBody>
      </p:sp>
      <p:sp>
        <p:nvSpPr>
          <p:cNvPr id="37896" name="Rectangle 6">
            <a:extLst>
              <a:ext uri="{FF2B5EF4-FFF2-40B4-BE49-F238E27FC236}">
                <a16:creationId xmlns:a16="http://schemas.microsoft.com/office/drawing/2014/main" id="{5E384EAA-0777-4E96-B9CE-9A754AB3D58E}"/>
              </a:ext>
            </a:extLst>
          </p:cNvPr>
          <p:cNvSpPr>
            <a:spLocks noChangeArrowheads="1"/>
          </p:cNvSpPr>
          <p:nvPr/>
        </p:nvSpPr>
        <p:spPr bwMode="auto">
          <a:xfrm>
            <a:off x="2153958" y="3641370"/>
            <a:ext cx="8018990" cy="55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b">
            <a:spAutoFit/>
          </a:bodyPr>
          <a:lstStyle>
            <a:lvl1pPr>
              <a:lnSpc>
                <a:spcPct val="93000"/>
              </a:lnSpc>
              <a:spcBef>
                <a:spcPct val="50000"/>
              </a:spcBef>
              <a:buChar char="•"/>
              <a:defRPr sz="2800">
                <a:solidFill>
                  <a:schemeClr val="tx1"/>
                </a:solidFill>
                <a:latin typeface="Times New Roman" panose="02020603050405020304" pitchFamily="18" charset="0"/>
              </a:defRPr>
            </a:lvl1pPr>
            <a:lvl2pPr marL="742950" indent="-285750">
              <a:lnSpc>
                <a:spcPct val="88000"/>
              </a:lnSpc>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ctr" defTabSz="1218895" fontAlgn="base">
              <a:lnSpc>
                <a:spcPct val="140000"/>
              </a:lnSpc>
              <a:spcBef>
                <a:spcPct val="0"/>
              </a:spcBef>
              <a:spcAft>
                <a:spcPct val="0"/>
              </a:spcAft>
              <a:buNone/>
            </a:pPr>
            <a:r>
              <a:rPr lang="en-US" altLang="en-US" sz="2399" b="1" dirty="0">
                <a:solidFill>
                  <a:prstClr val="black"/>
                </a:solidFill>
                <a:latin typeface="Arial" panose="020B0604020202020204" pitchFamily="34" charset="0"/>
                <a:ea typeface="MS PGothic" pitchFamily="34" charset="-128"/>
              </a:rPr>
              <a:t>8331-1   Body Temperature  :TEMP  :PT  :MOUTH  :QN</a:t>
            </a:r>
          </a:p>
        </p:txBody>
      </p:sp>
    </p:spTree>
    <p:extLst>
      <p:ext uri="{BB962C8B-B14F-4D97-AF65-F5344CB8AC3E}">
        <p14:creationId xmlns:p14="http://schemas.microsoft.com/office/powerpoint/2010/main" val="1762710777"/>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Google Shape;318;p36">
            <a:extLst>
              <a:ext uri="{FF2B5EF4-FFF2-40B4-BE49-F238E27FC236}">
                <a16:creationId xmlns:a16="http://schemas.microsoft.com/office/drawing/2014/main" id="{5CB0C3F7-C9FE-3ADA-A5FE-BB35F4064D87}"/>
              </a:ext>
            </a:extLst>
          </p:cNvPr>
          <p:cNvSpPr txBox="1">
            <a:spLocks noGrp="1"/>
          </p:cNvSpPr>
          <p:nvPr>
            <p:ph type="title"/>
          </p:nvPr>
        </p:nvSpPr>
        <p:spPr>
          <a:noFill/>
          <a:ln>
            <a:noFill/>
          </a:ln>
        </p:spPr>
        <p:txBody>
          <a:bodyPr spcFirstLastPara="1" wrap="square" lIns="91425" tIns="45700" rIns="91425" bIns="45700" anchor="ctr" anchorCtr="0">
            <a:normAutofit/>
          </a:bodyPr>
          <a:lstStyle/>
          <a:p>
            <a:pPr lvl="0"/>
            <a:r>
              <a:rPr lang="en-US" dirty="0"/>
              <a:t>How different terminologies fit into data exchange models</a:t>
            </a:r>
          </a:p>
        </p:txBody>
      </p:sp>
      <p:sp>
        <p:nvSpPr>
          <p:cNvPr id="3" name="Content Placeholder 2">
            <a:extLst>
              <a:ext uri="{FF2B5EF4-FFF2-40B4-BE49-F238E27FC236}">
                <a16:creationId xmlns:a16="http://schemas.microsoft.com/office/drawing/2014/main" id="{8BC7CE70-AD5F-9CC3-E7F6-B4624D3FAA8D}"/>
              </a:ext>
            </a:extLst>
          </p:cNvPr>
          <p:cNvSpPr>
            <a:spLocks noGrp="1"/>
          </p:cNvSpPr>
          <p:nvPr>
            <p:ph type="body" idx="1"/>
          </p:nvPr>
        </p:nvSpPr>
        <p:spPr/>
        <p:txBody>
          <a:bodyPr>
            <a:normAutofit/>
          </a:bodyPr>
          <a:lstStyle/>
          <a:p>
            <a:r>
              <a:rPr lang="en-US" b="1" u="sng" dirty="0"/>
              <a:t>Questions (LOINC)</a:t>
            </a:r>
          </a:p>
        </p:txBody>
      </p:sp>
      <p:sp>
        <p:nvSpPr>
          <p:cNvPr id="6" name="Content Placeholder 5">
            <a:extLst>
              <a:ext uri="{FF2B5EF4-FFF2-40B4-BE49-F238E27FC236}">
                <a16:creationId xmlns:a16="http://schemas.microsoft.com/office/drawing/2014/main" id="{64C2B7DD-69A6-F3A0-85DF-47CDE3720BA3}"/>
              </a:ext>
            </a:extLst>
          </p:cNvPr>
          <p:cNvSpPr>
            <a:spLocks noGrp="1"/>
          </p:cNvSpPr>
          <p:nvPr>
            <p:ph sz="half" idx="2"/>
          </p:nvPr>
        </p:nvSpPr>
        <p:spPr/>
        <p:txBody>
          <a:bodyPr/>
          <a:lstStyle/>
          <a:p>
            <a:r>
              <a:rPr lang="en-US" dirty="0"/>
              <a:t>(8661-1) Chief complaint:</a:t>
            </a:r>
          </a:p>
          <a:p>
            <a:r>
              <a:rPr lang="en-US" dirty="0"/>
              <a:t>(106203-3) Allergy:</a:t>
            </a:r>
          </a:p>
          <a:p>
            <a:r>
              <a:rPr lang="en-US" dirty="0"/>
              <a:t>(86255-7) Billing diagnosis:</a:t>
            </a:r>
          </a:p>
          <a:p>
            <a:r>
              <a:rPr lang="en-US" dirty="0"/>
              <a:t>(36908-20 Genes tested for:</a:t>
            </a:r>
          </a:p>
          <a:p>
            <a:r>
              <a:rPr lang="en-US" dirty="0"/>
              <a:t>(6463-4) Bacteria identified:</a:t>
            </a:r>
          </a:p>
          <a:p>
            <a:r>
              <a:rPr lang="en-US" dirty="0"/>
              <a:t>(41461-5) Virus identified:</a:t>
            </a:r>
          </a:p>
        </p:txBody>
      </p:sp>
      <p:sp>
        <p:nvSpPr>
          <p:cNvPr id="7" name="Text Placeholder 6">
            <a:extLst>
              <a:ext uri="{FF2B5EF4-FFF2-40B4-BE49-F238E27FC236}">
                <a16:creationId xmlns:a16="http://schemas.microsoft.com/office/drawing/2014/main" id="{7E59AFCF-F12E-E740-3E04-083EEEA2B928}"/>
              </a:ext>
            </a:extLst>
          </p:cNvPr>
          <p:cNvSpPr>
            <a:spLocks noGrp="1"/>
          </p:cNvSpPr>
          <p:nvPr>
            <p:ph type="body" sz="quarter" idx="3"/>
          </p:nvPr>
        </p:nvSpPr>
        <p:spPr>
          <a:xfrm>
            <a:off x="5823857" y="1681163"/>
            <a:ext cx="5889172" cy="823912"/>
          </a:xfrm>
        </p:spPr>
        <p:txBody>
          <a:bodyPr/>
          <a:lstStyle/>
          <a:p>
            <a:r>
              <a:rPr lang="en-US" b="1" u="sng" dirty="0"/>
              <a:t>Answers (from other terminologies)</a:t>
            </a:r>
          </a:p>
        </p:txBody>
      </p:sp>
      <p:sp>
        <p:nvSpPr>
          <p:cNvPr id="8" name="Content Placeholder 7">
            <a:extLst>
              <a:ext uri="{FF2B5EF4-FFF2-40B4-BE49-F238E27FC236}">
                <a16:creationId xmlns:a16="http://schemas.microsoft.com/office/drawing/2014/main" id="{2D1FA6E9-95D1-CD66-F62A-B976A91A2811}"/>
              </a:ext>
            </a:extLst>
          </p:cNvPr>
          <p:cNvSpPr>
            <a:spLocks noGrp="1"/>
          </p:cNvSpPr>
          <p:nvPr>
            <p:ph sz="quarter" idx="4"/>
          </p:nvPr>
        </p:nvSpPr>
        <p:spPr>
          <a:xfrm>
            <a:off x="5823857" y="2505075"/>
            <a:ext cx="5736772" cy="3987800"/>
          </a:xfrm>
        </p:spPr>
        <p:txBody>
          <a:bodyPr/>
          <a:lstStyle/>
          <a:p>
            <a:pPr marL="0" indent="0">
              <a:buNone/>
            </a:pPr>
            <a:r>
              <a:rPr lang="en-US" dirty="0"/>
              <a:t>Chest pain (SNOMED CT)</a:t>
            </a:r>
          </a:p>
          <a:p>
            <a:pPr marL="0" indent="0">
              <a:buNone/>
            </a:pPr>
            <a:r>
              <a:rPr lang="en-US" dirty="0"/>
              <a:t>Penicillin (SNOMED/FDB/RxNorm)</a:t>
            </a:r>
          </a:p>
          <a:p>
            <a:pPr marL="0" indent="0">
              <a:buNone/>
            </a:pPr>
            <a:r>
              <a:rPr lang="en-US" dirty="0"/>
              <a:t>Myocardial infarction (ICD)</a:t>
            </a:r>
          </a:p>
          <a:p>
            <a:pPr marL="0" indent="0">
              <a:buNone/>
            </a:pPr>
            <a:r>
              <a:rPr lang="en-US" dirty="0"/>
              <a:t>Cystic fibrosis (HUGO HGNC)</a:t>
            </a:r>
          </a:p>
          <a:p>
            <a:pPr marL="0" indent="0">
              <a:buNone/>
            </a:pPr>
            <a:r>
              <a:rPr lang="en-US" dirty="0"/>
              <a:t>Group A strep </a:t>
            </a:r>
            <a:r>
              <a:rPr lang="en-US"/>
              <a:t>(ICSP)</a:t>
            </a:r>
            <a:endParaRPr lang="en-US" dirty="0"/>
          </a:p>
          <a:p>
            <a:pPr marL="0" indent="0">
              <a:buNone/>
            </a:pPr>
            <a:r>
              <a:rPr lang="en-US" dirty="0"/>
              <a:t>Hepatitis C (ICTV)</a:t>
            </a:r>
          </a:p>
        </p:txBody>
      </p:sp>
      <p:sp>
        <p:nvSpPr>
          <p:cNvPr id="2" name="Slide Number Placeholder 6">
            <a:extLst>
              <a:ext uri="{FF2B5EF4-FFF2-40B4-BE49-F238E27FC236}">
                <a16:creationId xmlns:a16="http://schemas.microsoft.com/office/drawing/2014/main" id="{450C32A3-047E-8499-209F-16FBE85783FF}"/>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1814244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54171-9330-08E7-E9BA-02805C63E2B1}"/>
              </a:ext>
            </a:extLst>
          </p:cNvPr>
          <p:cNvSpPr>
            <a:spLocks noGrp="1"/>
          </p:cNvSpPr>
          <p:nvPr>
            <p:ph type="ctrTitle"/>
          </p:nvPr>
        </p:nvSpPr>
        <p:spPr>
          <a:xfrm>
            <a:off x="1257300" y="1897063"/>
            <a:ext cx="9144000" cy="2387600"/>
          </a:xfrm>
        </p:spPr>
        <p:txBody>
          <a:bodyPr/>
          <a:lstStyle/>
          <a:p>
            <a:pPr algn="l"/>
            <a:r>
              <a:rPr lang="en-US" dirty="0"/>
              <a:t>SNOMED CT Overview</a:t>
            </a:r>
          </a:p>
        </p:txBody>
      </p:sp>
      <p:pic>
        <p:nvPicPr>
          <p:cNvPr id="4" name="Picture 3">
            <a:extLst>
              <a:ext uri="{FF2B5EF4-FFF2-40B4-BE49-F238E27FC236}">
                <a16:creationId xmlns:a16="http://schemas.microsoft.com/office/drawing/2014/main" id="{3C38395A-9849-C356-35D6-BB535D6B7A61}"/>
              </a:ext>
            </a:extLst>
          </p:cNvPr>
          <p:cNvPicPr>
            <a:picLocks noChangeAspect="1"/>
          </p:cNvPicPr>
          <p:nvPr/>
        </p:nvPicPr>
        <p:blipFill>
          <a:blip r:embed="rId2"/>
          <a:stretch>
            <a:fillRect/>
          </a:stretch>
        </p:blipFill>
        <p:spPr>
          <a:xfrm>
            <a:off x="9372600" y="0"/>
            <a:ext cx="2819400" cy="2832100"/>
          </a:xfrm>
          <a:prstGeom prst="rect">
            <a:avLst/>
          </a:prstGeom>
        </p:spPr>
      </p:pic>
    </p:spTree>
    <p:extLst>
      <p:ext uri="{BB962C8B-B14F-4D97-AF65-F5344CB8AC3E}">
        <p14:creationId xmlns:p14="http://schemas.microsoft.com/office/powerpoint/2010/main" val="2460067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8626" name="Rectangle 2">
            <a:extLst>
              <a:ext uri="{FF2B5EF4-FFF2-40B4-BE49-F238E27FC236}">
                <a16:creationId xmlns:a16="http://schemas.microsoft.com/office/drawing/2014/main" id="{40605F2A-888E-ED30-1FA6-DC55472F35DA}"/>
              </a:ext>
            </a:extLst>
          </p:cNvPr>
          <p:cNvSpPr>
            <a:spLocks noGrp="1" noChangeArrowheads="1"/>
          </p:cNvSpPr>
          <p:nvPr>
            <p:ph type="title"/>
          </p:nvPr>
        </p:nvSpPr>
        <p:spPr/>
        <p:txBody>
          <a:bodyPr/>
          <a:lstStyle/>
          <a:p>
            <a:r>
              <a:rPr lang="en-GB" altLang="en-US" dirty="0"/>
              <a:t>SNOMED – a short history</a:t>
            </a:r>
          </a:p>
        </p:txBody>
      </p:sp>
      <p:sp>
        <p:nvSpPr>
          <p:cNvPr id="538627" name="Rectangle 3">
            <a:extLst>
              <a:ext uri="{FF2B5EF4-FFF2-40B4-BE49-F238E27FC236}">
                <a16:creationId xmlns:a16="http://schemas.microsoft.com/office/drawing/2014/main" id="{BCC99675-7EA9-157A-80CC-27FF0FF67621}"/>
              </a:ext>
            </a:extLst>
          </p:cNvPr>
          <p:cNvSpPr>
            <a:spLocks noGrp="1" noChangeArrowheads="1"/>
          </p:cNvSpPr>
          <p:nvPr>
            <p:ph type="body" idx="1"/>
          </p:nvPr>
        </p:nvSpPr>
        <p:spPr>
          <a:xfrm>
            <a:off x="920261" y="1501930"/>
            <a:ext cx="10515600" cy="4690696"/>
          </a:xfrm>
        </p:spPr>
        <p:txBody>
          <a:bodyPr/>
          <a:lstStyle/>
          <a:p>
            <a:r>
              <a:rPr lang="en-GB" altLang="en-US" sz="2400" b="1" dirty="0"/>
              <a:t>1965</a:t>
            </a:r>
            <a:r>
              <a:rPr lang="en-GB" altLang="en-US" sz="2400" dirty="0"/>
              <a:t> SNOP (Systematised Nomenclature of Pathology) </a:t>
            </a:r>
          </a:p>
          <a:p>
            <a:r>
              <a:rPr lang="en-GB" altLang="en-US" sz="2400" b="1" dirty="0"/>
              <a:t>1978</a:t>
            </a:r>
            <a:r>
              <a:rPr lang="en-GB" altLang="en-US" sz="2400" dirty="0"/>
              <a:t> SNOMED (Systematised Nomenclature of Medicine)</a:t>
            </a:r>
          </a:p>
          <a:p>
            <a:r>
              <a:rPr lang="en-GB" altLang="en-US" sz="2400" b="1" dirty="0"/>
              <a:t>1993</a:t>
            </a:r>
            <a:r>
              <a:rPr lang="en-GB" altLang="en-US" sz="2400" dirty="0"/>
              <a:t> SNOMED International</a:t>
            </a:r>
            <a:endParaRPr lang="en-US" sz="2400" dirty="0"/>
          </a:p>
          <a:p>
            <a:r>
              <a:rPr lang="en-US" sz="2400" b="1" dirty="0"/>
              <a:t>2002</a:t>
            </a:r>
            <a:r>
              <a:rPr lang="en-US" sz="2400" dirty="0"/>
              <a:t> SNOMED CT CAP completes the merge of SNOMED RT and CTV3</a:t>
            </a:r>
          </a:p>
          <a:p>
            <a:r>
              <a:rPr lang="en-US" sz="2400" b="1" dirty="0"/>
              <a:t>2003</a:t>
            </a:r>
            <a:r>
              <a:rPr lang="en-US" sz="2400" dirty="0"/>
              <a:t> U.S. NLM makes SNOMED CT available to U.S. users at no cost</a:t>
            </a:r>
          </a:p>
          <a:p>
            <a:r>
              <a:rPr lang="en-US" sz="2400" b="1" dirty="0"/>
              <a:t>2007</a:t>
            </a:r>
            <a:r>
              <a:rPr lang="en-US" sz="2400" dirty="0"/>
              <a:t> IHTSDO acquires SNOMED CT from CAP.</a:t>
            </a:r>
          </a:p>
          <a:p>
            <a:r>
              <a:rPr lang="en-US" sz="2400" b="1" dirty="0"/>
              <a:t>2013</a:t>
            </a:r>
            <a:r>
              <a:rPr lang="en-US" sz="2400" dirty="0"/>
              <a:t> U.S. requires use of SNOMED CT for Meaningful Use certification</a:t>
            </a:r>
          </a:p>
          <a:p>
            <a:r>
              <a:rPr lang="en-GB" altLang="en-US" sz="2400" b="1" dirty="0"/>
              <a:t>2016</a:t>
            </a:r>
            <a:r>
              <a:rPr lang="en-GB" altLang="en-US" sz="2400" dirty="0"/>
              <a:t> </a:t>
            </a:r>
            <a:r>
              <a:rPr lang="en-US" sz="2400" dirty="0"/>
              <a:t>IHTSDO officially adopted the trading name SNOMED International </a:t>
            </a:r>
            <a:endParaRPr lang="en-GB" alt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9+ Hundred Lego Rainbow Royalty-Free Images, Stock Photos &amp; Pictures |  Shutterstock">
            <a:extLst>
              <a:ext uri="{FF2B5EF4-FFF2-40B4-BE49-F238E27FC236}">
                <a16:creationId xmlns:a16="http://schemas.microsoft.com/office/drawing/2014/main" id="{7333E8AF-DA45-4EA8-7BFA-AE4113125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4324350"/>
            <a:ext cx="12192000" cy="41052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DE3C295-09F8-A837-80EB-AD2F67BD7BDF}"/>
              </a:ext>
            </a:extLst>
          </p:cNvPr>
          <p:cNvSpPr>
            <a:spLocks noGrp="1"/>
          </p:cNvSpPr>
          <p:nvPr>
            <p:ph type="title"/>
          </p:nvPr>
        </p:nvSpPr>
        <p:spPr>
          <a:xfrm>
            <a:off x="920261" y="353402"/>
            <a:ext cx="10515600" cy="1325563"/>
          </a:xfrm>
        </p:spPr>
        <p:txBody>
          <a:bodyPr/>
          <a:lstStyle/>
          <a:p>
            <a:r>
              <a:rPr lang="en-US" dirty="0"/>
              <a:t>Topics</a:t>
            </a:r>
          </a:p>
        </p:txBody>
      </p:sp>
      <p:sp>
        <p:nvSpPr>
          <p:cNvPr id="3" name="Content Placeholder 2">
            <a:extLst>
              <a:ext uri="{FF2B5EF4-FFF2-40B4-BE49-F238E27FC236}">
                <a16:creationId xmlns:a16="http://schemas.microsoft.com/office/drawing/2014/main" id="{9090FF42-A1F1-7A1E-6937-5EC4A5FD47FB}"/>
              </a:ext>
            </a:extLst>
          </p:cNvPr>
          <p:cNvSpPr>
            <a:spLocks noGrp="1"/>
          </p:cNvSpPr>
          <p:nvPr>
            <p:ph idx="1"/>
          </p:nvPr>
        </p:nvSpPr>
        <p:spPr>
          <a:xfrm>
            <a:off x="419100" y="1761654"/>
            <a:ext cx="10515600" cy="2770798"/>
          </a:xfrm>
        </p:spPr>
        <p:txBody>
          <a:bodyPr/>
          <a:lstStyle/>
          <a:p>
            <a:pPr lvl="1"/>
            <a:r>
              <a:rPr lang="en-US" sz="3600" dirty="0"/>
              <a:t>LOINC Overview</a:t>
            </a:r>
          </a:p>
          <a:p>
            <a:pPr lvl="1"/>
            <a:r>
              <a:rPr lang="en-US" sz="3600" dirty="0"/>
              <a:t>SNOMED Overview</a:t>
            </a:r>
          </a:p>
          <a:p>
            <a:pPr lvl="1"/>
            <a:r>
              <a:rPr lang="en-US" sz="3600" dirty="0"/>
              <a:t>The LOINC SNOMED Ontology</a:t>
            </a:r>
          </a:p>
          <a:p>
            <a:pPr lvl="1"/>
            <a:r>
              <a:rPr lang="en-US" sz="3600" dirty="0"/>
              <a:t>LOINC Mapping Use Cases</a:t>
            </a:r>
          </a:p>
          <a:p>
            <a:pPr lvl="1"/>
            <a:endParaRPr lang="en-US" sz="3600" dirty="0"/>
          </a:p>
          <a:p>
            <a:endParaRPr lang="en-US" sz="4000" dirty="0"/>
          </a:p>
        </p:txBody>
      </p:sp>
      <p:sp>
        <p:nvSpPr>
          <p:cNvPr id="4" name="Slide Number Placeholder 6">
            <a:extLst>
              <a:ext uri="{FF2B5EF4-FFF2-40B4-BE49-F238E27FC236}">
                <a16:creationId xmlns:a16="http://schemas.microsoft.com/office/drawing/2014/main" id="{CEDF7D3F-A5BF-7174-BCCE-B2D245326A1D}"/>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765442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3E3AFB0-2C64-1BB1-1A28-103900D581A4}"/>
            </a:ext>
          </a:extLst>
        </p:cNvPr>
        <p:cNvGrpSpPr/>
        <p:nvPr/>
      </p:nvGrpSpPr>
      <p:grpSpPr>
        <a:xfrm>
          <a:off x="0" y="0"/>
          <a:ext cx="0" cy="0"/>
          <a:chOff x="0" y="0"/>
          <a:chExt cx="0" cy="0"/>
        </a:xfrm>
      </p:grpSpPr>
      <p:sp>
        <p:nvSpPr>
          <p:cNvPr id="21506" name="Rectangle 2">
            <a:extLst>
              <a:ext uri="{FF2B5EF4-FFF2-40B4-BE49-F238E27FC236}">
                <a16:creationId xmlns:a16="http://schemas.microsoft.com/office/drawing/2014/main" id="{94EE776A-52BE-5344-C13F-0004482CCBB8}"/>
              </a:ext>
            </a:extLst>
          </p:cNvPr>
          <p:cNvSpPr>
            <a:spLocks noGrp="1" noChangeArrowheads="1"/>
          </p:cNvSpPr>
          <p:nvPr>
            <p:ph type="title"/>
          </p:nvPr>
        </p:nvSpPr>
        <p:spPr/>
        <p:txBody>
          <a:bodyPr>
            <a:normAutofit/>
          </a:bodyPr>
          <a:lstStyle/>
          <a:p>
            <a:r>
              <a:rPr lang="en-US" altLang="en-US" dirty="0"/>
              <a:t>Basic Elements of SNOMED CT</a:t>
            </a:r>
          </a:p>
        </p:txBody>
      </p:sp>
      <p:sp>
        <p:nvSpPr>
          <p:cNvPr id="21507" name="Rectangle 3">
            <a:extLst>
              <a:ext uri="{FF2B5EF4-FFF2-40B4-BE49-F238E27FC236}">
                <a16:creationId xmlns:a16="http://schemas.microsoft.com/office/drawing/2014/main" id="{5E42194C-FE57-E57C-46B1-E228829EBBCE}"/>
              </a:ext>
            </a:extLst>
          </p:cNvPr>
          <p:cNvSpPr>
            <a:spLocks noGrp="1" noChangeArrowheads="1"/>
          </p:cNvSpPr>
          <p:nvPr>
            <p:ph idx="1"/>
          </p:nvPr>
        </p:nvSpPr>
        <p:spPr/>
        <p:txBody>
          <a:bodyPr/>
          <a:lstStyle/>
          <a:p>
            <a:r>
              <a:rPr lang="en-US" altLang="en-US" sz="3000" b="1" dirty="0"/>
              <a:t>Concepts</a:t>
            </a:r>
          </a:p>
          <a:p>
            <a:r>
              <a:rPr lang="en-US" altLang="en-US" b="1" dirty="0"/>
              <a:t>Relationships</a:t>
            </a:r>
          </a:p>
          <a:p>
            <a:pPr marL="0" indent="0">
              <a:buNone/>
            </a:pPr>
            <a:r>
              <a:rPr lang="en-US" altLang="en-US" dirty="0"/>
              <a:t>	Hierarchical</a:t>
            </a:r>
          </a:p>
          <a:p>
            <a:pPr marL="0" indent="0">
              <a:buNone/>
            </a:pPr>
            <a:r>
              <a:rPr lang="en-US" altLang="en-US" dirty="0"/>
              <a:t>	Non-hierarchical</a:t>
            </a:r>
          </a:p>
          <a:p>
            <a:r>
              <a:rPr lang="en-US" altLang="en-US" b="1" dirty="0"/>
              <a:t>Descriptions</a:t>
            </a:r>
          </a:p>
        </p:txBody>
      </p:sp>
    </p:spTree>
    <p:extLst>
      <p:ext uri="{BB962C8B-B14F-4D97-AF65-F5344CB8AC3E}">
        <p14:creationId xmlns:p14="http://schemas.microsoft.com/office/powerpoint/2010/main" val="1602515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F9016AF-CEAD-3CED-4B38-80A440D37B01}"/>
            </a:ext>
          </a:extLst>
        </p:cNvPr>
        <p:cNvGrpSpPr/>
        <p:nvPr/>
      </p:nvGrpSpPr>
      <p:grpSpPr>
        <a:xfrm>
          <a:off x="0" y="0"/>
          <a:ext cx="0" cy="0"/>
          <a:chOff x="0" y="0"/>
          <a:chExt cx="0" cy="0"/>
        </a:xfrm>
      </p:grpSpPr>
      <p:sp>
        <p:nvSpPr>
          <p:cNvPr id="560130" name="Rectangle 2">
            <a:extLst>
              <a:ext uri="{FF2B5EF4-FFF2-40B4-BE49-F238E27FC236}">
                <a16:creationId xmlns:a16="http://schemas.microsoft.com/office/drawing/2014/main" id="{02ECB892-E4BE-D9C6-38C9-7597F65672DA}"/>
              </a:ext>
            </a:extLst>
          </p:cNvPr>
          <p:cNvSpPr>
            <a:spLocks noGrp="1" noChangeArrowheads="1"/>
          </p:cNvSpPr>
          <p:nvPr>
            <p:ph type="title"/>
          </p:nvPr>
        </p:nvSpPr>
        <p:spPr/>
        <p:txBody>
          <a:bodyPr/>
          <a:lstStyle/>
          <a:p>
            <a:r>
              <a:rPr lang="en-GB" altLang="en-US" dirty="0"/>
              <a:t>SNOMED CT - Core Tables</a:t>
            </a:r>
          </a:p>
        </p:txBody>
      </p:sp>
      <p:graphicFrame>
        <p:nvGraphicFramePr>
          <p:cNvPr id="560131" name="Object 3">
            <a:extLst>
              <a:ext uri="{FF2B5EF4-FFF2-40B4-BE49-F238E27FC236}">
                <a16:creationId xmlns:a16="http://schemas.microsoft.com/office/drawing/2014/main" id="{99CD917B-3AC5-D147-98AC-838CA87C8621}"/>
              </a:ext>
            </a:extLst>
          </p:cNvPr>
          <p:cNvGraphicFramePr>
            <a:graphicFrameLocks noGrp="1" noChangeAspect="1"/>
          </p:cNvGraphicFramePr>
          <p:nvPr>
            <p:ph idx="1"/>
            <p:extLst>
              <p:ext uri="{D42A27DB-BD31-4B8C-83A1-F6EECF244321}">
                <p14:modId xmlns:p14="http://schemas.microsoft.com/office/powerpoint/2010/main" val="1754595529"/>
              </p:ext>
            </p:extLst>
          </p:nvPr>
        </p:nvGraphicFramePr>
        <p:xfrm>
          <a:off x="920261" y="1545248"/>
          <a:ext cx="9144000" cy="4959350"/>
        </p:xfrm>
        <a:graphic>
          <a:graphicData uri="http://schemas.openxmlformats.org/presentationml/2006/ole">
            <mc:AlternateContent xmlns:mc="http://schemas.openxmlformats.org/markup-compatibility/2006">
              <mc:Choice xmlns:v="urn:schemas-microsoft-com:vml" Requires="v">
                <p:oleObj name="Visio" r:id="rId3" imgW="7150100" imgH="2971800" progId="Visio.Drawing.6">
                  <p:embed/>
                </p:oleObj>
              </mc:Choice>
              <mc:Fallback>
                <p:oleObj name="Visio" r:id="rId3" imgW="7150100" imgH="2971800" progId="Visio.Drawing.6">
                  <p:embed/>
                  <p:pic>
                    <p:nvPicPr>
                      <p:cNvPr id="560131" name="Object 3">
                        <a:extLst>
                          <a:ext uri="{FF2B5EF4-FFF2-40B4-BE49-F238E27FC236}">
                            <a16:creationId xmlns:a16="http://schemas.microsoft.com/office/drawing/2014/main" id="{ABD436AF-E54C-DF5D-DDCD-919D378816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261" y="1545248"/>
                        <a:ext cx="9144000" cy="4959350"/>
                      </a:xfrm>
                      <a:prstGeom prst="rect">
                        <a:avLst/>
                      </a:prstGeom>
                      <a:solidFill>
                        <a:schemeClr val="accent1">
                          <a:alpha val="70000"/>
                        </a:schemeClr>
                      </a:solidFill>
                    </p:spPr>
                  </p:pic>
                </p:oleObj>
              </mc:Fallback>
            </mc:AlternateContent>
          </a:graphicData>
        </a:graphic>
      </p:graphicFrame>
    </p:spTree>
    <p:extLst>
      <p:ext uri="{BB962C8B-B14F-4D97-AF65-F5344CB8AC3E}">
        <p14:creationId xmlns:p14="http://schemas.microsoft.com/office/powerpoint/2010/main" val="2326649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706" name="Rectangle 2">
            <a:extLst>
              <a:ext uri="{FF2B5EF4-FFF2-40B4-BE49-F238E27FC236}">
                <a16:creationId xmlns:a16="http://schemas.microsoft.com/office/drawing/2014/main" id="{DA4598E6-09C6-08FC-03BA-9DAC1CBE51B6}"/>
              </a:ext>
            </a:extLst>
          </p:cNvPr>
          <p:cNvSpPr>
            <a:spLocks noChangeArrowheads="1"/>
          </p:cNvSpPr>
          <p:nvPr/>
        </p:nvSpPr>
        <p:spPr bwMode="auto">
          <a:xfrm>
            <a:off x="2667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eaLnBrk="0" fontAlgn="base" hangingPunct="0">
              <a:spcBef>
                <a:spcPct val="0"/>
              </a:spcBef>
              <a:spcAft>
                <a:spcPct val="0"/>
              </a:spcAft>
            </a:pPr>
            <a:endParaRPr lang="en-US" sz="1500">
              <a:solidFill>
                <a:srgbClr val="000000"/>
              </a:solidFill>
              <a:latin typeface="Helvetica" pitchFamily="2" charset="0"/>
            </a:endParaRPr>
          </a:p>
        </p:txBody>
      </p:sp>
      <p:sp>
        <p:nvSpPr>
          <p:cNvPr id="584707" name="Rectangle 3">
            <a:extLst>
              <a:ext uri="{FF2B5EF4-FFF2-40B4-BE49-F238E27FC236}">
                <a16:creationId xmlns:a16="http://schemas.microsoft.com/office/drawing/2014/main" id="{684695BA-E4C6-4DC3-2F1F-4AE165157CEB}"/>
              </a:ext>
            </a:extLst>
          </p:cNvPr>
          <p:cNvSpPr>
            <a:spLocks noChangeArrowheads="1"/>
          </p:cNvSpPr>
          <p:nvPr/>
        </p:nvSpPr>
        <p:spPr bwMode="auto">
          <a:xfrm>
            <a:off x="5105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eaLnBrk="0" fontAlgn="base" hangingPunct="0">
              <a:spcBef>
                <a:spcPct val="0"/>
              </a:spcBef>
              <a:spcAft>
                <a:spcPct val="0"/>
              </a:spcAft>
            </a:pPr>
            <a:endParaRPr lang="en-US" sz="1500">
              <a:solidFill>
                <a:srgbClr val="000000"/>
              </a:solidFill>
              <a:latin typeface="Helvetica" pitchFamily="2" charset="0"/>
            </a:endParaRPr>
          </a:p>
        </p:txBody>
      </p:sp>
      <p:sp>
        <p:nvSpPr>
          <p:cNvPr id="584708" name="Rectangle 4">
            <a:extLst>
              <a:ext uri="{FF2B5EF4-FFF2-40B4-BE49-F238E27FC236}">
                <a16:creationId xmlns:a16="http://schemas.microsoft.com/office/drawing/2014/main" id="{EA80E3CE-6796-7EA2-BEEB-30C0CECA5E6A}"/>
              </a:ext>
            </a:extLst>
          </p:cNvPr>
          <p:cNvSpPr>
            <a:spLocks noGrp="1" noChangeArrowheads="1"/>
          </p:cNvSpPr>
          <p:nvPr>
            <p:ph type="title"/>
          </p:nvPr>
        </p:nvSpPr>
        <p:spPr>
          <a:xfrm>
            <a:off x="2924176" y="609600"/>
            <a:ext cx="7743825" cy="11430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rtlCol="0" anchor="ctr" anchorCtr="0" compatLnSpc="1">
            <a:prstTxWarp prst="textNoShape">
              <a:avLst/>
            </a:prstTxWarp>
            <a:normAutofit/>
          </a:bodyPr>
          <a:lstStyle/>
          <a:p>
            <a:r>
              <a:rPr lang="en-GB" altLang="en-US"/>
              <a:t>Subtype relationships</a:t>
            </a:r>
          </a:p>
        </p:txBody>
      </p:sp>
      <p:grpSp>
        <p:nvGrpSpPr>
          <p:cNvPr id="584709" name="Group 5">
            <a:extLst>
              <a:ext uri="{FF2B5EF4-FFF2-40B4-BE49-F238E27FC236}">
                <a16:creationId xmlns:a16="http://schemas.microsoft.com/office/drawing/2014/main" id="{394FB55F-74AE-897C-7E4E-D7A62CBA686F}"/>
              </a:ext>
            </a:extLst>
          </p:cNvPr>
          <p:cNvGrpSpPr>
            <a:grpSpLocks/>
          </p:cNvGrpSpPr>
          <p:nvPr/>
        </p:nvGrpSpPr>
        <p:grpSpPr bwMode="auto">
          <a:xfrm>
            <a:off x="6407150" y="2112967"/>
            <a:ext cx="846138" cy="320676"/>
            <a:chOff x="3076" y="1331"/>
            <a:chExt cx="533" cy="202"/>
          </a:xfrm>
        </p:grpSpPr>
        <p:sp>
          <p:nvSpPr>
            <p:cNvPr id="584710" name="Oval 6">
              <a:extLst>
                <a:ext uri="{FF2B5EF4-FFF2-40B4-BE49-F238E27FC236}">
                  <a16:creationId xmlns:a16="http://schemas.microsoft.com/office/drawing/2014/main" id="{1A71E78A-A703-AE50-976A-36C4E49A821A}"/>
                </a:ext>
              </a:extLst>
            </p:cNvPr>
            <p:cNvSpPr>
              <a:spLocks noChangeArrowheads="1"/>
            </p:cNvSpPr>
            <p:nvPr/>
          </p:nvSpPr>
          <p:spPr bwMode="auto">
            <a:xfrm>
              <a:off x="3076" y="1396"/>
              <a:ext cx="136" cy="136"/>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eaLnBrk="0" fontAlgn="base" hangingPunct="0">
                <a:spcBef>
                  <a:spcPct val="0"/>
                </a:spcBef>
                <a:spcAft>
                  <a:spcPct val="0"/>
                </a:spcAft>
              </a:pPr>
              <a:endParaRPr lang="en-US" sz="1500">
                <a:solidFill>
                  <a:srgbClr val="000000"/>
                </a:solidFill>
                <a:latin typeface="Helvetica" pitchFamily="2" charset="0"/>
              </a:endParaRPr>
            </a:p>
          </p:txBody>
        </p:sp>
        <p:sp>
          <p:nvSpPr>
            <p:cNvPr id="584711" name="Rectangle 7">
              <a:extLst>
                <a:ext uri="{FF2B5EF4-FFF2-40B4-BE49-F238E27FC236}">
                  <a16:creationId xmlns:a16="http://schemas.microsoft.com/office/drawing/2014/main" id="{C1860B41-0F18-1F29-0957-E8FC49347ECA}"/>
                </a:ext>
              </a:extLst>
            </p:cNvPr>
            <p:cNvSpPr>
              <a:spLocks noChangeArrowheads="1"/>
            </p:cNvSpPr>
            <p:nvPr/>
          </p:nvSpPr>
          <p:spPr bwMode="auto">
            <a:xfrm>
              <a:off x="3251" y="1331"/>
              <a:ext cx="358"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914363" eaLnBrk="0" fontAlgn="base" hangingPunct="0">
                <a:spcBef>
                  <a:spcPct val="0"/>
                </a:spcBef>
                <a:spcAft>
                  <a:spcPct val="0"/>
                </a:spcAft>
              </a:pPr>
              <a:r>
                <a:rPr lang="en-US" altLang="en-US" sz="1500">
                  <a:solidFill>
                    <a:srgbClr val="000000"/>
                  </a:solidFill>
                  <a:latin typeface="Arial" panose="020B0604020202020204" pitchFamily="34" charset="0"/>
                </a:rPr>
                <a:t>Pain</a:t>
              </a:r>
            </a:p>
          </p:txBody>
        </p:sp>
      </p:grpSp>
      <p:grpSp>
        <p:nvGrpSpPr>
          <p:cNvPr id="584712" name="Group 8">
            <a:extLst>
              <a:ext uri="{FF2B5EF4-FFF2-40B4-BE49-F238E27FC236}">
                <a16:creationId xmlns:a16="http://schemas.microsoft.com/office/drawing/2014/main" id="{D048C51B-EA78-EB78-E1D2-BFFED038066D}"/>
              </a:ext>
            </a:extLst>
          </p:cNvPr>
          <p:cNvGrpSpPr>
            <a:grpSpLocks/>
          </p:cNvGrpSpPr>
          <p:nvPr/>
        </p:nvGrpSpPr>
        <p:grpSpPr bwMode="auto">
          <a:xfrm>
            <a:off x="3206750" y="2112967"/>
            <a:ext cx="2016126" cy="320676"/>
            <a:chOff x="1060" y="1331"/>
            <a:chExt cx="1270" cy="202"/>
          </a:xfrm>
        </p:grpSpPr>
        <p:sp>
          <p:nvSpPr>
            <p:cNvPr id="584713" name="Oval 9">
              <a:extLst>
                <a:ext uri="{FF2B5EF4-FFF2-40B4-BE49-F238E27FC236}">
                  <a16:creationId xmlns:a16="http://schemas.microsoft.com/office/drawing/2014/main" id="{DFB187C8-5346-1CF6-5171-35E4B41293A5}"/>
                </a:ext>
              </a:extLst>
            </p:cNvPr>
            <p:cNvSpPr>
              <a:spLocks noChangeArrowheads="1"/>
            </p:cNvSpPr>
            <p:nvPr/>
          </p:nvSpPr>
          <p:spPr bwMode="auto">
            <a:xfrm>
              <a:off x="1060" y="1396"/>
              <a:ext cx="136" cy="136"/>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eaLnBrk="0" fontAlgn="base" hangingPunct="0">
                <a:spcBef>
                  <a:spcPct val="0"/>
                </a:spcBef>
                <a:spcAft>
                  <a:spcPct val="0"/>
                </a:spcAft>
              </a:pPr>
              <a:endParaRPr lang="en-US" sz="1500">
                <a:solidFill>
                  <a:srgbClr val="000000"/>
                </a:solidFill>
                <a:latin typeface="Helvetica" pitchFamily="2" charset="0"/>
              </a:endParaRPr>
            </a:p>
          </p:txBody>
        </p:sp>
        <p:sp>
          <p:nvSpPr>
            <p:cNvPr id="584714" name="Rectangle 10">
              <a:extLst>
                <a:ext uri="{FF2B5EF4-FFF2-40B4-BE49-F238E27FC236}">
                  <a16:creationId xmlns:a16="http://schemas.microsoft.com/office/drawing/2014/main" id="{996C3A80-4CF9-E0EE-2AD1-C3FF34E6AD29}"/>
                </a:ext>
              </a:extLst>
            </p:cNvPr>
            <p:cNvSpPr>
              <a:spLocks noChangeArrowheads="1"/>
            </p:cNvSpPr>
            <p:nvPr/>
          </p:nvSpPr>
          <p:spPr bwMode="auto">
            <a:xfrm>
              <a:off x="1235" y="1331"/>
              <a:ext cx="1095"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914363" eaLnBrk="0" fontAlgn="base" hangingPunct="0">
                <a:spcBef>
                  <a:spcPct val="0"/>
                </a:spcBef>
                <a:spcAft>
                  <a:spcPct val="0"/>
                </a:spcAft>
              </a:pPr>
              <a:r>
                <a:rPr lang="en-US" altLang="en-US" sz="1500">
                  <a:solidFill>
                    <a:srgbClr val="000000"/>
                  </a:solidFill>
                  <a:latin typeface="Arial" panose="020B0604020202020204" pitchFamily="34" charset="0"/>
                </a:rPr>
                <a:t>Lower limb finding</a:t>
              </a:r>
            </a:p>
          </p:txBody>
        </p:sp>
      </p:grpSp>
      <p:grpSp>
        <p:nvGrpSpPr>
          <p:cNvPr id="584715" name="Group 11">
            <a:extLst>
              <a:ext uri="{FF2B5EF4-FFF2-40B4-BE49-F238E27FC236}">
                <a16:creationId xmlns:a16="http://schemas.microsoft.com/office/drawing/2014/main" id="{5B637763-477D-B997-4E95-E250328B1CF2}"/>
              </a:ext>
            </a:extLst>
          </p:cNvPr>
          <p:cNvGrpSpPr>
            <a:grpSpLocks/>
          </p:cNvGrpSpPr>
          <p:nvPr/>
        </p:nvGrpSpPr>
        <p:grpSpPr bwMode="auto">
          <a:xfrm>
            <a:off x="5035550" y="3713170"/>
            <a:ext cx="1971675" cy="320676"/>
            <a:chOff x="2212" y="2339"/>
            <a:chExt cx="1242" cy="202"/>
          </a:xfrm>
        </p:grpSpPr>
        <p:sp>
          <p:nvSpPr>
            <p:cNvPr id="584716" name="Oval 12">
              <a:extLst>
                <a:ext uri="{FF2B5EF4-FFF2-40B4-BE49-F238E27FC236}">
                  <a16:creationId xmlns:a16="http://schemas.microsoft.com/office/drawing/2014/main" id="{31F94BE4-A7C0-F691-B9EA-FC6988379CD5}"/>
                </a:ext>
              </a:extLst>
            </p:cNvPr>
            <p:cNvSpPr>
              <a:spLocks noChangeArrowheads="1"/>
            </p:cNvSpPr>
            <p:nvPr/>
          </p:nvSpPr>
          <p:spPr bwMode="auto">
            <a:xfrm>
              <a:off x="2212" y="2404"/>
              <a:ext cx="136" cy="136"/>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eaLnBrk="0" fontAlgn="base" hangingPunct="0">
                <a:spcBef>
                  <a:spcPct val="0"/>
                </a:spcBef>
                <a:spcAft>
                  <a:spcPct val="0"/>
                </a:spcAft>
              </a:pPr>
              <a:endParaRPr lang="en-US" sz="1500">
                <a:solidFill>
                  <a:srgbClr val="000000"/>
                </a:solidFill>
                <a:latin typeface="Helvetica" pitchFamily="2" charset="0"/>
              </a:endParaRPr>
            </a:p>
          </p:txBody>
        </p:sp>
        <p:sp>
          <p:nvSpPr>
            <p:cNvPr id="584717" name="Rectangle 13">
              <a:extLst>
                <a:ext uri="{FF2B5EF4-FFF2-40B4-BE49-F238E27FC236}">
                  <a16:creationId xmlns:a16="http://schemas.microsoft.com/office/drawing/2014/main" id="{922E06BA-1EEA-FDEE-B507-79BDEEC688E7}"/>
                </a:ext>
              </a:extLst>
            </p:cNvPr>
            <p:cNvSpPr>
              <a:spLocks noChangeArrowheads="1"/>
            </p:cNvSpPr>
            <p:nvPr/>
          </p:nvSpPr>
          <p:spPr bwMode="auto">
            <a:xfrm>
              <a:off x="2387" y="2339"/>
              <a:ext cx="1067"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914363" eaLnBrk="0" fontAlgn="base" hangingPunct="0">
                <a:spcBef>
                  <a:spcPct val="0"/>
                </a:spcBef>
                <a:spcAft>
                  <a:spcPct val="0"/>
                </a:spcAft>
              </a:pPr>
              <a:r>
                <a:rPr lang="en-US" altLang="en-US" sz="1500">
                  <a:solidFill>
                    <a:srgbClr val="000000"/>
                  </a:solidFill>
                  <a:latin typeface="Arial" panose="020B0604020202020204" pitchFamily="34" charset="0"/>
                </a:rPr>
                <a:t>Pain in lower limb</a:t>
              </a:r>
            </a:p>
          </p:txBody>
        </p:sp>
      </p:grpSp>
      <p:grpSp>
        <p:nvGrpSpPr>
          <p:cNvPr id="584718" name="Group 14">
            <a:extLst>
              <a:ext uri="{FF2B5EF4-FFF2-40B4-BE49-F238E27FC236}">
                <a16:creationId xmlns:a16="http://schemas.microsoft.com/office/drawing/2014/main" id="{5F8711EC-AB90-37E3-83E4-CA73DC7C5236}"/>
              </a:ext>
            </a:extLst>
          </p:cNvPr>
          <p:cNvGrpSpPr>
            <a:grpSpLocks/>
          </p:cNvGrpSpPr>
          <p:nvPr/>
        </p:nvGrpSpPr>
        <p:grpSpPr bwMode="auto">
          <a:xfrm>
            <a:off x="5035552" y="4551371"/>
            <a:ext cx="1403351" cy="320676"/>
            <a:chOff x="2212" y="2867"/>
            <a:chExt cx="884" cy="202"/>
          </a:xfrm>
        </p:grpSpPr>
        <p:sp>
          <p:nvSpPr>
            <p:cNvPr id="584719" name="Oval 15">
              <a:extLst>
                <a:ext uri="{FF2B5EF4-FFF2-40B4-BE49-F238E27FC236}">
                  <a16:creationId xmlns:a16="http://schemas.microsoft.com/office/drawing/2014/main" id="{F829A97F-62E8-8D6A-E2B0-D64A9FC4D240}"/>
                </a:ext>
              </a:extLst>
            </p:cNvPr>
            <p:cNvSpPr>
              <a:spLocks noChangeArrowheads="1"/>
            </p:cNvSpPr>
            <p:nvPr/>
          </p:nvSpPr>
          <p:spPr bwMode="auto">
            <a:xfrm>
              <a:off x="2212" y="2932"/>
              <a:ext cx="136" cy="136"/>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eaLnBrk="0" fontAlgn="base" hangingPunct="0">
                <a:spcBef>
                  <a:spcPct val="0"/>
                </a:spcBef>
                <a:spcAft>
                  <a:spcPct val="0"/>
                </a:spcAft>
              </a:pPr>
              <a:endParaRPr lang="en-US" sz="1500">
                <a:solidFill>
                  <a:srgbClr val="000000"/>
                </a:solidFill>
                <a:latin typeface="Helvetica" pitchFamily="2" charset="0"/>
              </a:endParaRPr>
            </a:p>
          </p:txBody>
        </p:sp>
        <p:sp>
          <p:nvSpPr>
            <p:cNvPr id="584720" name="Rectangle 16">
              <a:extLst>
                <a:ext uri="{FF2B5EF4-FFF2-40B4-BE49-F238E27FC236}">
                  <a16:creationId xmlns:a16="http://schemas.microsoft.com/office/drawing/2014/main" id="{CE2453C0-1DE9-6BBC-498D-4210780635BF}"/>
                </a:ext>
              </a:extLst>
            </p:cNvPr>
            <p:cNvSpPr>
              <a:spLocks noChangeArrowheads="1"/>
            </p:cNvSpPr>
            <p:nvPr/>
          </p:nvSpPr>
          <p:spPr bwMode="auto">
            <a:xfrm>
              <a:off x="2387" y="2867"/>
              <a:ext cx="70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914363" eaLnBrk="0" fontAlgn="base" hangingPunct="0">
                <a:spcBef>
                  <a:spcPct val="0"/>
                </a:spcBef>
                <a:spcAft>
                  <a:spcPct val="0"/>
                </a:spcAft>
              </a:pPr>
              <a:r>
                <a:rPr lang="en-US" altLang="en-US" sz="1500">
                  <a:solidFill>
                    <a:srgbClr val="000000"/>
                  </a:solidFill>
                  <a:latin typeface="Arial" panose="020B0604020202020204" pitchFamily="34" charset="0"/>
                </a:rPr>
                <a:t>Pain in calf</a:t>
              </a:r>
            </a:p>
          </p:txBody>
        </p:sp>
      </p:grpSp>
      <p:sp>
        <p:nvSpPr>
          <p:cNvPr id="584721" name="Line 17">
            <a:extLst>
              <a:ext uri="{FF2B5EF4-FFF2-40B4-BE49-F238E27FC236}">
                <a16:creationId xmlns:a16="http://schemas.microsoft.com/office/drawing/2014/main" id="{AC22E5D3-8851-AB29-A2C3-DD200B33D9A4}"/>
              </a:ext>
            </a:extLst>
          </p:cNvPr>
          <p:cNvSpPr>
            <a:spLocks noChangeShapeType="1"/>
          </p:cNvSpPr>
          <p:nvPr/>
        </p:nvSpPr>
        <p:spPr bwMode="auto">
          <a:xfrm>
            <a:off x="5105400" y="4121150"/>
            <a:ext cx="0" cy="444500"/>
          </a:xfrm>
          <a:prstGeom prst="line">
            <a:avLst/>
          </a:prstGeom>
          <a:noFill/>
          <a:ln w="38100">
            <a:solidFill>
              <a:srgbClr val="0099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eaLnBrk="0" fontAlgn="base" hangingPunct="0">
              <a:spcBef>
                <a:spcPct val="0"/>
              </a:spcBef>
              <a:spcAft>
                <a:spcPct val="0"/>
              </a:spcAft>
            </a:pPr>
            <a:endParaRPr lang="en-US" sz="1500">
              <a:solidFill>
                <a:srgbClr val="000000"/>
              </a:solidFill>
              <a:latin typeface="Helvetica" pitchFamily="2" charset="0"/>
            </a:endParaRPr>
          </a:p>
        </p:txBody>
      </p:sp>
      <p:sp>
        <p:nvSpPr>
          <p:cNvPr id="584722" name="Line 18">
            <a:extLst>
              <a:ext uri="{FF2B5EF4-FFF2-40B4-BE49-F238E27FC236}">
                <a16:creationId xmlns:a16="http://schemas.microsoft.com/office/drawing/2014/main" id="{AB5687CD-BF6A-FD49-A460-7A8605181DD6}"/>
              </a:ext>
            </a:extLst>
          </p:cNvPr>
          <p:cNvSpPr>
            <a:spLocks noChangeShapeType="1"/>
          </p:cNvSpPr>
          <p:nvPr/>
        </p:nvSpPr>
        <p:spPr bwMode="auto">
          <a:xfrm flipV="1">
            <a:off x="5264150" y="2514600"/>
            <a:ext cx="1136650" cy="1225550"/>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eaLnBrk="0" fontAlgn="base" hangingPunct="0">
              <a:spcBef>
                <a:spcPct val="0"/>
              </a:spcBef>
              <a:spcAft>
                <a:spcPct val="0"/>
              </a:spcAft>
            </a:pPr>
            <a:endParaRPr lang="en-US" sz="1500">
              <a:solidFill>
                <a:srgbClr val="000000"/>
              </a:solidFill>
              <a:latin typeface="Helvetica" pitchFamily="2" charset="0"/>
            </a:endParaRPr>
          </a:p>
        </p:txBody>
      </p:sp>
      <p:sp>
        <p:nvSpPr>
          <p:cNvPr id="584723" name="Line 19">
            <a:extLst>
              <a:ext uri="{FF2B5EF4-FFF2-40B4-BE49-F238E27FC236}">
                <a16:creationId xmlns:a16="http://schemas.microsoft.com/office/drawing/2014/main" id="{9835C1FC-7C46-F5D2-864B-0C28C730ED5C}"/>
              </a:ext>
            </a:extLst>
          </p:cNvPr>
          <p:cNvSpPr>
            <a:spLocks noChangeShapeType="1"/>
          </p:cNvSpPr>
          <p:nvPr/>
        </p:nvSpPr>
        <p:spPr bwMode="auto">
          <a:xfrm flipH="1" flipV="1">
            <a:off x="3422650" y="2508250"/>
            <a:ext cx="1536700" cy="1231900"/>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eaLnBrk="0" fontAlgn="base" hangingPunct="0">
              <a:spcBef>
                <a:spcPct val="0"/>
              </a:spcBef>
              <a:spcAft>
                <a:spcPct val="0"/>
              </a:spcAft>
            </a:pPr>
            <a:endParaRPr lang="en-US" sz="1500">
              <a:solidFill>
                <a:srgbClr val="000000"/>
              </a:solidFill>
              <a:latin typeface="Helvetica" pitchFamily="2" charset="0"/>
            </a:endParaRPr>
          </a:p>
        </p:txBody>
      </p:sp>
      <p:sp>
        <p:nvSpPr>
          <p:cNvPr id="584724" name="Text Box 20">
            <a:extLst>
              <a:ext uri="{FF2B5EF4-FFF2-40B4-BE49-F238E27FC236}">
                <a16:creationId xmlns:a16="http://schemas.microsoft.com/office/drawing/2014/main" id="{8188248F-DD6C-A04D-AA29-3CB56ED1A3A5}"/>
              </a:ext>
            </a:extLst>
          </p:cNvPr>
          <p:cNvSpPr txBox="1">
            <a:spLocks noChangeArrowheads="1"/>
          </p:cNvSpPr>
          <p:nvPr/>
        </p:nvSpPr>
        <p:spPr bwMode="auto">
          <a:xfrm>
            <a:off x="3287712" y="5876926"/>
            <a:ext cx="676980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363" eaLnBrk="0" fontAlgn="base" hangingPunct="0">
              <a:spcBef>
                <a:spcPct val="0"/>
              </a:spcBef>
              <a:spcAft>
                <a:spcPct val="0"/>
              </a:spcAft>
            </a:pPr>
            <a:r>
              <a:rPr lang="en-US" altLang="en-US" sz="2000">
                <a:solidFill>
                  <a:srgbClr val="000000"/>
                </a:solidFill>
                <a:latin typeface="Arial" panose="020B0604020202020204" pitchFamily="34" charset="0"/>
              </a:rPr>
              <a:t>A pain in the calf </a:t>
            </a:r>
            <a:r>
              <a:rPr lang="en-US" altLang="en-US" sz="2000" i="1">
                <a:solidFill>
                  <a:srgbClr val="000000"/>
                </a:solidFill>
                <a:latin typeface="Arial" panose="020B0604020202020204" pitchFamily="34" charset="0"/>
              </a:rPr>
              <a:t>is-a</a:t>
            </a:r>
            <a:r>
              <a:rPr lang="en-US" altLang="en-US" sz="2000">
                <a:solidFill>
                  <a:srgbClr val="000000"/>
                </a:solidFill>
                <a:latin typeface="Arial" panose="020B0604020202020204" pitchFamily="34" charset="0"/>
              </a:rPr>
              <a:t> pain in the lower limb, and</a:t>
            </a:r>
          </a:p>
          <a:p>
            <a:pPr defTabSz="914363" eaLnBrk="0" fontAlgn="base" hangingPunct="0">
              <a:spcBef>
                <a:spcPct val="0"/>
              </a:spcBef>
              <a:spcAft>
                <a:spcPct val="0"/>
              </a:spcAft>
            </a:pPr>
            <a:r>
              <a:rPr lang="en-US" altLang="en-US" sz="2000">
                <a:solidFill>
                  <a:srgbClr val="000000"/>
                </a:solidFill>
                <a:latin typeface="Arial" panose="020B0604020202020204" pitchFamily="34" charset="0"/>
              </a:rPr>
              <a:t>Pain in the lower limb </a:t>
            </a:r>
            <a:r>
              <a:rPr lang="en-US" altLang="en-US" sz="2000" i="1">
                <a:solidFill>
                  <a:srgbClr val="000000"/>
                </a:solidFill>
                <a:latin typeface="Arial" panose="020B0604020202020204" pitchFamily="34" charset="0"/>
              </a:rPr>
              <a:t>is-a</a:t>
            </a:r>
            <a:r>
              <a:rPr lang="en-US" altLang="en-US" sz="2000">
                <a:solidFill>
                  <a:srgbClr val="000000"/>
                </a:solidFill>
                <a:latin typeface="Arial" panose="020B0604020202020204" pitchFamily="34" charset="0"/>
              </a:rPr>
              <a:t> pain, and </a:t>
            </a:r>
            <a:r>
              <a:rPr lang="en-US" altLang="en-US" sz="2000" i="1">
                <a:solidFill>
                  <a:srgbClr val="000000"/>
                </a:solidFill>
                <a:latin typeface="Arial" panose="020B0604020202020204" pitchFamily="34" charset="0"/>
              </a:rPr>
              <a:t>is-a</a:t>
            </a:r>
            <a:r>
              <a:rPr lang="en-US" altLang="en-US" sz="2000">
                <a:solidFill>
                  <a:srgbClr val="000000"/>
                </a:solidFill>
                <a:latin typeface="Arial" panose="020B0604020202020204" pitchFamily="34" charset="0"/>
              </a:rPr>
              <a:t> lower limb finding</a:t>
            </a:r>
          </a:p>
        </p:txBody>
      </p:sp>
      <p:sp>
        <p:nvSpPr>
          <p:cNvPr id="584725" name="Text Box 21">
            <a:extLst>
              <a:ext uri="{FF2B5EF4-FFF2-40B4-BE49-F238E27FC236}">
                <a16:creationId xmlns:a16="http://schemas.microsoft.com/office/drawing/2014/main" id="{63FF14B9-88A9-AAAD-FC24-AA07D10F2686}"/>
              </a:ext>
            </a:extLst>
          </p:cNvPr>
          <p:cNvSpPr txBox="1">
            <a:spLocks noChangeArrowheads="1"/>
          </p:cNvSpPr>
          <p:nvPr/>
        </p:nvSpPr>
        <p:spPr bwMode="auto">
          <a:xfrm rot="2349313">
            <a:off x="3062882" y="3067021"/>
            <a:ext cx="19784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363" eaLnBrk="0" fontAlgn="base" hangingPunct="0">
              <a:spcBef>
                <a:spcPct val="0"/>
              </a:spcBef>
              <a:spcAft>
                <a:spcPct val="0"/>
              </a:spcAft>
            </a:pPr>
            <a:r>
              <a:rPr lang="en-GB" altLang="en-US" sz="2000" b="1">
                <a:solidFill>
                  <a:srgbClr val="009900"/>
                </a:solidFill>
                <a:latin typeface="Arial" panose="020B0604020202020204" pitchFamily="34" charset="0"/>
              </a:rPr>
              <a:t>Is a subtype of</a:t>
            </a:r>
          </a:p>
        </p:txBody>
      </p:sp>
    </p:spTree>
  </p:cSld>
  <p:clrMapOvr>
    <a:masterClrMapping/>
  </p:clrMapOvr>
  <p:transition spd="slow">
    <p:zoom/>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8802" name="Rectangle 2">
            <a:extLst>
              <a:ext uri="{FF2B5EF4-FFF2-40B4-BE49-F238E27FC236}">
                <a16:creationId xmlns:a16="http://schemas.microsoft.com/office/drawing/2014/main" id="{0F864A96-F0AC-0A07-89D6-B4E6ECFBFD14}"/>
              </a:ext>
            </a:extLst>
          </p:cNvPr>
          <p:cNvSpPr>
            <a:spLocks noChangeArrowheads="1"/>
          </p:cNvSpPr>
          <p:nvPr/>
        </p:nvSpPr>
        <p:spPr bwMode="auto">
          <a:xfrm>
            <a:off x="2667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eaLnBrk="0" fontAlgn="base" hangingPunct="0">
              <a:spcBef>
                <a:spcPct val="0"/>
              </a:spcBef>
              <a:spcAft>
                <a:spcPct val="0"/>
              </a:spcAft>
            </a:pPr>
            <a:endParaRPr lang="en-US" sz="1500">
              <a:solidFill>
                <a:srgbClr val="000000"/>
              </a:solidFill>
              <a:latin typeface="Helvetica" pitchFamily="2" charset="0"/>
            </a:endParaRPr>
          </a:p>
        </p:txBody>
      </p:sp>
      <p:sp>
        <p:nvSpPr>
          <p:cNvPr id="588803" name="Rectangle 3">
            <a:extLst>
              <a:ext uri="{FF2B5EF4-FFF2-40B4-BE49-F238E27FC236}">
                <a16:creationId xmlns:a16="http://schemas.microsoft.com/office/drawing/2014/main" id="{A13FE863-2B3E-2DE9-2C93-BC4FC4372413}"/>
              </a:ext>
            </a:extLst>
          </p:cNvPr>
          <p:cNvSpPr>
            <a:spLocks noChangeArrowheads="1"/>
          </p:cNvSpPr>
          <p:nvPr/>
        </p:nvSpPr>
        <p:spPr bwMode="auto">
          <a:xfrm>
            <a:off x="5105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eaLnBrk="0" fontAlgn="base" hangingPunct="0">
              <a:spcBef>
                <a:spcPct val="0"/>
              </a:spcBef>
              <a:spcAft>
                <a:spcPct val="0"/>
              </a:spcAft>
            </a:pPr>
            <a:endParaRPr lang="en-US" sz="1500">
              <a:solidFill>
                <a:srgbClr val="000000"/>
              </a:solidFill>
              <a:latin typeface="Helvetica" pitchFamily="2" charset="0"/>
            </a:endParaRPr>
          </a:p>
        </p:txBody>
      </p:sp>
      <p:sp>
        <p:nvSpPr>
          <p:cNvPr id="588804" name="Rectangle 4">
            <a:extLst>
              <a:ext uri="{FF2B5EF4-FFF2-40B4-BE49-F238E27FC236}">
                <a16:creationId xmlns:a16="http://schemas.microsoft.com/office/drawing/2014/main" id="{DD04DC62-23B1-E727-F543-DC4C40E8005D}"/>
              </a:ext>
            </a:extLst>
          </p:cNvPr>
          <p:cNvSpPr>
            <a:spLocks noGrp="1" noChangeArrowheads="1"/>
          </p:cNvSpPr>
          <p:nvPr>
            <p:ph type="title"/>
          </p:nvPr>
        </p:nvSpPr>
        <p:spPr>
          <a:xfrm>
            <a:off x="2924176" y="609600"/>
            <a:ext cx="7743825" cy="11430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rtlCol="0" anchor="ctr" anchorCtr="0" compatLnSpc="1">
            <a:prstTxWarp prst="textNoShape">
              <a:avLst/>
            </a:prstTxWarp>
            <a:normAutofit/>
          </a:bodyPr>
          <a:lstStyle/>
          <a:p>
            <a:r>
              <a:rPr lang="en-GB" altLang="en-US"/>
              <a:t>Other defining relationships</a:t>
            </a:r>
          </a:p>
        </p:txBody>
      </p:sp>
      <p:grpSp>
        <p:nvGrpSpPr>
          <p:cNvPr id="588805" name="Group 5">
            <a:extLst>
              <a:ext uri="{FF2B5EF4-FFF2-40B4-BE49-F238E27FC236}">
                <a16:creationId xmlns:a16="http://schemas.microsoft.com/office/drawing/2014/main" id="{52FEEF0C-DF64-3CBD-8A86-619ECE1E0F4E}"/>
              </a:ext>
            </a:extLst>
          </p:cNvPr>
          <p:cNvGrpSpPr>
            <a:grpSpLocks/>
          </p:cNvGrpSpPr>
          <p:nvPr/>
        </p:nvGrpSpPr>
        <p:grpSpPr bwMode="auto">
          <a:xfrm>
            <a:off x="6407150" y="2112967"/>
            <a:ext cx="846138" cy="320676"/>
            <a:chOff x="3076" y="1331"/>
            <a:chExt cx="533" cy="202"/>
          </a:xfrm>
        </p:grpSpPr>
        <p:sp>
          <p:nvSpPr>
            <p:cNvPr id="588806" name="Oval 6">
              <a:extLst>
                <a:ext uri="{FF2B5EF4-FFF2-40B4-BE49-F238E27FC236}">
                  <a16:creationId xmlns:a16="http://schemas.microsoft.com/office/drawing/2014/main" id="{272D9C58-F3A3-3299-1431-EFB414C746FD}"/>
                </a:ext>
              </a:extLst>
            </p:cNvPr>
            <p:cNvSpPr>
              <a:spLocks noChangeArrowheads="1"/>
            </p:cNvSpPr>
            <p:nvPr/>
          </p:nvSpPr>
          <p:spPr bwMode="auto">
            <a:xfrm>
              <a:off x="3076" y="1396"/>
              <a:ext cx="136" cy="136"/>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eaLnBrk="0" fontAlgn="base" hangingPunct="0">
                <a:spcBef>
                  <a:spcPct val="0"/>
                </a:spcBef>
                <a:spcAft>
                  <a:spcPct val="0"/>
                </a:spcAft>
              </a:pPr>
              <a:endParaRPr lang="en-US" sz="1500">
                <a:solidFill>
                  <a:srgbClr val="000000"/>
                </a:solidFill>
                <a:latin typeface="Helvetica" pitchFamily="2" charset="0"/>
              </a:endParaRPr>
            </a:p>
          </p:txBody>
        </p:sp>
        <p:sp>
          <p:nvSpPr>
            <p:cNvPr id="588807" name="Rectangle 7">
              <a:extLst>
                <a:ext uri="{FF2B5EF4-FFF2-40B4-BE49-F238E27FC236}">
                  <a16:creationId xmlns:a16="http://schemas.microsoft.com/office/drawing/2014/main" id="{DD991223-2B8A-880C-8AC5-DCFC2147CEFD}"/>
                </a:ext>
              </a:extLst>
            </p:cNvPr>
            <p:cNvSpPr>
              <a:spLocks noChangeArrowheads="1"/>
            </p:cNvSpPr>
            <p:nvPr/>
          </p:nvSpPr>
          <p:spPr bwMode="auto">
            <a:xfrm>
              <a:off x="3251" y="1331"/>
              <a:ext cx="358"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914363" eaLnBrk="0" fontAlgn="base" hangingPunct="0">
                <a:spcBef>
                  <a:spcPct val="0"/>
                </a:spcBef>
                <a:spcAft>
                  <a:spcPct val="0"/>
                </a:spcAft>
              </a:pPr>
              <a:r>
                <a:rPr lang="en-US" altLang="en-US" sz="1500">
                  <a:solidFill>
                    <a:srgbClr val="000000"/>
                  </a:solidFill>
                  <a:latin typeface="Arial" panose="020B0604020202020204" pitchFamily="34" charset="0"/>
                </a:rPr>
                <a:t>Pain</a:t>
              </a:r>
            </a:p>
          </p:txBody>
        </p:sp>
      </p:grpSp>
      <p:grpSp>
        <p:nvGrpSpPr>
          <p:cNvPr id="588808" name="Group 8">
            <a:extLst>
              <a:ext uri="{FF2B5EF4-FFF2-40B4-BE49-F238E27FC236}">
                <a16:creationId xmlns:a16="http://schemas.microsoft.com/office/drawing/2014/main" id="{794E7E97-6411-BD43-8959-A95B5D754002}"/>
              </a:ext>
            </a:extLst>
          </p:cNvPr>
          <p:cNvGrpSpPr>
            <a:grpSpLocks/>
          </p:cNvGrpSpPr>
          <p:nvPr/>
        </p:nvGrpSpPr>
        <p:grpSpPr bwMode="auto">
          <a:xfrm>
            <a:off x="3206750" y="2112967"/>
            <a:ext cx="2016126" cy="320676"/>
            <a:chOff x="1060" y="1331"/>
            <a:chExt cx="1270" cy="202"/>
          </a:xfrm>
        </p:grpSpPr>
        <p:sp>
          <p:nvSpPr>
            <p:cNvPr id="588809" name="Oval 9">
              <a:extLst>
                <a:ext uri="{FF2B5EF4-FFF2-40B4-BE49-F238E27FC236}">
                  <a16:creationId xmlns:a16="http://schemas.microsoft.com/office/drawing/2014/main" id="{9CFD6326-43D6-D12F-4B8C-41F380E65264}"/>
                </a:ext>
              </a:extLst>
            </p:cNvPr>
            <p:cNvSpPr>
              <a:spLocks noChangeArrowheads="1"/>
            </p:cNvSpPr>
            <p:nvPr/>
          </p:nvSpPr>
          <p:spPr bwMode="auto">
            <a:xfrm>
              <a:off x="1060" y="1396"/>
              <a:ext cx="136" cy="136"/>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eaLnBrk="0" fontAlgn="base" hangingPunct="0">
                <a:spcBef>
                  <a:spcPct val="0"/>
                </a:spcBef>
                <a:spcAft>
                  <a:spcPct val="0"/>
                </a:spcAft>
              </a:pPr>
              <a:endParaRPr lang="en-US" sz="1500">
                <a:solidFill>
                  <a:srgbClr val="000000"/>
                </a:solidFill>
                <a:latin typeface="Helvetica" pitchFamily="2" charset="0"/>
              </a:endParaRPr>
            </a:p>
          </p:txBody>
        </p:sp>
        <p:sp>
          <p:nvSpPr>
            <p:cNvPr id="588810" name="Rectangle 10">
              <a:extLst>
                <a:ext uri="{FF2B5EF4-FFF2-40B4-BE49-F238E27FC236}">
                  <a16:creationId xmlns:a16="http://schemas.microsoft.com/office/drawing/2014/main" id="{D555EDB7-C531-6403-7B08-1CD95F67B6A9}"/>
                </a:ext>
              </a:extLst>
            </p:cNvPr>
            <p:cNvSpPr>
              <a:spLocks noChangeArrowheads="1"/>
            </p:cNvSpPr>
            <p:nvPr/>
          </p:nvSpPr>
          <p:spPr bwMode="auto">
            <a:xfrm>
              <a:off x="1235" y="1331"/>
              <a:ext cx="1095"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914363" eaLnBrk="0" fontAlgn="base" hangingPunct="0">
                <a:spcBef>
                  <a:spcPct val="0"/>
                </a:spcBef>
                <a:spcAft>
                  <a:spcPct val="0"/>
                </a:spcAft>
              </a:pPr>
              <a:r>
                <a:rPr lang="en-US" altLang="en-US" sz="1500">
                  <a:solidFill>
                    <a:srgbClr val="000000"/>
                  </a:solidFill>
                  <a:latin typeface="Arial" panose="020B0604020202020204" pitchFamily="34" charset="0"/>
                </a:rPr>
                <a:t>Lower limb finding</a:t>
              </a:r>
            </a:p>
          </p:txBody>
        </p:sp>
      </p:grpSp>
      <p:grpSp>
        <p:nvGrpSpPr>
          <p:cNvPr id="588811" name="Group 11">
            <a:extLst>
              <a:ext uri="{FF2B5EF4-FFF2-40B4-BE49-F238E27FC236}">
                <a16:creationId xmlns:a16="http://schemas.microsoft.com/office/drawing/2014/main" id="{DB619AFF-7E35-7DBB-4C09-0F558FDEF00D}"/>
              </a:ext>
            </a:extLst>
          </p:cNvPr>
          <p:cNvGrpSpPr>
            <a:grpSpLocks/>
          </p:cNvGrpSpPr>
          <p:nvPr/>
        </p:nvGrpSpPr>
        <p:grpSpPr bwMode="auto">
          <a:xfrm>
            <a:off x="5035550" y="3767145"/>
            <a:ext cx="1971675" cy="320676"/>
            <a:chOff x="2212" y="2339"/>
            <a:chExt cx="1242" cy="202"/>
          </a:xfrm>
        </p:grpSpPr>
        <p:sp>
          <p:nvSpPr>
            <p:cNvPr id="588812" name="Oval 12">
              <a:extLst>
                <a:ext uri="{FF2B5EF4-FFF2-40B4-BE49-F238E27FC236}">
                  <a16:creationId xmlns:a16="http://schemas.microsoft.com/office/drawing/2014/main" id="{79DF112B-6249-7A83-9AE3-C5191C116CBC}"/>
                </a:ext>
              </a:extLst>
            </p:cNvPr>
            <p:cNvSpPr>
              <a:spLocks noChangeArrowheads="1"/>
            </p:cNvSpPr>
            <p:nvPr/>
          </p:nvSpPr>
          <p:spPr bwMode="auto">
            <a:xfrm>
              <a:off x="2212" y="2404"/>
              <a:ext cx="136" cy="136"/>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eaLnBrk="0" fontAlgn="base" hangingPunct="0">
                <a:spcBef>
                  <a:spcPct val="0"/>
                </a:spcBef>
                <a:spcAft>
                  <a:spcPct val="0"/>
                </a:spcAft>
              </a:pPr>
              <a:endParaRPr lang="en-US" sz="1500">
                <a:solidFill>
                  <a:srgbClr val="000000"/>
                </a:solidFill>
                <a:latin typeface="Helvetica" pitchFamily="2" charset="0"/>
              </a:endParaRPr>
            </a:p>
          </p:txBody>
        </p:sp>
        <p:sp>
          <p:nvSpPr>
            <p:cNvPr id="588813" name="Rectangle 13">
              <a:extLst>
                <a:ext uri="{FF2B5EF4-FFF2-40B4-BE49-F238E27FC236}">
                  <a16:creationId xmlns:a16="http://schemas.microsoft.com/office/drawing/2014/main" id="{E8591680-00F8-E4B0-694C-CCA25E3F2103}"/>
                </a:ext>
              </a:extLst>
            </p:cNvPr>
            <p:cNvSpPr>
              <a:spLocks noChangeArrowheads="1"/>
            </p:cNvSpPr>
            <p:nvPr/>
          </p:nvSpPr>
          <p:spPr bwMode="auto">
            <a:xfrm>
              <a:off x="2387" y="2339"/>
              <a:ext cx="1067"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914363" eaLnBrk="0" fontAlgn="base" hangingPunct="0">
                <a:spcBef>
                  <a:spcPct val="0"/>
                </a:spcBef>
                <a:spcAft>
                  <a:spcPct val="0"/>
                </a:spcAft>
              </a:pPr>
              <a:r>
                <a:rPr lang="en-US" altLang="en-US" sz="1500">
                  <a:solidFill>
                    <a:srgbClr val="000000"/>
                  </a:solidFill>
                  <a:latin typeface="Arial" panose="020B0604020202020204" pitchFamily="34" charset="0"/>
                </a:rPr>
                <a:t>Pain in lower limb</a:t>
              </a:r>
            </a:p>
          </p:txBody>
        </p:sp>
      </p:grpSp>
      <p:grpSp>
        <p:nvGrpSpPr>
          <p:cNvPr id="588814" name="Group 14">
            <a:extLst>
              <a:ext uri="{FF2B5EF4-FFF2-40B4-BE49-F238E27FC236}">
                <a16:creationId xmlns:a16="http://schemas.microsoft.com/office/drawing/2014/main" id="{597A2AA0-6135-E4D5-97A2-167E6B7E3DAE}"/>
              </a:ext>
            </a:extLst>
          </p:cNvPr>
          <p:cNvGrpSpPr>
            <a:grpSpLocks/>
          </p:cNvGrpSpPr>
          <p:nvPr/>
        </p:nvGrpSpPr>
        <p:grpSpPr bwMode="auto">
          <a:xfrm>
            <a:off x="5035552" y="4919671"/>
            <a:ext cx="1403351" cy="320676"/>
            <a:chOff x="2212" y="2867"/>
            <a:chExt cx="884" cy="202"/>
          </a:xfrm>
        </p:grpSpPr>
        <p:sp>
          <p:nvSpPr>
            <p:cNvPr id="588815" name="Oval 15">
              <a:extLst>
                <a:ext uri="{FF2B5EF4-FFF2-40B4-BE49-F238E27FC236}">
                  <a16:creationId xmlns:a16="http://schemas.microsoft.com/office/drawing/2014/main" id="{879FBD08-2101-17B1-C4D5-0BBEE1F20001}"/>
                </a:ext>
              </a:extLst>
            </p:cNvPr>
            <p:cNvSpPr>
              <a:spLocks noChangeArrowheads="1"/>
            </p:cNvSpPr>
            <p:nvPr/>
          </p:nvSpPr>
          <p:spPr bwMode="auto">
            <a:xfrm>
              <a:off x="2212" y="2932"/>
              <a:ext cx="136" cy="136"/>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eaLnBrk="0" fontAlgn="base" hangingPunct="0">
                <a:spcBef>
                  <a:spcPct val="0"/>
                </a:spcBef>
                <a:spcAft>
                  <a:spcPct val="0"/>
                </a:spcAft>
              </a:pPr>
              <a:endParaRPr lang="en-US" sz="1500">
                <a:solidFill>
                  <a:srgbClr val="000000"/>
                </a:solidFill>
                <a:latin typeface="Helvetica" pitchFamily="2" charset="0"/>
              </a:endParaRPr>
            </a:p>
          </p:txBody>
        </p:sp>
        <p:sp>
          <p:nvSpPr>
            <p:cNvPr id="588816" name="Rectangle 16">
              <a:extLst>
                <a:ext uri="{FF2B5EF4-FFF2-40B4-BE49-F238E27FC236}">
                  <a16:creationId xmlns:a16="http://schemas.microsoft.com/office/drawing/2014/main" id="{C0544295-7992-49EB-7551-699CBD4C4BFF}"/>
                </a:ext>
              </a:extLst>
            </p:cNvPr>
            <p:cNvSpPr>
              <a:spLocks noChangeArrowheads="1"/>
            </p:cNvSpPr>
            <p:nvPr/>
          </p:nvSpPr>
          <p:spPr bwMode="auto">
            <a:xfrm>
              <a:off x="2387" y="2867"/>
              <a:ext cx="70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914363" eaLnBrk="0" fontAlgn="base" hangingPunct="0">
                <a:spcBef>
                  <a:spcPct val="0"/>
                </a:spcBef>
                <a:spcAft>
                  <a:spcPct val="0"/>
                </a:spcAft>
              </a:pPr>
              <a:r>
                <a:rPr lang="en-US" altLang="en-US" sz="1500">
                  <a:solidFill>
                    <a:srgbClr val="000000"/>
                  </a:solidFill>
                  <a:latin typeface="Arial" panose="020B0604020202020204" pitchFamily="34" charset="0"/>
                </a:rPr>
                <a:t>Pain in calf</a:t>
              </a:r>
            </a:p>
          </p:txBody>
        </p:sp>
      </p:grpSp>
      <p:sp>
        <p:nvSpPr>
          <p:cNvPr id="588817" name="Line 17">
            <a:extLst>
              <a:ext uri="{FF2B5EF4-FFF2-40B4-BE49-F238E27FC236}">
                <a16:creationId xmlns:a16="http://schemas.microsoft.com/office/drawing/2014/main" id="{6169262E-0931-704D-C0FF-25F972BF8D14}"/>
              </a:ext>
            </a:extLst>
          </p:cNvPr>
          <p:cNvSpPr>
            <a:spLocks noChangeShapeType="1"/>
          </p:cNvSpPr>
          <p:nvPr/>
        </p:nvSpPr>
        <p:spPr bwMode="auto">
          <a:xfrm>
            <a:off x="5143500" y="4121150"/>
            <a:ext cx="0" cy="820738"/>
          </a:xfrm>
          <a:prstGeom prst="line">
            <a:avLst/>
          </a:prstGeom>
          <a:noFill/>
          <a:ln w="38100">
            <a:solidFill>
              <a:srgbClr val="0099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eaLnBrk="0" fontAlgn="base" hangingPunct="0">
              <a:spcBef>
                <a:spcPct val="0"/>
              </a:spcBef>
              <a:spcAft>
                <a:spcPct val="0"/>
              </a:spcAft>
            </a:pPr>
            <a:endParaRPr lang="en-US" sz="1500">
              <a:solidFill>
                <a:srgbClr val="000000"/>
              </a:solidFill>
              <a:latin typeface="Helvetica" pitchFamily="2" charset="0"/>
            </a:endParaRPr>
          </a:p>
        </p:txBody>
      </p:sp>
      <p:sp>
        <p:nvSpPr>
          <p:cNvPr id="588818" name="Line 18">
            <a:extLst>
              <a:ext uri="{FF2B5EF4-FFF2-40B4-BE49-F238E27FC236}">
                <a16:creationId xmlns:a16="http://schemas.microsoft.com/office/drawing/2014/main" id="{385FF9E3-BF13-C6CA-62B8-92A69A6B691D}"/>
              </a:ext>
            </a:extLst>
          </p:cNvPr>
          <p:cNvSpPr>
            <a:spLocks noChangeShapeType="1"/>
          </p:cNvSpPr>
          <p:nvPr/>
        </p:nvSpPr>
        <p:spPr bwMode="auto">
          <a:xfrm flipV="1">
            <a:off x="5264150" y="2514600"/>
            <a:ext cx="1136650" cy="1225550"/>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eaLnBrk="0" fontAlgn="base" hangingPunct="0">
              <a:spcBef>
                <a:spcPct val="0"/>
              </a:spcBef>
              <a:spcAft>
                <a:spcPct val="0"/>
              </a:spcAft>
            </a:pPr>
            <a:endParaRPr lang="en-US" sz="1500">
              <a:solidFill>
                <a:srgbClr val="000000"/>
              </a:solidFill>
              <a:latin typeface="Helvetica" pitchFamily="2" charset="0"/>
            </a:endParaRPr>
          </a:p>
        </p:txBody>
      </p:sp>
      <p:sp>
        <p:nvSpPr>
          <p:cNvPr id="588819" name="Line 19">
            <a:extLst>
              <a:ext uri="{FF2B5EF4-FFF2-40B4-BE49-F238E27FC236}">
                <a16:creationId xmlns:a16="http://schemas.microsoft.com/office/drawing/2014/main" id="{8CC39CCA-A976-BEA1-5466-7102E0EA920D}"/>
              </a:ext>
            </a:extLst>
          </p:cNvPr>
          <p:cNvSpPr>
            <a:spLocks noChangeShapeType="1"/>
          </p:cNvSpPr>
          <p:nvPr/>
        </p:nvSpPr>
        <p:spPr bwMode="auto">
          <a:xfrm flipH="1" flipV="1">
            <a:off x="3422650" y="2508250"/>
            <a:ext cx="1536700" cy="1231900"/>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eaLnBrk="0" fontAlgn="base" hangingPunct="0">
              <a:spcBef>
                <a:spcPct val="0"/>
              </a:spcBef>
              <a:spcAft>
                <a:spcPct val="0"/>
              </a:spcAft>
            </a:pPr>
            <a:endParaRPr lang="en-US" sz="1500">
              <a:solidFill>
                <a:srgbClr val="000000"/>
              </a:solidFill>
              <a:latin typeface="Helvetica" pitchFamily="2" charset="0"/>
            </a:endParaRPr>
          </a:p>
        </p:txBody>
      </p:sp>
      <p:sp>
        <p:nvSpPr>
          <p:cNvPr id="588820" name="Text Box 20">
            <a:extLst>
              <a:ext uri="{FF2B5EF4-FFF2-40B4-BE49-F238E27FC236}">
                <a16:creationId xmlns:a16="http://schemas.microsoft.com/office/drawing/2014/main" id="{F94EBB20-622A-066A-BE38-0400D5D5BE6C}"/>
              </a:ext>
            </a:extLst>
          </p:cNvPr>
          <p:cNvSpPr txBox="1">
            <a:spLocks noChangeArrowheads="1"/>
          </p:cNvSpPr>
          <p:nvPr/>
        </p:nvSpPr>
        <p:spPr bwMode="auto">
          <a:xfrm>
            <a:off x="3359151" y="5949951"/>
            <a:ext cx="563006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363" eaLnBrk="0" fontAlgn="base" hangingPunct="0">
              <a:spcBef>
                <a:spcPct val="0"/>
              </a:spcBef>
              <a:spcAft>
                <a:spcPct val="0"/>
              </a:spcAft>
            </a:pPr>
            <a:r>
              <a:rPr lang="en-US" altLang="en-US" sz="2000">
                <a:solidFill>
                  <a:srgbClr val="000000"/>
                </a:solidFill>
                <a:latin typeface="Arial" panose="020B0604020202020204" pitchFamily="34" charset="0"/>
              </a:rPr>
              <a:t>A pain in the calf </a:t>
            </a:r>
            <a:r>
              <a:rPr lang="en-US" altLang="en-US" sz="2000" i="1">
                <a:solidFill>
                  <a:srgbClr val="000000"/>
                </a:solidFill>
                <a:latin typeface="Arial" panose="020B0604020202020204" pitchFamily="34" charset="0"/>
              </a:rPr>
              <a:t>has finding site</a:t>
            </a:r>
            <a:r>
              <a:rPr lang="en-US" altLang="en-US" sz="2000">
                <a:solidFill>
                  <a:srgbClr val="000000"/>
                </a:solidFill>
                <a:latin typeface="Arial" panose="020B0604020202020204" pitchFamily="34" charset="0"/>
              </a:rPr>
              <a:t> calf</a:t>
            </a:r>
          </a:p>
          <a:p>
            <a:pPr defTabSz="914363" eaLnBrk="0" fontAlgn="base" hangingPunct="0">
              <a:spcBef>
                <a:spcPct val="0"/>
              </a:spcBef>
              <a:spcAft>
                <a:spcPct val="0"/>
              </a:spcAft>
            </a:pPr>
            <a:r>
              <a:rPr lang="en-US" altLang="en-US" sz="2000">
                <a:solidFill>
                  <a:srgbClr val="000000"/>
                </a:solidFill>
                <a:latin typeface="Arial" panose="020B0604020202020204" pitchFamily="34" charset="0"/>
              </a:rPr>
              <a:t>Pain in the lower limb </a:t>
            </a:r>
            <a:r>
              <a:rPr lang="en-US" altLang="en-US" sz="2000" i="1">
                <a:solidFill>
                  <a:srgbClr val="000000"/>
                </a:solidFill>
                <a:latin typeface="Arial" panose="020B0604020202020204" pitchFamily="34" charset="0"/>
              </a:rPr>
              <a:t>has finding site</a:t>
            </a:r>
            <a:r>
              <a:rPr lang="en-US" altLang="en-US" sz="2000">
                <a:solidFill>
                  <a:srgbClr val="000000"/>
                </a:solidFill>
                <a:latin typeface="Arial" panose="020B0604020202020204" pitchFamily="34" charset="0"/>
              </a:rPr>
              <a:t> lower limb</a:t>
            </a:r>
          </a:p>
        </p:txBody>
      </p:sp>
      <p:grpSp>
        <p:nvGrpSpPr>
          <p:cNvPr id="588821" name="Group 21">
            <a:extLst>
              <a:ext uri="{FF2B5EF4-FFF2-40B4-BE49-F238E27FC236}">
                <a16:creationId xmlns:a16="http://schemas.microsoft.com/office/drawing/2014/main" id="{68B2B0B5-AC97-C0C9-A837-C79BAF797D2F}"/>
              </a:ext>
            </a:extLst>
          </p:cNvPr>
          <p:cNvGrpSpPr>
            <a:grpSpLocks/>
          </p:cNvGrpSpPr>
          <p:nvPr/>
        </p:nvGrpSpPr>
        <p:grpSpPr bwMode="auto">
          <a:xfrm>
            <a:off x="7924804" y="3733806"/>
            <a:ext cx="1328739" cy="320676"/>
            <a:chOff x="2212" y="2339"/>
            <a:chExt cx="837" cy="202"/>
          </a:xfrm>
        </p:grpSpPr>
        <p:sp>
          <p:nvSpPr>
            <p:cNvPr id="588822" name="Oval 22">
              <a:extLst>
                <a:ext uri="{FF2B5EF4-FFF2-40B4-BE49-F238E27FC236}">
                  <a16:creationId xmlns:a16="http://schemas.microsoft.com/office/drawing/2014/main" id="{53B8ED15-31E4-0F0D-421C-F5D0B93F7B57}"/>
                </a:ext>
              </a:extLst>
            </p:cNvPr>
            <p:cNvSpPr>
              <a:spLocks noChangeArrowheads="1"/>
            </p:cNvSpPr>
            <p:nvPr/>
          </p:nvSpPr>
          <p:spPr bwMode="auto">
            <a:xfrm>
              <a:off x="2212" y="2404"/>
              <a:ext cx="136" cy="136"/>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eaLnBrk="0" fontAlgn="base" hangingPunct="0">
                <a:spcBef>
                  <a:spcPct val="0"/>
                </a:spcBef>
                <a:spcAft>
                  <a:spcPct val="0"/>
                </a:spcAft>
              </a:pPr>
              <a:endParaRPr lang="en-US" sz="1500">
                <a:solidFill>
                  <a:srgbClr val="000000"/>
                </a:solidFill>
                <a:latin typeface="Helvetica" pitchFamily="2" charset="0"/>
              </a:endParaRPr>
            </a:p>
          </p:txBody>
        </p:sp>
        <p:sp>
          <p:nvSpPr>
            <p:cNvPr id="588823" name="Rectangle 23">
              <a:extLst>
                <a:ext uri="{FF2B5EF4-FFF2-40B4-BE49-F238E27FC236}">
                  <a16:creationId xmlns:a16="http://schemas.microsoft.com/office/drawing/2014/main" id="{91E1CF1F-A8DC-6FF0-425D-38A0FC66CEAE}"/>
                </a:ext>
              </a:extLst>
            </p:cNvPr>
            <p:cNvSpPr>
              <a:spLocks noChangeArrowheads="1"/>
            </p:cNvSpPr>
            <p:nvPr/>
          </p:nvSpPr>
          <p:spPr bwMode="auto">
            <a:xfrm>
              <a:off x="2387" y="2339"/>
              <a:ext cx="662"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914363" eaLnBrk="0" fontAlgn="base" hangingPunct="0">
                <a:spcBef>
                  <a:spcPct val="0"/>
                </a:spcBef>
                <a:spcAft>
                  <a:spcPct val="0"/>
                </a:spcAft>
              </a:pPr>
              <a:r>
                <a:rPr lang="en-US" altLang="en-US" sz="1500">
                  <a:solidFill>
                    <a:srgbClr val="000000"/>
                  </a:solidFill>
                  <a:latin typeface="Arial" panose="020B0604020202020204" pitchFamily="34" charset="0"/>
                </a:rPr>
                <a:t>lower limb</a:t>
              </a:r>
            </a:p>
          </p:txBody>
        </p:sp>
      </p:grpSp>
      <p:grpSp>
        <p:nvGrpSpPr>
          <p:cNvPr id="588824" name="Group 24">
            <a:extLst>
              <a:ext uri="{FF2B5EF4-FFF2-40B4-BE49-F238E27FC236}">
                <a16:creationId xmlns:a16="http://schemas.microsoft.com/office/drawing/2014/main" id="{DEF98FCF-97AD-6644-68B9-DD786E8A0F72}"/>
              </a:ext>
            </a:extLst>
          </p:cNvPr>
          <p:cNvGrpSpPr>
            <a:grpSpLocks/>
          </p:cNvGrpSpPr>
          <p:nvPr/>
        </p:nvGrpSpPr>
        <p:grpSpPr bwMode="auto">
          <a:xfrm>
            <a:off x="7924800" y="4630745"/>
            <a:ext cx="760413" cy="320676"/>
            <a:chOff x="2212" y="2339"/>
            <a:chExt cx="479" cy="202"/>
          </a:xfrm>
        </p:grpSpPr>
        <p:sp>
          <p:nvSpPr>
            <p:cNvPr id="588825" name="Oval 25">
              <a:extLst>
                <a:ext uri="{FF2B5EF4-FFF2-40B4-BE49-F238E27FC236}">
                  <a16:creationId xmlns:a16="http://schemas.microsoft.com/office/drawing/2014/main" id="{92A8975E-3903-35A7-239D-421E1D95DA66}"/>
                </a:ext>
              </a:extLst>
            </p:cNvPr>
            <p:cNvSpPr>
              <a:spLocks noChangeArrowheads="1"/>
            </p:cNvSpPr>
            <p:nvPr/>
          </p:nvSpPr>
          <p:spPr bwMode="auto">
            <a:xfrm>
              <a:off x="2212" y="2404"/>
              <a:ext cx="136" cy="136"/>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eaLnBrk="0" fontAlgn="base" hangingPunct="0">
                <a:spcBef>
                  <a:spcPct val="0"/>
                </a:spcBef>
                <a:spcAft>
                  <a:spcPct val="0"/>
                </a:spcAft>
              </a:pPr>
              <a:endParaRPr lang="en-US" sz="1500">
                <a:solidFill>
                  <a:srgbClr val="000000"/>
                </a:solidFill>
                <a:latin typeface="Helvetica" pitchFamily="2" charset="0"/>
              </a:endParaRPr>
            </a:p>
          </p:txBody>
        </p:sp>
        <p:sp>
          <p:nvSpPr>
            <p:cNvPr id="588826" name="Rectangle 26">
              <a:extLst>
                <a:ext uri="{FF2B5EF4-FFF2-40B4-BE49-F238E27FC236}">
                  <a16:creationId xmlns:a16="http://schemas.microsoft.com/office/drawing/2014/main" id="{00858B5A-387C-A983-2F1B-2F3B3DF84BB4}"/>
                </a:ext>
              </a:extLst>
            </p:cNvPr>
            <p:cNvSpPr>
              <a:spLocks noChangeArrowheads="1"/>
            </p:cNvSpPr>
            <p:nvPr/>
          </p:nvSpPr>
          <p:spPr bwMode="auto">
            <a:xfrm>
              <a:off x="2387" y="2339"/>
              <a:ext cx="304"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914363" eaLnBrk="0" fontAlgn="base" hangingPunct="0">
                <a:spcBef>
                  <a:spcPct val="0"/>
                </a:spcBef>
                <a:spcAft>
                  <a:spcPct val="0"/>
                </a:spcAft>
              </a:pPr>
              <a:r>
                <a:rPr lang="en-US" altLang="en-US" sz="1500">
                  <a:solidFill>
                    <a:srgbClr val="000000"/>
                  </a:solidFill>
                  <a:latin typeface="Arial" panose="020B0604020202020204" pitchFamily="34" charset="0"/>
                </a:rPr>
                <a:t>calf</a:t>
              </a:r>
            </a:p>
          </p:txBody>
        </p:sp>
      </p:grpSp>
      <p:sp>
        <p:nvSpPr>
          <p:cNvPr id="588827" name="Line 27">
            <a:extLst>
              <a:ext uri="{FF2B5EF4-FFF2-40B4-BE49-F238E27FC236}">
                <a16:creationId xmlns:a16="http://schemas.microsoft.com/office/drawing/2014/main" id="{DC74DAAE-97F8-C003-E271-940E9348E105}"/>
              </a:ext>
            </a:extLst>
          </p:cNvPr>
          <p:cNvSpPr>
            <a:spLocks noChangeShapeType="1"/>
          </p:cNvSpPr>
          <p:nvPr/>
        </p:nvSpPr>
        <p:spPr bwMode="auto">
          <a:xfrm>
            <a:off x="8039100" y="4114800"/>
            <a:ext cx="0" cy="4445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eaLnBrk="0" fontAlgn="base" hangingPunct="0">
              <a:spcBef>
                <a:spcPct val="0"/>
              </a:spcBef>
              <a:spcAft>
                <a:spcPct val="0"/>
              </a:spcAft>
            </a:pPr>
            <a:endParaRPr lang="en-US" sz="1500">
              <a:solidFill>
                <a:srgbClr val="000000"/>
              </a:solidFill>
              <a:latin typeface="Helvetica" pitchFamily="2" charset="0"/>
            </a:endParaRPr>
          </a:p>
        </p:txBody>
      </p:sp>
      <p:sp>
        <p:nvSpPr>
          <p:cNvPr id="588828" name="Freeform 28">
            <a:extLst>
              <a:ext uri="{FF2B5EF4-FFF2-40B4-BE49-F238E27FC236}">
                <a16:creationId xmlns:a16="http://schemas.microsoft.com/office/drawing/2014/main" id="{B6CADB2F-2A95-0E4D-2119-4FDD6BF63F52}"/>
              </a:ext>
            </a:extLst>
          </p:cNvPr>
          <p:cNvSpPr>
            <a:spLocks/>
          </p:cNvSpPr>
          <p:nvPr/>
        </p:nvSpPr>
        <p:spPr bwMode="auto">
          <a:xfrm>
            <a:off x="5334000" y="3124200"/>
            <a:ext cx="2590800" cy="762000"/>
          </a:xfrm>
          <a:custGeom>
            <a:avLst/>
            <a:gdLst>
              <a:gd name="T0" fmla="*/ 0 w 1632"/>
              <a:gd name="T1" fmla="*/ 400 h 400"/>
              <a:gd name="T2" fmla="*/ 1008 w 1632"/>
              <a:gd name="T3" fmla="*/ 16 h 400"/>
              <a:gd name="T4" fmla="*/ 1632 w 1632"/>
              <a:gd name="T5" fmla="*/ 304 h 400"/>
            </a:gdLst>
            <a:ahLst/>
            <a:cxnLst>
              <a:cxn ang="0">
                <a:pos x="T0" y="T1"/>
              </a:cxn>
              <a:cxn ang="0">
                <a:pos x="T2" y="T3"/>
              </a:cxn>
              <a:cxn ang="0">
                <a:pos x="T4" y="T5"/>
              </a:cxn>
            </a:cxnLst>
            <a:rect l="0" t="0" r="r" b="b"/>
            <a:pathLst>
              <a:path w="1632" h="400">
                <a:moveTo>
                  <a:pt x="0" y="400"/>
                </a:moveTo>
                <a:cubicBezTo>
                  <a:pt x="368" y="216"/>
                  <a:pt x="736" y="32"/>
                  <a:pt x="1008" y="16"/>
                </a:cubicBezTo>
                <a:cubicBezTo>
                  <a:pt x="1280" y="0"/>
                  <a:pt x="1528" y="256"/>
                  <a:pt x="1632" y="304"/>
                </a:cubicBezTo>
              </a:path>
            </a:pathLst>
          </a:custGeom>
          <a:noFill/>
          <a:ln w="38100" cap="flat" cmpd="sng">
            <a:solidFill>
              <a:schemeClr val="folHlink"/>
            </a:solidFill>
            <a:prstDash val="solid"/>
            <a:miter lim="800000"/>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914363" eaLnBrk="0" fontAlgn="base" hangingPunct="0">
              <a:spcBef>
                <a:spcPct val="0"/>
              </a:spcBef>
              <a:spcAft>
                <a:spcPct val="0"/>
              </a:spcAft>
            </a:pPr>
            <a:endParaRPr lang="en-US" sz="1500">
              <a:solidFill>
                <a:srgbClr val="000000"/>
              </a:solidFill>
              <a:latin typeface="Helvetica" pitchFamily="2" charset="0"/>
            </a:endParaRPr>
          </a:p>
        </p:txBody>
      </p:sp>
      <p:sp>
        <p:nvSpPr>
          <p:cNvPr id="588829" name="Freeform 29">
            <a:extLst>
              <a:ext uri="{FF2B5EF4-FFF2-40B4-BE49-F238E27FC236}">
                <a16:creationId xmlns:a16="http://schemas.microsoft.com/office/drawing/2014/main" id="{24077477-0148-7CEF-5DF8-DA2B7C6D26AA}"/>
              </a:ext>
            </a:extLst>
          </p:cNvPr>
          <p:cNvSpPr>
            <a:spLocks/>
          </p:cNvSpPr>
          <p:nvPr/>
        </p:nvSpPr>
        <p:spPr bwMode="auto">
          <a:xfrm>
            <a:off x="5334000" y="4365625"/>
            <a:ext cx="2590800" cy="576263"/>
          </a:xfrm>
          <a:custGeom>
            <a:avLst/>
            <a:gdLst>
              <a:gd name="T0" fmla="*/ 0 w 1632"/>
              <a:gd name="T1" fmla="*/ 400 h 400"/>
              <a:gd name="T2" fmla="*/ 1008 w 1632"/>
              <a:gd name="T3" fmla="*/ 16 h 400"/>
              <a:gd name="T4" fmla="*/ 1632 w 1632"/>
              <a:gd name="T5" fmla="*/ 304 h 400"/>
            </a:gdLst>
            <a:ahLst/>
            <a:cxnLst>
              <a:cxn ang="0">
                <a:pos x="T0" y="T1"/>
              </a:cxn>
              <a:cxn ang="0">
                <a:pos x="T2" y="T3"/>
              </a:cxn>
              <a:cxn ang="0">
                <a:pos x="T4" y="T5"/>
              </a:cxn>
            </a:cxnLst>
            <a:rect l="0" t="0" r="r" b="b"/>
            <a:pathLst>
              <a:path w="1632" h="400">
                <a:moveTo>
                  <a:pt x="0" y="400"/>
                </a:moveTo>
                <a:cubicBezTo>
                  <a:pt x="368" y="216"/>
                  <a:pt x="736" y="32"/>
                  <a:pt x="1008" y="16"/>
                </a:cubicBezTo>
                <a:cubicBezTo>
                  <a:pt x="1280" y="0"/>
                  <a:pt x="1528" y="256"/>
                  <a:pt x="1632" y="304"/>
                </a:cubicBezTo>
              </a:path>
            </a:pathLst>
          </a:custGeom>
          <a:noFill/>
          <a:ln w="38100" cap="flat" cmpd="sng">
            <a:solidFill>
              <a:schemeClr val="folHlink"/>
            </a:solidFill>
            <a:prstDash val="solid"/>
            <a:miter lim="800000"/>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914363" eaLnBrk="0" fontAlgn="base" hangingPunct="0">
              <a:spcBef>
                <a:spcPct val="0"/>
              </a:spcBef>
              <a:spcAft>
                <a:spcPct val="0"/>
              </a:spcAft>
            </a:pPr>
            <a:endParaRPr lang="en-US" sz="1500">
              <a:solidFill>
                <a:srgbClr val="000000"/>
              </a:solidFill>
              <a:latin typeface="Helvetica" pitchFamily="2" charset="0"/>
            </a:endParaRPr>
          </a:p>
        </p:txBody>
      </p:sp>
      <p:sp>
        <p:nvSpPr>
          <p:cNvPr id="588830" name="WordArt 30">
            <a:extLst>
              <a:ext uri="{FF2B5EF4-FFF2-40B4-BE49-F238E27FC236}">
                <a16:creationId xmlns:a16="http://schemas.microsoft.com/office/drawing/2014/main" id="{F44636C8-ABBA-7F7B-63FC-2588C893CEFF}"/>
              </a:ext>
            </a:extLst>
          </p:cNvPr>
          <p:cNvSpPr>
            <a:spLocks noChangeArrowheads="1" noChangeShapeType="1" noTextEdit="1"/>
          </p:cNvSpPr>
          <p:nvPr/>
        </p:nvSpPr>
        <p:spPr bwMode="auto">
          <a:xfrm>
            <a:off x="6240463" y="2997200"/>
            <a:ext cx="1439862" cy="4318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184342"/>
              </a:avLst>
            </a:prstTxWarp>
          </a:bodyPr>
          <a:lstStyle/>
          <a:p>
            <a:pPr algn="ctr" defTabSz="914363" eaLnBrk="0" fontAlgn="base" hangingPunct="0">
              <a:spcBef>
                <a:spcPct val="0"/>
              </a:spcBef>
              <a:spcAft>
                <a:spcPct val="0"/>
              </a:spcAft>
            </a:pPr>
            <a:r>
              <a:rPr lang="en-US" sz="1400" i="1" kern="10">
                <a:ln w="9525">
                  <a:solidFill>
                    <a:srgbClr val="9A0000"/>
                  </a:solidFill>
                  <a:miter lim="800000"/>
                  <a:headEnd type="none" w="sm" len="sm"/>
                  <a:tailEnd type="none" w="sm" len="sm"/>
                </a:ln>
                <a:solidFill>
                  <a:srgbClr val="FFFFFF"/>
                </a:solidFill>
                <a:latin typeface="Arial" panose="020B0604020202020204" pitchFamily="34" charset="0"/>
                <a:cs typeface="Arial" panose="020B0604020202020204" pitchFamily="34" charset="0"/>
              </a:rPr>
              <a:t>finding site</a:t>
            </a:r>
          </a:p>
        </p:txBody>
      </p:sp>
    </p:spTree>
  </p:cSld>
  <p:clrMapOvr>
    <a:masterClrMapping/>
  </p:clrMapOvr>
  <p:transition spd="slow">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43791-ECC2-FF59-4C19-0A75E3BD1E45}"/>
              </a:ext>
            </a:extLst>
          </p:cNvPr>
          <p:cNvSpPr>
            <a:spLocks noGrp="1"/>
          </p:cNvSpPr>
          <p:nvPr>
            <p:ph type="title"/>
          </p:nvPr>
        </p:nvSpPr>
        <p:spPr/>
        <p:txBody>
          <a:bodyPr/>
          <a:lstStyle/>
          <a:p>
            <a:r>
              <a:rPr lang="en-US" dirty="0"/>
              <a:t>SNOMED CT: Pain of joint of knee</a:t>
            </a:r>
          </a:p>
        </p:txBody>
      </p:sp>
      <p:pic>
        <p:nvPicPr>
          <p:cNvPr id="3" name="Picture 2">
            <a:extLst>
              <a:ext uri="{FF2B5EF4-FFF2-40B4-BE49-F238E27FC236}">
                <a16:creationId xmlns:a16="http://schemas.microsoft.com/office/drawing/2014/main" id="{7C1FB786-8154-8A03-60CF-A9E43E4D50F1}"/>
              </a:ext>
            </a:extLst>
          </p:cNvPr>
          <p:cNvPicPr>
            <a:picLocks noChangeAspect="1"/>
          </p:cNvPicPr>
          <p:nvPr/>
        </p:nvPicPr>
        <p:blipFill>
          <a:blip r:embed="rId2"/>
          <a:stretch>
            <a:fillRect/>
          </a:stretch>
        </p:blipFill>
        <p:spPr>
          <a:xfrm>
            <a:off x="838200" y="1690688"/>
            <a:ext cx="7772400" cy="4956887"/>
          </a:xfrm>
          <a:prstGeom prst="rect">
            <a:avLst/>
          </a:prstGeom>
        </p:spPr>
      </p:pic>
    </p:spTree>
    <p:extLst>
      <p:ext uri="{BB962C8B-B14F-4D97-AF65-F5344CB8AC3E}">
        <p14:creationId xmlns:p14="http://schemas.microsoft.com/office/powerpoint/2010/main" val="2836864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305"/>
        <p:cNvGrpSpPr/>
        <p:nvPr/>
      </p:nvGrpSpPr>
      <p:grpSpPr>
        <a:xfrm>
          <a:off x="0" y="0"/>
          <a:ext cx="0" cy="0"/>
          <a:chOff x="0" y="0"/>
          <a:chExt cx="0" cy="0"/>
        </a:xfrm>
      </p:grpSpPr>
      <p:sp>
        <p:nvSpPr>
          <p:cNvPr id="306" name="Google Shape;306;p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7" name="Google Shape;307;p15"/>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8" name="Google Shape;308;p15"/>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9" name="Google Shape;309;p15"/>
          <p:cNvSpPr txBox="1">
            <a:spLocks noGrp="1"/>
          </p:cNvSpPr>
          <p:nvPr>
            <p:ph type="title"/>
          </p:nvPr>
        </p:nvSpPr>
        <p:spPr>
          <a:xfrm>
            <a:off x="1196850" y="1612125"/>
            <a:ext cx="8695500" cy="3427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300"/>
              <a:buFont typeface="Play"/>
              <a:buNone/>
            </a:pPr>
            <a:r>
              <a:rPr lang="en-US" sz="4900">
                <a:solidFill>
                  <a:schemeClr val="dk1"/>
                </a:solidFill>
                <a:latin typeface="Mulish SemiBold"/>
                <a:ea typeface="Mulish SemiBold"/>
                <a:cs typeface="Mulish SemiBold"/>
                <a:sym typeface="Mulish SemiBold"/>
              </a:rPr>
              <a:t>LOINC Ontology:                       a LOINC</a:t>
            </a:r>
            <a:r>
              <a:rPr lang="en-US" sz="4900" baseline="30000">
                <a:latin typeface="Mulish SemiBold"/>
                <a:ea typeface="Mulish SemiBold"/>
                <a:cs typeface="Mulish SemiBold"/>
                <a:sym typeface="Mulish SemiBold"/>
              </a:rPr>
              <a:t>®</a:t>
            </a:r>
            <a:r>
              <a:rPr lang="en-US" sz="4900">
                <a:solidFill>
                  <a:schemeClr val="dk1"/>
                </a:solidFill>
                <a:latin typeface="Mulish SemiBold"/>
                <a:ea typeface="Mulish SemiBold"/>
                <a:cs typeface="Mulish SemiBold"/>
                <a:sym typeface="Mulish SemiBold"/>
              </a:rPr>
              <a:t> and SNOMED CT</a:t>
            </a:r>
            <a:r>
              <a:rPr lang="en-US" sz="4900" baseline="30000">
                <a:solidFill>
                  <a:schemeClr val="dk1"/>
                </a:solidFill>
                <a:latin typeface="Mulish SemiBold"/>
                <a:ea typeface="Mulish SemiBold"/>
                <a:cs typeface="Mulish SemiBold"/>
                <a:sym typeface="Mulish SemiBold"/>
              </a:rPr>
              <a:t>®</a:t>
            </a:r>
            <a:r>
              <a:rPr lang="en-US" sz="4900">
                <a:solidFill>
                  <a:schemeClr val="dk1"/>
                </a:solidFill>
                <a:latin typeface="Mulish SemiBold"/>
                <a:ea typeface="Mulish SemiBold"/>
                <a:cs typeface="Mulish SemiBold"/>
                <a:sym typeface="Mulish SemiBold"/>
              </a:rPr>
              <a:t> </a:t>
            </a:r>
            <a:r>
              <a:rPr lang="en-US" sz="4900">
                <a:latin typeface="Mulish SemiBold"/>
                <a:ea typeface="Mulish SemiBold"/>
                <a:cs typeface="Mulish SemiBold"/>
                <a:sym typeface="Mulish SemiBold"/>
              </a:rPr>
              <a:t>I</a:t>
            </a:r>
            <a:r>
              <a:rPr lang="en-US" sz="4900">
                <a:solidFill>
                  <a:schemeClr val="dk1"/>
                </a:solidFill>
                <a:latin typeface="Mulish SemiBold"/>
                <a:ea typeface="Mulish SemiBold"/>
                <a:cs typeface="Mulish SemiBold"/>
                <a:sym typeface="Mulish SemiBold"/>
              </a:rPr>
              <a:t>nteroperability </a:t>
            </a:r>
            <a:r>
              <a:rPr lang="en-US" sz="4900">
                <a:latin typeface="Mulish SemiBold"/>
                <a:ea typeface="Mulish SemiBold"/>
                <a:cs typeface="Mulish SemiBold"/>
                <a:sym typeface="Mulish SemiBold"/>
              </a:rPr>
              <a:t>S</a:t>
            </a:r>
            <a:r>
              <a:rPr lang="en-US" sz="4900">
                <a:solidFill>
                  <a:schemeClr val="dk1"/>
                </a:solidFill>
                <a:latin typeface="Mulish SemiBold"/>
                <a:ea typeface="Mulish SemiBold"/>
                <a:cs typeface="Mulish SemiBold"/>
                <a:sym typeface="Mulish SemiBold"/>
              </a:rPr>
              <a:t>olution</a:t>
            </a:r>
            <a:endParaRPr sz="5600">
              <a:latin typeface="Mulish SemiBold"/>
              <a:ea typeface="Mulish SemiBold"/>
              <a:cs typeface="Mulish SemiBold"/>
              <a:sym typeface="Mulish SemiBold"/>
            </a:endParaRPr>
          </a:p>
        </p:txBody>
      </p:sp>
      <p:sp>
        <p:nvSpPr>
          <p:cNvPr id="310" name="Google Shape;310;p15"/>
          <p:cNvSpPr txBox="1">
            <a:spLocks noGrp="1"/>
          </p:cNvSpPr>
          <p:nvPr>
            <p:ph type="body" idx="1"/>
          </p:nvPr>
        </p:nvSpPr>
        <p:spPr>
          <a:xfrm>
            <a:off x="1196850" y="5159650"/>
            <a:ext cx="5694300" cy="964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dirty="0"/>
              <a:t>VERSION </a:t>
            </a:r>
            <a:r>
              <a:rPr lang="en-US" dirty="0">
                <a:solidFill>
                  <a:schemeClr val="tx1"/>
                </a:solidFill>
              </a:rPr>
              <a:t>2.82</a:t>
            </a:r>
            <a:endParaRPr dirty="0">
              <a:solidFill>
                <a:schemeClr val="tx1"/>
              </a:solidFill>
            </a:endParaRPr>
          </a:p>
        </p:txBody>
      </p:sp>
      <p:pic>
        <p:nvPicPr>
          <p:cNvPr id="311" name="Google Shape;311;p15" title="ri-si.png"/>
          <p:cNvPicPr preferRelativeResize="0"/>
          <p:nvPr/>
        </p:nvPicPr>
        <p:blipFill>
          <a:blip r:embed="rId3">
            <a:alphaModFix/>
          </a:blip>
          <a:stretch>
            <a:fillRect/>
          </a:stretch>
        </p:blipFill>
        <p:spPr>
          <a:xfrm>
            <a:off x="1261525" y="1100025"/>
            <a:ext cx="2647826" cy="13289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356">
          <a:extLst>
            <a:ext uri="{FF2B5EF4-FFF2-40B4-BE49-F238E27FC236}">
              <a16:creationId xmlns:a16="http://schemas.microsoft.com/office/drawing/2014/main" id="{75A03C5C-688C-5CD6-5E97-2AB98168CBEB}"/>
            </a:ext>
          </a:extLst>
        </p:cNvPr>
        <p:cNvGrpSpPr/>
        <p:nvPr/>
      </p:nvGrpSpPr>
      <p:grpSpPr>
        <a:xfrm>
          <a:off x="0" y="0"/>
          <a:ext cx="0" cy="0"/>
          <a:chOff x="0" y="0"/>
          <a:chExt cx="0" cy="0"/>
        </a:xfrm>
      </p:grpSpPr>
      <p:sp>
        <p:nvSpPr>
          <p:cNvPr id="357" name="Google Shape;357;p52">
            <a:extLst>
              <a:ext uri="{FF2B5EF4-FFF2-40B4-BE49-F238E27FC236}">
                <a16:creationId xmlns:a16="http://schemas.microsoft.com/office/drawing/2014/main" id="{2D4B161D-1A65-C1A9-6ADF-9AA4B6741A77}"/>
              </a:ext>
            </a:extLst>
          </p:cNvPr>
          <p:cNvSpPr>
            <a:spLocks noGrp="1"/>
          </p:cNvSpPr>
          <p:nvPr>
            <p:ph type="pic" idx="2"/>
          </p:nvPr>
        </p:nvSpPr>
        <p:spPr>
          <a:xfrm>
            <a:off x="13568021" y="6710021"/>
            <a:ext cx="918000" cy="918000"/>
          </a:xfrm>
          <a:prstGeom prst="rect">
            <a:avLst/>
          </a:prstGeom>
          <a:noFill/>
          <a:ln>
            <a:noFill/>
          </a:ln>
        </p:spPr>
        <p:txBody>
          <a:bodyPr/>
          <a:lstStyle/>
          <a:p>
            <a:endParaRPr lang="en-US"/>
          </a:p>
        </p:txBody>
      </p:sp>
      <p:sp>
        <p:nvSpPr>
          <p:cNvPr id="358" name="Google Shape;358;p52">
            <a:extLst>
              <a:ext uri="{FF2B5EF4-FFF2-40B4-BE49-F238E27FC236}">
                <a16:creationId xmlns:a16="http://schemas.microsoft.com/office/drawing/2014/main" id="{32A798CC-DCDB-C842-A410-BB56E0A0F40D}"/>
              </a:ext>
            </a:extLst>
          </p:cNvPr>
          <p:cNvSpPr txBox="1">
            <a:spLocks noGrp="1"/>
          </p:cNvSpPr>
          <p:nvPr>
            <p:ph type="ctrTitle"/>
          </p:nvPr>
        </p:nvSpPr>
        <p:spPr>
          <a:xfrm>
            <a:off x="457200" y="365751"/>
            <a:ext cx="6911100" cy="443400"/>
          </a:xfrm>
          <a:prstGeom prst="rect">
            <a:avLst/>
          </a:prstGeom>
          <a:noFill/>
          <a:ln>
            <a:noFill/>
          </a:ln>
        </p:spPr>
        <p:txBody>
          <a:bodyPr spcFirstLastPara="1" wrap="square" lIns="91425" tIns="0" rIns="91425" bIns="0" anchor="t" anchorCtr="0">
            <a:spAutoFit/>
          </a:bodyPr>
          <a:lstStyle/>
          <a:p>
            <a:pPr marL="0" lvl="0" indent="0" algn="l" rtl="0">
              <a:lnSpc>
                <a:spcPct val="90000"/>
              </a:lnSpc>
              <a:spcBef>
                <a:spcPts val="0"/>
              </a:spcBef>
              <a:spcAft>
                <a:spcPts val="0"/>
              </a:spcAft>
              <a:buSzPts val="2700"/>
              <a:buNone/>
            </a:pPr>
            <a:r>
              <a:rPr lang="en-US" sz="3200">
                <a:latin typeface="Mulish"/>
                <a:ea typeface="Mulish"/>
                <a:cs typeface="Mulish"/>
                <a:sym typeface="Mulish"/>
              </a:rPr>
              <a:t>Moving Forward Together</a:t>
            </a:r>
            <a:endParaRPr sz="3200">
              <a:solidFill>
                <a:srgbClr val="003865"/>
              </a:solidFill>
              <a:latin typeface="Mulish SemiBold"/>
              <a:ea typeface="Mulish SemiBold"/>
              <a:cs typeface="Mulish SemiBold"/>
              <a:sym typeface="Mulish SemiBold"/>
            </a:endParaRPr>
          </a:p>
        </p:txBody>
      </p:sp>
      <p:sp>
        <p:nvSpPr>
          <p:cNvPr id="359" name="Google Shape;359;p52">
            <a:extLst>
              <a:ext uri="{FF2B5EF4-FFF2-40B4-BE49-F238E27FC236}">
                <a16:creationId xmlns:a16="http://schemas.microsoft.com/office/drawing/2014/main" id="{E5947F2C-1E21-A1D4-DEEC-C6C7BB051EF5}"/>
              </a:ext>
            </a:extLst>
          </p:cNvPr>
          <p:cNvSpPr txBox="1"/>
          <p:nvPr/>
        </p:nvSpPr>
        <p:spPr>
          <a:xfrm>
            <a:off x="568373" y="1641925"/>
            <a:ext cx="5229900" cy="4432500"/>
          </a:xfrm>
          <a:prstGeom prst="rect">
            <a:avLst/>
          </a:prstGeom>
          <a:noFill/>
          <a:ln>
            <a:noFill/>
          </a:ln>
        </p:spPr>
        <p:txBody>
          <a:bodyPr spcFirstLastPara="1" wrap="square" lIns="91425" tIns="45700" rIns="91425" bIns="45700" anchor="t" anchorCtr="0">
            <a:noAutofit/>
          </a:bodyPr>
          <a:lstStyle/>
          <a:p>
            <a:pPr marL="84664" marR="0" lvl="0" indent="0" algn="l" rtl="0">
              <a:lnSpc>
                <a:spcPct val="100000"/>
              </a:lnSpc>
              <a:spcBef>
                <a:spcPts val="1067"/>
              </a:spcBef>
              <a:spcAft>
                <a:spcPts val="0"/>
              </a:spcAft>
              <a:buClr>
                <a:srgbClr val="000000"/>
              </a:buClr>
              <a:buSzPts val="500"/>
              <a:buFont typeface="Arial"/>
              <a:buNone/>
            </a:pPr>
            <a:endParaRPr sz="2133" b="0" i="0" u="none" strike="noStrike" cap="none">
              <a:solidFill>
                <a:srgbClr val="000000"/>
              </a:solidFill>
              <a:latin typeface="Mulish"/>
              <a:ea typeface="Mulish"/>
              <a:cs typeface="Mulish"/>
              <a:sym typeface="Mulish"/>
            </a:endParaRPr>
          </a:p>
          <a:p>
            <a:pPr marL="457188" marR="0" lvl="0" indent="-253993" algn="l" rtl="0">
              <a:lnSpc>
                <a:spcPct val="100000"/>
              </a:lnSpc>
              <a:spcBef>
                <a:spcPts val="1067"/>
              </a:spcBef>
              <a:spcAft>
                <a:spcPts val="0"/>
              </a:spcAft>
              <a:buClr>
                <a:srgbClr val="000000"/>
              </a:buClr>
              <a:buSzPts val="500"/>
              <a:buFont typeface="Arial"/>
              <a:buNone/>
            </a:pPr>
            <a:endParaRPr sz="2133" b="0" i="0" u="none" strike="noStrike" cap="none">
              <a:solidFill>
                <a:srgbClr val="000000"/>
              </a:solidFill>
              <a:latin typeface="Mulish"/>
              <a:ea typeface="Mulish"/>
              <a:cs typeface="Mulish"/>
              <a:sym typeface="Mulish"/>
            </a:endParaRPr>
          </a:p>
          <a:p>
            <a:pPr marL="457188" marR="0" lvl="0" indent="-253993" algn="l" rtl="0">
              <a:lnSpc>
                <a:spcPct val="100000"/>
              </a:lnSpc>
              <a:spcBef>
                <a:spcPts val="1067"/>
              </a:spcBef>
              <a:spcAft>
                <a:spcPts val="0"/>
              </a:spcAft>
              <a:buClr>
                <a:srgbClr val="000000"/>
              </a:buClr>
              <a:buSzPts val="500"/>
              <a:buFont typeface="Arial"/>
              <a:buNone/>
            </a:pPr>
            <a:endParaRPr sz="2133" b="0" i="0" u="none" strike="noStrike" cap="none">
              <a:solidFill>
                <a:srgbClr val="000000"/>
              </a:solidFill>
              <a:latin typeface="Mulish"/>
              <a:ea typeface="Mulish"/>
              <a:cs typeface="Mulish"/>
              <a:sym typeface="Mulish"/>
            </a:endParaRPr>
          </a:p>
          <a:p>
            <a:pPr marL="457188" marR="0" lvl="0" indent="-253993" algn="l" rtl="0">
              <a:lnSpc>
                <a:spcPct val="100000"/>
              </a:lnSpc>
              <a:spcBef>
                <a:spcPts val="1067"/>
              </a:spcBef>
              <a:spcAft>
                <a:spcPts val="0"/>
              </a:spcAft>
              <a:buClr>
                <a:srgbClr val="000000"/>
              </a:buClr>
              <a:buSzPts val="500"/>
              <a:buFont typeface="Arial"/>
              <a:buNone/>
            </a:pPr>
            <a:endParaRPr sz="2133" b="0" i="0" u="none" strike="noStrike" cap="none">
              <a:solidFill>
                <a:srgbClr val="000000"/>
              </a:solidFill>
              <a:latin typeface="Mulish"/>
              <a:ea typeface="Mulish"/>
              <a:cs typeface="Mulish"/>
              <a:sym typeface="Mulish"/>
            </a:endParaRPr>
          </a:p>
          <a:p>
            <a:pPr marL="457188" marR="0" lvl="0" indent="-253993" algn="l" rtl="0">
              <a:lnSpc>
                <a:spcPct val="100000"/>
              </a:lnSpc>
              <a:spcBef>
                <a:spcPts val="1067"/>
              </a:spcBef>
              <a:spcAft>
                <a:spcPts val="1067"/>
              </a:spcAft>
              <a:buClr>
                <a:srgbClr val="000000"/>
              </a:buClr>
              <a:buSzPts val="500"/>
              <a:buFont typeface="Arial"/>
              <a:buNone/>
            </a:pPr>
            <a:endParaRPr sz="2133" b="0" i="0" u="none" strike="noStrike" cap="none">
              <a:solidFill>
                <a:srgbClr val="000000"/>
              </a:solidFill>
              <a:latin typeface="Mulish"/>
              <a:ea typeface="Mulish"/>
              <a:cs typeface="Mulish"/>
              <a:sym typeface="Mulish"/>
            </a:endParaRPr>
          </a:p>
        </p:txBody>
      </p:sp>
      <p:sp>
        <p:nvSpPr>
          <p:cNvPr id="360" name="Google Shape;360;p52">
            <a:extLst>
              <a:ext uri="{FF2B5EF4-FFF2-40B4-BE49-F238E27FC236}">
                <a16:creationId xmlns:a16="http://schemas.microsoft.com/office/drawing/2014/main" id="{0913858B-A102-5251-747C-0B673B1B9AF2}"/>
              </a:ext>
            </a:extLst>
          </p:cNvPr>
          <p:cNvSpPr txBox="1"/>
          <p:nvPr/>
        </p:nvSpPr>
        <p:spPr>
          <a:xfrm>
            <a:off x="4960463" y="1056709"/>
            <a:ext cx="6911100" cy="4432500"/>
          </a:xfrm>
          <a:prstGeom prst="rect">
            <a:avLst/>
          </a:prstGeom>
          <a:noFill/>
          <a:ln>
            <a:noFill/>
          </a:ln>
        </p:spPr>
        <p:txBody>
          <a:bodyPr spcFirstLastPara="1" wrap="square" lIns="91425" tIns="45700" rIns="91425" bIns="45700" anchor="t" anchorCtr="0">
            <a:noAutofit/>
          </a:bodyPr>
          <a:lstStyle/>
          <a:p>
            <a:pPr marL="50798" marR="67731" lvl="0" indent="0" algn="l" rtl="0">
              <a:lnSpc>
                <a:spcPct val="100000"/>
              </a:lnSpc>
              <a:spcBef>
                <a:spcPts val="1067"/>
              </a:spcBef>
              <a:spcAft>
                <a:spcPts val="0"/>
              </a:spcAft>
              <a:buClr>
                <a:srgbClr val="000000"/>
              </a:buClr>
              <a:buSzPts val="2933"/>
              <a:buFont typeface="Arial"/>
              <a:buNone/>
            </a:pPr>
            <a:r>
              <a:rPr lang="en-US" sz="2933" b="1" i="0" u="none" strike="noStrike" cap="none">
                <a:solidFill>
                  <a:srgbClr val="000000"/>
                </a:solidFill>
                <a:latin typeface="Mulish"/>
                <a:ea typeface="Mulish"/>
                <a:cs typeface="Mulish"/>
                <a:sym typeface="Mulish"/>
              </a:rPr>
              <a:t>Shared goal: </a:t>
            </a:r>
            <a:r>
              <a:rPr lang="en-US" sz="2933" b="0" i="0" u="none" strike="noStrike" cap="none">
                <a:solidFill>
                  <a:srgbClr val="000000"/>
                </a:solidFill>
                <a:latin typeface="Mulish"/>
                <a:ea typeface="Mulish"/>
                <a:cs typeface="Mulish"/>
                <a:sym typeface="Mulish"/>
              </a:rPr>
              <a:t>Improve health and better care through standardized terminology</a:t>
            </a:r>
            <a:endParaRPr sz="3333" b="0" i="0" u="none" strike="noStrike" cap="none">
              <a:solidFill>
                <a:srgbClr val="424A55"/>
              </a:solidFill>
              <a:latin typeface="Mulish"/>
              <a:ea typeface="Mulish"/>
              <a:cs typeface="Mulish"/>
              <a:sym typeface="Mulish"/>
            </a:endParaRPr>
          </a:p>
          <a:p>
            <a:pPr marL="914377" marR="67731" lvl="1" indent="-400039" algn="l" rtl="0">
              <a:lnSpc>
                <a:spcPct val="100000"/>
              </a:lnSpc>
              <a:spcBef>
                <a:spcPts val="1067"/>
              </a:spcBef>
              <a:spcAft>
                <a:spcPts val="0"/>
              </a:spcAft>
              <a:buClr>
                <a:srgbClr val="000000"/>
              </a:buClr>
              <a:buSzPts val="2100"/>
              <a:buFont typeface="Arial"/>
              <a:buChar char="•"/>
            </a:pPr>
            <a:r>
              <a:rPr lang="en-US" sz="2433" b="0" i="0" u="none" strike="noStrike" cap="none">
                <a:solidFill>
                  <a:srgbClr val="000000"/>
                </a:solidFill>
                <a:latin typeface="Mulish"/>
                <a:ea typeface="Mulish"/>
                <a:cs typeface="Mulish"/>
                <a:sym typeface="Mulish"/>
              </a:rPr>
              <a:t>Support enhanced clinical system functionality and interoperability by establishing principled relationships between SNOMED CT and LOINC</a:t>
            </a:r>
            <a:endParaRPr sz="2833" b="0" i="0" u="none" strike="noStrike" cap="none">
              <a:solidFill>
                <a:srgbClr val="424A55"/>
              </a:solidFill>
              <a:latin typeface="Mulish"/>
              <a:ea typeface="Mulish"/>
              <a:cs typeface="Mulish"/>
              <a:sym typeface="Mulish"/>
            </a:endParaRPr>
          </a:p>
          <a:p>
            <a:pPr marL="914377" marR="67731" lvl="1" indent="-400039" algn="l" rtl="0">
              <a:lnSpc>
                <a:spcPct val="100000"/>
              </a:lnSpc>
              <a:spcBef>
                <a:spcPts val="1067"/>
              </a:spcBef>
              <a:spcAft>
                <a:spcPts val="0"/>
              </a:spcAft>
              <a:buClr>
                <a:srgbClr val="000000"/>
              </a:buClr>
              <a:buSzPts val="2100"/>
              <a:buFont typeface="Arial"/>
              <a:buChar char="•"/>
            </a:pPr>
            <a:r>
              <a:rPr lang="en-US" sz="2433" b="0" i="0" u="none" strike="noStrike" cap="none">
                <a:solidFill>
                  <a:srgbClr val="000000"/>
                </a:solidFill>
                <a:latin typeface="Mulish"/>
                <a:ea typeface="Mulish"/>
                <a:cs typeface="Mulish"/>
                <a:sym typeface="Mulish"/>
              </a:rPr>
              <a:t>Provide effective support for providers and users who implement different combinations of SNOMED CT and LOINC in health information systems</a:t>
            </a:r>
            <a:endParaRPr sz="1300" b="0" i="0" u="none" strike="noStrike" cap="none">
              <a:solidFill>
                <a:srgbClr val="000000"/>
              </a:solidFill>
              <a:latin typeface="Arial"/>
              <a:ea typeface="Arial"/>
              <a:cs typeface="Arial"/>
              <a:sym typeface="Arial"/>
            </a:endParaRPr>
          </a:p>
          <a:p>
            <a:pPr marL="84664" marR="0" lvl="0" indent="0" algn="l" rtl="0">
              <a:lnSpc>
                <a:spcPct val="100000"/>
              </a:lnSpc>
              <a:spcBef>
                <a:spcPts val="1067"/>
              </a:spcBef>
              <a:spcAft>
                <a:spcPts val="0"/>
              </a:spcAft>
              <a:buClr>
                <a:srgbClr val="00A9E0"/>
              </a:buClr>
              <a:buSzPts val="1900"/>
              <a:buFont typeface="Arial"/>
              <a:buNone/>
            </a:pPr>
            <a:endParaRPr sz="3200" b="0" i="0" u="none" strike="noStrike" cap="none">
              <a:solidFill>
                <a:srgbClr val="000000"/>
              </a:solidFill>
              <a:latin typeface="Mulish"/>
              <a:ea typeface="Mulish"/>
              <a:cs typeface="Mulish"/>
              <a:sym typeface="Mulish"/>
            </a:endParaRPr>
          </a:p>
          <a:p>
            <a:pPr marL="457188" marR="0" lvl="0" indent="-186262" algn="l" rtl="0">
              <a:lnSpc>
                <a:spcPct val="100000"/>
              </a:lnSpc>
              <a:spcBef>
                <a:spcPts val="1067"/>
              </a:spcBef>
              <a:spcAft>
                <a:spcPts val="0"/>
              </a:spcAft>
              <a:buClr>
                <a:srgbClr val="00A9E0"/>
              </a:buClr>
              <a:buSzPts val="1900"/>
              <a:buFont typeface="Arial"/>
              <a:buNone/>
            </a:pPr>
            <a:endParaRPr sz="3200" b="0" i="0" u="none" strike="noStrike" cap="none">
              <a:solidFill>
                <a:srgbClr val="000000"/>
              </a:solidFill>
              <a:latin typeface="Mulish"/>
              <a:ea typeface="Mulish"/>
              <a:cs typeface="Mulish"/>
              <a:sym typeface="Mulish"/>
            </a:endParaRPr>
          </a:p>
          <a:p>
            <a:pPr marL="457188" marR="0" lvl="0" indent="-186262" algn="l" rtl="0">
              <a:lnSpc>
                <a:spcPct val="100000"/>
              </a:lnSpc>
              <a:spcBef>
                <a:spcPts val="1067"/>
              </a:spcBef>
              <a:spcAft>
                <a:spcPts val="0"/>
              </a:spcAft>
              <a:buClr>
                <a:srgbClr val="00A9E0"/>
              </a:buClr>
              <a:buSzPts val="1900"/>
              <a:buFont typeface="Arial"/>
              <a:buNone/>
            </a:pPr>
            <a:endParaRPr sz="3200" b="0" i="0" u="none" strike="noStrike" cap="none">
              <a:solidFill>
                <a:srgbClr val="000000"/>
              </a:solidFill>
              <a:latin typeface="Mulish"/>
              <a:ea typeface="Mulish"/>
              <a:cs typeface="Mulish"/>
              <a:sym typeface="Mulish"/>
            </a:endParaRPr>
          </a:p>
          <a:p>
            <a:pPr marL="457188" marR="0" lvl="0" indent="-186262" algn="l" rtl="0">
              <a:lnSpc>
                <a:spcPct val="100000"/>
              </a:lnSpc>
              <a:spcBef>
                <a:spcPts val="1067"/>
              </a:spcBef>
              <a:spcAft>
                <a:spcPts val="0"/>
              </a:spcAft>
              <a:buClr>
                <a:srgbClr val="00A9E0"/>
              </a:buClr>
              <a:buSzPts val="1900"/>
              <a:buFont typeface="Arial"/>
              <a:buNone/>
            </a:pPr>
            <a:endParaRPr sz="3200" b="0" i="0" u="none" strike="noStrike" cap="none">
              <a:solidFill>
                <a:srgbClr val="000000"/>
              </a:solidFill>
              <a:latin typeface="Mulish"/>
              <a:ea typeface="Mulish"/>
              <a:cs typeface="Mulish"/>
              <a:sym typeface="Mulish"/>
            </a:endParaRPr>
          </a:p>
          <a:p>
            <a:pPr marL="457188" marR="0" lvl="0" indent="-186262" algn="l" rtl="0">
              <a:lnSpc>
                <a:spcPct val="100000"/>
              </a:lnSpc>
              <a:spcBef>
                <a:spcPts val="1067"/>
              </a:spcBef>
              <a:spcAft>
                <a:spcPts val="1067"/>
              </a:spcAft>
              <a:buClr>
                <a:srgbClr val="00A9E0"/>
              </a:buClr>
              <a:buSzPts val="1900"/>
              <a:buFont typeface="Arial"/>
              <a:buNone/>
            </a:pPr>
            <a:endParaRPr sz="3200" b="0" i="0" u="none" strike="noStrike" cap="none">
              <a:solidFill>
                <a:srgbClr val="000000"/>
              </a:solidFill>
              <a:latin typeface="Mulish"/>
              <a:ea typeface="Mulish"/>
              <a:cs typeface="Mulish"/>
              <a:sym typeface="Mulish"/>
            </a:endParaRPr>
          </a:p>
        </p:txBody>
      </p:sp>
      <p:pic>
        <p:nvPicPr>
          <p:cNvPr id="361" name="Google Shape;361;p52">
            <a:extLst>
              <a:ext uri="{FF2B5EF4-FFF2-40B4-BE49-F238E27FC236}">
                <a16:creationId xmlns:a16="http://schemas.microsoft.com/office/drawing/2014/main" id="{443C5EE8-9CBB-5A05-0545-5562B9D40B8F}"/>
              </a:ext>
            </a:extLst>
          </p:cNvPr>
          <p:cNvPicPr preferRelativeResize="0"/>
          <p:nvPr/>
        </p:nvPicPr>
        <p:blipFill rotWithShape="1">
          <a:blip r:embed="rId3">
            <a:alphaModFix/>
          </a:blip>
          <a:srcRect/>
          <a:stretch/>
        </p:blipFill>
        <p:spPr>
          <a:xfrm>
            <a:off x="190421" y="1935480"/>
            <a:ext cx="4794758" cy="2987040"/>
          </a:xfrm>
          <a:prstGeom prst="rect">
            <a:avLst/>
          </a:prstGeom>
          <a:noFill/>
          <a:ln>
            <a:noFill/>
          </a:ln>
        </p:spPr>
      </p:pic>
      <p:pic>
        <p:nvPicPr>
          <p:cNvPr id="364" name="Google Shape;364;p52">
            <a:extLst>
              <a:ext uri="{FF2B5EF4-FFF2-40B4-BE49-F238E27FC236}">
                <a16:creationId xmlns:a16="http://schemas.microsoft.com/office/drawing/2014/main" id="{F008D30F-6774-C69D-AD63-CA778228714D}"/>
              </a:ext>
            </a:extLst>
          </p:cNvPr>
          <p:cNvPicPr preferRelativeResize="0"/>
          <p:nvPr/>
        </p:nvPicPr>
        <p:blipFill rotWithShape="1">
          <a:blip r:embed="rId4">
            <a:alphaModFix/>
          </a:blip>
          <a:srcRect r="55514"/>
          <a:stretch/>
        </p:blipFill>
        <p:spPr>
          <a:xfrm>
            <a:off x="11290793" y="0"/>
            <a:ext cx="901201" cy="901199"/>
          </a:xfrm>
          <a:prstGeom prst="rect">
            <a:avLst/>
          </a:prstGeom>
          <a:noFill/>
          <a:ln>
            <a:noFill/>
          </a:ln>
        </p:spPr>
      </p:pic>
      <p:pic>
        <p:nvPicPr>
          <p:cNvPr id="365" name="Google Shape;365;p52">
            <a:extLst>
              <a:ext uri="{FF2B5EF4-FFF2-40B4-BE49-F238E27FC236}">
                <a16:creationId xmlns:a16="http://schemas.microsoft.com/office/drawing/2014/main" id="{E4361E31-3CCF-52DC-56BA-D4CFF5B237D1}"/>
              </a:ext>
            </a:extLst>
          </p:cNvPr>
          <p:cNvPicPr preferRelativeResize="0"/>
          <p:nvPr/>
        </p:nvPicPr>
        <p:blipFill rotWithShape="1">
          <a:blip r:embed="rId5">
            <a:alphaModFix/>
          </a:blip>
          <a:srcRect/>
          <a:stretch/>
        </p:blipFill>
        <p:spPr>
          <a:xfrm>
            <a:off x="8889256" y="21452"/>
            <a:ext cx="2334986" cy="908050"/>
          </a:xfrm>
          <a:prstGeom prst="rect">
            <a:avLst/>
          </a:prstGeom>
          <a:noFill/>
          <a:ln>
            <a:noFill/>
          </a:ln>
        </p:spPr>
      </p:pic>
    </p:spTree>
    <p:extLst>
      <p:ext uri="{BB962C8B-B14F-4D97-AF65-F5344CB8AC3E}">
        <p14:creationId xmlns:p14="http://schemas.microsoft.com/office/powerpoint/2010/main" val="3051766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328"/>
        <p:cNvGrpSpPr/>
        <p:nvPr/>
      </p:nvGrpSpPr>
      <p:grpSpPr>
        <a:xfrm>
          <a:off x="0" y="0"/>
          <a:ext cx="0" cy="0"/>
          <a:chOff x="0" y="0"/>
          <a:chExt cx="0" cy="0"/>
        </a:xfrm>
      </p:grpSpPr>
      <p:sp>
        <p:nvSpPr>
          <p:cNvPr id="329" name="Google Shape;329;p17"/>
          <p:cNvSpPr txBox="1">
            <a:spLocks noGrp="1"/>
          </p:cNvSpPr>
          <p:nvPr>
            <p:ph type="subTitle" idx="1"/>
          </p:nvPr>
        </p:nvSpPr>
        <p:spPr>
          <a:xfrm>
            <a:off x="149350" y="1670300"/>
            <a:ext cx="5786700" cy="4563600"/>
          </a:xfrm>
          <a:prstGeom prst="rect">
            <a:avLst/>
          </a:prstGeom>
          <a:noFill/>
          <a:ln>
            <a:noFill/>
          </a:ln>
        </p:spPr>
        <p:txBody>
          <a:bodyPr spcFirstLastPara="1" wrap="square" lIns="91425" tIns="45700" rIns="91425" bIns="45700" anchor="t" anchorCtr="0">
            <a:noAutofit/>
          </a:bodyPr>
          <a:lstStyle/>
          <a:p>
            <a:pPr marL="457189" lvl="0" indent="-364058" algn="l" rtl="0">
              <a:lnSpc>
                <a:spcPct val="100000"/>
              </a:lnSpc>
              <a:spcBef>
                <a:spcPts val="1067"/>
              </a:spcBef>
              <a:spcAft>
                <a:spcPts val="0"/>
              </a:spcAft>
              <a:buClr>
                <a:srgbClr val="00A9E0"/>
              </a:buClr>
              <a:buSzPts val="1700"/>
              <a:buFont typeface="Arial"/>
              <a:buChar char="●"/>
            </a:pPr>
            <a:r>
              <a:rPr lang="en-US" sz="2130" b="1" dirty="0">
                <a:solidFill>
                  <a:srgbClr val="424A55"/>
                </a:solidFill>
                <a:latin typeface="Mulish"/>
                <a:ea typeface="Mulish"/>
                <a:cs typeface="Mulish"/>
                <a:sym typeface="Mulish"/>
              </a:rPr>
              <a:t>Extension of SNOMED CT</a:t>
            </a:r>
            <a:endParaRPr sz="2130" b="1" dirty="0">
              <a:solidFill>
                <a:srgbClr val="424A55"/>
              </a:solidFill>
              <a:latin typeface="Mulish"/>
              <a:ea typeface="Mulish"/>
              <a:cs typeface="Mulish"/>
              <a:sym typeface="Mulish"/>
            </a:endParaRPr>
          </a:p>
          <a:p>
            <a:pPr marL="914377" lvl="1" indent="-380990" algn="l" rtl="0">
              <a:lnSpc>
                <a:spcPct val="115000"/>
              </a:lnSpc>
              <a:spcBef>
                <a:spcPts val="1067"/>
              </a:spcBef>
              <a:spcAft>
                <a:spcPts val="0"/>
              </a:spcAft>
              <a:buClr>
                <a:srgbClr val="00A9E0"/>
              </a:buClr>
              <a:buSzPts val="1900"/>
              <a:buChar char="•"/>
            </a:pPr>
            <a:r>
              <a:rPr lang="en-US" sz="2133" dirty="0">
                <a:solidFill>
                  <a:srgbClr val="424A55"/>
                </a:solidFill>
                <a:latin typeface="Mulish"/>
                <a:ea typeface="Mulish"/>
                <a:cs typeface="Mulish"/>
                <a:sym typeface="Mulish"/>
              </a:rPr>
              <a:t>SNOMED CT: ontological framework</a:t>
            </a:r>
            <a:endParaRPr sz="2133" dirty="0">
              <a:solidFill>
                <a:srgbClr val="424A55"/>
              </a:solidFill>
              <a:latin typeface="Mulish"/>
              <a:ea typeface="Mulish"/>
              <a:cs typeface="Mulish"/>
              <a:sym typeface="Mulish"/>
            </a:endParaRPr>
          </a:p>
          <a:p>
            <a:pPr marL="914377" lvl="1" indent="-380989" algn="l" rtl="0">
              <a:lnSpc>
                <a:spcPct val="115000"/>
              </a:lnSpc>
              <a:spcBef>
                <a:spcPts val="1067"/>
              </a:spcBef>
              <a:spcAft>
                <a:spcPts val="0"/>
              </a:spcAft>
              <a:buClr>
                <a:srgbClr val="00A9E0"/>
              </a:buClr>
              <a:buSzPts val="1900"/>
              <a:buChar char="•"/>
            </a:pPr>
            <a:r>
              <a:rPr lang="en-US" sz="2133" dirty="0">
                <a:solidFill>
                  <a:srgbClr val="424A55"/>
                </a:solidFill>
                <a:latin typeface="Mulish"/>
                <a:ea typeface="Mulish"/>
                <a:cs typeface="Mulish"/>
                <a:sym typeface="Mulish"/>
              </a:rPr>
              <a:t>LOINC: content</a:t>
            </a:r>
            <a:endParaRPr sz="2133" dirty="0">
              <a:solidFill>
                <a:srgbClr val="424A55"/>
              </a:solidFill>
              <a:latin typeface="Mulish"/>
              <a:ea typeface="Mulish"/>
              <a:cs typeface="Mulish"/>
              <a:sym typeface="Mulish"/>
            </a:endParaRPr>
          </a:p>
          <a:p>
            <a:pPr marL="914377" lvl="1" indent="-380989" algn="l" rtl="0">
              <a:lnSpc>
                <a:spcPct val="115000"/>
              </a:lnSpc>
              <a:spcBef>
                <a:spcPts val="1067"/>
              </a:spcBef>
              <a:spcAft>
                <a:spcPts val="0"/>
              </a:spcAft>
              <a:buClr>
                <a:srgbClr val="00A9E0"/>
              </a:buClr>
              <a:buSzPts val="1900"/>
              <a:buChar char="•"/>
            </a:pPr>
            <a:r>
              <a:rPr lang="en-US" sz="2133" u="sng" dirty="0">
                <a:solidFill>
                  <a:schemeClr val="hlink"/>
                </a:solidFill>
                <a:latin typeface="Mulish"/>
                <a:ea typeface="Mulish"/>
                <a:cs typeface="Mulish"/>
                <a:sym typeface="Mulish"/>
                <a:hlinkClick r:id="rId3"/>
              </a:rPr>
              <a:t>Implementation Guide</a:t>
            </a:r>
            <a:endParaRPr sz="2133" dirty="0">
              <a:solidFill>
                <a:srgbClr val="424A55"/>
              </a:solidFill>
              <a:latin typeface="Mulish"/>
              <a:ea typeface="Mulish"/>
              <a:cs typeface="Mulish"/>
              <a:sym typeface="Mulish"/>
            </a:endParaRPr>
          </a:p>
          <a:p>
            <a:pPr marL="457189" lvl="0" indent="-364058" algn="l" rtl="0">
              <a:lnSpc>
                <a:spcPct val="100000"/>
              </a:lnSpc>
              <a:spcBef>
                <a:spcPts val="1067"/>
              </a:spcBef>
              <a:spcAft>
                <a:spcPts val="0"/>
              </a:spcAft>
              <a:buClr>
                <a:srgbClr val="00A9E0"/>
              </a:buClr>
              <a:buSzPts val="1700"/>
              <a:buFont typeface="Arial"/>
              <a:buChar char="●"/>
            </a:pPr>
            <a:r>
              <a:rPr lang="en-US" sz="2130" b="1" dirty="0">
                <a:solidFill>
                  <a:srgbClr val="424A55"/>
                </a:solidFill>
                <a:latin typeface="Mulish"/>
                <a:ea typeface="Mulish"/>
                <a:cs typeface="Mulish"/>
                <a:sym typeface="Mulish"/>
              </a:rPr>
              <a:t>Distribute LOINC content to LOINC &amp; SNOMED CT users</a:t>
            </a:r>
            <a:endParaRPr sz="2130" b="1" dirty="0">
              <a:solidFill>
                <a:srgbClr val="424A55"/>
              </a:solidFill>
              <a:latin typeface="Mulish"/>
              <a:ea typeface="Mulish"/>
              <a:cs typeface="Mulish"/>
              <a:sym typeface="Mulish"/>
            </a:endParaRPr>
          </a:p>
          <a:p>
            <a:pPr marL="914377" lvl="1" indent="-380990" algn="l" rtl="0">
              <a:lnSpc>
                <a:spcPct val="115000"/>
              </a:lnSpc>
              <a:spcBef>
                <a:spcPts val="1067"/>
              </a:spcBef>
              <a:spcAft>
                <a:spcPts val="0"/>
              </a:spcAft>
              <a:buClr>
                <a:srgbClr val="00A9E0"/>
              </a:buClr>
              <a:buSzPts val="1900"/>
              <a:buChar char="•"/>
            </a:pPr>
            <a:r>
              <a:rPr lang="en-US" sz="2133" dirty="0">
                <a:solidFill>
                  <a:srgbClr val="424A55"/>
                </a:solidFill>
                <a:latin typeface="Mulish"/>
                <a:ea typeface="Mulish"/>
                <a:cs typeface="Mulish"/>
                <a:sym typeface="Mulish"/>
              </a:rPr>
              <a:t>Express LOINC concepts in a SNOMED CT format, with dual identifiers.</a:t>
            </a:r>
            <a:endParaRPr sz="2133" dirty="0">
              <a:solidFill>
                <a:srgbClr val="424A55"/>
              </a:solidFill>
              <a:latin typeface="Mulish"/>
              <a:ea typeface="Mulish"/>
              <a:cs typeface="Mulish"/>
              <a:sym typeface="Mulish"/>
            </a:endParaRPr>
          </a:p>
          <a:p>
            <a:pPr marL="0" lvl="0" indent="0" algn="l" rtl="0">
              <a:lnSpc>
                <a:spcPct val="130000"/>
              </a:lnSpc>
              <a:spcBef>
                <a:spcPts val="1067"/>
              </a:spcBef>
              <a:spcAft>
                <a:spcPts val="0"/>
              </a:spcAft>
              <a:buSzPts val="1400"/>
              <a:buNone/>
            </a:pPr>
            <a:endParaRPr sz="3067" b="1" dirty="0">
              <a:latin typeface="Mulish"/>
              <a:ea typeface="Mulish"/>
              <a:cs typeface="Mulish"/>
              <a:sym typeface="Mulish"/>
            </a:endParaRPr>
          </a:p>
        </p:txBody>
      </p:sp>
      <p:sp>
        <p:nvSpPr>
          <p:cNvPr id="330" name="Google Shape;330;p17"/>
          <p:cNvSpPr>
            <a:spLocks noGrp="1"/>
          </p:cNvSpPr>
          <p:nvPr>
            <p:ph type="pic" idx="2"/>
          </p:nvPr>
        </p:nvSpPr>
        <p:spPr>
          <a:xfrm>
            <a:off x="13568021" y="6710021"/>
            <a:ext cx="918000" cy="918000"/>
          </a:xfrm>
          <a:prstGeom prst="rect">
            <a:avLst/>
          </a:prstGeom>
          <a:noFill/>
          <a:ln>
            <a:noFill/>
          </a:ln>
        </p:spPr>
        <p:txBody>
          <a:bodyPr/>
          <a:lstStyle/>
          <a:p>
            <a:endParaRPr lang="en-US"/>
          </a:p>
        </p:txBody>
      </p:sp>
      <p:sp>
        <p:nvSpPr>
          <p:cNvPr id="331" name="Google Shape;331;p17"/>
          <p:cNvSpPr txBox="1">
            <a:spLocks noGrp="1"/>
          </p:cNvSpPr>
          <p:nvPr>
            <p:ph type="ctrTitle"/>
          </p:nvPr>
        </p:nvSpPr>
        <p:spPr>
          <a:xfrm>
            <a:off x="365760" y="522643"/>
            <a:ext cx="8117840" cy="886397"/>
          </a:xfrm>
          <a:prstGeom prst="rect">
            <a:avLst/>
          </a:prstGeom>
          <a:noFill/>
          <a:ln>
            <a:noFill/>
          </a:ln>
        </p:spPr>
        <p:txBody>
          <a:bodyPr spcFirstLastPara="1" wrap="square" lIns="91425" tIns="0" rIns="91425" bIns="0" anchor="t" anchorCtr="0">
            <a:spAutoFit/>
          </a:bodyPr>
          <a:lstStyle/>
          <a:p>
            <a:pPr marL="0" lvl="0" indent="0" algn="l" rtl="0">
              <a:lnSpc>
                <a:spcPct val="90000"/>
              </a:lnSpc>
              <a:spcBef>
                <a:spcPts val="0"/>
              </a:spcBef>
              <a:spcAft>
                <a:spcPts val="0"/>
              </a:spcAft>
              <a:buClr>
                <a:srgbClr val="003865"/>
              </a:buClr>
              <a:buSzPts val="2400"/>
              <a:buNone/>
            </a:pPr>
            <a:r>
              <a:rPr lang="en-US" sz="3200" dirty="0">
                <a:solidFill>
                  <a:srgbClr val="003865"/>
                </a:solidFill>
                <a:latin typeface="Mulish SemiBold"/>
                <a:ea typeface="Mulish SemiBold"/>
                <a:cs typeface="Mulish SemiBold"/>
                <a:sym typeface="Mulish SemiBold"/>
              </a:rPr>
              <a:t>The LOINC Ontology: A LOINC and SNOMED CT Interoperability Solution </a:t>
            </a:r>
            <a:endParaRPr b="0" dirty="0"/>
          </a:p>
        </p:txBody>
      </p:sp>
      <p:sp>
        <p:nvSpPr>
          <p:cNvPr id="2" name="Google Shape;332;p17">
            <a:extLst>
              <a:ext uri="{FF2B5EF4-FFF2-40B4-BE49-F238E27FC236}">
                <a16:creationId xmlns:a16="http://schemas.microsoft.com/office/drawing/2014/main" id="{8479C1D2-CB37-CFF3-FDCD-5CE74BCDA585}"/>
              </a:ext>
            </a:extLst>
          </p:cNvPr>
          <p:cNvSpPr txBox="1">
            <a:spLocks/>
          </p:cNvSpPr>
          <p:nvPr/>
        </p:nvSpPr>
        <p:spPr>
          <a:xfrm>
            <a:off x="5837160" y="1489330"/>
            <a:ext cx="5864100" cy="4846027"/>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89" indent="-364058">
              <a:lnSpc>
                <a:spcPct val="100000"/>
              </a:lnSpc>
              <a:buClr>
                <a:srgbClr val="00A9E0"/>
              </a:buClr>
              <a:buSzPts val="1700"/>
              <a:buFont typeface="Arial"/>
              <a:buChar char="●"/>
            </a:pPr>
            <a:r>
              <a:rPr lang="en-US" sz="2130" b="1" dirty="0">
                <a:solidFill>
                  <a:srgbClr val="424A55"/>
                </a:solidFill>
                <a:latin typeface="Mulish"/>
                <a:ea typeface="Mulish"/>
                <a:cs typeface="Mulish"/>
                <a:sym typeface="Mulish"/>
              </a:rPr>
              <a:t>Easy for implementers </a:t>
            </a:r>
            <a:endParaRPr lang="en-US" dirty="0">
              <a:solidFill>
                <a:schemeClr val="dk1"/>
              </a:solidFill>
              <a:latin typeface="Arial"/>
              <a:ea typeface="Arial"/>
              <a:cs typeface="Arial"/>
              <a:sym typeface="Arial"/>
            </a:endParaRPr>
          </a:p>
          <a:p>
            <a:pPr marL="914377" lvl="1" indent="-380990">
              <a:lnSpc>
                <a:spcPct val="115000"/>
              </a:lnSpc>
              <a:spcBef>
                <a:spcPts val="1067"/>
              </a:spcBef>
              <a:buClr>
                <a:srgbClr val="00A9E0"/>
              </a:buClr>
              <a:buSzPts val="1900"/>
              <a:buFont typeface="Arial"/>
              <a:buChar char="•"/>
            </a:pPr>
            <a:r>
              <a:rPr lang="en-US" sz="2133" dirty="0">
                <a:solidFill>
                  <a:srgbClr val="424A55"/>
                </a:solidFill>
                <a:latin typeface="Mulish"/>
                <a:ea typeface="Mulish"/>
                <a:cs typeface="Mulish"/>
                <a:sym typeface="Mulish"/>
              </a:rPr>
              <a:t>a unified approach to implementing both standards; choice of codes to use, for ease of implementation</a:t>
            </a:r>
          </a:p>
          <a:p>
            <a:pPr marL="457189" indent="-364058">
              <a:lnSpc>
                <a:spcPct val="100000"/>
              </a:lnSpc>
              <a:buClr>
                <a:srgbClr val="00A9E0"/>
              </a:buClr>
              <a:buSzPts val="1700"/>
              <a:buFont typeface="Arial"/>
              <a:buChar char="●"/>
            </a:pPr>
            <a:r>
              <a:rPr lang="en-US" sz="2130" b="1" dirty="0">
                <a:solidFill>
                  <a:srgbClr val="424A55"/>
                </a:solidFill>
                <a:latin typeface="Mulish"/>
                <a:ea typeface="Mulish"/>
                <a:cs typeface="Mulish"/>
                <a:sym typeface="Mulish"/>
              </a:rPr>
              <a:t>Single solution</a:t>
            </a:r>
            <a:endParaRPr lang="en-US" dirty="0">
              <a:solidFill>
                <a:schemeClr val="dk1"/>
              </a:solidFill>
              <a:latin typeface="Arial"/>
              <a:ea typeface="Arial"/>
              <a:cs typeface="Arial"/>
              <a:sym typeface="Arial"/>
            </a:endParaRPr>
          </a:p>
          <a:p>
            <a:pPr marL="914377" lvl="1" indent="-380990">
              <a:lnSpc>
                <a:spcPct val="115000"/>
              </a:lnSpc>
              <a:spcBef>
                <a:spcPts val="1067"/>
              </a:spcBef>
              <a:buClr>
                <a:srgbClr val="00A9E0"/>
              </a:buClr>
              <a:buSzPts val="1900"/>
              <a:buFont typeface="Arial"/>
              <a:buChar char="•"/>
            </a:pPr>
            <a:r>
              <a:rPr lang="en-US" sz="2133" dirty="0">
                <a:solidFill>
                  <a:srgbClr val="424A55"/>
                </a:solidFill>
                <a:latin typeface="Mulish"/>
                <a:ea typeface="Mulish"/>
                <a:cs typeface="Mulish"/>
                <a:sym typeface="Mulish"/>
              </a:rPr>
              <a:t>single solution that helps meets clinical and regulatory requirements, globally</a:t>
            </a:r>
          </a:p>
          <a:p>
            <a:pPr marL="457189" indent="-364058">
              <a:lnSpc>
                <a:spcPct val="100000"/>
              </a:lnSpc>
              <a:buClr>
                <a:srgbClr val="00A9E0"/>
              </a:buClr>
              <a:buSzPts val="1700"/>
              <a:buFont typeface="Arial"/>
              <a:buChar char="●"/>
            </a:pPr>
            <a:r>
              <a:rPr lang="en-US" sz="2130" b="1" dirty="0">
                <a:solidFill>
                  <a:srgbClr val="424A55"/>
                </a:solidFill>
                <a:latin typeface="Mulish"/>
                <a:ea typeface="Mulish"/>
                <a:cs typeface="Mulish"/>
                <a:sym typeface="Mulish"/>
              </a:rPr>
              <a:t>Owned &amp; maintained by Regenstrief</a:t>
            </a:r>
            <a:endParaRPr lang="en-US" sz="2267" dirty="0">
              <a:solidFill>
                <a:srgbClr val="424A55"/>
              </a:solidFill>
              <a:latin typeface="Mulish"/>
              <a:ea typeface="Mulish"/>
              <a:cs typeface="Mulish"/>
              <a:sym typeface="Mulish"/>
            </a:endParaRPr>
          </a:p>
          <a:p>
            <a:pPr marL="914377" lvl="1" indent="-380990">
              <a:lnSpc>
                <a:spcPct val="115000"/>
              </a:lnSpc>
              <a:spcBef>
                <a:spcPts val="1067"/>
              </a:spcBef>
              <a:buClr>
                <a:srgbClr val="00A9E0"/>
              </a:buClr>
              <a:buSzPts val="1900"/>
              <a:buFont typeface="Arial"/>
              <a:buChar char="•"/>
            </a:pPr>
            <a:r>
              <a:rPr lang="en-US" sz="2133" dirty="0">
                <a:solidFill>
                  <a:srgbClr val="424A55"/>
                </a:solidFill>
                <a:latin typeface="Mulish"/>
                <a:ea typeface="Mulish"/>
                <a:cs typeface="Mulish"/>
                <a:sym typeface="Mulish"/>
              </a:rPr>
              <a:t>including responsibility for the model, </a:t>
            </a:r>
            <a:r>
              <a:rPr lang="en-US" sz="2133" b="1" dirty="0">
                <a:solidFill>
                  <a:srgbClr val="FF0000"/>
                </a:solidFill>
                <a:latin typeface="Mulish"/>
                <a:ea typeface="Mulish"/>
                <a:cs typeface="Mulish"/>
                <a:sym typeface="Mulish"/>
              </a:rPr>
              <a:t>**</a:t>
            </a:r>
            <a:r>
              <a:rPr lang="en-US" sz="2133" dirty="0">
                <a:solidFill>
                  <a:srgbClr val="424A55"/>
                </a:solidFill>
                <a:latin typeface="Mulish"/>
                <a:ea typeface="Mulish"/>
                <a:cs typeface="Mulish"/>
                <a:sym typeface="Mulish"/>
              </a:rPr>
              <a:t>invaluable collaboration, ideation, SNOMED International</a:t>
            </a:r>
            <a:endParaRPr lang="en-US" dirty="0">
              <a:solidFill>
                <a:schemeClr val="dk1"/>
              </a:solidFill>
              <a:latin typeface="Arial"/>
              <a:ea typeface="Arial"/>
              <a:cs typeface="Arial"/>
              <a:sym typeface="Arial"/>
            </a:endParaRPr>
          </a:p>
          <a:p>
            <a:pPr marL="914377" lvl="1" indent="-260340">
              <a:lnSpc>
                <a:spcPct val="115000"/>
              </a:lnSpc>
              <a:spcBef>
                <a:spcPts val="1067"/>
              </a:spcBef>
              <a:buClr>
                <a:srgbClr val="00A9E0"/>
              </a:buClr>
              <a:buSzPts val="1900"/>
              <a:buFont typeface="Arial"/>
              <a:buNone/>
            </a:pPr>
            <a:endParaRPr lang="en-US" sz="2133" dirty="0">
              <a:solidFill>
                <a:srgbClr val="424A55"/>
              </a:solidFill>
              <a:latin typeface="Mulish"/>
              <a:ea typeface="Mulish"/>
              <a:cs typeface="Mulish"/>
              <a:sym typeface="Mulish"/>
            </a:endParaRPr>
          </a:p>
          <a:p>
            <a:pPr marL="457189" indent="-256108">
              <a:lnSpc>
                <a:spcPct val="100000"/>
              </a:lnSpc>
              <a:buClr>
                <a:srgbClr val="00A9E0"/>
              </a:buClr>
              <a:buSzPts val="1700"/>
              <a:buFont typeface="Arial"/>
              <a:buNone/>
            </a:pPr>
            <a:endParaRPr lang="en-US" sz="2267" b="1" dirty="0">
              <a:solidFill>
                <a:srgbClr val="424A55"/>
              </a:solidFill>
              <a:latin typeface="Mulish"/>
              <a:ea typeface="Mulish"/>
              <a:cs typeface="Mulish"/>
              <a:sym typeface="Mulish"/>
            </a:endParaRPr>
          </a:p>
          <a:p>
            <a:pPr marL="457189" indent="0">
              <a:lnSpc>
                <a:spcPct val="100000"/>
              </a:lnSpc>
              <a:spcAft>
                <a:spcPts val="1067"/>
              </a:spcAft>
              <a:buClr>
                <a:schemeClr val="dk1"/>
              </a:buClr>
              <a:buSzPts val="2800"/>
              <a:buFont typeface="Arial"/>
              <a:buNone/>
            </a:pPr>
            <a:endParaRPr lang="en-US" sz="2267" dirty="0">
              <a:solidFill>
                <a:srgbClr val="424A55"/>
              </a:solidFill>
              <a:latin typeface="Mulish"/>
              <a:ea typeface="Mulish"/>
              <a:cs typeface="Mulish"/>
              <a:sym typeface="Mulish"/>
            </a:endParaRPr>
          </a:p>
        </p:txBody>
      </p:sp>
      <p:pic>
        <p:nvPicPr>
          <p:cNvPr id="3" name="Google Shape;364;p52">
            <a:extLst>
              <a:ext uri="{FF2B5EF4-FFF2-40B4-BE49-F238E27FC236}">
                <a16:creationId xmlns:a16="http://schemas.microsoft.com/office/drawing/2014/main" id="{9F92BDD1-6C7C-BE36-1E06-B472A44115F2}"/>
              </a:ext>
            </a:extLst>
          </p:cNvPr>
          <p:cNvPicPr preferRelativeResize="0"/>
          <p:nvPr/>
        </p:nvPicPr>
        <p:blipFill rotWithShape="1">
          <a:blip r:embed="rId4">
            <a:alphaModFix/>
          </a:blip>
          <a:srcRect r="55514"/>
          <a:stretch/>
        </p:blipFill>
        <p:spPr>
          <a:xfrm>
            <a:off x="11290793" y="0"/>
            <a:ext cx="901201" cy="901199"/>
          </a:xfrm>
          <a:prstGeom prst="rect">
            <a:avLst/>
          </a:prstGeom>
          <a:noFill/>
          <a:ln>
            <a:noFill/>
          </a:ln>
        </p:spPr>
      </p:pic>
      <p:pic>
        <p:nvPicPr>
          <p:cNvPr id="4" name="Google Shape;365;p52">
            <a:extLst>
              <a:ext uri="{FF2B5EF4-FFF2-40B4-BE49-F238E27FC236}">
                <a16:creationId xmlns:a16="http://schemas.microsoft.com/office/drawing/2014/main" id="{CDB65F6C-72EB-473F-E5CB-A9E3F1D05657}"/>
              </a:ext>
            </a:extLst>
          </p:cNvPr>
          <p:cNvPicPr preferRelativeResize="0"/>
          <p:nvPr/>
        </p:nvPicPr>
        <p:blipFill rotWithShape="1">
          <a:blip r:embed="rId5">
            <a:alphaModFix/>
          </a:blip>
          <a:srcRect/>
          <a:stretch/>
        </p:blipFill>
        <p:spPr>
          <a:xfrm>
            <a:off x="8889256" y="21452"/>
            <a:ext cx="2334986" cy="9080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475">
          <a:extLst>
            <a:ext uri="{FF2B5EF4-FFF2-40B4-BE49-F238E27FC236}">
              <a16:creationId xmlns:a16="http://schemas.microsoft.com/office/drawing/2014/main" id="{A53B2F5B-246A-DE30-3BF7-255487043102}"/>
            </a:ext>
          </a:extLst>
        </p:cNvPr>
        <p:cNvGrpSpPr/>
        <p:nvPr/>
      </p:nvGrpSpPr>
      <p:grpSpPr>
        <a:xfrm>
          <a:off x="0" y="0"/>
          <a:ext cx="0" cy="0"/>
          <a:chOff x="0" y="0"/>
          <a:chExt cx="0" cy="0"/>
        </a:xfrm>
      </p:grpSpPr>
      <p:sp>
        <p:nvSpPr>
          <p:cNvPr id="476" name="Google Shape;476;p61">
            <a:extLst>
              <a:ext uri="{FF2B5EF4-FFF2-40B4-BE49-F238E27FC236}">
                <a16:creationId xmlns:a16="http://schemas.microsoft.com/office/drawing/2014/main" id="{636C2027-405A-847E-3FEC-A959A5CD9E7B}"/>
              </a:ext>
            </a:extLst>
          </p:cNvPr>
          <p:cNvSpPr txBox="1">
            <a:spLocks noGrp="1"/>
          </p:cNvSpPr>
          <p:nvPr>
            <p:ph type="title"/>
          </p:nvPr>
        </p:nvSpPr>
        <p:spPr>
          <a:xfrm>
            <a:off x="838200" y="1025236"/>
            <a:ext cx="10515600" cy="1122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20"/>
              <a:buNone/>
            </a:pPr>
            <a:r>
              <a:rPr lang="en-US" sz="3659"/>
              <a:t>Modeling and content approach &amp; considerations</a:t>
            </a:r>
            <a:endParaRPr sz="3659"/>
          </a:p>
        </p:txBody>
      </p:sp>
      <p:sp>
        <p:nvSpPr>
          <p:cNvPr id="477" name="Google Shape;477;p61">
            <a:extLst>
              <a:ext uri="{FF2B5EF4-FFF2-40B4-BE49-F238E27FC236}">
                <a16:creationId xmlns:a16="http://schemas.microsoft.com/office/drawing/2014/main" id="{4575BEAC-0CB7-C8DF-8093-551E2F3B033B}"/>
              </a:ext>
            </a:extLst>
          </p:cNvPr>
          <p:cNvSpPr txBox="1"/>
          <p:nvPr/>
        </p:nvSpPr>
        <p:spPr>
          <a:xfrm>
            <a:off x="6352032" y="2425600"/>
            <a:ext cx="5564000" cy="4432400"/>
          </a:xfrm>
          <a:prstGeom prst="rect">
            <a:avLst/>
          </a:prstGeom>
          <a:noFill/>
          <a:ln>
            <a:noFill/>
          </a:ln>
        </p:spPr>
        <p:txBody>
          <a:bodyPr spcFirstLastPara="1" wrap="square" lIns="91425" tIns="45700" rIns="91425" bIns="45700" anchor="t" anchorCtr="0">
            <a:noAutofit/>
          </a:bodyPr>
          <a:lstStyle/>
          <a:p>
            <a:pPr marL="457189" marR="0" lvl="0" indent="-397923" algn="l" rtl="0">
              <a:lnSpc>
                <a:spcPct val="100000"/>
              </a:lnSpc>
              <a:spcBef>
                <a:spcPts val="0"/>
              </a:spcBef>
              <a:spcAft>
                <a:spcPts val="0"/>
              </a:spcAft>
              <a:buClr>
                <a:srgbClr val="000000"/>
              </a:buClr>
              <a:buSzPts val="1700"/>
              <a:buFont typeface="Arial"/>
              <a:buChar char="•"/>
            </a:pPr>
            <a:r>
              <a:rPr lang="en-US" sz="2267" b="0" i="0" u="none" strike="noStrike" cap="none">
                <a:solidFill>
                  <a:srgbClr val="000000"/>
                </a:solidFill>
                <a:latin typeface="Mulish"/>
                <a:ea typeface="Mulish"/>
                <a:cs typeface="Mulish"/>
                <a:sym typeface="Mulish"/>
              </a:rPr>
              <a:t>We are not creating grouper codes in the LOINC extension (we will use ECL instead)</a:t>
            </a:r>
            <a:endParaRPr sz="1867" b="0" i="0" u="none" strike="noStrike" cap="none">
              <a:solidFill>
                <a:srgbClr val="000000"/>
              </a:solidFill>
              <a:latin typeface="Arial"/>
              <a:ea typeface="Arial"/>
              <a:cs typeface="Arial"/>
              <a:sym typeface="Arial"/>
            </a:endParaRPr>
          </a:p>
          <a:p>
            <a:pPr marL="457189" marR="0" lvl="0" indent="-397923" algn="l" rtl="0">
              <a:lnSpc>
                <a:spcPct val="100000"/>
              </a:lnSpc>
              <a:spcBef>
                <a:spcPts val="1067"/>
              </a:spcBef>
              <a:spcAft>
                <a:spcPts val="0"/>
              </a:spcAft>
              <a:buClr>
                <a:srgbClr val="000000"/>
              </a:buClr>
              <a:buSzPts val="1700"/>
              <a:buFont typeface="Arial"/>
              <a:buChar char="•"/>
            </a:pPr>
            <a:r>
              <a:rPr lang="en-US" sz="2267" b="0" i="0" u="none" strike="noStrike" cap="none">
                <a:solidFill>
                  <a:srgbClr val="000000"/>
                </a:solidFill>
                <a:latin typeface="Mulish"/>
                <a:ea typeface="Mulish"/>
                <a:cs typeface="Mulish"/>
                <a:sym typeface="Mulish"/>
              </a:rPr>
              <a:t>The LOINC identifier is attached to the SNOMED concept. These are stored in an alternative identifier file.</a:t>
            </a:r>
            <a:endParaRPr sz="1867" b="0" i="0" u="none" strike="noStrike" cap="none">
              <a:solidFill>
                <a:srgbClr val="000000"/>
              </a:solidFill>
              <a:latin typeface="Arial"/>
              <a:ea typeface="Arial"/>
              <a:cs typeface="Arial"/>
              <a:sym typeface="Arial"/>
            </a:endParaRPr>
          </a:p>
          <a:p>
            <a:pPr marL="457189" marR="0" lvl="0" indent="-397923" algn="l" rtl="0">
              <a:lnSpc>
                <a:spcPct val="100000"/>
              </a:lnSpc>
              <a:spcBef>
                <a:spcPts val="1067"/>
              </a:spcBef>
              <a:spcAft>
                <a:spcPts val="0"/>
              </a:spcAft>
              <a:buClr>
                <a:srgbClr val="000000"/>
              </a:buClr>
              <a:buSzPts val="1700"/>
              <a:buFont typeface="Arial"/>
              <a:buChar char="•"/>
            </a:pPr>
            <a:r>
              <a:rPr lang="en-US" sz="2267" b="0" i="0" u="none" strike="noStrike" cap="none">
                <a:solidFill>
                  <a:srgbClr val="000000"/>
                </a:solidFill>
                <a:latin typeface="Mulish"/>
                <a:ea typeface="Mulish"/>
                <a:cs typeface="Mulish"/>
                <a:sym typeface="Mulish"/>
              </a:rPr>
              <a:t>FSNs in the LOINC Extension will be automatically created by the </a:t>
            </a:r>
            <a:r>
              <a:rPr lang="en-US" sz="2267" b="1" i="0" u="none" strike="noStrike" cap="none">
                <a:solidFill>
                  <a:srgbClr val="000000"/>
                </a:solidFill>
                <a:latin typeface="Mulish"/>
                <a:ea typeface="Mulish"/>
                <a:cs typeface="Mulish"/>
                <a:sym typeface="Mulish"/>
              </a:rPr>
              <a:t>rules for FSNs </a:t>
            </a:r>
            <a:r>
              <a:rPr lang="en-US" sz="2267" b="0" i="0" u="none" strike="noStrike" cap="none">
                <a:solidFill>
                  <a:srgbClr val="000000"/>
                </a:solidFill>
                <a:latin typeface="Mulish"/>
                <a:ea typeface="Mulish"/>
                <a:cs typeface="Mulish"/>
                <a:sym typeface="Mulish"/>
              </a:rPr>
              <a:t>in the International Edition of SNOMED CT according to the template</a:t>
            </a:r>
            <a:endParaRPr sz="1867" b="0" i="0" u="none" strike="noStrike" cap="none">
              <a:solidFill>
                <a:srgbClr val="000000"/>
              </a:solidFill>
              <a:latin typeface="Arial"/>
              <a:ea typeface="Arial"/>
              <a:cs typeface="Arial"/>
              <a:sym typeface="Arial"/>
            </a:endParaRPr>
          </a:p>
          <a:p>
            <a:pPr marL="84665" marR="0" lvl="0" indent="0" algn="l" rtl="0">
              <a:lnSpc>
                <a:spcPct val="100000"/>
              </a:lnSpc>
              <a:spcBef>
                <a:spcPts val="1067"/>
              </a:spcBef>
              <a:spcAft>
                <a:spcPts val="0"/>
              </a:spcAft>
              <a:buClr>
                <a:srgbClr val="00A9E0"/>
              </a:buClr>
              <a:buSzPts val="1900"/>
              <a:buFont typeface="Arial"/>
              <a:buNone/>
            </a:pPr>
            <a:endParaRPr sz="3200" b="0" i="0" u="none" strike="noStrike" cap="none">
              <a:solidFill>
                <a:srgbClr val="000000"/>
              </a:solidFill>
              <a:latin typeface="Mulish"/>
              <a:ea typeface="Mulish"/>
              <a:cs typeface="Mulish"/>
              <a:sym typeface="Mulish"/>
            </a:endParaRPr>
          </a:p>
          <a:p>
            <a:pPr marL="457189" marR="0" lvl="0" indent="-186262" algn="l" rtl="0">
              <a:lnSpc>
                <a:spcPct val="100000"/>
              </a:lnSpc>
              <a:spcBef>
                <a:spcPts val="1067"/>
              </a:spcBef>
              <a:spcAft>
                <a:spcPts val="0"/>
              </a:spcAft>
              <a:buClr>
                <a:srgbClr val="00A9E0"/>
              </a:buClr>
              <a:buSzPts val="1900"/>
              <a:buFont typeface="Arial"/>
              <a:buNone/>
            </a:pPr>
            <a:endParaRPr sz="3200" b="0" i="0" u="none" strike="noStrike" cap="none">
              <a:solidFill>
                <a:srgbClr val="000000"/>
              </a:solidFill>
              <a:latin typeface="Mulish"/>
              <a:ea typeface="Mulish"/>
              <a:cs typeface="Mulish"/>
              <a:sym typeface="Mulish"/>
            </a:endParaRPr>
          </a:p>
          <a:p>
            <a:pPr marL="457189" marR="0" lvl="0" indent="-186262" algn="l" rtl="0">
              <a:lnSpc>
                <a:spcPct val="100000"/>
              </a:lnSpc>
              <a:spcBef>
                <a:spcPts val="1067"/>
              </a:spcBef>
              <a:spcAft>
                <a:spcPts val="0"/>
              </a:spcAft>
              <a:buClr>
                <a:srgbClr val="00A9E0"/>
              </a:buClr>
              <a:buSzPts val="1900"/>
              <a:buFont typeface="Arial"/>
              <a:buNone/>
            </a:pPr>
            <a:endParaRPr sz="3200" b="0" i="0" u="none" strike="noStrike" cap="none">
              <a:solidFill>
                <a:srgbClr val="000000"/>
              </a:solidFill>
              <a:latin typeface="Mulish"/>
              <a:ea typeface="Mulish"/>
              <a:cs typeface="Mulish"/>
              <a:sym typeface="Mulish"/>
            </a:endParaRPr>
          </a:p>
          <a:p>
            <a:pPr marL="457189" marR="0" lvl="0" indent="-186262" algn="l" rtl="0">
              <a:lnSpc>
                <a:spcPct val="100000"/>
              </a:lnSpc>
              <a:spcBef>
                <a:spcPts val="1067"/>
              </a:spcBef>
              <a:spcAft>
                <a:spcPts val="0"/>
              </a:spcAft>
              <a:buClr>
                <a:srgbClr val="00A9E0"/>
              </a:buClr>
              <a:buSzPts val="1900"/>
              <a:buFont typeface="Arial"/>
              <a:buNone/>
            </a:pPr>
            <a:endParaRPr sz="3200" b="0" i="0" u="none" strike="noStrike" cap="none">
              <a:solidFill>
                <a:srgbClr val="000000"/>
              </a:solidFill>
              <a:latin typeface="Mulish"/>
              <a:ea typeface="Mulish"/>
              <a:cs typeface="Mulish"/>
              <a:sym typeface="Mulish"/>
            </a:endParaRPr>
          </a:p>
          <a:p>
            <a:pPr marL="457189" marR="0" lvl="0" indent="-186262" algn="l" rtl="0">
              <a:lnSpc>
                <a:spcPct val="100000"/>
              </a:lnSpc>
              <a:spcBef>
                <a:spcPts val="1067"/>
              </a:spcBef>
              <a:spcAft>
                <a:spcPts val="1067"/>
              </a:spcAft>
              <a:buClr>
                <a:srgbClr val="00A9E0"/>
              </a:buClr>
              <a:buSzPts val="1900"/>
              <a:buFont typeface="Arial"/>
              <a:buNone/>
            </a:pPr>
            <a:endParaRPr sz="3200" b="0" i="0" u="none" strike="noStrike" cap="none">
              <a:solidFill>
                <a:srgbClr val="000000"/>
              </a:solidFill>
              <a:latin typeface="Mulish"/>
              <a:ea typeface="Mulish"/>
              <a:cs typeface="Mulish"/>
              <a:sym typeface="Mulish"/>
            </a:endParaRPr>
          </a:p>
        </p:txBody>
      </p:sp>
      <p:sp>
        <p:nvSpPr>
          <p:cNvPr id="478" name="Google Shape;478;p61">
            <a:extLst>
              <a:ext uri="{FF2B5EF4-FFF2-40B4-BE49-F238E27FC236}">
                <a16:creationId xmlns:a16="http://schemas.microsoft.com/office/drawing/2014/main" id="{34F61CD9-DF8F-1829-1296-866B70343DB5}"/>
              </a:ext>
            </a:extLst>
          </p:cNvPr>
          <p:cNvSpPr txBox="1"/>
          <p:nvPr/>
        </p:nvSpPr>
        <p:spPr>
          <a:xfrm>
            <a:off x="620760" y="2425600"/>
            <a:ext cx="5731272" cy="4432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150"/>
              <a:buFont typeface="Arial"/>
              <a:buChar char="•"/>
            </a:pPr>
            <a:r>
              <a:rPr lang="en-US" sz="2150" b="0" i="0" u="none" strike="noStrike" cap="none">
                <a:solidFill>
                  <a:srgbClr val="000000"/>
                </a:solidFill>
                <a:latin typeface="Mulish"/>
                <a:ea typeface="Mulish"/>
                <a:cs typeface="Mulish"/>
                <a:sym typeface="Mulish"/>
              </a:rPr>
              <a:t>All </a:t>
            </a:r>
            <a:r>
              <a:rPr lang="en-US" sz="2150" b="1" i="0" u="none" strike="noStrike" cap="none">
                <a:solidFill>
                  <a:srgbClr val="000000"/>
                </a:solidFill>
                <a:latin typeface="Mulish"/>
                <a:ea typeface="Mulish"/>
                <a:cs typeface="Mulish"/>
                <a:sym typeface="Mulish"/>
              </a:rPr>
              <a:t>LOINC</a:t>
            </a:r>
            <a:r>
              <a:rPr lang="en-US" sz="2150" b="0" i="0" u="none" strike="noStrike" cap="none">
                <a:solidFill>
                  <a:srgbClr val="000000"/>
                </a:solidFill>
                <a:latin typeface="Mulish"/>
                <a:ea typeface="Mulish"/>
                <a:cs typeface="Mulish"/>
                <a:sym typeface="Mulish"/>
              </a:rPr>
              <a:t> content will eventually be in the extension</a:t>
            </a:r>
            <a:endParaRPr sz="1200" b="0" i="0" u="none" strike="noStrike" cap="none">
              <a:solidFill>
                <a:srgbClr val="000000"/>
              </a:solidFill>
              <a:latin typeface="Times New Roman"/>
              <a:ea typeface="Times New Roman"/>
              <a:cs typeface="Times New Roman"/>
              <a:sym typeface="Times New Roman"/>
            </a:endParaRPr>
          </a:p>
          <a:p>
            <a:pPr marL="742950" marR="0" lvl="1" indent="-285750" algn="l" rtl="0">
              <a:lnSpc>
                <a:spcPct val="100000"/>
              </a:lnSpc>
              <a:spcBef>
                <a:spcPts val="1000"/>
              </a:spcBef>
              <a:spcAft>
                <a:spcPts val="0"/>
              </a:spcAft>
              <a:buClr>
                <a:srgbClr val="000000"/>
              </a:buClr>
              <a:buSzPts val="2150"/>
              <a:buFont typeface="Arial"/>
              <a:buChar char="•"/>
            </a:pPr>
            <a:r>
              <a:rPr lang="en-US" sz="2150" b="0" i="0" u="none" strike="noStrike" cap="none">
                <a:solidFill>
                  <a:srgbClr val="000000"/>
                </a:solidFill>
                <a:latin typeface="Mulish"/>
                <a:ea typeface="Mulish"/>
                <a:cs typeface="Mulish"/>
                <a:sym typeface="Mulish"/>
              </a:rPr>
              <a:t>We will incrementally add domains of information (lab, clinical, documents, radiology, survey instruments) </a:t>
            </a:r>
            <a:endParaRPr sz="1200" b="0" i="0" u="none" strike="noStrike" cap="none">
              <a:solidFill>
                <a:srgbClr val="000000"/>
              </a:solidFill>
              <a:latin typeface="Times New Roman"/>
              <a:ea typeface="Times New Roman"/>
              <a:cs typeface="Times New Roman"/>
              <a:sym typeface="Times New Roman"/>
            </a:endParaRPr>
          </a:p>
          <a:p>
            <a:pPr marL="742950" marR="0" lvl="1" indent="-285750" algn="l" rtl="0">
              <a:lnSpc>
                <a:spcPct val="100000"/>
              </a:lnSpc>
              <a:spcBef>
                <a:spcPts val="1000"/>
              </a:spcBef>
              <a:spcAft>
                <a:spcPts val="0"/>
              </a:spcAft>
              <a:buClr>
                <a:srgbClr val="000000"/>
              </a:buClr>
              <a:buSzPts val="2150"/>
              <a:buFont typeface="Arial"/>
              <a:buChar char="•"/>
            </a:pPr>
            <a:r>
              <a:rPr lang="en-US" sz="2150" b="0" i="0" u="none" strike="noStrike" cap="none">
                <a:solidFill>
                  <a:srgbClr val="000000"/>
                </a:solidFill>
                <a:latin typeface="Mulish"/>
                <a:ea typeface="Mulish"/>
                <a:cs typeface="Mulish"/>
                <a:sym typeface="Mulish"/>
              </a:rPr>
              <a:t>We align </a:t>
            </a:r>
            <a:r>
              <a:rPr lang="en-US" sz="2150" b="1" i="0" u="none" strike="noStrike" cap="none">
                <a:solidFill>
                  <a:srgbClr val="000000"/>
                </a:solidFill>
                <a:latin typeface="Mulish"/>
                <a:ea typeface="Mulish"/>
                <a:cs typeface="Mulish"/>
                <a:sym typeface="Mulish"/>
              </a:rPr>
              <a:t>existing SNOMED observables </a:t>
            </a:r>
            <a:r>
              <a:rPr lang="en-US" sz="2150" b="0" i="0" u="none" strike="noStrike" cap="none">
                <a:solidFill>
                  <a:srgbClr val="000000"/>
                </a:solidFill>
                <a:latin typeface="Mulish"/>
                <a:ea typeface="Mulish"/>
                <a:cs typeface="Mulish"/>
                <a:sym typeface="Mulish"/>
              </a:rPr>
              <a:t>to LOINC codes and make new LOINC codes as needed</a:t>
            </a:r>
            <a:endParaRPr sz="1200" b="0" i="0" u="none" strike="noStrike" cap="none">
              <a:solidFill>
                <a:srgbClr val="000000"/>
              </a:solidFill>
              <a:latin typeface="Times New Roman"/>
              <a:ea typeface="Times New Roman"/>
              <a:cs typeface="Times New Roman"/>
              <a:sym typeface="Times New Roman"/>
            </a:endParaRPr>
          </a:p>
          <a:p>
            <a:pPr marL="742950" marR="0" lvl="1" indent="-285750" algn="l" rtl="0">
              <a:lnSpc>
                <a:spcPct val="100000"/>
              </a:lnSpc>
              <a:spcBef>
                <a:spcPts val="1000"/>
              </a:spcBef>
              <a:spcAft>
                <a:spcPts val="1000"/>
              </a:spcAft>
              <a:buClr>
                <a:srgbClr val="000000"/>
              </a:buClr>
              <a:buSzPts val="2150"/>
              <a:buFont typeface="Arial"/>
              <a:buChar char="•"/>
            </a:pPr>
            <a:r>
              <a:rPr lang="en-US" sz="2150" b="0" i="0" u="none" strike="noStrike" cap="none">
                <a:solidFill>
                  <a:srgbClr val="000000"/>
                </a:solidFill>
                <a:latin typeface="Mulish"/>
                <a:ea typeface="Mulish"/>
                <a:cs typeface="Mulish"/>
                <a:sym typeface="Mulish"/>
              </a:rPr>
              <a:t>We map </a:t>
            </a:r>
            <a:r>
              <a:rPr lang="en-US" sz="2150" b="1" i="0" u="none" strike="noStrike" cap="none">
                <a:solidFill>
                  <a:srgbClr val="000000"/>
                </a:solidFill>
                <a:latin typeface="Mulish"/>
                <a:ea typeface="Mulish"/>
                <a:cs typeface="Mulish"/>
                <a:sym typeface="Mulish"/>
              </a:rPr>
              <a:t>LOINC parts </a:t>
            </a:r>
            <a:r>
              <a:rPr lang="en-US" sz="2150" b="0" i="0" u="none" strike="noStrike" cap="none">
                <a:solidFill>
                  <a:srgbClr val="000000"/>
                </a:solidFill>
                <a:latin typeface="Mulish"/>
                <a:ea typeface="Mulish"/>
                <a:cs typeface="Mulish"/>
                <a:sym typeface="Mulish"/>
              </a:rPr>
              <a:t>to SNOMED concepts, and create new SNOMED concepts as needed</a:t>
            </a:r>
            <a:endParaRPr sz="1200" b="0" i="0" u="none" strike="noStrike" cap="none">
              <a:solidFill>
                <a:srgbClr val="000000"/>
              </a:solidFill>
              <a:latin typeface="Times New Roman"/>
              <a:ea typeface="Times New Roman"/>
              <a:cs typeface="Times New Roman"/>
              <a:sym typeface="Times New Roman"/>
            </a:endParaRPr>
          </a:p>
        </p:txBody>
      </p:sp>
      <p:pic>
        <p:nvPicPr>
          <p:cNvPr id="479" name="Google Shape;479;p61">
            <a:extLst>
              <a:ext uri="{FF2B5EF4-FFF2-40B4-BE49-F238E27FC236}">
                <a16:creationId xmlns:a16="http://schemas.microsoft.com/office/drawing/2014/main" id="{EB777B0F-2296-01E7-C21B-AEF6393E7E81}"/>
              </a:ext>
            </a:extLst>
          </p:cNvPr>
          <p:cNvPicPr preferRelativeResize="0"/>
          <p:nvPr/>
        </p:nvPicPr>
        <p:blipFill rotWithShape="1">
          <a:blip r:embed="rId3">
            <a:alphaModFix/>
          </a:blip>
          <a:srcRect r="55514"/>
          <a:stretch/>
        </p:blipFill>
        <p:spPr>
          <a:xfrm>
            <a:off x="11290793" y="0"/>
            <a:ext cx="901201" cy="901199"/>
          </a:xfrm>
          <a:prstGeom prst="rect">
            <a:avLst/>
          </a:prstGeom>
          <a:noFill/>
          <a:ln>
            <a:noFill/>
          </a:ln>
        </p:spPr>
      </p:pic>
      <p:pic>
        <p:nvPicPr>
          <p:cNvPr id="480" name="Google Shape;480;p61">
            <a:extLst>
              <a:ext uri="{FF2B5EF4-FFF2-40B4-BE49-F238E27FC236}">
                <a16:creationId xmlns:a16="http://schemas.microsoft.com/office/drawing/2014/main" id="{5ABA29C3-CB02-187B-48C7-77BB38F3DF15}"/>
              </a:ext>
            </a:extLst>
          </p:cNvPr>
          <p:cNvPicPr preferRelativeResize="0"/>
          <p:nvPr/>
        </p:nvPicPr>
        <p:blipFill rotWithShape="1">
          <a:blip r:embed="rId4">
            <a:alphaModFix/>
          </a:blip>
          <a:srcRect/>
          <a:stretch/>
        </p:blipFill>
        <p:spPr>
          <a:xfrm>
            <a:off x="8889256" y="21452"/>
            <a:ext cx="2334986" cy="908050"/>
          </a:xfrm>
          <a:prstGeom prst="rect">
            <a:avLst/>
          </a:prstGeom>
          <a:noFill/>
          <a:ln>
            <a:noFill/>
          </a:ln>
        </p:spPr>
      </p:pic>
    </p:spTree>
    <p:extLst>
      <p:ext uri="{BB962C8B-B14F-4D97-AF65-F5344CB8AC3E}">
        <p14:creationId xmlns:p14="http://schemas.microsoft.com/office/powerpoint/2010/main" val="2217389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D8352-F816-C28F-2681-F116224C6FFB}"/>
              </a:ext>
            </a:extLst>
          </p:cNvPr>
          <p:cNvSpPr>
            <a:spLocks noGrp="1"/>
          </p:cNvSpPr>
          <p:nvPr>
            <p:ph type="title"/>
          </p:nvPr>
        </p:nvSpPr>
        <p:spPr/>
        <p:txBody>
          <a:bodyPr/>
          <a:lstStyle/>
          <a:p>
            <a:r>
              <a:rPr lang="en-US" dirty="0"/>
              <a:t>LOINC Ontology structure</a:t>
            </a:r>
          </a:p>
        </p:txBody>
      </p:sp>
      <p:pic>
        <p:nvPicPr>
          <p:cNvPr id="3" name="Picture 2">
            <a:extLst>
              <a:ext uri="{FF2B5EF4-FFF2-40B4-BE49-F238E27FC236}">
                <a16:creationId xmlns:a16="http://schemas.microsoft.com/office/drawing/2014/main" id="{62B8594E-E94E-57FF-832A-35F152A1C984}"/>
              </a:ext>
            </a:extLst>
          </p:cNvPr>
          <p:cNvPicPr>
            <a:picLocks noChangeAspect="1"/>
          </p:cNvPicPr>
          <p:nvPr/>
        </p:nvPicPr>
        <p:blipFill>
          <a:blip r:embed="rId2"/>
          <a:stretch>
            <a:fillRect/>
          </a:stretch>
        </p:blipFill>
        <p:spPr>
          <a:xfrm>
            <a:off x="838200" y="1801456"/>
            <a:ext cx="7772400" cy="4956887"/>
          </a:xfrm>
          <a:prstGeom prst="rect">
            <a:avLst/>
          </a:prstGeom>
        </p:spPr>
      </p:pic>
      <p:pic>
        <p:nvPicPr>
          <p:cNvPr id="4" name="Google Shape;479;p61">
            <a:extLst>
              <a:ext uri="{FF2B5EF4-FFF2-40B4-BE49-F238E27FC236}">
                <a16:creationId xmlns:a16="http://schemas.microsoft.com/office/drawing/2014/main" id="{3EEA0424-BAE2-C9EB-2014-BFBF9CB1AD07}"/>
              </a:ext>
            </a:extLst>
          </p:cNvPr>
          <p:cNvPicPr preferRelativeResize="0"/>
          <p:nvPr/>
        </p:nvPicPr>
        <p:blipFill rotWithShape="1">
          <a:blip r:embed="rId3">
            <a:alphaModFix/>
          </a:blip>
          <a:srcRect r="55514"/>
          <a:stretch/>
        </p:blipFill>
        <p:spPr>
          <a:xfrm>
            <a:off x="11290793" y="0"/>
            <a:ext cx="901201" cy="901199"/>
          </a:xfrm>
          <a:prstGeom prst="rect">
            <a:avLst/>
          </a:prstGeom>
          <a:noFill/>
          <a:ln>
            <a:noFill/>
          </a:ln>
        </p:spPr>
      </p:pic>
      <p:pic>
        <p:nvPicPr>
          <p:cNvPr id="5" name="Google Shape;480;p61">
            <a:extLst>
              <a:ext uri="{FF2B5EF4-FFF2-40B4-BE49-F238E27FC236}">
                <a16:creationId xmlns:a16="http://schemas.microsoft.com/office/drawing/2014/main" id="{61CF1DFD-E697-0B04-B56A-7B679B02A6E9}"/>
              </a:ext>
            </a:extLst>
          </p:cNvPr>
          <p:cNvPicPr preferRelativeResize="0"/>
          <p:nvPr/>
        </p:nvPicPr>
        <p:blipFill rotWithShape="1">
          <a:blip r:embed="rId4">
            <a:alphaModFix/>
          </a:blip>
          <a:srcRect/>
          <a:stretch/>
        </p:blipFill>
        <p:spPr>
          <a:xfrm>
            <a:off x="8889256" y="21452"/>
            <a:ext cx="2334986" cy="908050"/>
          </a:xfrm>
          <a:prstGeom prst="rect">
            <a:avLst/>
          </a:prstGeom>
          <a:noFill/>
          <a:ln>
            <a:noFill/>
          </a:ln>
        </p:spPr>
      </p:pic>
    </p:spTree>
    <p:extLst>
      <p:ext uri="{BB962C8B-B14F-4D97-AF65-F5344CB8AC3E}">
        <p14:creationId xmlns:p14="http://schemas.microsoft.com/office/powerpoint/2010/main" val="2147789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94896-7708-A289-9926-2A20016D5C7C}"/>
              </a:ext>
            </a:extLst>
          </p:cNvPr>
          <p:cNvSpPr>
            <a:spLocks noGrp="1"/>
          </p:cNvSpPr>
          <p:nvPr>
            <p:ph type="title"/>
          </p:nvPr>
        </p:nvSpPr>
        <p:spPr/>
        <p:txBody>
          <a:bodyPr/>
          <a:lstStyle/>
          <a:p>
            <a:r>
              <a:rPr lang="en-US" dirty="0"/>
              <a:t>LOINC Overview</a:t>
            </a:r>
          </a:p>
        </p:txBody>
      </p:sp>
      <p:sp>
        <p:nvSpPr>
          <p:cNvPr id="3" name="Text Placeholder 2">
            <a:extLst>
              <a:ext uri="{FF2B5EF4-FFF2-40B4-BE49-F238E27FC236}">
                <a16:creationId xmlns:a16="http://schemas.microsoft.com/office/drawing/2014/main" id="{D9D470D2-E848-852A-FC21-311F5EC05CFB}"/>
              </a:ext>
            </a:extLst>
          </p:cNvPr>
          <p:cNvSpPr>
            <a:spLocks noGrp="1"/>
          </p:cNvSpPr>
          <p:nvPr>
            <p:ph type="body" idx="1"/>
          </p:nvPr>
        </p:nvSpPr>
        <p:spPr/>
        <p:txBody>
          <a:bodyPr/>
          <a:lstStyle/>
          <a:p>
            <a:endParaRPr lang="en-US" dirty="0"/>
          </a:p>
        </p:txBody>
      </p:sp>
      <p:pic>
        <p:nvPicPr>
          <p:cNvPr id="4" name="Picture 3">
            <a:extLst>
              <a:ext uri="{FF2B5EF4-FFF2-40B4-BE49-F238E27FC236}">
                <a16:creationId xmlns:a16="http://schemas.microsoft.com/office/drawing/2014/main" id="{43D1414E-A878-5EB7-7DDC-FB34AFECD955}"/>
              </a:ext>
            </a:extLst>
          </p:cNvPr>
          <p:cNvPicPr>
            <a:picLocks noChangeAspect="1"/>
          </p:cNvPicPr>
          <p:nvPr/>
        </p:nvPicPr>
        <p:blipFill>
          <a:blip r:embed="rId2"/>
          <a:srcRect/>
          <a:stretch/>
        </p:blipFill>
        <p:spPr>
          <a:xfrm>
            <a:off x="8049864" y="311148"/>
            <a:ext cx="3582847" cy="1515820"/>
          </a:xfrm>
          <a:prstGeom prst="rect">
            <a:avLst/>
          </a:prstGeom>
        </p:spPr>
      </p:pic>
    </p:spTree>
    <p:extLst>
      <p:ext uri="{BB962C8B-B14F-4D97-AF65-F5344CB8AC3E}">
        <p14:creationId xmlns:p14="http://schemas.microsoft.com/office/powerpoint/2010/main" val="1170483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357">
          <a:extLst>
            <a:ext uri="{FF2B5EF4-FFF2-40B4-BE49-F238E27FC236}">
              <a16:creationId xmlns:a16="http://schemas.microsoft.com/office/drawing/2014/main" id="{E2E5B0ED-92B4-E105-54B7-50D95C94D8D9}"/>
            </a:ext>
          </a:extLst>
        </p:cNvPr>
        <p:cNvGrpSpPr/>
        <p:nvPr/>
      </p:nvGrpSpPr>
      <p:grpSpPr>
        <a:xfrm>
          <a:off x="0" y="0"/>
          <a:ext cx="0" cy="0"/>
          <a:chOff x="0" y="0"/>
          <a:chExt cx="0" cy="0"/>
        </a:xfrm>
      </p:grpSpPr>
      <p:sp>
        <p:nvSpPr>
          <p:cNvPr id="358" name="Google Shape;358;p19">
            <a:extLst>
              <a:ext uri="{FF2B5EF4-FFF2-40B4-BE49-F238E27FC236}">
                <a16:creationId xmlns:a16="http://schemas.microsoft.com/office/drawing/2014/main" id="{7B208F11-11AF-3832-9F01-7F53780F0E99}"/>
              </a:ext>
            </a:extLst>
          </p:cNvPr>
          <p:cNvSpPr txBox="1">
            <a:spLocks noGrp="1"/>
          </p:cNvSpPr>
          <p:nvPr>
            <p:ph type="subTitle" idx="1"/>
          </p:nvPr>
        </p:nvSpPr>
        <p:spPr>
          <a:xfrm>
            <a:off x="491000" y="1204650"/>
            <a:ext cx="10314900" cy="5428200"/>
          </a:xfrm>
          <a:prstGeom prst="rect">
            <a:avLst/>
          </a:prstGeom>
          <a:noFill/>
          <a:ln>
            <a:noFill/>
          </a:ln>
        </p:spPr>
        <p:txBody>
          <a:bodyPr spcFirstLastPara="1" wrap="square" lIns="91425" tIns="45700" rIns="91425" bIns="45700" anchor="t" anchorCtr="0">
            <a:noAutofit/>
          </a:bodyPr>
          <a:lstStyle/>
          <a:p>
            <a:pPr lvl="0" indent="-414845">
              <a:lnSpc>
                <a:spcPct val="100000"/>
              </a:lnSpc>
              <a:buSzPts val="2933"/>
              <a:buFont typeface="Mulish"/>
              <a:buChar char="●"/>
            </a:pPr>
            <a:r>
              <a:rPr lang="en-US" sz="3200" dirty="0">
                <a:solidFill>
                  <a:schemeClr val="tx1"/>
                </a:solidFill>
                <a:latin typeface="Mulish"/>
                <a:ea typeface="Mulish"/>
                <a:cs typeface="Mulish"/>
                <a:sym typeface="Mulish"/>
              </a:rPr>
              <a:t>45,000 total concepts, including 3,653 new concepts</a:t>
            </a:r>
          </a:p>
          <a:p>
            <a:pPr marL="457200" lvl="0" indent="-414845" algn="l" rtl="0">
              <a:lnSpc>
                <a:spcPct val="100000"/>
              </a:lnSpc>
              <a:spcBef>
                <a:spcPts val="1067"/>
              </a:spcBef>
              <a:spcAft>
                <a:spcPts val="0"/>
              </a:spcAft>
              <a:buSzPts val="2933"/>
              <a:buFont typeface="Mulish"/>
              <a:buChar char="●"/>
            </a:pPr>
            <a:r>
              <a:rPr lang="en-US" sz="3200" dirty="0">
                <a:solidFill>
                  <a:schemeClr val="tx1"/>
                </a:solidFill>
                <a:latin typeface="Mulish"/>
                <a:ea typeface="Mulish"/>
                <a:cs typeface="Mulish"/>
                <a:sym typeface="Mulish"/>
              </a:rPr>
              <a:t>Priority was the top 20,000 most used laboratory observations</a:t>
            </a:r>
          </a:p>
          <a:p>
            <a:pPr marL="457200" lvl="0" indent="-414845" algn="l" rtl="0">
              <a:lnSpc>
                <a:spcPct val="100000"/>
              </a:lnSpc>
              <a:spcBef>
                <a:spcPts val="1067"/>
              </a:spcBef>
              <a:spcAft>
                <a:spcPts val="0"/>
              </a:spcAft>
              <a:buSzPts val="2933"/>
              <a:buFont typeface="Mulish"/>
              <a:buChar char="●"/>
            </a:pPr>
            <a:r>
              <a:rPr lang="en-US" sz="3200" dirty="0">
                <a:latin typeface="Mulish"/>
                <a:ea typeface="Mulish"/>
                <a:cs typeface="Mulish"/>
                <a:sym typeface="Mulish"/>
              </a:rPr>
              <a:t>(new) Coagulation tests, including clotting times, platelet aggregation, clotting factor assays, and clotting factor activities </a:t>
            </a:r>
          </a:p>
          <a:p>
            <a:pPr marL="457200" lvl="0" indent="-414845" algn="l" rtl="0">
              <a:lnSpc>
                <a:spcPct val="100000"/>
              </a:lnSpc>
              <a:spcBef>
                <a:spcPts val="1067"/>
              </a:spcBef>
              <a:spcAft>
                <a:spcPts val="0"/>
              </a:spcAft>
              <a:buSzPts val="2933"/>
              <a:buFont typeface="Mulish"/>
              <a:buChar char="●"/>
            </a:pPr>
            <a:r>
              <a:rPr lang="en-US" sz="3200" dirty="0">
                <a:latin typeface="Mulish"/>
                <a:ea typeface="Mulish"/>
                <a:cs typeface="Mulish"/>
                <a:sym typeface="Mulish"/>
              </a:rPr>
              <a:t>The LOINC Ontology can be found at </a:t>
            </a:r>
            <a:r>
              <a:rPr lang="en-US" sz="3200" dirty="0" err="1">
                <a:latin typeface="Mulish"/>
                <a:ea typeface="Mulish"/>
                <a:cs typeface="Mulish"/>
                <a:sym typeface="Mulish"/>
              </a:rPr>
              <a:t>loincsnomed.org</a:t>
            </a:r>
            <a:r>
              <a:rPr lang="en-US" sz="3200" dirty="0">
                <a:latin typeface="Mulish"/>
                <a:ea typeface="Mulish"/>
                <a:cs typeface="Mulish"/>
                <a:sym typeface="Mulish"/>
              </a:rPr>
              <a:t> </a:t>
            </a:r>
          </a:p>
        </p:txBody>
      </p:sp>
      <p:sp>
        <p:nvSpPr>
          <p:cNvPr id="359" name="Google Shape;359;p19">
            <a:extLst>
              <a:ext uri="{FF2B5EF4-FFF2-40B4-BE49-F238E27FC236}">
                <a16:creationId xmlns:a16="http://schemas.microsoft.com/office/drawing/2014/main" id="{F77CC2AA-B715-C764-8974-263DA0F876DC}"/>
              </a:ext>
            </a:extLst>
          </p:cNvPr>
          <p:cNvSpPr>
            <a:spLocks noGrp="1"/>
          </p:cNvSpPr>
          <p:nvPr>
            <p:ph type="pic" idx="2"/>
          </p:nvPr>
        </p:nvSpPr>
        <p:spPr>
          <a:xfrm>
            <a:off x="13568021" y="6710021"/>
            <a:ext cx="918000" cy="918000"/>
          </a:xfrm>
          <a:prstGeom prst="rect">
            <a:avLst/>
          </a:prstGeom>
          <a:noFill/>
          <a:ln>
            <a:noFill/>
          </a:ln>
        </p:spPr>
        <p:txBody>
          <a:bodyPr/>
          <a:lstStyle/>
          <a:p>
            <a:endParaRPr lang="en-US"/>
          </a:p>
        </p:txBody>
      </p:sp>
      <p:sp>
        <p:nvSpPr>
          <p:cNvPr id="360" name="Google Shape;360;p19">
            <a:extLst>
              <a:ext uri="{FF2B5EF4-FFF2-40B4-BE49-F238E27FC236}">
                <a16:creationId xmlns:a16="http://schemas.microsoft.com/office/drawing/2014/main" id="{07DC53BD-2586-B92A-C21C-A64C6C194EA7}"/>
              </a:ext>
            </a:extLst>
          </p:cNvPr>
          <p:cNvSpPr txBox="1">
            <a:spLocks noGrp="1"/>
          </p:cNvSpPr>
          <p:nvPr>
            <p:ph type="ctrTitle"/>
          </p:nvPr>
        </p:nvSpPr>
        <p:spPr>
          <a:xfrm>
            <a:off x="376350" y="530910"/>
            <a:ext cx="11439300" cy="471000"/>
          </a:xfrm>
          <a:prstGeom prst="rect">
            <a:avLst/>
          </a:prstGeom>
          <a:noFill/>
          <a:ln>
            <a:noFill/>
          </a:ln>
        </p:spPr>
        <p:txBody>
          <a:bodyPr spcFirstLastPara="1" wrap="square" lIns="91425" tIns="0" rIns="91425" bIns="0" anchor="t" anchorCtr="0">
            <a:spAutoFit/>
          </a:bodyPr>
          <a:lstStyle/>
          <a:p>
            <a:pPr marL="0" lvl="0" indent="0" algn="l" rtl="0">
              <a:lnSpc>
                <a:spcPct val="90000"/>
              </a:lnSpc>
              <a:spcBef>
                <a:spcPts val="0"/>
              </a:spcBef>
              <a:spcAft>
                <a:spcPts val="0"/>
              </a:spcAft>
              <a:buSzPts val="2700"/>
              <a:buNone/>
            </a:pPr>
            <a:r>
              <a:rPr lang="en-US" sz="3400" dirty="0">
                <a:solidFill>
                  <a:srgbClr val="003865"/>
                </a:solidFill>
                <a:latin typeface="Mulish SemiBold"/>
                <a:ea typeface="Mulish SemiBold"/>
                <a:cs typeface="Mulish SemiBold"/>
                <a:sym typeface="Mulish SemiBold"/>
              </a:rPr>
              <a:t>What is in the LOINC Ontology 2.82 release? </a:t>
            </a:r>
            <a:endParaRPr sz="3800" b="0" dirty="0"/>
          </a:p>
        </p:txBody>
      </p:sp>
      <p:pic>
        <p:nvPicPr>
          <p:cNvPr id="2" name="Google Shape;364;p52">
            <a:extLst>
              <a:ext uri="{FF2B5EF4-FFF2-40B4-BE49-F238E27FC236}">
                <a16:creationId xmlns:a16="http://schemas.microsoft.com/office/drawing/2014/main" id="{4071D6F6-45B3-1F94-DE43-6EB32AFBAFEF}"/>
              </a:ext>
            </a:extLst>
          </p:cNvPr>
          <p:cNvPicPr preferRelativeResize="0"/>
          <p:nvPr/>
        </p:nvPicPr>
        <p:blipFill rotWithShape="1">
          <a:blip r:embed="rId3">
            <a:alphaModFix/>
          </a:blip>
          <a:srcRect r="55514"/>
          <a:stretch/>
        </p:blipFill>
        <p:spPr>
          <a:xfrm>
            <a:off x="11290793" y="0"/>
            <a:ext cx="901201" cy="901199"/>
          </a:xfrm>
          <a:prstGeom prst="rect">
            <a:avLst/>
          </a:prstGeom>
          <a:noFill/>
          <a:ln>
            <a:noFill/>
          </a:ln>
        </p:spPr>
      </p:pic>
      <p:pic>
        <p:nvPicPr>
          <p:cNvPr id="3" name="Google Shape;365;p52">
            <a:extLst>
              <a:ext uri="{FF2B5EF4-FFF2-40B4-BE49-F238E27FC236}">
                <a16:creationId xmlns:a16="http://schemas.microsoft.com/office/drawing/2014/main" id="{B337D99F-F7CD-2901-3A39-16223148A4CA}"/>
              </a:ext>
            </a:extLst>
          </p:cNvPr>
          <p:cNvPicPr preferRelativeResize="0"/>
          <p:nvPr/>
        </p:nvPicPr>
        <p:blipFill rotWithShape="1">
          <a:blip r:embed="rId4">
            <a:alphaModFix/>
          </a:blip>
          <a:srcRect/>
          <a:stretch/>
        </p:blipFill>
        <p:spPr>
          <a:xfrm>
            <a:off x="8889256" y="21452"/>
            <a:ext cx="2334986" cy="908050"/>
          </a:xfrm>
          <a:prstGeom prst="rect">
            <a:avLst/>
          </a:prstGeom>
          <a:noFill/>
          <a:ln>
            <a:noFill/>
          </a:ln>
        </p:spPr>
      </p:pic>
    </p:spTree>
    <p:extLst>
      <p:ext uri="{BB962C8B-B14F-4D97-AF65-F5344CB8AC3E}">
        <p14:creationId xmlns:p14="http://schemas.microsoft.com/office/powerpoint/2010/main" val="1332309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524">
          <a:extLst>
            <a:ext uri="{FF2B5EF4-FFF2-40B4-BE49-F238E27FC236}">
              <a16:creationId xmlns:a16="http://schemas.microsoft.com/office/drawing/2014/main" id="{7587D624-06DF-AA54-385E-D0A253D2A5E9}"/>
            </a:ext>
          </a:extLst>
        </p:cNvPr>
        <p:cNvGrpSpPr/>
        <p:nvPr/>
      </p:nvGrpSpPr>
      <p:grpSpPr>
        <a:xfrm>
          <a:off x="0" y="0"/>
          <a:ext cx="0" cy="0"/>
          <a:chOff x="0" y="0"/>
          <a:chExt cx="0" cy="0"/>
        </a:xfrm>
      </p:grpSpPr>
      <p:sp>
        <p:nvSpPr>
          <p:cNvPr id="525" name="Google Shape;525;g33b2359f48b_1_38">
            <a:extLst>
              <a:ext uri="{FF2B5EF4-FFF2-40B4-BE49-F238E27FC236}">
                <a16:creationId xmlns:a16="http://schemas.microsoft.com/office/drawing/2014/main" id="{A4064434-1F80-575F-D8C3-655028419273}"/>
              </a:ext>
            </a:extLst>
          </p:cNvPr>
          <p:cNvSpPr txBox="1">
            <a:spLocks noGrp="1"/>
          </p:cNvSpPr>
          <p:nvPr>
            <p:ph type="title"/>
          </p:nvPr>
        </p:nvSpPr>
        <p:spPr>
          <a:xfrm>
            <a:off x="838200" y="1358900"/>
            <a:ext cx="10515599" cy="1122652"/>
          </a:xfrm>
          <a:prstGeom prst="rect">
            <a:avLst/>
          </a:prstGeom>
        </p:spPr>
        <p:txBody>
          <a:bodyPr spcFirstLastPara="1" wrap="square" lIns="91425" tIns="45700" rIns="91425" bIns="45700" anchor="t" anchorCtr="0">
            <a:noAutofit/>
          </a:bodyPr>
          <a:lstStyle/>
          <a:p>
            <a:pPr lvl="0">
              <a:buSzPts val="1100"/>
            </a:pPr>
            <a:r>
              <a:rPr lang="en-US" sz="3600" dirty="0"/>
              <a:t>How do I make optimal use of search functionality in the hierarchy of the LOINC Ontology?</a:t>
            </a:r>
            <a:endParaRPr sz="3600" dirty="0"/>
          </a:p>
        </p:txBody>
      </p:sp>
      <p:sp>
        <p:nvSpPr>
          <p:cNvPr id="2" name="Text Placeholder 1">
            <a:extLst>
              <a:ext uri="{FF2B5EF4-FFF2-40B4-BE49-F238E27FC236}">
                <a16:creationId xmlns:a16="http://schemas.microsoft.com/office/drawing/2014/main" id="{71FCCCEC-0396-5F58-DEED-AEB67AF87C20}"/>
              </a:ext>
            </a:extLst>
          </p:cNvPr>
          <p:cNvSpPr>
            <a:spLocks noGrp="1"/>
          </p:cNvSpPr>
          <p:nvPr>
            <p:ph type="body" idx="1"/>
          </p:nvPr>
        </p:nvSpPr>
        <p:spPr>
          <a:xfrm>
            <a:off x="838200" y="2939253"/>
            <a:ext cx="10515600" cy="2366963"/>
          </a:xfrm>
        </p:spPr>
        <p:txBody>
          <a:bodyPr>
            <a:normAutofit/>
          </a:bodyPr>
          <a:lstStyle/>
          <a:p>
            <a:r>
              <a:rPr lang="en-US" sz="3600" dirty="0"/>
              <a:t>You need to become proficient in the SNOMED Expression Constraint Language (ECL)</a:t>
            </a:r>
          </a:p>
          <a:p>
            <a:r>
              <a:rPr lang="en-US" sz="3600" dirty="0"/>
              <a:t>Educational materials for ECL can be found </a:t>
            </a:r>
            <a:r>
              <a:rPr lang="en-US" sz="3600" dirty="0">
                <a:hlinkClick r:id="rId3"/>
              </a:rPr>
              <a:t>here</a:t>
            </a:r>
            <a:endParaRPr lang="en-US" sz="3600" dirty="0"/>
          </a:p>
          <a:p>
            <a:pPr marL="114300" indent="0">
              <a:buNone/>
            </a:pPr>
            <a:endParaRPr lang="en-US" sz="3600" dirty="0"/>
          </a:p>
        </p:txBody>
      </p:sp>
      <p:pic>
        <p:nvPicPr>
          <p:cNvPr id="3" name="Google Shape;364;p52">
            <a:extLst>
              <a:ext uri="{FF2B5EF4-FFF2-40B4-BE49-F238E27FC236}">
                <a16:creationId xmlns:a16="http://schemas.microsoft.com/office/drawing/2014/main" id="{D03F32E9-5A78-0756-7590-4E1332868160}"/>
              </a:ext>
            </a:extLst>
          </p:cNvPr>
          <p:cNvPicPr preferRelativeResize="0"/>
          <p:nvPr/>
        </p:nvPicPr>
        <p:blipFill rotWithShape="1">
          <a:blip r:embed="rId4">
            <a:alphaModFix/>
          </a:blip>
          <a:srcRect r="55514"/>
          <a:stretch/>
        </p:blipFill>
        <p:spPr>
          <a:xfrm>
            <a:off x="11290793" y="0"/>
            <a:ext cx="901201" cy="901199"/>
          </a:xfrm>
          <a:prstGeom prst="rect">
            <a:avLst/>
          </a:prstGeom>
          <a:noFill/>
          <a:ln>
            <a:noFill/>
          </a:ln>
        </p:spPr>
      </p:pic>
      <p:pic>
        <p:nvPicPr>
          <p:cNvPr id="4" name="Google Shape;365;p52">
            <a:extLst>
              <a:ext uri="{FF2B5EF4-FFF2-40B4-BE49-F238E27FC236}">
                <a16:creationId xmlns:a16="http://schemas.microsoft.com/office/drawing/2014/main" id="{CE59F901-8D26-69AF-E2E2-99FFBF26B304}"/>
              </a:ext>
            </a:extLst>
          </p:cNvPr>
          <p:cNvPicPr preferRelativeResize="0"/>
          <p:nvPr/>
        </p:nvPicPr>
        <p:blipFill rotWithShape="1">
          <a:blip r:embed="rId5">
            <a:alphaModFix/>
          </a:blip>
          <a:srcRect/>
          <a:stretch/>
        </p:blipFill>
        <p:spPr>
          <a:xfrm>
            <a:off x="8889256" y="21452"/>
            <a:ext cx="2334986" cy="908050"/>
          </a:xfrm>
          <a:prstGeom prst="rect">
            <a:avLst/>
          </a:prstGeom>
          <a:noFill/>
          <a:ln>
            <a:noFill/>
          </a:ln>
        </p:spPr>
      </p:pic>
    </p:spTree>
    <p:extLst>
      <p:ext uri="{BB962C8B-B14F-4D97-AF65-F5344CB8AC3E}">
        <p14:creationId xmlns:p14="http://schemas.microsoft.com/office/powerpoint/2010/main" val="2203659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524">
          <a:extLst>
            <a:ext uri="{FF2B5EF4-FFF2-40B4-BE49-F238E27FC236}">
              <a16:creationId xmlns:a16="http://schemas.microsoft.com/office/drawing/2014/main" id="{E6584CC5-A68A-9EEA-B46B-8418955AE110}"/>
            </a:ext>
          </a:extLst>
        </p:cNvPr>
        <p:cNvGrpSpPr/>
        <p:nvPr/>
      </p:nvGrpSpPr>
      <p:grpSpPr>
        <a:xfrm>
          <a:off x="0" y="0"/>
          <a:ext cx="0" cy="0"/>
          <a:chOff x="0" y="0"/>
          <a:chExt cx="0" cy="0"/>
        </a:xfrm>
      </p:grpSpPr>
      <p:sp>
        <p:nvSpPr>
          <p:cNvPr id="525" name="Google Shape;525;g33b2359f48b_1_38">
            <a:extLst>
              <a:ext uri="{FF2B5EF4-FFF2-40B4-BE49-F238E27FC236}">
                <a16:creationId xmlns:a16="http://schemas.microsoft.com/office/drawing/2014/main" id="{EA8E6A6A-CED1-9079-386A-94EB7C946250}"/>
              </a:ext>
            </a:extLst>
          </p:cNvPr>
          <p:cNvSpPr txBox="1">
            <a:spLocks noGrp="1"/>
          </p:cNvSpPr>
          <p:nvPr>
            <p:ph type="title"/>
          </p:nvPr>
        </p:nvSpPr>
        <p:spPr>
          <a:xfrm>
            <a:off x="775193" y="901199"/>
            <a:ext cx="10515600" cy="1122652"/>
          </a:xfrm>
          <a:prstGeom prst="rect">
            <a:avLst/>
          </a:prstGeom>
        </p:spPr>
        <p:txBody>
          <a:bodyPr spcFirstLastPara="1" wrap="square" lIns="91425" tIns="45700" rIns="91425" bIns="45700" anchor="t" anchorCtr="0">
            <a:noAutofit/>
          </a:bodyPr>
          <a:lstStyle/>
          <a:p>
            <a:pPr lvl="0">
              <a:buSzPts val="1100"/>
            </a:pPr>
            <a:r>
              <a:rPr lang="en-US" sz="4100" dirty="0"/>
              <a:t>What is a use case for the LOINC Ontology and how would I use it? </a:t>
            </a:r>
            <a:br>
              <a:rPr lang="en-US" sz="4100" dirty="0"/>
            </a:br>
            <a:br>
              <a:rPr lang="en-US" sz="4100" dirty="0"/>
            </a:br>
            <a:br>
              <a:rPr lang="en-US" sz="4100" dirty="0"/>
            </a:br>
            <a:br>
              <a:rPr lang="en-US" sz="4100" dirty="0"/>
            </a:br>
            <a:endParaRPr sz="4100" dirty="0"/>
          </a:p>
        </p:txBody>
      </p:sp>
      <p:sp>
        <p:nvSpPr>
          <p:cNvPr id="2" name="Text Placeholder 1">
            <a:extLst>
              <a:ext uri="{FF2B5EF4-FFF2-40B4-BE49-F238E27FC236}">
                <a16:creationId xmlns:a16="http://schemas.microsoft.com/office/drawing/2014/main" id="{BC22BEF3-FF09-F3D8-8BA2-2F931D40914E}"/>
              </a:ext>
            </a:extLst>
          </p:cNvPr>
          <p:cNvSpPr>
            <a:spLocks noGrp="1"/>
          </p:cNvSpPr>
          <p:nvPr>
            <p:ph type="body" idx="1"/>
          </p:nvPr>
        </p:nvSpPr>
        <p:spPr>
          <a:xfrm>
            <a:off x="775193" y="2287443"/>
            <a:ext cx="10515600" cy="4351338"/>
          </a:xfrm>
        </p:spPr>
        <p:txBody>
          <a:bodyPr>
            <a:normAutofit/>
          </a:bodyPr>
          <a:lstStyle/>
          <a:p>
            <a:pPr marL="114300" indent="0">
              <a:buNone/>
            </a:pPr>
            <a:r>
              <a:rPr lang="en-US" b="1" dirty="0"/>
              <a:t>The power of the LOINC Ontology, when used with the International Edition of SNOMED CT, is that you can reason using all the relationships in SNOMED CT via the Expression Constraint Language (ECL).</a:t>
            </a:r>
          </a:p>
          <a:p>
            <a:r>
              <a:rPr lang="en-US" kern="100" dirty="0">
                <a:latin typeface="Aptos" panose="020B0004020202020204" pitchFamily="34" charset="0"/>
                <a:ea typeface="Aptos" panose="020B0004020202020204" pitchFamily="34" charset="0"/>
                <a:cs typeface="Times New Roman" panose="02020603050405020304" pitchFamily="18" charset="0"/>
              </a:rPr>
              <a:t>Find all tests for serum </a:t>
            </a:r>
            <a:r>
              <a:rPr lang="en-US" b="1" u="sng" kern="100" dirty="0">
                <a:latin typeface="Aptos" panose="020B0004020202020204" pitchFamily="34" charset="0"/>
                <a:ea typeface="Aptos" panose="020B0004020202020204" pitchFamily="34" charset="0"/>
                <a:cs typeface="Times New Roman" panose="02020603050405020304" pitchFamily="18" charset="0"/>
              </a:rPr>
              <a:t>electrolytes</a:t>
            </a:r>
          </a:p>
          <a:p>
            <a:r>
              <a:rPr lang="en-US" kern="100" dirty="0">
                <a:latin typeface="Aptos" panose="020B0004020202020204" pitchFamily="34" charset="0"/>
                <a:ea typeface="Aptos" panose="020B0004020202020204" pitchFamily="34" charset="0"/>
                <a:cs typeface="Times New Roman" panose="02020603050405020304" pitchFamily="18" charset="0"/>
              </a:rPr>
              <a:t>Find all tests that can detect </a:t>
            </a:r>
            <a:r>
              <a:rPr lang="en-US" b="1" u="sng" kern="100" dirty="0">
                <a:latin typeface="Aptos" panose="020B0004020202020204" pitchFamily="34" charset="0"/>
                <a:ea typeface="Aptos" panose="020B0004020202020204" pitchFamily="34" charset="0"/>
                <a:cs typeface="Times New Roman" panose="02020603050405020304" pitchFamily="18" charset="0"/>
              </a:rPr>
              <a:t>opioid</a:t>
            </a:r>
            <a:r>
              <a:rPr lang="en-US" kern="100" dirty="0">
                <a:latin typeface="Aptos" panose="020B0004020202020204" pitchFamily="34" charset="0"/>
                <a:ea typeface="Aptos" panose="020B0004020202020204" pitchFamily="34" charset="0"/>
                <a:cs typeface="Times New Roman" panose="02020603050405020304" pitchFamily="18" charset="0"/>
              </a:rPr>
              <a:t> use, or that are used to monitor therapeutic use</a:t>
            </a:r>
          </a:p>
          <a:p>
            <a:pPr marL="114300" indent="0">
              <a:buNone/>
            </a:pPr>
            <a:endParaRPr lang="en-US" dirty="0"/>
          </a:p>
        </p:txBody>
      </p:sp>
      <p:pic>
        <p:nvPicPr>
          <p:cNvPr id="3" name="Google Shape;479;p61">
            <a:extLst>
              <a:ext uri="{FF2B5EF4-FFF2-40B4-BE49-F238E27FC236}">
                <a16:creationId xmlns:a16="http://schemas.microsoft.com/office/drawing/2014/main" id="{C1C2D5C8-F034-BCF3-68B8-B6E9977BC43E}"/>
              </a:ext>
            </a:extLst>
          </p:cNvPr>
          <p:cNvPicPr preferRelativeResize="0"/>
          <p:nvPr/>
        </p:nvPicPr>
        <p:blipFill rotWithShape="1">
          <a:blip r:embed="rId3">
            <a:alphaModFix/>
          </a:blip>
          <a:srcRect r="55514"/>
          <a:stretch/>
        </p:blipFill>
        <p:spPr>
          <a:xfrm>
            <a:off x="11290793" y="0"/>
            <a:ext cx="901201" cy="901199"/>
          </a:xfrm>
          <a:prstGeom prst="rect">
            <a:avLst/>
          </a:prstGeom>
          <a:noFill/>
          <a:ln>
            <a:noFill/>
          </a:ln>
        </p:spPr>
      </p:pic>
      <p:pic>
        <p:nvPicPr>
          <p:cNvPr id="4" name="Google Shape;480;p61">
            <a:extLst>
              <a:ext uri="{FF2B5EF4-FFF2-40B4-BE49-F238E27FC236}">
                <a16:creationId xmlns:a16="http://schemas.microsoft.com/office/drawing/2014/main" id="{91041BC9-4F7D-82D9-6E1B-DF00F8EDAB9E}"/>
              </a:ext>
            </a:extLst>
          </p:cNvPr>
          <p:cNvPicPr preferRelativeResize="0"/>
          <p:nvPr/>
        </p:nvPicPr>
        <p:blipFill rotWithShape="1">
          <a:blip r:embed="rId4">
            <a:alphaModFix/>
          </a:blip>
          <a:srcRect/>
          <a:stretch/>
        </p:blipFill>
        <p:spPr>
          <a:xfrm>
            <a:off x="8889256" y="21452"/>
            <a:ext cx="2334986" cy="908050"/>
          </a:xfrm>
          <a:prstGeom prst="rect">
            <a:avLst/>
          </a:prstGeom>
          <a:noFill/>
          <a:ln>
            <a:noFill/>
          </a:ln>
        </p:spPr>
      </p:pic>
    </p:spTree>
    <p:extLst>
      <p:ext uri="{BB962C8B-B14F-4D97-AF65-F5344CB8AC3E}">
        <p14:creationId xmlns:p14="http://schemas.microsoft.com/office/powerpoint/2010/main" val="436474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B3F4F-4AA7-8B5C-5F8C-74BA102F411C}"/>
              </a:ext>
            </a:extLst>
          </p:cNvPr>
          <p:cNvSpPr>
            <a:spLocks noGrp="1"/>
          </p:cNvSpPr>
          <p:nvPr>
            <p:ph type="title"/>
          </p:nvPr>
        </p:nvSpPr>
        <p:spPr/>
        <p:txBody>
          <a:bodyPr>
            <a:normAutofit/>
          </a:bodyPr>
          <a:lstStyle/>
          <a:p>
            <a:r>
              <a:rPr lang="en-US" sz="3600" dirty="0"/>
              <a:t>ECL Query for all tests for sexually transmitted infections</a:t>
            </a:r>
          </a:p>
        </p:txBody>
      </p:sp>
      <p:pic>
        <p:nvPicPr>
          <p:cNvPr id="4" name="Picture 3">
            <a:extLst>
              <a:ext uri="{FF2B5EF4-FFF2-40B4-BE49-F238E27FC236}">
                <a16:creationId xmlns:a16="http://schemas.microsoft.com/office/drawing/2014/main" id="{091D4A2B-8127-8FE8-B3D5-5F82F084C4F9}"/>
              </a:ext>
            </a:extLst>
          </p:cNvPr>
          <p:cNvPicPr>
            <a:picLocks noChangeAspect="1"/>
          </p:cNvPicPr>
          <p:nvPr/>
        </p:nvPicPr>
        <p:blipFill>
          <a:blip r:embed="rId2"/>
          <a:stretch>
            <a:fillRect/>
          </a:stretch>
        </p:blipFill>
        <p:spPr>
          <a:xfrm>
            <a:off x="838200" y="1683683"/>
            <a:ext cx="8369300" cy="4848880"/>
          </a:xfrm>
          <a:prstGeom prst="rect">
            <a:avLst/>
          </a:prstGeom>
        </p:spPr>
      </p:pic>
    </p:spTree>
    <p:extLst>
      <p:ext uri="{BB962C8B-B14F-4D97-AF65-F5344CB8AC3E}">
        <p14:creationId xmlns:p14="http://schemas.microsoft.com/office/powerpoint/2010/main" val="3087373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724EA-D9F8-802D-7E9E-8FC65A2A994E}"/>
              </a:ext>
            </a:extLst>
          </p:cNvPr>
          <p:cNvSpPr>
            <a:spLocks noGrp="1"/>
          </p:cNvSpPr>
          <p:nvPr>
            <p:ph type="ctrTitle"/>
          </p:nvPr>
        </p:nvSpPr>
        <p:spPr>
          <a:xfrm>
            <a:off x="1524000" y="1122363"/>
            <a:ext cx="9766300" cy="2387600"/>
          </a:xfrm>
        </p:spPr>
        <p:txBody>
          <a:bodyPr>
            <a:normAutofit/>
          </a:bodyPr>
          <a:lstStyle/>
          <a:p>
            <a:r>
              <a:rPr lang="en-US" dirty="0">
                <a:solidFill>
                  <a:srgbClr val="29A9E1"/>
                </a:solidFill>
              </a:rPr>
              <a:t>LOINC Mapping Use Cases</a:t>
            </a:r>
          </a:p>
        </p:txBody>
      </p:sp>
      <p:sp>
        <p:nvSpPr>
          <p:cNvPr id="3" name="Subtitle 2">
            <a:extLst>
              <a:ext uri="{FF2B5EF4-FFF2-40B4-BE49-F238E27FC236}">
                <a16:creationId xmlns:a16="http://schemas.microsoft.com/office/drawing/2014/main" id="{C3B2B9B3-70C3-FAFB-5A25-3557B7C212AC}"/>
              </a:ext>
            </a:extLst>
          </p:cNvPr>
          <p:cNvSpPr>
            <a:spLocks noGrp="1"/>
          </p:cNvSpPr>
          <p:nvPr>
            <p:ph type="subTitle" idx="1"/>
          </p:nvPr>
        </p:nvSpPr>
        <p:spPr/>
        <p:txBody>
          <a:bodyPr/>
          <a:lstStyle/>
          <a:p>
            <a:r>
              <a:rPr lang="en-US" dirty="0"/>
              <a:t>Stan Huff</a:t>
            </a:r>
          </a:p>
          <a:p>
            <a:r>
              <a:rPr lang="en-US" dirty="0"/>
              <a:t>Eza Hafeza</a:t>
            </a:r>
          </a:p>
          <a:p>
            <a:r>
              <a:rPr lang="en-US" dirty="0"/>
              <a:t>Pam Banning</a:t>
            </a:r>
          </a:p>
        </p:txBody>
      </p:sp>
      <p:sp>
        <p:nvSpPr>
          <p:cNvPr id="4" name="Slide Number Placeholder 6">
            <a:extLst>
              <a:ext uri="{FF2B5EF4-FFF2-40B4-BE49-F238E27FC236}">
                <a16:creationId xmlns:a16="http://schemas.microsoft.com/office/drawing/2014/main" id="{FE95380A-B7F5-C2BD-A9A2-D75D172994AB}"/>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8768745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E4D2BC-6209-BAD4-53C4-0B18D72C5FD3}"/>
              </a:ext>
            </a:extLst>
          </p:cNvPr>
          <p:cNvSpPr>
            <a:spLocks noGrp="1"/>
          </p:cNvSpPr>
          <p:nvPr>
            <p:ph type="body" idx="1"/>
          </p:nvPr>
        </p:nvSpPr>
        <p:spPr>
          <a:xfrm>
            <a:off x="1469570" y="1825625"/>
            <a:ext cx="9884229" cy="4038600"/>
          </a:xfrm>
        </p:spPr>
        <p:txBody>
          <a:bodyPr/>
          <a:lstStyle/>
          <a:p>
            <a:pPr marL="114300" indent="0">
              <a:buNone/>
            </a:pPr>
            <a:r>
              <a:rPr lang="en-US" dirty="0"/>
              <a:t>Most health data systems use their own internal codes</a:t>
            </a:r>
          </a:p>
          <a:p>
            <a:pPr lvl="1"/>
            <a:r>
              <a:rPr lang="en-US" dirty="0">
                <a:latin typeface="Lato" panose="020F0502020204030203" pitchFamily="34" charset="0"/>
              </a:rPr>
              <a:t>EHRs, Lab Information Systems, Devices (</a:t>
            </a:r>
            <a:r>
              <a:rPr lang="en-US" dirty="0" err="1">
                <a:latin typeface="Lato" panose="020F0502020204030203" pitchFamily="34" charset="0"/>
              </a:rPr>
              <a:t>ventilators,weight</a:t>
            </a:r>
            <a:r>
              <a:rPr lang="en-US" dirty="0">
                <a:latin typeface="Lato" panose="020F0502020204030203" pitchFamily="34" charset="0"/>
              </a:rPr>
              <a:t> scales, BP measurement machines, etc.), Research databases, Analytical databases</a:t>
            </a:r>
          </a:p>
          <a:p>
            <a:pPr lvl="1"/>
            <a:r>
              <a:rPr lang="en-US" dirty="0">
                <a:latin typeface="Lato" panose="020F0502020204030203" pitchFamily="34" charset="0"/>
              </a:rPr>
              <a:t>Systems from the same vendor often have differences in codes for implementations at different sites</a:t>
            </a:r>
          </a:p>
          <a:p>
            <a:pPr lvl="1"/>
            <a:r>
              <a:rPr lang="en-US" dirty="0">
                <a:latin typeface="Lato" panose="020F0502020204030203" pitchFamily="34" charset="0"/>
              </a:rPr>
              <a:t>Different coding systems are used for billing, problem lists, drug trials, morbidity and mortality reporting</a:t>
            </a:r>
          </a:p>
          <a:p>
            <a:pPr marL="114300" indent="0">
              <a:buNone/>
            </a:pPr>
            <a:r>
              <a:rPr lang="en-US" dirty="0"/>
              <a:t>We want data to be reusable, and shared across systems, so mapping between code systems is a common need</a:t>
            </a:r>
          </a:p>
          <a:p>
            <a:pPr lvl="1"/>
            <a:endParaRPr lang="en-US" dirty="0">
              <a:latin typeface="Lato" panose="020F0502020204030203" pitchFamily="34" charset="0"/>
            </a:endParaRPr>
          </a:p>
        </p:txBody>
      </p:sp>
      <p:sp>
        <p:nvSpPr>
          <p:cNvPr id="3" name="Title 2">
            <a:extLst>
              <a:ext uri="{FF2B5EF4-FFF2-40B4-BE49-F238E27FC236}">
                <a16:creationId xmlns:a16="http://schemas.microsoft.com/office/drawing/2014/main" id="{6FE0F7F8-E321-B219-C901-68B1F1A15625}"/>
              </a:ext>
            </a:extLst>
          </p:cNvPr>
          <p:cNvSpPr>
            <a:spLocks noGrp="1"/>
          </p:cNvSpPr>
          <p:nvPr>
            <p:ph type="title"/>
          </p:nvPr>
        </p:nvSpPr>
        <p:spPr>
          <a:xfrm>
            <a:off x="838200" y="568036"/>
            <a:ext cx="10515600" cy="1122652"/>
          </a:xfrm>
        </p:spPr>
        <p:txBody>
          <a:bodyPr/>
          <a:lstStyle/>
          <a:p>
            <a:r>
              <a:rPr lang="en-US" dirty="0"/>
              <a:t>The current situation</a:t>
            </a:r>
          </a:p>
        </p:txBody>
      </p:sp>
      <p:pic>
        <p:nvPicPr>
          <p:cNvPr id="6" name="Graphic 5" descr="Detective female with solid fill">
            <a:extLst>
              <a:ext uri="{FF2B5EF4-FFF2-40B4-BE49-F238E27FC236}">
                <a16:creationId xmlns:a16="http://schemas.microsoft.com/office/drawing/2014/main" id="{2AFF6A6E-4C1A-E646-FADE-5CD917AA7AD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94842" y="1994239"/>
            <a:ext cx="914400" cy="914400"/>
          </a:xfrm>
          <a:prstGeom prst="rect">
            <a:avLst/>
          </a:prstGeom>
        </p:spPr>
      </p:pic>
      <p:pic>
        <p:nvPicPr>
          <p:cNvPr id="9" name="Graphic 8" descr="Recycle with solid fill">
            <a:extLst>
              <a:ext uri="{FF2B5EF4-FFF2-40B4-BE49-F238E27FC236}">
                <a16:creationId xmlns:a16="http://schemas.microsoft.com/office/drawing/2014/main" id="{8E8194BC-4DD0-655F-34E6-A20C0D9C63EA}"/>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694842" y="4905827"/>
            <a:ext cx="914400" cy="914400"/>
          </a:xfrm>
          <a:prstGeom prst="rect">
            <a:avLst/>
          </a:prstGeom>
        </p:spPr>
      </p:pic>
      <p:sp>
        <p:nvSpPr>
          <p:cNvPr id="4" name="Slide Number Placeholder 6">
            <a:extLst>
              <a:ext uri="{FF2B5EF4-FFF2-40B4-BE49-F238E27FC236}">
                <a16:creationId xmlns:a16="http://schemas.microsoft.com/office/drawing/2014/main" id="{56DD31FE-101E-3162-6068-7E9D33E8B5EF}"/>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1558653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BB469F-8762-31BD-829A-82E9348795B2}"/>
              </a:ext>
            </a:extLst>
          </p:cNvPr>
          <p:cNvSpPr>
            <a:spLocks noGrp="1"/>
          </p:cNvSpPr>
          <p:nvPr>
            <p:ph type="body" idx="1"/>
          </p:nvPr>
        </p:nvSpPr>
        <p:spPr>
          <a:xfrm>
            <a:off x="1534886" y="1825625"/>
            <a:ext cx="9818914" cy="4038600"/>
          </a:xfrm>
        </p:spPr>
        <p:txBody>
          <a:bodyPr>
            <a:normAutofit fontScale="92500" lnSpcReduction="20000"/>
          </a:bodyPr>
          <a:lstStyle/>
          <a:p>
            <a:pPr marL="114300" indent="0">
              <a:buNone/>
            </a:pPr>
            <a:r>
              <a:rPr lang="en-US" dirty="0"/>
              <a:t>The most demanding use case is when the data is used for direct patient care; little or no margin for error. (mapping local codes to standard codes)</a:t>
            </a:r>
          </a:p>
          <a:p>
            <a:pPr marL="114300" indent="0">
              <a:buNone/>
            </a:pPr>
            <a:endParaRPr lang="en-US" dirty="0"/>
          </a:p>
          <a:p>
            <a:pPr marL="114300" indent="0">
              <a:buNone/>
            </a:pPr>
            <a:r>
              <a:rPr lang="en-US" dirty="0"/>
              <a:t>Mapping for billing must be correct, or you may not get paid, or you may be guilty of fraud (mapping SNOMED to ICD, or LOINC to CPT)</a:t>
            </a:r>
          </a:p>
          <a:p>
            <a:endParaRPr lang="en-US" dirty="0"/>
          </a:p>
          <a:p>
            <a:pPr marL="114300" indent="0">
              <a:buNone/>
            </a:pPr>
            <a:r>
              <a:rPr lang="en-US" dirty="0"/>
              <a:t>Statistical analysis is a little less demanding because you can just analyze a bigger set of data until you get to the p-value you want (local codes to standard codes)</a:t>
            </a:r>
          </a:p>
        </p:txBody>
      </p:sp>
      <p:sp>
        <p:nvSpPr>
          <p:cNvPr id="3" name="Title 2">
            <a:extLst>
              <a:ext uri="{FF2B5EF4-FFF2-40B4-BE49-F238E27FC236}">
                <a16:creationId xmlns:a16="http://schemas.microsoft.com/office/drawing/2014/main" id="{944DC1C3-4491-1B31-76C9-D81A9075253D}"/>
              </a:ext>
            </a:extLst>
          </p:cNvPr>
          <p:cNvSpPr>
            <a:spLocks noGrp="1"/>
          </p:cNvSpPr>
          <p:nvPr>
            <p:ph type="title"/>
          </p:nvPr>
        </p:nvSpPr>
        <p:spPr>
          <a:xfrm>
            <a:off x="838200" y="568036"/>
            <a:ext cx="10515600" cy="1122652"/>
          </a:xfrm>
        </p:spPr>
        <p:txBody>
          <a:bodyPr>
            <a:normAutofit/>
          </a:bodyPr>
          <a:lstStyle/>
          <a:p>
            <a:r>
              <a:rPr lang="en-US" dirty="0"/>
              <a:t>Why Use Cases Matter in Mapping</a:t>
            </a:r>
          </a:p>
        </p:txBody>
      </p:sp>
      <p:pic>
        <p:nvPicPr>
          <p:cNvPr id="6" name="Graphic 5" descr="Inpatient with solid fill">
            <a:extLst>
              <a:ext uri="{FF2B5EF4-FFF2-40B4-BE49-F238E27FC236}">
                <a16:creationId xmlns:a16="http://schemas.microsoft.com/office/drawing/2014/main" id="{E8320D07-35CF-8ACE-6F1C-44D2007911E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10708" y="1869167"/>
            <a:ext cx="914400" cy="914400"/>
          </a:xfrm>
          <a:prstGeom prst="rect">
            <a:avLst/>
          </a:prstGeom>
        </p:spPr>
      </p:pic>
      <p:pic>
        <p:nvPicPr>
          <p:cNvPr id="8" name="Graphic 7" descr="Money with solid fill">
            <a:extLst>
              <a:ext uri="{FF2B5EF4-FFF2-40B4-BE49-F238E27FC236}">
                <a16:creationId xmlns:a16="http://schemas.microsoft.com/office/drawing/2014/main" id="{EA807990-F1ED-B446-2044-57C0E96D9F87}"/>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710708" y="3236831"/>
            <a:ext cx="914400" cy="914400"/>
          </a:xfrm>
          <a:prstGeom prst="rect">
            <a:avLst/>
          </a:prstGeom>
        </p:spPr>
      </p:pic>
      <p:pic>
        <p:nvPicPr>
          <p:cNvPr id="10" name="Graphic 9" descr="Bar chart with solid fill">
            <a:extLst>
              <a:ext uri="{FF2B5EF4-FFF2-40B4-BE49-F238E27FC236}">
                <a16:creationId xmlns:a16="http://schemas.microsoft.com/office/drawing/2014/main" id="{7E79370F-051A-3C1A-506C-41C83F237BE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0708" y="4604495"/>
            <a:ext cx="914400" cy="914400"/>
          </a:xfrm>
          <a:prstGeom prst="rect">
            <a:avLst/>
          </a:prstGeom>
        </p:spPr>
      </p:pic>
      <p:sp>
        <p:nvSpPr>
          <p:cNvPr id="4" name="Slide Number Placeholder 6">
            <a:extLst>
              <a:ext uri="{FF2B5EF4-FFF2-40B4-BE49-F238E27FC236}">
                <a16:creationId xmlns:a16="http://schemas.microsoft.com/office/drawing/2014/main" id="{79B257E7-0AA9-5453-8EA0-BB9A7B8DA2C2}"/>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718826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AA00B0-0EA1-1D96-AB35-E066F1922EAF}"/>
              </a:ext>
            </a:extLst>
          </p:cNvPr>
          <p:cNvSpPr>
            <a:spLocks noGrp="1"/>
          </p:cNvSpPr>
          <p:nvPr>
            <p:ph type="body" idx="1"/>
          </p:nvPr>
        </p:nvSpPr>
        <p:spPr/>
        <p:txBody>
          <a:bodyPr/>
          <a:lstStyle/>
          <a:p>
            <a:pPr marL="114300" indent="0">
              <a:buNone/>
            </a:pPr>
            <a:r>
              <a:rPr lang="en-US" dirty="0"/>
              <a:t>Mapping local codes to LOINC is different than mapping local codes to ICD</a:t>
            </a:r>
          </a:p>
          <a:p>
            <a:pPr lvl="1"/>
            <a:r>
              <a:rPr lang="en-US" dirty="0">
                <a:latin typeface="Lato" panose="020F0502020204030203" pitchFamily="34" charset="0"/>
              </a:rPr>
              <a:t>Because ICD is a classification, you are trying to put things into the right “bucket” – mapping to the closest code is good enough</a:t>
            </a:r>
          </a:p>
          <a:p>
            <a:pPr marL="114300" indent="0">
              <a:buNone/>
            </a:pPr>
            <a:r>
              <a:rPr lang="en-US" dirty="0"/>
              <a:t>Mapping local codes to LOINC</a:t>
            </a:r>
          </a:p>
          <a:p>
            <a:pPr lvl="1"/>
            <a:r>
              <a:rPr lang="en-US" dirty="0">
                <a:latin typeface="Lato" panose="020F0502020204030203" pitchFamily="34" charset="0"/>
              </a:rPr>
              <a:t>The local codes must be mapped to the LOINC code with exactly the same meaning</a:t>
            </a:r>
          </a:p>
          <a:p>
            <a:pPr lvl="1"/>
            <a:r>
              <a:rPr lang="en-US" dirty="0">
                <a:latin typeface="Lato" panose="020F0502020204030203" pitchFamily="34" charset="0"/>
              </a:rPr>
              <a:t>If there isn’t a LOINC code with the correct meaning, </a:t>
            </a:r>
            <a:r>
              <a:rPr lang="en-US" b="1" i="1" u="sng" dirty="0">
                <a:latin typeface="Lato" panose="020F0502020204030203" pitchFamily="34" charset="0"/>
              </a:rPr>
              <a:t>request a new LOINC code!</a:t>
            </a:r>
          </a:p>
        </p:txBody>
      </p:sp>
      <p:sp>
        <p:nvSpPr>
          <p:cNvPr id="3" name="Title 2">
            <a:extLst>
              <a:ext uri="{FF2B5EF4-FFF2-40B4-BE49-F238E27FC236}">
                <a16:creationId xmlns:a16="http://schemas.microsoft.com/office/drawing/2014/main" id="{726CDF6F-1076-709F-F929-0FBC02DEC919}"/>
              </a:ext>
            </a:extLst>
          </p:cNvPr>
          <p:cNvSpPr>
            <a:spLocks noGrp="1"/>
          </p:cNvSpPr>
          <p:nvPr>
            <p:ph type="title"/>
          </p:nvPr>
        </p:nvSpPr>
        <p:spPr/>
        <p:txBody>
          <a:bodyPr/>
          <a:lstStyle/>
          <a:p>
            <a:r>
              <a:rPr lang="en-US" dirty="0"/>
              <a:t>Mapping local codes to LOINC</a:t>
            </a:r>
          </a:p>
        </p:txBody>
      </p:sp>
      <p:sp>
        <p:nvSpPr>
          <p:cNvPr id="4" name="Slide Number Placeholder 6">
            <a:extLst>
              <a:ext uri="{FF2B5EF4-FFF2-40B4-BE49-F238E27FC236}">
                <a16:creationId xmlns:a16="http://schemas.microsoft.com/office/drawing/2014/main" id="{52DE4FC8-486D-0DE9-3B09-03E26167F53C}"/>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15135057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73C1CE5-C9F6-0821-2E0A-645020E0C8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D31EE9-9D0A-52D1-57F9-6C52B62A9131}"/>
              </a:ext>
            </a:extLst>
          </p:cNvPr>
          <p:cNvSpPr>
            <a:spLocks noGrp="1"/>
          </p:cNvSpPr>
          <p:nvPr>
            <p:ph type="title"/>
          </p:nvPr>
        </p:nvSpPr>
        <p:spPr>
          <a:xfrm>
            <a:off x="920261" y="365125"/>
            <a:ext cx="10515600" cy="1325563"/>
          </a:xfrm>
        </p:spPr>
        <p:txBody>
          <a:bodyPr/>
          <a:lstStyle/>
          <a:p>
            <a:r>
              <a:rPr lang="en-US" dirty="0"/>
              <a:t>Options for Mapping</a:t>
            </a:r>
          </a:p>
        </p:txBody>
      </p:sp>
      <p:sp>
        <p:nvSpPr>
          <p:cNvPr id="3" name="Text Placeholder 2">
            <a:extLst>
              <a:ext uri="{FF2B5EF4-FFF2-40B4-BE49-F238E27FC236}">
                <a16:creationId xmlns:a16="http://schemas.microsoft.com/office/drawing/2014/main" id="{B320C1E6-529F-B738-5355-F8667391D883}"/>
              </a:ext>
            </a:extLst>
          </p:cNvPr>
          <p:cNvSpPr>
            <a:spLocks noGrp="1"/>
          </p:cNvSpPr>
          <p:nvPr>
            <p:ph sz="half" idx="1"/>
          </p:nvPr>
        </p:nvSpPr>
        <p:spPr>
          <a:xfrm>
            <a:off x="920750" y="2189735"/>
            <a:ext cx="5181600" cy="4303139"/>
          </a:xfrm>
        </p:spPr>
        <p:txBody>
          <a:bodyPr>
            <a:normAutofit fontScale="92500"/>
          </a:bodyPr>
          <a:lstStyle/>
          <a:p>
            <a:r>
              <a:rPr lang="en-US" dirty="0"/>
              <a:t>Assign clinical experts to do the mapping</a:t>
            </a:r>
          </a:p>
          <a:p>
            <a:pPr lvl="1"/>
            <a:r>
              <a:rPr lang="en-US" dirty="0"/>
              <a:t>They know their own organizational codes and policies</a:t>
            </a:r>
          </a:p>
          <a:p>
            <a:r>
              <a:rPr lang="en-US" dirty="0"/>
              <a:t>But… accurate mapping is </a:t>
            </a:r>
            <a:r>
              <a:rPr lang="en-US" b="1" i="1" u="sng" dirty="0"/>
              <a:t>really</a:t>
            </a:r>
            <a:r>
              <a:rPr lang="en-US" dirty="0"/>
              <a:t> hard</a:t>
            </a:r>
          </a:p>
          <a:p>
            <a:pPr lvl="1"/>
            <a:r>
              <a:rPr lang="en-US" dirty="0"/>
              <a:t>Unfamiliar tools and technology</a:t>
            </a:r>
          </a:p>
          <a:p>
            <a:pPr lvl="1"/>
            <a:r>
              <a:rPr lang="en-US" dirty="0"/>
              <a:t>Complex structure and representation of standard codes</a:t>
            </a:r>
          </a:p>
          <a:p>
            <a:pPr lvl="1"/>
            <a:r>
              <a:rPr lang="en-US" dirty="0"/>
              <a:t>Nuances in meaning</a:t>
            </a:r>
          </a:p>
        </p:txBody>
      </p:sp>
      <p:sp>
        <p:nvSpPr>
          <p:cNvPr id="7" name="Content Placeholder 6">
            <a:extLst>
              <a:ext uri="{FF2B5EF4-FFF2-40B4-BE49-F238E27FC236}">
                <a16:creationId xmlns:a16="http://schemas.microsoft.com/office/drawing/2014/main" id="{89DB8333-BC4E-1148-EE2D-CAD072ED9B0E}"/>
              </a:ext>
            </a:extLst>
          </p:cNvPr>
          <p:cNvSpPr>
            <a:spLocks noGrp="1"/>
          </p:cNvSpPr>
          <p:nvPr>
            <p:ph sz="half" idx="2"/>
          </p:nvPr>
        </p:nvSpPr>
        <p:spPr>
          <a:xfrm>
            <a:off x="6254750" y="2189735"/>
            <a:ext cx="5181600" cy="4303140"/>
          </a:xfrm>
        </p:spPr>
        <p:txBody>
          <a:bodyPr/>
          <a:lstStyle/>
          <a:p>
            <a:pPr lvl="0"/>
            <a:r>
              <a:rPr lang="en-US" dirty="0">
                <a:sym typeface="Lato"/>
              </a:rPr>
              <a:t>You have additional outside costs, but…</a:t>
            </a:r>
          </a:p>
          <a:p>
            <a:pPr lvl="1"/>
            <a:r>
              <a:rPr lang="en-US" dirty="0">
                <a:sym typeface="Lato"/>
              </a:rPr>
              <a:t>They know the tools, and where the potholes are hidden</a:t>
            </a:r>
          </a:p>
          <a:p>
            <a:pPr lvl="1"/>
            <a:r>
              <a:rPr lang="en-US" dirty="0">
                <a:sym typeface="Lato"/>
              </a:rPr>
              <a:t>Practice makes perfect</a:t>
            </a:r>
          </a:p>
          <a:p>
            <a:pPr lvl="1"/>
            <a:r>
              <a:rPr lang="en-US" dirty="0">
                <a:sym typeface="Lato"/>
              </a:rPr>
              <a:t>Experts will probably do a better job than you, and much faster</a:t>
            </a:r>
            <a:endParaRPr lang="en-US" dirty="0"/>
          </a:p>
        </p:txBody>
      </p:sp>
      <p:sp>
        <p:nvSpPr>
          <p:cNvPr id="5" name="Freeform 4">
            <a:extLst>
              <a:ext uri="{FF2B5EF4-FFF2-40B4-BE49-F238E27FC236}">
                <a16:creationId xmlns:a16="http://schemas.microsoft.com/office/drawing/2014/main" id="{8E9B9417-BA0E-DD27-B589-359ECFE34D30}"/>
              </a:ext>
            </a:extLst>
          </p:cNvPr>
          <p:cNvSpPr/>
          <p:nvPr/>
        </p:nvSpPr>
        <p:spPr>
          <a:xfrm>
            <a:off x="920261" y="1690688"/>
            <a:ext cx="4538867" cy="501840"/>
          </a:xfrm>
          <a:custGeom>
            <a:avLst/>
            <a:gdLst>
              <a:gd name="connsiteX0" fmla="*/ 0 w 7360920"/>
              <a:gd name="connsiteY0" fmla="*/ 83642 h 501840"/>
              <a:gd name="connsiteX1" fmla="*/ 83642 w 7360920"/>
              <a:gd name="connsiteY1" fmla="*/ 0 h 501840"/>
              <a:gd name="connsiteX2" fmla="*/ 7277278 w 7360920"/>
              <a:gd name="connsiteY2" fmla="*/ 0 h 501840"/>
              <a:gd name="connsiteX3" fmla="*/ 7360920 w 7360920"/>
              <a:gd name="connsiteY3" fmla="*/ 83642 h 501840"/>
              <a:gd name="connsiteX4" fmla="*/ 7360920 w 7360920"/>
              <a:gd name="connsiteY4" fmla="*/ 418198 h 501840"/>
              <a:gd name="connsiteX5" fmla="*/ 7277278 w 7360920"/>
              <a:gd name="connsiteY5" fmla="*/ 501840 h 501840"/>
              <a:gd name="connsiteX6" fmla="*/ 83642 w 7360920"/>
              <a:gd name="connsiteY6" fmla="*/ 501840 h 501840"/>
              <a:gd name="connsiteX7" fmla="*/ 0 w 7360920"/>
              <a:gd name="connsiteY7" fmla="*/ 418198 h 501840"/>
              <a:gd name="connsiteX8" fmla="*/ 0 w 7360920"/>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0920" h="501840">
                <a:moveTo>
                  <a:pt x="0" y="83642"/>
                </a:moveTo>
                <a:cubicBezTo>
                  <a:pt x="0" y="37448"/>
                  <a:pt x="37448" y="0"/>
                  <a:pt x="83642" y="0"/>
                </a:cubicBezTo>
                <a:lnTo>
                  <a:pt x="7277278" y="0"/>
                </a:lnTo>
                <a:cubicBezTo>
                  <a:pt x="7323472" y="0"/>
                  <a:pt x="7360920" y="37448"/>
                  <a:pt x="7360920" y="83642"/>
                </a:cubicBezTo>
                <a:lnTo>
                  <a:pt x="7360920" y="418198"/>
                </a:lnTo>
                <a:cubicBezTo>
                  <a:pt x="7360920" y="464392"/>
                  <a:pt x="7323472" y="501840"/>
                  <a:pt x="7277278" y="501840"/>
                </a:cubicBezTo>
                <a:lnTo>
                  <a:pt x="83642" y="501840"/>
                </a:lnTo>
                <a:cubicBezTo>
                  <a:pt x="37448" y="501840"/>
                  <a:pt x="0" y="464392"/>
                  <a:pt x="0" y="418198"/>
                </a:cubicBezTo>
                <a:lnTo>
                  <a:pt x="0" y="83642"/>
                </a:lnTo>
                <a:close/>
              </a:path>
            </a:pathLst>
          </a:custGeom>
          <a:solidFill>
            <a:srgbClr val="FF6600"/>
          </a:solidFill>
        </p:spPr>
        <p:style>
          <a:lnRef idx="0">
            <a:schemeClr val="accent2"/>
          </a:lnRef>
          <a:fillRef idx="3">
            <a:schemeClr val="accent2"/>
          </a:fillRef>
          <a:effectRef idx="3">
            <a:schemeClr val="accent2"/>
          </a:effectRef>
          <a:fontRef idx="minor">
            <a:schemeClr val="lt1"/>
          </a:fontRef>
        </p:style>
        <p:txBody>
          <a:bodyPr spcFirstLastPara="0" vert="horz" wrap="square" lIns="302723" tIns="24498" rIns="302723" bIns="24498" numCol="1" spcCol="1270" anchor="ctr" anchorCtr="0">
            <a:noAutofit/>
          </a:bodyPr>
          <a:lstStyle/>
          <a:p>
            <a:pPr marL="0" marR="0" lvl="0" indent="0" algn="ctr" defTabSz="755650" rtl="0" eaLnBrk="1" fontAlgn="auto" latinLnBrk="0" hangingPunct="1">
              <a:lnSpc>
                <a:spcPct val="90000"/>
              </a:lnSpc>
              <a:spcBef>
                <a:spcPct val="0"/>
              </a:spcBef>
              <a:spcAft>
                <a:spcPct val="35000"/>
              </a:spcAft>
              <a:buClr>
                <a:srgbClr val="000000"/>
              </a:buClr>
              <a:buSzTx/>
              <a:buFont typeface="Arial"/>
              <a:buNone/>
              <a:tabLst/>
              <a:defRPr/>
            </a:pPr>
            <a:r>
              <a:rPr kumimoji="0" lang="en-US" sz="2400" b="1" i="0" u="none" strike="noStrike" kern="1200" cap="none" spc="0" normalizeH="0" baseline="0" noProof="0" dirty="0">
                <a:ln>
                  <a:noFill/>
                </a:ln>
                <a:solidFill>
                  <a:srgbClr val="FFFFFF"/>
                </a:solidFill>
                <a:effectLst/>
                <a:uLnTx/>
                <a:uFillTx/>
                <a:latin typeface="Lato" panose="020F0502020204030203" pitchFamily="34" charset="0"/>
                <a:ea typeface="+mn-ea"/>
                <a:cs typeface="+mn-cs"/>
                <a:sym typeface="Arial"/>
              </a:rPr>
              <a:t>Do it yourself</a:t>
            </a:r>
          </a:p>
        </p:txBody>
      </p:sp>
      <p:sp>
        <p:nvSpPr>
          <p:cNvPr id="6" name="Freeform 5">
            <a:extLst>
              <a:ext uri="{FF2B5EF4-FFF2-40B4-BE49-F238E27FC236}">
                <a16:creationId xmlns:a16="http://schemas.microsoft.com/office/drawing/2014/main" id="{A124E869-7A1E-F8AB-74F0-47AF69E1CC81}"/>
              </a:ext>
            </a:extLst>
          </p:cNvPr>
          <p:cNvSpPr/>
          <p:nvPr/>
        </p:nvSpPr>
        <p:spPr>
          <a:xfrm>
            <a:off x="6254261" y="1687896"/>
            <a:ext cx="4837043" cy="501840"/>
          </a:xfrm>
          <a:custGeom>
            <a:avLst/>
            <a:gdLst>
              <a:gd name="connsiteX0" fmla="*/ 0 w 7360920"/>
              <a:gd name="connsiteY0" fmla="*/ 83642 h 501840"/>
              <a:gd name="connsiteX1" fmla="*/ 83642 w 7360920"/>
              <a:gd name="connsiteY1" fmla="*/ 0 h 501840"/>
              <a:gd name="connsiteX2" fmla="*/ 7277278 w 7360920"/>
              <a:gd name="connsiteY2" fmla="*/ 0 h 501840"/>
              <a:gd name="connsiteX3" fmla="*/ 7360920 w 7360920"/>
              <a:gd name="connsiteY3" fmla="*/ 83642 h 501840"/>
              <a:gd name="connsiteX4" fmla="*/ 7360920 w 7360920"/>
              <a:gd name="connsiteY4" fmla="*/ 418198 h 501840"/>
              <a:gd name="connsiteX5" fmla="*/ 7277278 w 7360920"/>
              <a:gd name="connsiteY5" fmla="*/ 501840 h 501840"/>
              <a:gd name="connsiteX6" fmla="*/ 83642 w 7360920"/>
              <a:gd name="connsiteY6" fmla="*/ 501840 h 501840"/>
              <a:gd name="connsiteX7" fmla="*/ 0 w 7360920"/>
              <a:gd name="connsiteY7" fmla="*/ 418198 h 501840"/>
              <a:gd name="connsiteX8" fmla="*/ 0 w 7360920"/>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0920" h="501840">
                <a:moveTo>
                  <a:pt x="0" y="83642"/>
                </a:moveTo>
                <a:cubicBezTo>
                  <a:pt x="0" y="37448"/>
                  <a:pt x="37448" y="0"/>
                  <a:pt x="83642" y="0"/>
                </a:cubicBezTo>
                <a:lnTo>
                  <a:pt x="7277278" y="0"/>
                </a:lnTo>
                <a:cubicBezTo>
                  <a:pt x="7323472" y="0"/>
                  <a:pt x="7360920" y="37448"/>
                  <a:pt x="7360920" y="83642"/>
                </a:cubicBezTo>
                <a:lnTo>
                  <a:pt x="7360920" y="418198"/>
                </a:lnTo>
                <a:cubicBezTo>
                  <a:pt x="7360920" y="464392"/>
                  <a:pt x="7323472" y="501840"/>
                  <a:pt x="7277278" y="501840"/>
                </a:cubicBezTo>
                <a:lnTo>
                  <a:pt x="83642" y="501840"/>
                </a:lnTo>
                <a:cubicBezTo>
                  <a:pt x="37448" y="501840"/>
                  <a:pt x="0" y="464392"/>
                  <a:pt x="0" y="418198"/>
                </a:cubicBezTo>
                <a:lnTo>
                  <a:pt x="0" y="83642"/>
                </a:lnTo>
                <a:close/>
              </a:path>
            </a:pathLst>
          </a:custGeom>
          <a:solidFill>
            <a:srgbClr val="00B050"/>
          </a:solidFill>
        </p:spPr>
        <p:style>
          <a:lnRef idx="0">
            <a:schemeClr val="accent2"/>
          </a:lnRef>
          <a:fillRef idx="3">
            <a:schemeClr val="accent2"/>
          </a:fillRef>
          <a:effectRef idx="3">
            <a:schemeClr val="accent2"/>
          </a:effectRef>
          <a:fontRef idx="minor">
            <a:schemeClr val="lt1"/>
          </a:fontRef>
        </p:style>
        <p:txBody>
          <a:bodyPr spcFirstLastPara="0" vert="horz" wrap="square" lIns="302723" tIns="24498" rIns="302723" bIns="24498" numCol="1" spcCol="1270" anchor="ctr" anchorCtr="0">
            <a:noAutofit/>
          </a:bodyPr>
          <a:lstStyle/>
          <a:p>
            <a:pPr marL="0" marR="0" lvl="0" indent="0" algn="ctr" defTabSz="755650" rtl="0" eaLnBrk="1" fontAlgn="auto" latinLnBrk="0" hangingPunct="1">
              <a:lnSpc>
                <a:spcPct val="90000"/>
              </a:lnSpc>
              <a:spcBef>
                <a:spcPct val="0"/>
              </a:spcBef>
              <a:spcAft>
                <a:spcPct val="35000"/>
              </a:spcAft>
              <a:buClr>
                <a:srgbClr val="000000"/>
              </a:buClr>
              <a:buSzTx/>
              <a:buFont typeface="Arial"/>
              <a:buNone/>
              <a:tabLst/>
              <a:defRPr/>
            </a:pPr>
            <a:r>
              <a:rPr kumimoji="0" lang="en-US" sz="2400" b="1" i="0" u="none" strike="noStrike" kern="1200" cap="none" spc="0" normalizeH="0" baseline="0" noProof="0" dirty="0">
                <a:ln>
                  <a:noFill/>
                </a:ln>
                <a:solidFill>
                  <a:srgbClr val="FFFFFF"/>
                </a:solidFill>
                <a:effectLst/>
                <a:uLnTx/>
                <a:uFillTx/>
                <a:latin typeface="Lato" panose="020F0502020204030203" pitchFamily="34" charset="0"/>
                <a:ea typeface="+mn-ea"/>
                <a:cs typeface="+mn-cs"/>
                <a:sym typeface="Arial"/>
              </a:rPr>
              <a:t>Hire a professional mapper</a:t>
            </a:r>
          </a:p>
        </p:txBody>
      </p:sp>
      <p:sp>
        <p:nvSpPr>
          <p:cNvPr id="4" name="Slide Number Placeholder 6">
            <a:extLst>
              <a:ext uri="{FF2B5EF4-FFF2-40B4-BE49-F238E27FC236}">
                <a16:creationId xmlns:a16="http://schemas.microsoft.com/office/drawing/2014/main" id="{8DF95BD6-F36F-1274-6760-78C324D3FA2E}"/>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18767419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32CCDE-764D-2201-314A-BE46C157B71E}"/>
              </a:ext>
            </a:extLst>
          </p:cNvPr>
          <p:cNvSpPr>
            <a:spLocks noGrp="1"/>
          </p:cNvSpPr>
          <p:nvPr>
            <p:ph type="title"/>
          </p:nvPr>
        </p:nvSpPr>
        <p:spPr>
          <a:xfrm>
            <a:off x="838200" y="466725"/>
            <a:ext cx="10515600" cy="1223963"/>
          </a:xfrm>
        </p:spPr>
        <p:txBody>
          <a:bodyPr wrap="square" anchor="ctr">
            <a:normAutofit/>
          </a:bodyPr>
          <a:lstStyle/>
          <a:p>
            <a:r>
              <a:rPr lang="en-US" dirty="0"/>
              <a:t>Mapping tools</a:t>
            </a:r>
          </a:p>
        </p:txBody>
      </p:sp>
      <p:sp>
        <p:nvSpPr>
          <p:cNvPr id="2" name="Text Placeholder 1">
            <a:extLst>
              <a:ext uri="{FF2B5EF4-FFF2-40B4-BE49-F238E27FC236}">
                <a16:creationId xmlns:a16="http://schemas.microsoft.com/office/drawing/2014/main" id="{0802F2B4-A427-AE85-D37A-633B70B270AA}"/>
              </a:ext>
            </a:extLst>
          </p:cNvPr>
          <p:cNvSpPr>
            <a:spLocks noGrp="1"/>
          </p:cNvSpPr>
          <p:nvPr>
            <p:ph type="body" idx="4294967295"/>
          </p:nvPr>
        </p:nvSpPr>
        <p:spPr>
          <a:xfrm>
            <a:off x="838200" y="1825625"/>
            <a:ext cx="6226629"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a:ea typeface="Lato"/>
                <a:cs typeface="Lato"/>
                <a:sym typeface="Lato"/>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9pPr>
          </a:lstStyle>
          <a:p>
            <a:pPr>
              <a:spcBef>
                <a:spcPts val="0"/>
              </a:spcBef>
              <a:spcAft>
                <a:spcPts val="600"/>
              </a:spcAft>
              <a:buClr>
                <a:srgbClr val="000000"/>
              </a:buClr>
            </a:pPr>
            <a:r>
              <a:rPr lang="en-US" dirty="0"/>
              <a:t>RELMA – Regenstrief LOINC Mapping Assistant, is being retired</a:t>
            </a:r>
          </a:p>
          <a:p>
            <a:pPr>
              <a:spcBef>
                <a:spcPts val="0"/>
              </a:spcBef>
              <a:spcAft>
                <a:spcPts val="600"/>
              </a:spcAft>
              <a:buClr>
                <a:srgbClr val="000000"/>
              </a:buClr>
            </a:pPr>
            <a:r>
              <a:rPr lang="en-US" dirty="0"/>
              <a:t>Commercial mapping tools</a:t>
            </a:r>
          </a:p>
          <a:p>
            <a:pPr lvl="1">
              <a:spcBef>
                <a:spcPts val="0"/>
              </a:spcBef>
              <a:spcAft>
                <a:spcPts val="600"/>
              </a:spcAft>
              <a:buClr>
                <a:srgbClr val="000000"/>
              </a:buClr>
            </a:pPr>
            <a:r>
              <a:rPr lang="en-US" sz="2800" dirty="0"/>
              <a:t>Google for “commercial health terminology mapping tools”</a:t>
            </a:r>
          </a:p>
          <a:p>
            <a:pPr lvl="1">
              <a:spcBef>
                <a:spcPts val="0"/>
              </a:spcBef>
              <a:spcAft>
                <a:spcPts val="600"/>
              </a:spcAft>
              <a:buClr>
                <a:srgbClr val="000000"/>
              </a:buClr>
            </a:pPr>
            <a:r>
              <a:rPr lang="en-US" sz="2800" dirty="0"/>
              <a:t>Returns a nice list of 6 of the most popular mapping tools</a:t>
            </a:r>
          </a:p>
          <a:p>
            <a:pPr>
              <a:spcBef>
                <a:spcPts val="0"/>
              </a:spcBef>
              <a:spcAft>
                <a:spcPts val="600"/>
              </a:spcAft>
              <a:buClr>
                <a:srgbClr val="000000"/>
              </a:buClr>
            </a:pPr>
            <a:endParaRPr lang="en-US" sz="2800" b="0" i="0" u="none" strike="noStrike" cap="none" dirty="0"/>
          </a:p>
        </p:txBody>
      </p:sp>
      <p:pic>
        <p:nvPicPr>
          <p:cNvPr id="5" name="Picture 4">
            <a:extLst>
              <a:ext uri="{FF2B5EF4-FFF2-40B4-BE49-F238E27FC236}">
                <a16:creationId xmlns:a16="http://schemas.microsoft.com/office/drawing/2014/main" id="{C73ED26E-025E-BC6D-29DE-7479082A93DD}"/>
              </a:ext>
            </a:extLst>
          </p:cNvPr>
          <p:cNvPicPr>
            <a:picLocks noChangeAspect="1"/>
          </p:cNvPicPr>
          <p:nvPr/>
        </p:nvPicPr>
        <p:blipFill>
          <a:blip r:embed="rId3">
            <a:extLst>
              <a:ext uri="{28A0092B-C50C-407E-A947-70E740481C1C}">
                <a14:useLocalDpi xmlns:a14="http://schemas.microsoft.com/office/drawing/2010/main" val="0"/>
              </a:ext>
            </a:extLst>
          </a:blip>
          <a:srcRect t="917" b="917"/>
          <a:stretch/>
        </p:blipFill>
        <p:spPr>
          <a:xfrm>
            <a:off x="4510982" y="-87087"/>
            <a:ext cx="8562761" cy="7354961"/>
          </a:xfrm>
          <a:prstGeom prst="rect">
            <a:avLst/>
          </a:prstGeom>
          <a:noFill/>
          <a:ln>
            <a:noFill/>
          </a:ln>
        </p:spPr>
      </p:pic>
      <p:sp>
        <p:nvSpPr>
          <p:cNvPr id="4" name="Slide Number Placeholder 6">
            <a:extLst>
              <a:ext uri="{FF2B5EF4-FFF2-40B4-BE49-F238E27FC236}">
                <a16:creationId xmlns:a16="http://schemas.microsoft.com/office/drawing/2014/main" id="{992310F1-35E3-9370-EB7C-9AD734A462B4}"/>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1693428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68"/>
        <p:cNvGrpSpPr/>
        <p:nvPr/>
      </p:nvGrpSpPr>
      <p:grpSpPr>
        <a:xfrm>
          <a:off x="0" y="0"/>
          <a:ext cx="0" cy="0"/>
          <a:chOff x="0" y="0"/>
          <a:chExt cx="0" cy="0"/>
        </a:xfrm>
      </p:grpSpPr>
      <p:sp>
        <p:nvSpPr>
          <p:cNvPr id="69" name="Google Shape;69;p11"/>
          <p:cNvSpPr txBox="1">
            <a:spLocks noGrp="1"/>
          </p:cNvSpPr>
          <p:nvPr>
            <p:ph type="body" idx="1"/>
          </p:nvPr>
        </p:nvSpPr>
        <p:spPr>
          <a:xfrm>
            <a:off x="1426028" y="1825625"/>
            <a:ext cx="9927771" cy="4038600"/>
          </a:xfrm>
          <a:noFill/>
          <a:ln>
            <a:noFill/>
          </a:ln>
        </p:spPr>
        <p:txBody>
          <a:bodyPr spcFirstLastPara="1" wrap="square" lIns="91425" tIns="45700" rIns="91425" bIns="45700" anchor="t" anchorCtr="0">
            <a:normAutofit lnSpcReduction="10000"/>
          </a:bodyPr>
          <a:lstStyle/>
          <a:p>
            <a:pPr marL="114300" lvl="0" indent="0">
              <a:buNone/>
            </a:pPr>
            <a:r>
              <a:rPr lang="en-US" dirty="0">
                <a:sym typeface="Arial"/>
              </a:rPr>
              <a:t>Help people live the healthiest lives possible (Intermountain Health Mission Statement)</a:t>
            </a:r>
            <a:endParaRPr lang="en-US" dirty="0"/>
          </a:p>
          <a:p>
            <a:pPr lvl="0"/>
            <a:endParaRPr lang="en-US" dirty="0">
              <a:sym typeface="Arial"/>
            </a:endParaRPr>
          </a:p>
          <a:p>
            <a:pPr marL="114300" lvl="0" indent="0">
              <a:buNone/>
            </a:pPr>
            <a:r>
              <a:rPr lang="en-US" dirty="0">
                <a:sym typeface="Arial"/>
              </a:rPr>
              <a:t>To do that, we need to be able to use computers to collect and process data</a:t>
            </a:r>
            <a:endParaRPr lang="en-US" dirty="0"/>
          </a:p>
          <a:p>
            <a:pPr lvl="0"/>
            <a:endParaRPr lang="en-US" dirty="0">
              <a:sym typeface="Arial"/>
            </a:endParaRPr>
          </a:p>
          <a:p>
            <a:pPr marL="114300" lvl="0" indent="0">
              <a:buNone/>
            </a:pPr>
            <a:r>
              <a:rPr lang="en-US" dirty="0">
                <a:sym typeface="Arial"/>
              </a:rPr>
              <a:t>We assume codes from terminology standards, e.g., LOINC, SNOMED CT are essential for the best use of data by computers, especially for AI</a:t>
            </a:r>
          </a:p>
          <a:p>
            <a:pPr lvl="0"/>
            <a:endParaRPr lang="en-US" dirty="0">
              <a:sym typeface="Arial"/>
            </a:endParaRPr>
          </a:p>
          <a:p>
            <a:pPr lvl="0"/>
            <a:endParaRPr lang="en-US" dirty="0"/>
          </a:p>
        </p:txBody>
      </p:sp>
      <p:sp>
        <p:nvSpPr>
          <p:cNvPr id="70" name="Google Shape;70;p11"/>
          <p:cNvSpPr txBox="1">
            <a:spLocks noGrp="1"/>
          </p:cNvSpPr>
          <p:nvPr>
            <p:ph type="title"/>
          </p:nvPr>
        </p:nvSpPr>
        <p:spPr>
          <a:xfrm>
            <a:off x="838199" y="350660"/>
            <a:ext cx="10515600" cy="1122652"/>
          </a:xfrm>
          <a:noFill/>
          <a:ln>
            <a:noFill/>
          </a:ln>
        </p:spPr>
        <p:txBody>
          <a:bodyPr spcFirstLastPara="1" wrap="square" lIns="91425" tIns="45700" rIns="91425" bIns="45700" anchor="ctr" anchorCtr="0">
            <a:noAutofit/>
          </a:bodyPr>
          <a:lstStyle/>
          <a:p>
            <a:pPr lvl="0"/>
            <a:r>
              <a:rPr lang="en-US" dirty="0">
                <a:sym typeface="Arial"/>
              </a:rPr>
              <a:t>Why do we need coding of health data?</a:t>
            </a:r>
            <a:endParaRPr lang="en-US" dirty="0"/>
          </a:p>
        </p:txBody>
      </p:sp>
      <p:pic>
        <p:nvPicPr>
          <p:cNvPr id="4" name="Graphic 3">
            <a:extLst>
              <a:ext uri="{FF2B5EF4-FFF2-40B4-BE49-F238E27FC236}">
                <a16:creationId xmlns:a16="http://schemas.microsoft.com/office/drawing/2014/main" id="{6EF6BA7A-3E1A-2641-E9A4-F4ED05071ACD}"/>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740228" y="2028484"/>
            <a:ext cx="685800" cy="685800"/>
          </a:xfrm>
          <a:prstGeom prst="rect">
            <a:avLst/>
          </a:prstGeom>
        </p:spPr>
      </p:pic>
      <p:pic>
        <p:nvPicPr>
          <p:cNvPr id="7" name="Graphic 6" descr="Computer with solid fill">
            <a:extLst>
              <a:ext uri="{FF2B5EF4-FFF2-40B4-BE49-F238E27FC236}">
                <a16:creationId xmlns:a16="http://schemas.microsoft.com/office/drawing/2014/main" id="{9E7EF991-EC37-F725-20B5-10B19B824135}"/>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772886" y="3224439"/>
            <a:ext cx="685800" cy="685800"/>
          </a:xfrm>
          <a:prstGeom prst="rect">
            <a:avLst/>
          </a:prstGeom>
        </p:spPr>
      </p:pic>
      <p:pic>
        <p:nvPicPr>
          <p:cNvPr id="8" name="Graphic 7">
            <a:extLst>
              <a:ext uri="{FF2B5EF4-FFF2-40B4-BE49-F238E27FC236}">
                <a16:creationId xmlns:a16="http://schemas.microsoft.com/office/drawing/2014/main" id="{D5267AF6-6BE8-98A2-C02C-98A3698557E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43263" y="4623253"/>
            <a:ext cx="679730" cy="685800"/>
          </a:xfrm>
          <a:prstGeom prst="rect">
            <a:avLst/>
          </a:prstGeom>
        </p:spPr>
      </p:pic>
      <p:sp>
        <p:nvSpPr>
          <p:cNvPr id="2" name="Slide Number Placeholder 6">
            <a:extLst>
              <a:ext uri="{FF2B5EF4-FFF2-40B4-BE49-F238E27FC236}">
                <a16:creationId xmlns:a16="http://schemas.microsoft.com/office/drawing/2014/main" id="{5A6B2616-E212-178B-E918-A7C9CA9DD221}"/>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1165576-97D2-124B-B039-18635B91C1C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2520AB8-0733-65FB-B696-152BFD18BEC5}"/>
              </a:ext>
            </a:extLst>
          </p:cNvPr>
          <p:cNvSpPr>
            <a:spLocks noGrp="1"/>
          </p:cNvSpPr>
          <p:nvPr>
            <p:ph type="body" idx="1"/>
          </p:nvPr>
        </p:nvSpPr>
        <p:spPr>
          <a:xfrm>
            <a:off x="2632600" y="2036209"/>
            <a:ext cx="2880360" cy="1392792"/>
          </a:xfrm>
          <a:ln w="38100">
            <a:solidFill>
              <a:srgbClr val="000000"/>
            </a:solidFill>
          </a:ln>
        </p:spPr>
        <p:style>
          <a:lnRef idx="0">
            <a:schemeClr val="accent1"/>
          </a:lnRef>
          <a:fillRef idx="3">
            <a:schemeClr val="accent1"/>
          </a:fillRef>
          <a:effectRef idx="3">
            <a:schemeClr val="accent1"/>
          </a:effectRef>
          <a:fontRef idx="minor">
            <a:schemeClr val="lt1"/>
          </a:fontRef>
        </p:style>
        <p:txBody>
          <a:bodyPr>
            <a:normAutofit fontScale="92500" lnSpcReduction="20000"/>
          </a:bodyPr>
          <a:lstStyle/>
          <a:p>
            <a:pPr marL="114300" indent="0" algn="ctr">
              <a:buNone/>
            </a:pPr>
            <a:r>
              <a:rPr lang="en-US" b="1" dirty="0"/>
              <a:t>Mapping local codes to standards: LOINC</a:t>
            </a:r>
            <a:endParaRPr lang="en-US" dirty="0"/>
          </a:p>
        </p:txBody>
      </p:sp>
      <p:sp>
        <p:nvSpPr>
          <p:cNvPr id="3" name="Title 2">
            <a:extLst>
              <a:ext uri="{FF2B5EF4-FFF2-40B4-BE49-F238E27FC236}">
                <a16:creationId xmlns:a16="http://schemas.microsoft.com/office/drawing/2014/main" id="{3CB5DC39-A7FF-FFF4-9E1C-76C9E83A95AB}"/>
              </a:ext>
            </a:extLst>
          </p:cNvPr>
          <p:cNvSpPr>
            <a:spLocks noGrp="1"/>
          </p:cNvSpPr>
          <p:nvPr>
            <p:ph type="title"/>
          </p:nvPr>
        </p:nvSpPr>
        <p:spPr/>
        <p:txBody>
          <a:bodyPr/>
          <a:lstStyle/>
          <a:p>
            <a:r>
              <a:rPr lang="en-US"/>
              <a:t>Semantic equivalence through mapping</a:t>
            </a:r>
            <a:endParaRPr lang="en-US" dirty="0"/>
          </a:p>
        </p:txBody>
      </p:sp>
      <p:sp>
        <p:nvSpPr>
          <p:cNvPr id="5" name="Equals 4">
            <a:extLst>
              <a:ext uri="{FF2B5EF4-FFF2-40B4-BE49-F238E27FC236}">
                <a16:creationId xmlns:a16="http://schemas.microsoft.com/office/drawing/2014/main" id="{CB95DDD6-9D6B-56BA-0FFA-5A7DE4BEB568}"/>
              </a:ext>
            </a:extLst>
          </p:cNvPr>
          <p:cNvSpPr/>
          <p:nvPr/>
        </p:nvSpPr>
        <p:spPr>
          <a:xfrm>
            <a:off x="5738512" y="2492168"/>
            <a:ext cx="707136" cy="548640"/>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Lato" panose="020F0502020204030203" pitchFamily="34" charset="0"/>
            </a:endParaRPr>
          </a:p>
        </p:txBody>
      </p:sp>
      <p:sp>
        <p:nvSpPr>
          <p:cNvPr id="7" name="Text Placeholder 1">
            <a:extLst>
              <a:ext uri="{FF2B5EF4-FFF2-40B4-BE49-F238E27FC236}">
                <a16:creationId xmlns:a16="http://schemas.microsoft.com/office/drawing/2014/main" id="{5A7583F7-96E6-3A46-E4D2-A3E2F1E87DB5}"/>
              </a:ext>
            </a:extLst>
          </p:cNvPr>
          <p:cNvSpPr txBox="1">
            <a:spLocks/>
          </p:cNvSpPr>
          <p:nvPr/>
        </p:nvSpPr>
        <p:spPr>
          <a:xfrm>
            <a:off x="6671200" y="2036209"/>
            <a:ext cx="2787396" cy="1392935"/>
          </a:xfrm>
          <a:prstGeom prst="rect">
            <a:avLst/>
          </a:prstGeom>
          <a:ln w="38100">
            <a:solidFill>
              <a:srgbClr val="000000"/>
            </a:solidFill>
          </a:ln>
        </p:spPr>
        <p:style>
          <a:lnRef idx="0">
            <a:schemeClr val="accent1"/>
          </a:lnRef>
          <a:fillRef idx="3">
            <a:schemeClr val="accent1"/>
          </a:fillRef>
          <a:effectRef idx="3">
            <a:schemeClr val="accent1"/>
          </a:effectRef>
          <a:fontRef idx="minor">
            <a:schemeClr val="lt1"/>
          </a:fontRef>
        </p:style>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eaLnBrk="1" hangingPunct="1">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Lato"/>
                <a:ea typeface="Lato"/>
                <a:cs typeface="Lato"/>
                <a:sym typeface="Lato"/>
              </a:defRPr>
            </a:lvl1pPr>
            <a:lvl2pPr marL="914400" marR="0" lvl="1" indent="-342900" algn="l" rtl="0" eaLnBrk="1" hangingPunct="1">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Lato"/>
                <a:ea typeface="Lato"/>
                <a:cs typeface="Lato"/>
                <a:sym typeface="Lato"/>
              </a:defRPr>
            </a:lvl2pPr>
            <a:lvl3pPr marL="1371600" marR="0" lvl="2" indent="-342900" algn="l" rtl="0" eaLnBrk="1" hangingPunct="1">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Lato"/>
                <a:ea typeface="Lato"/>
                <a:cs typeface="Lato"/>
                <a:sym typeface="Lato"/>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9pPr>
          </a:lstStyle>
          <a:p>
            <a:pPr marL="114300" indent="0" algn="ctr">
              <a:buFont typeface="Arial"/>
              <a:buNone/>
            </a:pPr>
            <a:r>
              <a:rPr lang="en-US" sz="2600" b="1" dirty="0">
                <a:solidFill>
                  <a:schemeClr val="bg1"/>
                </a:solidFill>
              </a:rPr>
              <a:t>Mapping for semantic equivalence</a:t>
            </a:r>
          </a:p>
          <a:p>
            <a:pPr algn="ctr"/>
            <a:endParaRPr lang="en-US" dirty="0"/>
          </a:p>
          <a:p>
            <a:pPr algn="ctr"/>
            <a:endParaRPr lang="en-US" dirty="0"/>
          </a:p>
          <a:p>
            <a:pPr algn="ctr"/>
            <a:endParaRPr lang="en-US" dirty="0"/>
          </a:p>
        </p:txBody>
      </p:sp>
      <p:sp>
        <p:nvSpPr>
          <p:cNvPr id="10" name="TextBox 9">
            <a:extLst>
              <a:ext uri="{FF2B5EF4-FFF2-40B4-BE49-F238E27FC236}">
                <a16:creationId xmlns:a16="http://schemas.microsoft.com/office/drawing/2014/main" id="{80E9237F-CBF3-E3EB-9B78-C7F917E14FE5}"/>
              </a:ext>
            </a:extLst>
          </p:cNvPr>
          <p:cNvSpPr txBox="1"/>
          <p:nvPr/>
        </p:nvSpPr>
        <p:spPr>
          <a:xfrm>
            <a:off x="838200" y="3771842"/>
            <a:ext cx="10733314"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Lato" panose="020F0502020204030203" pitchFamily="34" charset="0"/>
              </a:rPr>
              <a:t>Local code and LOINC code must have the same meaning.</a:t>
            </a:r>
          </a:p>
          <a:p>
            <a:pPr marL="285750" indent="-285750">
              <a:buFont typeface="Arial" panose="020B0604020202020204" pitchFamily="34" charset="0"/>
              <a:buChar char="•"/>
            </a:pPr>
            <a:r>
              <a:rPr lang="en-US" sz="2800" dirty="0">
                <a:latin typeface="Lato" panose="020F0502020204030203" pitchFamily="34" charset="0"/>
              </a:rPr>
              <a:t>They do not need to have the same words, but they must have the same meaning. </a:t>
            </a:r>
          </a:p>
          <a:p>
            <a:pPr marL="285750" indent="-285750">
              <a:buFont typeface="Arial" panose="020B0604020202020204" pitchFamily="34" charset="0"/>
              <a:buChar char="•"/>
            </a:pPr>
            <a:r>
              <a:rPr lang="en-US" sz="2800" dirty="0">
                <a:latin typeface="Lato" panose="020F0502020204030203" pitchFamily="34" charset="0"/>
              </a:rPr>
              <a:t>When there is no LOINC code that means </a:t>
            </a:r>
            <a:r>
              <a:rPr lang="en-US" sz="2800" b="1" i="1" u="sng" dirty="0">
                <a:latin typeface="Lato" panose="020F0502020204030203" pitchFamily="34" charset="0"/>
              </a:rPr>
              <a:t>exactly</a:t>
            </a:r>
            <a:r>
              <a:rPr lang="en-US" sz="2800" dirty="0">
                <a:latin typeface="Lato" panose="020F0502020204030203" pitchFamily="34" charset="0"/>
              </a:rPr>
              <a:t> the same thing as the local code…</a:t>
            </a:r>
          </a:p>
        </p:txBody>
      </p:sp>
      <p:sp>
        <p:nvSpPr>
          <p:cNvPr id="14" name="Rectangle 13">
            <a:extLst>
              <a:ext uri="{FF2B5EF4-FFF2-40B4-BE49-F238E27FC236}">
                <a16:creationId xmlns:a16="http://schemas.microsoft.com/office/drawing/2014/main" id="{CCD3682D-0924-1B45-8150-D21C27A90F0F}"/>
              </a:ext>
            </a:extLst>
          </p:cNvPr>
          <p:cNvSpPr/>
          <p:nvPr/>
        </p:nvSpPr>
        <p:spPr>
          <a:xfrm>
            <a:off x="3898391" y="5347012"/>
            <a:ext cx="4931664" cy="7796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1"/>
                </a:solidFill>
                <a:latin typeface="Lato" panose="020F0502020204030203" pitchFamily="34" charset="0"/>
              </a:rPr>
              <a:t>Request a new LOINC code!</a:t>
            </a:r>
          </a:p>
        </p:txBody>
      </p:sp>
      <p:sp>
        <p:nvSpPr>
          <p:cNvPr id="4" name="Slide Number Placeholder 6">
            <a:extLst>
              <a:ext uri="{FF2B5EF4-FFF2-40B4-BE49-F238E27FC236}">
                <a16:creationId xmlns:a16="http://schemas.microsoft.com/office/drawing/2014/main" id="{0D8B9738-064C-E920-B3F2-B852812F7DD6}"/>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27581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F0A1E62-443A-3948-66F8-0DE64D0B29A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12FABF3-54E7-87B9-E50C-FD242C10D064}"/>
              </a:ext>
            </a:extLst>
          </p:cNvPr>
          <p:cNvSpPr>
            <a:spLocks noGrp="1"/>
          </p:cNvSpPr>
          <p:nvPr>
            <p:ph type="body" idx="1"/>
          </p:nvPr>
        </p:nvSpPr>
        <p:spPr>
          <a:xfrm>
            <a:off x="838200" y="1940274"/>
            <a:ext cx="10768584" cy="4721479"/>
          </a:xfrm>
        </p:spPr>
        <p:txBody>
          <a:bodyPr>
            <a:normAutofit/>
          </a:bodyPr>
          <a:lstStyle/>
          <a:p>
            <a:r>
              <a:rPr lang="en-US" dirty="0"/>
              <a:t>Mapping for semantic equivalence aligns data schemas to preserve meaning across systems.</a:t>
            </a:r>
          </a:p>
          <a:p>
            <a:endParaRPr lang="en-US" dirty="0"/>
          </a:p>
          <a:p>
            <a:r>
              <a:rPr lang="en-US" dirty="0"/>
              <a:t>When local data are mapped to standards such as LOINC, a shared understanding of data definitions emerges. This alignment enables accurate representation, consistent interpretation, and reliable data quality across systems."</a:t>
            </a:r>
          </a:p>
          <a:p>
            <a:endParaRPr lang="en-US" dirty="0"/>
          </a:p>
          <a:p>
            <a:endParaRPr lang="en-US" dirty="0"/>
          </a:p>
        </p:txBody>
      </p:sp>
      <p:sp>
        <p:nvSpPr>
          <p:cNvPr id="3" name="Title 2">
            <a:extLst>
              <a:ext uri="{FF2B5EF4-FFF2-40B4-BE49-F238E27FC236}">
                <a16:creationId xmlns:a16="http://schemas.microsoft.com/office/drawing/2014/main" id="{69F0438A-863B-2560-53FF-5ECF4F598DA1}"/>
              </a:ext>
            </a:extLst>
          </p:cNvPr>
          <p:cNvSpPr>
            <a:spLocks noGrp="1"/>
          </p:cNvSpPr>
          <p:nvPr>
            <p:ph type="title"/>
          </p:nvPr>
        </p:nvSpPr>
        <p:spPr/>
        <p:txBody>
          <a:bodyPr>
            <a:normAutofit fontScale="90000"/>
          </a:bodyPr>
          <a:lstStyle/>
          <a:p>
            <a:r>
              <a:rPr lang="en-US" dirty="0"/>
              <a:t>Why semantic equivalence matters in mapping</a:t>
            </a:r>
          </a:p>
        </p:txBody>
      </p:sp>
      <p:sp>
        <p:nvSpPr>
          <p:cNvPr id="4" name="Slide Number Placeholder 6">
            <a:extLst>
              <a:ext uri="{FF2B5EF4-FFF2-40B4-BE49-F238E27FC236}">
                <a16:creationId xmlns:a16="http://schemas.microsoft.com/office/drawing/2014/main" id="{8D69231E-1236-1C68-B0CB-453652E3889C}"/>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28991600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9FEDBD0-D257-6DAD-2910-8A298D690A8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E5F68DC-9A7E-5019-010D-FDB70160E057}"/>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1765315C-5153-A8A9-ED13-73F7510A0CCC}"/>
              </a:ext>
            </a:extLst>
          </p:cNvPr>
          <p:cNvSpPr>
            <a:spLocks noGrp="1"/>
          </p:cNvSpPr>
          <p:nvPr>
            <p:ph type="title"/>
          </p:nvPr>
        </p:nvSpPr>
        <p:spPr>
          <a:xfrm>
            <a:off x="838200" y="568036"/>
            <a:ext cx="10515600" cy="1122652"/>
          </a:xfrm>
        </p:spPr>
        <p:txBody>
          <a:bodyPr>
            <a:normAutofit fontScale="90000"/>
          </a:bodyPr>
          <a:lstStyle/>
          <a:p>
            <a:r>
              <a:rPr lang="en-US" dirty="0"/>
              <a:t>Semantic equivalence through mapping:</a:t>
            </a:r>
            <a:br>
              <a:rPr lang="en-US" dirty="0"/>
            </a:br>
            <a:r>
              <a:rPr lang="en-US" dirty="0"/>
              <a:t>Examples</a:t>
            </a:r>
          </a:p>
        </p:txBody>
      </p:sp>
      <p:graphicFrame>
        <p:nvGraphicFramePr>
          <p:cNvPr id="8" name="Table 7">
            <a:extLst>
              <a:ext uri="{FF2B5EF4-FFF2-40B4-BE49-F238E27FC236}">
                <a16:creationId xmlns:a16="http://schemas.microsoft.com/office/drawing/2014/main" id="{C875B573-3F02-E4F6-E830-3E3D082973AF}"/>
              </a:ext>
            </a:extLst>
          </p:cNvPr>
          <p:cNvGraphicFramePr>
            <a:graphicFrameLocks noGrp="1"/>
          </p:cNvGraphicFramePr>
          <p:nvPr>
            <p:extLst>
              <p:ext uri="{D42A27DB-BD31-4B8C-83A1-F6EECF244321}">
                <p14:modId xmlns:p14="http://schemas.microsoft.com/office/powerpoint/2010/main" val="1140858827"/>
              </p:ext>
            </p:extLst>
          </p:nvPr>
        </p:nvGraphicFramePr>
        <p:xfrm>
          <a:off x="780288" y="2031570"/>
          <a:ext cx="10948416" cy="4562520"/>
        </p:xfrm>
        <a:graphic>
          <a:graphicData uri="http://schemas.openxmlformats.org/drawingml/2006/table">
            <a:tbl>
              <a:tblPr firstRow="1" firstCol="1" bandRow="1">
                <a:tableStyleId>{9DCAF9ED-07DC-4A11-8D7F-57B35C25682E}</a:tableStyleId>
              </a:tblPr>
              <a:tblGrid>
                <a:gridCol w="1292764">
                  <a:extLst>
                    <a:ext uri="{9D8B030D-6E8A-4147-A177-3AD203B41FA5}">
                      <a16:colId xmlns:a16="http://schemas.microsoft.com/office/drawing/2014/main" val="273429669"/>
                    </a:ext>
                  </a:extLst>
                </a:gridCol>
                <a:gridCol w="3696377">
                  <a:extLst>
                    <a:ext uri="{9D8B030D-6E8A-4147-A177-3AD203B41FA5}">
                      <a16:colId xmlns:a16="http://schemas.microsoft.com/office/drawing/2014/main" val="906756533"/>
                    </a:ext>
                  </a:extLst>
                </a:gridCol>
                <a:gridCol w="1496867">
                  <a:extLst>
                    <a:ext uri="{9D8B030D-6E8A-4147-A177-3AD203B41FA5}">
                      <a16:colId xmlns:a16="http://schemas.microsoft.com/office/drawing/2014/main" val="2387324689"/>
                    </a:ext>
                  </a:extLst>
                </a:gridCol>
                <a:gridCol w="4462408">
                  <a:extLst>
                    <a:ext uri="{9D8B030D-6E8A-4147-A177-3AD203B41FA5}">
                      <a16:colId xmlns:a16="http://schemas.microsoft.com/office/drawing/2014/main" val="1864303142"/>
                    </a:ext>
                  </a:extLst>
                </a:gridCol>
              </a:tblGrid>
              <a:tr h="556839">
                <a:tc gridSpan="4">
                  <a:txBody>
                    <a:bodyPr/>
                    <a:lstStyle/>
                    <a:p>
                      <a:pPr marL="0" marR="0" algn="ctr">
                        <a:lnSpc>
                          <a:spcPct val="115000"/>
                        </a:lnSpc>
                        <a:spcAft>
                          <a:spcPts val="800"/>
                        </a:spcAft>
                        <a:buNone/>
                      </a:pPr>
                      <a:r>
                        <a:rPr lang="en-US" sz="3200" b="1" kern="100" dirty="0">
                          <a:solidFill>
                            <a:srgbClr val="FFFFFF"/>
                          </a:solidFill>
                          <a:effectLst/>
                          <a:latin typeface="Lato" panose="020F0502020204030203" pitchFamily="34" charset="0"/>
                        </a:rPr>
                        <a:t>Equivalence map</a:t>
                      </a:r>
                      <a:endParaRPr lang="en-US" sz="3200" kern="100" dirty="0">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33334632"/>
                  </a:ext>
                </a:extLst>
              </a:tr>
              <a:tr h="521958">
                <a:tc gridSpan="2">
                  <a:txBody>
                    <a:bodyPr/>
                    <a:lstStyle/>
                    <a:p>
                      <a:pPr marL="0" marR="0" algn="ctr">
                        <a:lnSpc>
                          <a:spcPct val="115000"/>
                        </a:lnSpc>
                        <a:spcAft>
                          <a:spcPts val="800"/>
                        </a:spcAft>
                        <a:buNone/>
                      </a:pPr>
                      <a:r>
                        <a:rPr lang="en-US" sz="3000" b="1" kern="100" dirty="0">
                          <a:solidFill>
                            <a:schemeClr val="bg1"/>
                          </a:solidFill>
                          <a:effectLst/>
                          <a:latin typeface="Lato" panose="020F0502020204030203" pitchFamily="34" charset="0"/>
                        </a:rPr>
                        <a:t>Local</a:t>
                      </a:r>
                      <a:endParaRPr lang="en-US" sz="3000" b="1" kern="100" dirty="0">
                        <a:solidFill>
                          <a:schemeClr val="bg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solidFill>
                      <a:srgbClr val="29A9E1"/>
                    </a:solidFill>
                  </a:tcPr>
                </a:tc>
                <a:tc hMerge="1">
                  <a:txBody>
                    <a:bodyPr/>
                    <a:lstStyle/>
                    <a:p>
                      <a:endParaRPr lang="en-US"/>
                    </a:p>
                  </a:txBody>
                  <a:tcPr/>
                </a:tc>
                <a:tc gridSpan="2">
                  <a:txBody>
                    <a:bodyPr/>
                    <a:lstStyle/>
                    <a:p>
                      <a:pPr marL="0" marR="0" algn="ctr">
                        <a:lnSpc>
                          <a:spcPct val="115000"/>
                        </a:lnSpc>
                        <a:spcAft>
                          <a:spcPts val="800"/>
                        </a:spcAft>
                        <a:buNone/>
                      </a:pPr>
                      <a:r>
                        <a:rPr lang="en-US" sz="3000" b="1" kern="100" dirty="0">
                          <a:solidFill>
                            <a:schemeClr val="bg1"/>
                          </a:solidFill>
                          <a:effectLst/>
                          <a:latin typeface="Lato" panose="020F0502020204030203" pitchFamily="34" charset="0"/>
                        </a:rPr>
                        <a:t>LOINC</a:t>
                      </a:r>
                      <a:endParaRPr lang="en-US" sz="3000" b="1" kern="100" dirty="0">
                        <a:solidFill>
                          <a:schemeClr val="bg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solidFill>
                      <a:srgbClr val="29A9E1"/>
                    </a:solidFill>
                  </a:tcPr>
                </a:tc>
                <a:tc hMerge="1">
                  <a:txBody>
                    <a:bodyPr/>
                    <a:lstStyle/>
                    <a:p>
                      <a:endParaRPr lang="en-US"/>
                    </a:p>
                  </a:txBody>
                  <a:tcPr/>
                </a:tc>
                <a:extLst>
                  <a:ext uri="{0D108BD9-81ED-4DB2-BD59-A6C34878D82A}">
                    <a16:rowId xmlns:a16="http://schemas.microsoft.com/office/drawing/2014/main" val="2117787239"/>
                  </a:ext>
                </a:extLst>
              </a:tr>
              <a:tr h="680851">
                <a:tc>
                  <a:txBody>
                    <a:bodyPr/>
                    <a:lstStyle/>
                    <a:p>
                      <a:pPr marL="0" marR="0" algn="r">
                        <a:lnSpc>
                          <a:spcPct val="115000"/>
                        </a:lnSpc>
                        <a:spcAft>
                          <a:spcPts val="800"/>
                        </a:spcAft>
                        <a:buNone/>
                      </a:pPr>
                      <a:r>
                        <a:rPr lang="en-US" sz="2400" b="0" kern="100" dirty="0">
                          <a:effectLst/>
                          <a:latin typeface="Lato" panose="020F0502020204030203" pitchFamily="34" charset="0"/>
                        </a:rPr>
                        <a:t>11111</a:t>
                      </a:r>
                      <a:endParaRPr lang="en-US" sz="2400" b="0" kern="100" dirty="0">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2400" b="0" kern="100" dirty="0">
                          <a:effectLst/>
                          <a:latin typeface="Lato" panose="020F0502020204030203" pitchFamily="34" charset="0"/>
                        </a:rPr>
                        <a:t>Blood sugar level</a:t>
                      </a:r>
                      <a:endParaRPr lang="en-US" sz="2400" b="0" kern="100" dirty="0">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2400" b="0" kern="100" dirty="0">
                          <a:effectLst/>
                          <a:latin typeface="Lato" panose="020F0502020204030203" pitchFamily="34" charset="0"/>
                        </a:rPr>
                        <a:t>2339-0</a:t>
                      </a:r>
                      <a:endParaRPr lang="en-US" sz="2400" b="0" kern="100" dirty="0">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2400" b="0" kern="100" dirty="0">
                          <a:effectLst/>
                          <a:latin typeface="Lato" panose="020F0502020204030203" pitchFamily="34" charset="0"/>
                        </a:rPr>
                        <a:t>Glucose [Mass/volume] in Blood</a:t>
                      </a:r>
                      <a:endParaRPr lang="en-US" sz="2400" b="0" kern="100" dirty="0">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4548918"/>
                  </a:ext>
                </a:extLst>
              </a:tr>
              <a:tr h="865632">
                <a:tc>
                  <a:txBody>
                    <a:bodyPr/>
                    <a:lstStyle/>
                    <a:p>
                      <a:pPr marL="0" marR="0" algn="r">
                        <a:lnSpc>
                          <a:spcPct val="115000"/>
                        </a:lnSpc>
                        <a:spcAft>
                          <a:spcPts val="800"/>
                        </a:spcAft>
                        <a:buNone/>
                      </a:pPr>
                      <a:r>
                        <a:rPr lang="en-US" sz="2400" b="0" kern="100" dirty="0">
                          <a:effectLst/>
                          <a:latin typeface="Lato" panose="020F0502020204030203" pitchFamily="34" charset="0"/>
                        </a:rPr>
                        <a:t>22222</a:t>
                      </a:r>
                      <a:endParaRPr lang="en-US" sz="2400" b="0" kern="100" dirty="0">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2400" b="0" kern="100" dirty="0">
                          <a:effectLst/>
                          <a:latin typeface="Lato" panose="020F0502020204030203" pitchFamily="34" charset="0"/>
                        </a:rPr>
                        <a:t>24-hour urine sodium</a:t>
                      </a:r>
                      <a:endParaRPr lang="en-US" sz="2400" b="0" kern="100" dirty="0">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2400" b="0" kern="100" dirty="0">
                          <a:effectLst/>
                          <a:latin typeface="Lato" panose="020F0502020204030203" pitchFamily="34" charset="0"/>
                        </a:rPr>
                        <a:t>2956-1</a:t>
                      </a:r>
                      <a:endParaRPr lang="en-US" sz="2400" b="0" kern="100" dirty="0">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2400" b="0" kern="100" dirty="0">
                          <a:effectLst/>
                          <a:latin typeface="Lato" panose="020F0502020204030203" pitchFamily="34" charset="0"/>
                        </a:rPr>
                        <a:t>Sodium [Moles/time] in 24-hour Urine</a:t>
                      </a:r>
                      <a:endParaRPr lang="en-US" sz="2400" b="0" kern="100" dirty="0">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5295927"/>
                  </a:ext>
                </a:extLst>
              </a:tr>
              <a:tr h="573024">
                <a:tc>
                  <a:txBody>
                    <a:bodyPr/>
                    <a:lstStyle/>
                    <a:p>
                      <a:pPr marL="0" marR="0" algn="r">
                        <a:lnSpc>
                          <a:spcPct val="115000"/>
                        </a:lnSpc>
                        <a:spcAft>
                          <a:spcPts val="800"/>
                        </a:spcAft>
                        <a:buNone/>
                      </a:pPr>
                      <a:r>
                        <a:rPr lang="en-US" sz="2400" b="0" kern="100" dirty="0">
                          <a:effectLst/>
                          <a:latin typeface="Lato" panose="020F0502020204030203" pitchFamily="34" charset="0"/>
                        </a:rPr>
                        <a:t>33333</a:t>
                      </a:r>
                      <a:endParaRPr lang="en-US" sz="2400" b="0" kern="100" dirty="0">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2400" b="0" kern="100" dirty="0">
                          <a:effectLst/>
                          <a:latin typeface="Lato" panose="020F0502020204030203" pitchFamily="34" charset="0"/>
                        </a:rPr>
                        <a:t>Ankle reflex test</a:t>
                      </a:r>
                      <a:endParaRPr lang="en-US" sz="2400" b="0" kern="100" dirty="0">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2400" b="0" kern="100" dirty="0">
                          <a:effectLst/>
                          <a:latin typeface="Lato" panose="020F0502020204030203" pitchFamily="34" charset="0"/>
                        </a:rPr>
                        <a:t>32389-9</a:t>
                      </a:r>
                      <a:endParaRPr lang="en-US" sz="2400" b="0" kern="100" dirty="0">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2400" b="0" kern="100" dirty="0">
                          <a:effectLst/>
                          <a:latin typeface="Lato" panose="020F0502020204030203" pitchFamily="34" charset="0"/>
                        </a:rPr>
                        <a:t>Deep tendon reflex of Achilles</a:t>
                      </a:r>
                      <a:endParaRPr lang="en-US" sz="2400" b="0" kern="100" dirty="0">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2719392"/>
                  </a:ext>
                </a:extLst>
              </a:tr>
              <a:tr h="1244078">
                <a:tc>
                  <a:txBody>
                    <a:bodyPr/>
                    <a:lstStyle/>
                    <a:p>
                      <a:pPr marL="0" marR="0" algn="r">
                        <a:lnSpc>
                          <a:spcPct val="115000"/>
                        </a:lnSpc>
                        <a:spcAft>
                          <a:spcPts val="800"/>
                        </a:spcAft>
                        <a:buNone/>
                      </a:pPr>
                      <a:r>
                        <a:rPr lang="en-US" sz="2400" b="0" kern="100" dirty="0">
                          <a:effectLst/>
                          <a:latin typeface="Lato" panose="020F0502020204030203" pitchFamily="34" charset="0"/>
                        </a:rPr>
                        <a:t>44444</a:t>
                      </a:r>
                      <a:endParaRPr lang="en-US" sz="2400" b="0" kern="100" dirty="0">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2400" b="0" kern="100" dirty="0">
                          <a:effectLst/>
                          <a:latin typeface="Lato" panose="020F0502020204030203" pitchFamily="34" charset="0"/>
                        </a:rPr>
                        <a:t>Throat swab, rapid Strep A screen</a:t>
                      </a:r>
                      <a:endParaRPr lang="en-US" sz="2400" b="0" kern="100" dirty="0">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2400" b="0" kern="100" dirty="0">
                          <a:effectLst/>
                          <a:latin typeface="Lato" panose="020F0502020204030203" pitchFamily="34" charset="0"/>
                        </a:rPr>
                        <a:t>78012-2</a:t>
                      </a:r>
                      <a:endParaRPr lang="en-US" sz="2400" b="0" kern="100" dirty="0">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2400" b="0" kern="100" dirty="0">
                          <a:effectLst/>
                          <a:latin typeface="Lato" panose="020F0502020204030203" pitchFamily="34" charset="0"/>
                        </a:rPr>
                        <a:t>Streptococcus pyogenes Ag [Presence] in Throat by Rapid immunoassay</a:t>
                      </a:r>
                      <a:endParaRPr lang="en-US" sz="2400" b="0" kern="100" dirty="0">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8182177"/>
                  </a:ext>
                </a:extLst>
              </a:tr>
            </a:tbl>
          </a:graphicData>
        </a:graphic>
      </p:graphicFrame>
      <p:sp>
        <p:nvSpPr>
          <p:cNvPr id="2" name="Slide Number Placeholder 6">
            <a:extLst>
              <a:ext uri="{FF2B5EF4-FFF2-40B4-BE49-F238E27FC236}">
                <a16:creationId xmlns:a16="http://schemas.microsoft.com/office/drawing/2014/main" id="{3F56B53F-ADBF-A384-066F-2ACC9908C6F7}"/>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12772955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440F6A5-37D0-9DDD-558D-2329FE366E37}"/>
            </a:ext>
          </a:extLst>
        </p:cNvPr>
        <p:cNvGrpSpPr/>
        <p:nvPr/>
      </p:nvGrpSpPr>
      <p:grpSpPr>
        <a:xfrm>
          <a:off x="0" y="0"/>
          <a:ext cx="0" cy="0"/>
          <a:chOff x="0" y="0"/>
          <a:chExt cx="0" cy="0"/>
        </a:xfrm>
      </p:grpSpPr>
      <p:graphicFrame>
        <p:nvGraphicFramePr>
          <p:cNvPr id="2" name="Table 5">
            <a:extLst>
              <a:ext uri="{FF2B5EF4-FFF2-40B4-BE49-F238E27FC236}">
                <a16:creationId xmlns:a16="http://schemas.microsoft.com/office/drawing/2014/main" id="{85F29040-7C9E-7C3B-4604-14ED4D30FB4B}"/>
              </a:ext>
            </a:extLst>
          </p:cNvPr>
          <p:cNvGraphicFramePr>
            <a:graphicFrameLocks noGrp="1"/>
          </p:cNvGraphicFramePr>
          <p:nvPr>
            <p:extLst>
              <p:ext uri="{D42A27DB-BD31-4B8C-83A1-F6EECF244321}">
                <p14:modId xmlns:p14="http://schemas.microsoft.com/office/powerpoint/2010/main" val="133264094"/>
              </p:ext>
            </p:extLst>
          </p:nvPr>
        </p:nvGraphicFramePr>
        <p:xfrm>
          <a:off x="942634" y="1690688"/>
          <a:ext cx="11031651" cy="5029200"/>
        </p:xfrm>
        <a:graphic>
          <a:graphicData uri="http://schemas.openxmlformats.org/drawingml/2006/table">
            <a:tbl>
              <a:tblPr firstRow="1" bandRow="1">
                <a:tableStyleId>{5940675A-B579-460E-94D1-54222C63F5DA}</a:tableStyleId>
              </a:tblPr>
              <a:tblGrid>
                <a:gridCol w="3248366">
                  <a:extLst>
                    <a:ext uri="{9D8B030D-6E8A-4147-A177-3AD203B41FA5}">
                      <a16:colId xmlns:a16="http://schemas.microsoft.com/office/drawing/2014/main" val="2531580532"/>
                    </a:ext>
                  </a:extLst>
                </a:gridCol>
                <a:gridCol w="3635829">
                  <a:extLst>
                    <a:ext uri="{9D8B030D-6E8A-4147-A177-3AD203B41FA5}">
                      <a16:colId xmlns:a16="http://schemas.microsoft.com/office/drawing/2014/main" val="1559828009"/>
                    </a:ext>
                  </a:extLst>
                </a:gridCol>
                <a:gridCol w="4147456">
                  <a:extLst>
                    <a:ext uri="{9D8B030D-6E8A-4147-A177-3AD203B41FA5}">
                      <a16:colId xmlns:a16="http://schemas.microsoft.com/office/drawing/2014/main" val="3472162040"/>
                    </a:ext>
                  </a:extLst>
                </a:gridCol>
              </a:tblGrid>
              <a:tr h="628650">
                <a:tc>
                  <a:txBody>
                    <a:bodyPr/>
                    <a:lstStyle/>
                    <a:p>
                      <a:r>
                        <a:rPr lang="en-US" sz="2800" b="1" dirty="0">
                          <a:solidFill>
                            <a:schemeClr val="bg1"/>
                          </a:solidFill>
                          <a:latin typeface="Lato" panose="020F0502020204030203" pitchFamily="34" charset="0"/>
                        </a:rPr>
                        <a:t>Component</a:t>
                      </a:r>
                    </a:p>
                  </a:txBody>
                  <a:tcPr anchor="ctr">
                    <a:solidFill>
                      <a:srgbClr val="FF0000"/>
                    </a:solidFill>
                  </a:tcPr>
                </a:tc>
                <a:tc>
                  <a:txBody>
                    <a:bodyPr/>
                    <a:lstStyle/>
                    <a:p>
                      <a:pPr algn="ctr"/>
                      <a:r>
                        <a:rPr lang="en-US" sz="2800" b="1" dirty="0">
                          <a:solidFill>
                            <a:schemeClr val="bg1"/>
                          </a:solidFill>
                          <a:latin typeface="Lato" panose="020F0502020204030203" pitchFamily="34" charset="0"/>
                        </a:rPr>
                        <a:t>Glucose</a:t>
                      </a:r>
                    </a:p>
                  </a:txBody>
                  <a:tcPr anchor="ctr">
                    <a:solidFill>
                      <a:srgbClr val="FF0000"/>
                    </a:solidFill>
                  </a:tcPr>
                </a:tc>
                <a:tc>
                  <a:txBody>
                    <a:bodyPr/>
                    <a:lstStyle/>
                    <a:p>
                      <a:pPr algn="ctr"/>
                      <a:r>
                        <a:rPr lang="en-US" sz="2800" b="1" dirty="0">
                          <a:solidFill>
                            <a:schemeClr val="bg1"/>
                          </a:solidFill>
                          <a:latin typeface="Lato" panose="020F0502020204030203" pitchFamily="34" charset="0"/>
                        </a:rPr>
                        <a:t>Glucose</a:t>
                      </a:r>
                    </a:p>
                  </a:txBody>
                  <a:tcPr anchor="ctr">
                    <a:solidFill>
                      <a:srgbClr val="FF0000"/>
                    </a:solidFill>
                  </a:tcPr>
                </a:tc>
                <a:extLst>
                  <a:ext uri="{0D108BD9-81ED-4DB2-BD59-A6C34878D82A}">
                    <a16:rowId xmlns:a16="http://schemas.microsoft.com/office/drawing/2014/main" val="3959946311"/>
                  </a:ext>
                </a:extLst>
              </a:tr>
              <a:tr h="628650">
                <a:tc>
                  <a:txBody>
                    <a:bodyPr/>
                    <a:lstStyle/>
                    <a:p>
                      <a:r>
                        <a:rPr lang="en-US" sz="2800" b="1" dirty="0">
                          <a:solidFill>
                            <a:schemeClr val="bg1"/>
                          </a:solidFill>
                          <a:latin typeface="Lato" panose="020F0502020204030203" pitchFamily="34" charset="0"/>
                        </a:rPr>
                        <a:t>Property</a:t>
                      </a:r>
                    </a:p>
                  </a:txBody>
                  <a:tcPr anchor="ctr">
                    <a:solidFill>
                      <a:srgbClr val="663300"/>
                    </a:solidFill>
                  </a:tcPr>
                </a:tc>
                <a:tc>
                  <a:txBody>
                    <a:bodyPr/>
                    <a:lstStyle/>
                    <a:p>
                      <a:pPr algn="ctr"/>
                      <a:r>
                        <a:rPr lang="en-US" sz="2800" b="1" dirty="0">
                          <a:solidFill>
                            <a:schemeClr val="bg1"/>
                          </a:solidFill>
                          <a:latin typeface="Lato" panose="020F0502020204030203" pitchFamily="34" charset="0"/>
                        </a:rPr>
                        <a:t>mg/dL</a:t>
                      </a:r>
                    </a:p>
                  </a:txBody>
                  <a:tcPr anchor="ctr">
                    <a:solidFill>
                      <a:srgbClr val="663300"/>
                    </a:solidFill>
                  </a:tcPr>
                </a:tc>
                <a:tc>
                  <a:txBody>
                    <a:bodyPr/>
                    <a:lstStyle/>
                    <a:p>
                      <a:pPr algn="ctr"/>
                      <a:r>
                        <a:rPr lang="en-US" sz="2800" b="1" dirty="0">
                          <a:solidFill>
                            <a:schemeClr val="bg1"/>
                          </a:solidFill>
                          <a:latin typeface="Lato" panose="020F0502020204030203" pitchFamily="34" charset="0"/>
                        </a:rPr>
                        <a:t>mg/dL</a:t>
                      </a:r>
                    </a:p>
                  </a:txBody>
                  <a:tcPr anchor="ctr">
                    <a:solidFill>
                      <a:srgbClr val="663300"/>
                    </a:solidFill>
                  </a:tcPr>
                </a:tc>
                <a:extLst>
                  <a:ext uri="{0D108BD9-81ED-4DB2-BD59-A6C34878D82A}">
                    <a16:rowId xmlns:a16="http://schemas.microsoft.com/office/drawing/2014/main" val="13607343"/>
                  </a:ext>
                </a:extLst>
              </a:tr>
              <a:tr h="628650">
                <a:tc>
                  <a:txBody>
                    <a:bodyPr/>
                    <a:lstStyle/>
                    <a:p>
                      <a:r>
                        <a:rPr lang="en-US" sz="2800" b="1" dirty="0">
                          <a:solidFill>
                            <a:schemeClr val="tx1"/>
                          </a:solidFill>
                          <a:latin typeface="Lato" panose="020F0502020204030203" pitchFamily="34" charset="0"/>
                        </a:rPr>
                        <a:t>Timing</a:t>
                      </a:r>
                    </a:p>
                  </a:txBody>
                  <a:tcPr anchor="ctr">
                    <a:solidFill>
                      <a:srgbClr val="FFFF00"/>
                    </a:solidFill>
                  </a:tcPr>
                </a:tc>
                <a:tc>
                  <a:txBody>
                    <a:bodyPr/>
                    <a:lstStyle/>
                    <a:p>
                      <a:pPr algn="ctr"/>
                      <a:r>
                        <a:rPr lang="en-US" sz="2800" b="1" dirty="0">
                          <a:solidFill>
                            <a:schemeClr val="tx1"/>
                          </a:solidFill>
                          <a:latin typeface="Lato" panose="020F0502020204030203" pitchFamily="34" charset="0"/>
                        </a:rPr>
                        <a:t>PT</a:t>
                      </a:r>
                    </a:p>
                  </a:txBody>
                  <a:tcPr anchor="ctr">
                    <a:solidFill>
                      <a:srgbClr val="FFFF00"/>
                    </a:solidFill>
                  </a:tcPr>
                </a:tc>
                <a:tc>
                  <a:txBody>
                    <a:bodyPr/>
                    <a:lstStyle/>
                    <a:p>
                      <a:pPr algn="ctr"/>
                      <a:r>
                        <a:rPr lang="en-US" sz="2800" b="1" dirty="0">
                          <a:solidFill>
                            <a:schemeClr val="tx1"/>
                          </a:solidFill>
                          <a:latin typeface="Lato" panose="020F0502020204030203" pitchFamily="34" charset="0"/>
                        </a:rPr>
                        <a:t>24H</a:t>
                      </a:r>
                    </a:p>
                  </a:txBody>
                  <a:tcPr anchor="ctr">
                    <a:solidFill>
                      <a:srgbClr val="FFFF00"/>
                    </a:solidFill>
                  </a:tcPr>
                </a:tc>
                <a:extLst>
                  <a:ext uri="{0D108BD9-81ED-4DB2-BD59-A6C34878D82A}">
                    <a16:rowId xmlns:a16="http://schemas.microsoft.com/office/drawing/2014/main" val="4054898418"/>
                  </a:ext>
                </a:extLst>
              </a:tr>
              <a:tr h="628650">
                <a:tc>
                  <a:txBody>
                    <a:bodyPr/>
                    <a:lstStyle/>
                    <a:p>
                      <a:r>
                        <a:rPr lang="en-US" sz="2800" b="1" dirty="0">
                          <a:solidFill>
                            <a:schemeClr val="bg1"/>
                          </a:solidFill>
                          <a:latin typeface="Lato" panose="020F0502020204030203" pitchFamily="34" charset="0"/>
                        </a:rPr>
                        <a:t>System</a:t>
                      </a:r>
                      <a:endParaRPr lang="en-US" sz="2800" b="1" dirty="0">
                        <a:solidFill>
                          <a:schemeClr val="bg1"/>
                        </a:solidFill>
                      </a:endParaRPr>
                    </a:p>
                  </a:txBody>
                  <a:tcPr anchor="ctr">
                    <a:solidFill>
                      <a:srgbClr val="00B050"/>
                    </a:solidFill>
                  </a:tcPr>
                </a:tc>
                <a:tc>
                  <a:txBody>
                    <a:bodyPr/>
                    <a:lstStyle/>
                    <a:p>
                      <a:pPr algn="ctr"/>
                      <a:r>
                        <a:rPr lang="en-US" sz="2800" b="1" dirty="0">
                          <a:solidFill>
                            <a:schemeClr val="bg1"/>
                          </a:solidFill>
                          <a:latin typeface="Lato" panose="020F0502020204030203" pitchFamily="34" charset="0"/>
                        </a:rPr>
                        <a:t>Urine</a:t>
                      </a:r>
                    </a:p>
                  </a:txBody>
                  <a:tcPr anchor="ctr">
                    <a:solidFill>
                      <a:srgbClr val="00B050"/>
                    </a:solidFill>
                  </a:tcPr>
                </a:tc>
                <a:tc>
                  <a:txBody>
                    <a:bodyPr/>
                    <a:lstStyle/>
                    <a:p>
                      <a:pPr algn="ctr"/>
                      <a:r>
                        <a:rPr lang="en-US" sz="2800" b="1" dirty="0">
                          <a:solidFill>
                            <a:schemeClr val="bg1"/>
                          </a:solidFill>
                          <a:latin typeface="Lato" panose="020F0502020204030203" pitchFamily="34" charset="0"/>
                        </a:rPr>
                        <a:t>Urine</a:t>
                      </a:r>
                    </a:p>
                  </a:txBody>
                  <a:tcPr anchor="ctr">
                    <a:solidFill>
                      <a:srgbClr val="00B050"/>
                    </a:solidFill>
                  </a:tcPr>
                </a:tc>
                <a:extLst>
                  <a:ext uri="{0D108BD9-81ED-4DB2-BD59-A6C34878D82A}">
                    <a16:rowId xmlns:a16="http://schemas.microsoft.com/office/drawing/2014/main" val="1164020455"/>
                  </a:ext>
                </a:extLst>
              </a:tr>
              <a:tr h="628650">
                <a:tc>
                  <a:txBody>
                    <a:bodyPr/>
                    <a:lstStyle/>
                    <a:p>
                      <a:r>
                        <a:rPr lang="en-US" sz="2800" b="1" dirty="0">
                          <a:solidFill>
                            <a:schemeClr val="bg1"/>
                          </a:solidFill>
                          <a:latin typeface="Lato" panose="020F0502020204030203" pitchFamily="34" charset="0"/>
                        </a:rPr>
                        <a:t>Scale</a:t>
                      </a:r>
                      <a:endParaRPr lang="en-US" sz="2800" b="1" dirty="0">
                        <a:solidFill>
                          <a:schemeClr val="bg1"/>
                        </a:solidFill>
                      </a:endParaRPr>
                    </a:p>
                  </a:txBody>
                  <a:tcPr anchor="ctr">
                    <a:solidFill>
                      <a:srgbClr val="0070C0"/>
                    </a:solidFill>
                  </a:tcPr>
                </a:tc>
                <a:tc>
                  <a:txBody>
                    <a:bodyPr/>
                    <a:lstStyle/>
                    <a:p>
                      <a:pPr algn="ctr"/>
                      <a:r>
                        <a:rPr lang="en-US" sz="2800" b="1" dirty="0">
                          <a:solidFill>
                            <a:schemeClr val="bg1"/>
                          </a:solidFill>
                          <a:latin typeface="Lato" panose="020F0502020204030203" pitchFamily="34" charset="0"/>
                        </a:rPr>
                        <a:t>Qn</a:t>
                      </a:r>
                      <a:endParaRPr lang="en-US" sz="2800" b="1" dirty="0">
                        <a:solidFill>
                          <a:schemeClr val="bg1"/>
                        </a:solidFill>
                      </a:endParaRPr>
                    </a:p>
                  </a:txBody>
                  <a:tcPr anchor="ctr">
                    <a:solidFill>
                      <a:srgbClr val="0070C0"/>
                    </a:solidFill>
                  </a:tcPr>
                </a:tc>
                <a:tc>
                  <a:txBody>
                    <a:bodyPr/>
                    <a:lstStyle/>
                    <a:p>
                      <a:pPr algn="ctr"/>
                      <a:r>
                        <a:rPr lang="en-US" sz="2800" b="1" dirty="0">
                          <a:solidFill>
                            <a:schemeClr val="bg1"/>
                          </a:solidFill>
                          <a:latin typeface="Lato" panose="020F0502020204030203" pitchFamily="34" charset="0"/>
                        </a:rPr>
                        <a:t>Qn</a:t>
                      </a:r>
                    </a:p>
                  </a:txBody>
                  <a:tcPr anchor="ctr">
                    <a:solidFill>
                      <a:srgbClr val="0070C0"/>
                    </a:solidFill>
                  </a:tcPr>
                </a:tc>
                <a:extLst>
                  <a:ext uri="{0D108BD9-81ED-4DB2-BD59-A6C34878D82A}">
                    <a16:rowId xmlns:a16="http://schemas.microsoft.com/office/drawing/2014/main" val="83787670"/>
                  </a:ext>
                </a:extLst>
              </a:tr>
              <a:tr h="628650">
                <a:tc>
                  <a:txBody>
                    <a:bodyPr/>
                    <a:lstStyle/>
                    <a:p>
                      <a:r>
                        <a:rPr lang="en-US" sz="2800" b="1" dirty="0">
                          <a:solidFill>
                            <a:schemeClr val="bg1"/>
                          </a:solidFill>
                          <a:latin typeface="Lato" panose="020F0502020204030203" pitchFamily="34" charset="0"/>
                        </a:rPr>
                        <a:t>Method</a:t>
                      </a:r>
                    </a:p>
                  </a:txBody>
                  <a:tcPr anchor="ctr">
                    <a:solidFill>
                      <a:srgbClr val="7030A0"/>
                    </a:solidFill>
                  </a:tcPr>
                </a:tc>
                <a:tc>
                  <a:txBody>
                    <a:bodyPr/>
                    <a:lstStyle/>
                    <a:p>
                      <a:pPr algn="ctr"/>
                      <a:r>
                        <a:rPr lang="en-US" sz="2800" b="1" dirty="0">
                          <a:solidFill>
                            <a:schemeClr val="bg1"/>
                          </a:solidFill>
                          <a:latin typeface="Lato" panose="020F0502020204030203" pitchFamily="34" charset="0"/>
                        </a:rPr>
                        <a:t>&lt;null&gt;</a:t>
                      </a:r>
                      <a:endParaRPr lang="en-US" sz="2800" b="1" dirty="0">
                        <a:solidFill>
                          <a:schemeClr val="bg1"/>
                        </a:solidFill>
                      </a:endParaRPr>
                    </a:p>
                  </a:txBody>
                  <a:tcPr anchor="ctr">
                    <a:solidFill>
                      <a:srgbClr val="7030A0"/>
                    </a:solidFill>
                  </a:tcPr>
                </a:tc>
                <a:tc>
                  <a:txBody>
                    <a:bodyPr/>
                    <a:lstStyle/>
                    <a:p>
                      <a:pPr algn="ctr"/>
                      <a:r>
                        <a:rPr lang="en-US" sz="2800" b="1" dirty="0">
                          <a:solidFill>
                            <a:schemeClr val="bg1"/>
                          </a:solidFill>
                          <a:latin typeface="Lato" panose="020F0502020204030203" pitchFamily="34" charset="0"/>
                        </a:rPr>
                        <a:t>&lt;null&gt;</a:t>
                      </a:r>
                    </a:p>
                  </a:txBody>
                  <a:tcPr anchor="ctr">
                    <a:solidFill>
                      <a:srgbClr val="7030A0"/>
                    </a:solidFill>
                  </a:tcPr>
                </a:tc>
                <a:extLst>
                  <a:ext uri="{0D108BD9-81ED-4DB2-BD59-A6C34878D82A}">
                    <a16:rowId xmlns:a16="http://schemas.microsoft.com/office/drawing/2014/main" val="3331479825"/>
                  </a:ext>
                </a:extLst>
              </a:tr>
              <a:tr h="628650">
                <a:tc>
                  <a:txBody>
                    <a:bodyPr/>
                    <a:lstStyle/>
                    <a:p>
                      <a:r>
                        <a:rPr lang="en-US" sz="2800" b="1" dirty="0">
                          <a:latin typeface="Lato" panose="020F0502020204030203" pitchFamily="34" charset="0"/>
                        </a:rPr>
                        <a:t>LOINC term</a:t>
                      </a:r>
                      <a:endParaRPr lang="en-US" sz="2800" b="1" dirty="0"/>
                    </a:p>
                  </a:txBody>
                  <a:tcPr anchor="ctr"/>
                </a:tc>
                <a:tc>
                  <a:txBody>
                    <a:bodyPr/>
                    <a:lstStyle/>
                    <a:p>
                      <a:pPr algn="ctr"/>
                      <a:r>
                        <a:rPr lang="en-US" sz="2800" b="1" dirty="0">
                          <a:latin typeface="Lato" panose="020F0502020204030203" pitchFamily="34" charset="0"/>
                        </a:rPr>
                        <a:t>2350-7</a:t>
                      </a:r>
                      <a:endParaRPr lang="en-US" sz="2800" b="1" dirty="0"/>
                    </a:p>
                  </a:txBody>
                  <a:tcPr anchor="ctr"/>
                </a:tc>
                <a:tc>
                  <a:txBody>
                    <a:bodyPr/>
                    <a:lstStyle/>
                    <a:p>
                      <a:pPr algn="ctr"/>
                      <a:r>
                        <a:rPr lang="en-US" sz="2800" b="1" dirty="0">
                          <a:latin typeface="Lato" panose="020F0502020204030203" pitchFamily="34" charset="0"/>
                        </a:rPr>
                        <a:t>21305-8</a:t>
                      </a:r>
                      <a:endParaRPr lang="en-US" sz="2800" b="1" dirty="0"/>
                    </a:p>
                  </a:txBody>
                  <a:tcPr anchor="ctr"/>
                </a:tc>
                <a:extLst>
                  <a:ext uri="{0D108BD9-81ED-4DB2-BD59-A6C34878D82A}">
                    <a16:rowId xmlns:a16="http://schemas.microsoft.com/office/drawing/2014/main" val="3685428602"/>
                  </a:ext>
                </a:extLst>
              </a:tr>
              <a:tr h="628650">
                <a:tc>
                  <a:txBody>
                    <a:bodyPr/>
                    <a:lstStyle/>
                    <a:p>
                      <a:r>
                        <a:rPr lang="en-US" sz="2800" b="1" dirty="0">
                          <a:latin typeface="Lato" panose="020F0502020204030203" pitchFamily="34" charset="0"/>
                        </a:rPr>
                        <a:t>LOINC short name</a:t>
                      </a:r>
                      <a:endParaRPr lang="en-US" sz="2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latin typeface="Lato" panose="020F0502020204030203" pitchFamily="34" charset="0"/>
                        </a:rPr>
                        <a:t>Glucose Ur-</a:t>
                      </a:r>
                      <a:r>
                        <a:rPr lang="en-US" sz="2800" b="1" dirty="0" err="1">
                          <a:latin typeface="Lato" panose="020F0502020204030203" pitchFamily="34" charset="0"/>
                        </a:rPr>
                        <a:t>mCnc</a:t>
                      </a:r>
                      <a:endParaRPr lang="en-US" sz="2800" b="1" dirty="0"/>
                    </a:p>
                  </a:txBody>
                  <a:tcPr anchor="ctr"/>
                </a:tc>
                <a:tc>
                  <a:txBody>
                    <a:bodyPr/>
                    <a:lstStyle/>
                    <a:p>
                      <a:pPr algn="ctr"/>
                      <a:r>
                        <a:rPr lang="en-US" sz="2800" b="1" dirty="0">
                          <a:latin typeface="Lato" panose="020F0502020204030203" pitchFamily="34" charset="0"/>
                        </a:rPr>
                        <a:t>Glucose 24h Ur-</a:t>
                      </a:r>
                      <a:r>
                        <a:rPr lang="en-US" sz="2800" b="1" dirty="0" err="1"/>
                        <a:t>mCnc</a:t>
                      </a:r>
                      <a:endParaRPr lang="en-US" sz="2800" b="1" dirty="0"/>
                    </a:p>
                  </a:txBody>
                  <a:tcPr anchor="ctr"/>
                </a:tc>
                <a:extLst>
                  <a:ext uri="{0D108BD9-81ED-4DB2-BD59-A6C34878D82A}">
                    <a16:rowId xmlns:a16="http://schemas.microsoft.com/office/drawing/2014/main" val="4022195612"/>
                  </a:ext>
                </a:extLst>
              </a:tr>
            </a:tbl>
          </a:graphicData>
        </a:graphic>
      </p:graphicFrame>
      <p:sp>
        <p:nvSpPr>
          <p:cNvPr id="3" name="Title 1">
            <a:extLst>
              <a:ext uri="{FF2B5EF4-FFF2-40B4-BE49-F238E27FC236}">
                <a16:creationId xmlns:a16="http://schemas.microsoft.com/office/drawing/2014/main" id="{016D1B73-FAD9-0275-75C9-F8C03DC66CB3}"/>
              </a:ext>
            </a:extLst>
          </p:cNvPr>
          <p:cNvSpPr>
            <a:spLocks noGrp="1"/>
          </p:cNvSpPr>
          <p:nvPr>
            <p:ph type="title"/>
          </p:nvPr>
        </p:nvSpPr>
        <p:spPr>
          <a:xfrm>
            <a:off x="838200" y="365125"/>
            <a:ext cx="10515600" cy="1325563"/>
          </a:xfrm>
        </p:spPr>
        <p:txBody>
          <a:bodyPr anchor="ctr">
            <a:normAutofit/>
          </a:bodyPr>
          <a:lstStyle/>
          <a:p>
            <a:r>
              <a:rPr lang="en-US" dirty="0"/>
              <a:t>Changing any attribute changes the LOINC term</a:t>
            </a:r>
          </a:p>
        </p:txBody>
      </p:sp>
      <p:sp>
        <p:nvSpPr>
          <p:cNvPr id="4" name="Slide Number Placeholder 6">
            <a:extLst>
              <a:ext uri="{FF2B5EF4-FFF2-40B4-BE49-F238E27FC236}">
                <a16:creationId xmlns:a16="http://schemas.microsoft.com/office/drawing/2014/main" id="{165BCF29-30E1-4526-E682-531F7F3FCE4D}"/>
              </a:ext>
            </a:extLst>
          </p:cNvPr>
          <p:cNvSpPr txBox="1">
            <a:spLocks/>
          </p:cNvSpPr>
          <p:nvPr/>
        </p:nvSpPr>
        <p:spPr>
          <a:xfrm>
            <a:off x="9448800" y="0"/>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17078117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823F8-84D5-A5C3-484B-84AC52687AF3}"/>
              </a:ext>
            </a:extLst>
          </p:cNvPr>
          <p:cNvSpPr>
            <a:spLocks noGrp="1"/>
          </p:cNvSpPr>
          <p:nvPr>
            <p:ph type="title"/>
          </p:nvPr>
        </p:nvSpPr>
        <p:spPr/>
        <p:txBody>
          <a:bodyPr/>
          <a:lstStyle/>
          <a:p>
            <a:r>
              <a:rPr lang="en-US" dirty="0"/>
              <a:t>Common Mapping Errors</a:t>
            </a:r>
          </a:p>
        </p:txBody>
      </p:sp>
      <p:sp>
        <p:nvSpPr>
          <p:cNvPr id="3" name="Content Placeholder 2">
            <a:extLst>
              <a:ext uri="{FF2B5EF4-FFF2-40B4-BE49-F238E27FC236}">
                <a16:creationId xmlns:a16="http://schemas.microsoft.com/office/drawing/2014/main" id="{A1D6B47C-4C96-E4F5-9382-5BDBDF3096B5}"/>
              </a:ext>
            </a:extLst>
          </p:cNvPr>
          <p:cNvSpPr>
            <a:spLocks noGrp="1"/>
          </p:cNvSpPr>
          <p:nvPr>
            <p:ph idx="1"/>
          </p:nvPr>
        </p:nvSpPr>
        <p:spPr/>
        <p:txBody>
          <a:bodyPr/>
          <a:lstStyle/>
          <a:p>
            <a:pPr marL="285750" indent="-285750"/>
            <a:r>
              <a:rPr lang="en-US" sz="3200" dirty="0"/>
              <a:t>Incorrect scale (mapped qual instead of quant)</a:t>
            </a:r>
          </a:p>
          <a:p>
            <a:pPr marL="285750" indent="-285750"/>
            <a:r>
              <a:rPr lang="en-US" sz="3200" dirty="0"/>
              <a:t>Incorrect property for units</a:t>
            </a:r>
          </a:p>
          <a:p>
            <a:pPr marL="285750" indent="-285750"/>
            <a:r>
              <a:rPr lang="en-US" sz="3200" dirty="0"/>
              <a:t>Incorrect specimen</a:t>
            </a:r>
          </a:p>
          <a:p>
            <a:pPr marL="285750" lvl="1" indent="-285750"/>
            <a:r>
              <a:rPr lang="en-US" sz="3200" dirty="0"/>
              <a:t>Instances where there’s multi-fold differences</a:t>
            </a:r>
          </a:p>
          <a:p>
            <a:pPr marL="742950" lvl="3" indent="-285750"/>
            <a:r>
              <a:rPr lang="en-US" sz="3000" dirty="0"/>
              <a:t>Albumin by BCG or BCP – 5.5 g/L difference</a:t>
            </a:r>
          </a:p>
          <a:p>
            <a:pPr marL="742950" lvl="3" indent="-285750"/>
            <a:r>
              <a:rPr lang="en-US" sz="3000" dirty="0"/>
              <a:t>D-Dimer in FEU vs DDU – 2 fold</a:t>
            </a:r>
          </a:p>
          <a:p>
            <a:pPr marL="742950" lvl="3" indent="-285750"/>
            <a:r>
              <a:rPr lang="en-US" sz="3000" dirty="0"/>
              <a:t>LDH via substrate conversion</a:t>
            </a:r>
          </a:p>
          <a:p>
            <a:endParaRPr lang="en-US" dirty="0"/>
          </a:p>
        </p:txBody>
      </p:sp>
      <p:sp>
        <p:nvSpPr>
          <p:cNvPr id="4" name="TextBox 3">
            <a:extLst>
              <a:ext uri="{FF2B5EF4-FFF2-40B4-BE49-F238E27FC236}">
                <a16:creationId xmlns:a16="http://schemas.microsoft.com/office/drawing/2014/main" id="{39F41D94-4730-6775-E8EF-05F2CB3B57D8}"/>
              </a:ext>
            </a:extLst>
          </p:cNvPr>
          <p:cNvSpPr txBox="1"/>
          <p:nvPr/>
        </p:nvSpPr>
        <p:spPr>
          <a:xfrm>
            <a:off x="482423" y="6020779"/>
            <a:ext cx="11391275" cy="523220"/>
          </a:xfrm>
          <a:prstGeom prst="rect">
            <a:avLst/>
          </a:prstGeom>
          <a:noFill/>
        </p:spPr>
        <p:txBody>
          <a:bodyPr wrap="square">
            <a:spAutoFit/>
          </a:bodyPr>
          <a:lstStyle/>
          <a:p>
            <a:pPr algn="r"/>
            <a:r>
              <a:rPr lang="en-US" sz="1400" dirty="0">
                <a:latin typeface="Lato" panose="020F0502020204030203" pitchFamily="34" charset="0"/>
                <a:hlinkClick r:id="rId2"/>
              </a:rPr>
              <a:t>https://meridian.allenpress.com/aplm/article/144/5/586/427465/A-Survey-of-LOINC-Code-Selection-Practices-Among</a:t>
            </a:r>
            <a:endParaRPr lang="en-US" sz="1400" dirty="0">
              <a:latin typeface="Lato" panose="020F0502020204030203" pitchFamily="34" charset="0"/>
            </a:endParaRPr>
          </a:p>
          <a:p>
            <a:pPr algn="r"/>
            <a:r>
              <a:rPr lang="en-US" sz="1400" dirty="0">
                <a:latin typeface="Lato" panose="020F0502020204030203" pitchFamily="34" charset="0"/>
                <a:hlinkClick r:id="rId3"/>
              </a:rPr>
              <a:t>https://doi.org/10.1093/jamia/ocac072</a:t>
            </a:r>
            <a:endParaRPr lang="en-US" sz="1400" dirty="0">
              <a:latin typeface="Lato" panose="020F0502020204030203" pitchFamily="34" charset="0"/>
            </a:endParaRPr>
          </a:p>
        </p:txBody>
      </p:sp>
      <p:sp>
        <p:nvSpPr>
          <p:cNvPr id="5" name="Slide Number Placeholder 6">
            <a:extLst>
              <a:ext uri="{FF2B5EF4-FFF2-40B4-BE49-F238E27FC236}">
                <a16:creationId xmlns:a16="http://schemas.microsoft.com/office/drawing/2014/main" id="{431B5CAA-C4DD-65CF-F551-54A35CA23BF4}"/>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16249348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01863011-BF07-306B-FBFD-4387091196C0}"/>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4609133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A34C77D-3C21-81B2-371E-BAB2CC5012ED}"/>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panose="020F0502020204030203" pitchFamily="34" charset="0"/>
              <a:ea typeface="+mn-ea"/>
              <a:cs typeface="+mn-cs"/>
            </a:endParaRPr>
          </a:p>
        </p:txBody>
      </p:sp>
      <p:grpSp>
        <p:nvGrpSpPr>
          <p:cNvPr id="33" name="Group 32">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34" name="Straight Connector 33">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panose="020F0502020204030203" pitchFamily="34" charset="0"/>
                <a:ea typeface="+mn-ea"/>
                <a:cs typeface="+mn-cs"/>
              </a:endParaRPr>
            </a:p>
          </p:txBody>
        </p:sp>
      </p:grpSp>
      <p:sp>
        <p:nvSpPr>
          <p:cNvPr id="37" name="Rectangle 36">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panose="020F0502020204030203" pitchFamily="34" charset="0"/>
              <a:ea typeface="+mn-ea"/>
              <a:cs typeface="+mn-cs"/>
            </a:endParaRPr>
          </a:p>
        </p:txBody>
      </p:sp>
      <p:sp>
        <p:nvSpPr>
          <p:cNvPr id="10" name="TextBox 9">
            <a:extLst>
              <a:ext uri="{FF2B5EF4-FFF2-40B4-BE49-F238E27FC236}">
                <a16:creationId xmlns:a16="http://schemas.microsoft.com/office/drawing/2014/main" id="{CC84660F-E13F-B69F-8F46-C84ADDDC65B7}"/>
              </a:ext>
            </a:extLst>
          </p:cNvPr>
          <p:cNvSpPr txBox="1"/>
          <p:nvPr/>
        </p:nvSpPr>
        <p:spPr>
          <a:xfrm>
            <a:off x="1060232" y="3941205"/>
            <a:ext cx="10071536" cy="92975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2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Thank you for coming!</a:t>
            </a:r>
          </a:p>
        </p:txBody>
      </p:sp>
      <p:pic>
        <p:nvPicPr>
          <p:cNvPr id="12" name="Picture 11" descr="A hand with a map of the world&#10;&#10;AI-generated content may be incorrect.">
            <a:extLst>
              <a:ext uri="{FF2B5EF4-FFF2-40B4-BE49-F238E27FC236}">
                <a16:creationId xmlns:a16="http://schemas.microsoft.com/office/drawing/2014/main" id="{80D6F15A-705D-3AD7-7D1B-83EC6C36A18E}"/>
              </a:ext>
            </a:extLst>
          </p:cNvPr>
          <p:cNvPicPr>
            <a:picLocks noChangeAspect="1"/>
          </p:cNvPicPr>
          <p:nvPr/>
        </p:nvPicPr>
        <p:blipFill>
          <a:blip r:embed="rId3"/>
          <a:stretch>
            <a:fillRect/>
          </a:stretch>
        </p:blipFill>
        <p:spPr>
          <a:xfrm>
            <a:off x="4618497" y="796953"/>
            <a:ext cx="2534351" cy="2999232"/>
          </a:xfrm>
          <a:prstGeom prst="rect">
            <a:avLst/>
          </a:prstGeom>
        </p:spPr>
      </p:pic>
      <p:sp>
        <p:nvSpPr>
          <p:cNvPr id="2" name="Slide Number Placeholder 6">
            <a:extLst>
              <a:ext uri="{FF2B5EF4-FFF2-40B4-BE49-F238E27FC236}">
                <a16:creationId xmlns:a16="http://schemas.microsoft.com/office/drawing/2014/main" id="{8FE46EA7-5695-7F01-6ED3-F076A656DA17}"/>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29952603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Shape 553"/>
        <p:cNvGrpSpPr/>
        <p:nvPr/>
      </p:nvGrpSpPr>
      <p:grpSpPr>
        <a:xfrm>
          <a:off x="0" y="0"/>
          <a:ext cx="0" cy="0"/>
          <a:chOff x="0" y="0"/>
          <a:chExt cx="0" cy="0"/>
        </a:xfrm>
      </p:grpSpPr>
      <p:pic>
        <p:nvPicPr>
          <p:cNvPr id="3" name="Picture 2" descr="A stack of books with red blue and white pages&#10;&#10;AI-generated content may be incorrect.">
            <a:extLst>
              <a:ext uri="{FF2B5EF4-FFF2-40B4-BE49-F238E27FC236}">
                <a16:creationId xmlns:a16="http://schemas.microsoft.com/office/drawing/2014/main" id="{87E84368-63C5-E986-3E56-FB6CA2459C0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905000" y="0"/>
            <a:ext cx="10287000" cy="6858000"/>
          </a:xfrm>
          <a:prstGeom prst="rect">
            <a:avLst/>
          </a:prstGeom>
        </p:spPr>
      </p:pic>
      <p:sp>
        <p:nvSpPr>
          <p:cNvPr id="554" name="Google Shape;554;p65"/>
          <p:cNvSpPr txBox="1">
            <a:spLocks noGrp="1"/>
          </p:cNvSpPr>
          <p:nvPr>
            <p:ph type="title"/>
          </p:nvPr>
        </p:nvSpPr>
        <p:spPr>
          <a:xfrm>
            <a:off x="913911" y="1826968"/>
            <a:ext cx="10515600" cy="3061555"/>
          </a:xfrm>
          <a:noFill/>
          <a:ln>
            <a:noFill/>
          </a:ln>
        </p:spPr>
        <p:txBody>
          <a:bodyPr spcFirstLastPara="1" wrap="square" lIns="91425" tIns="45700" rIns="91425" bIns="45700" anchor="ctr" anchorCtr="0">
            <a:normAutofit/>
          </a:bodyPr>
          <a:lstStyle/>
          <a:p>
            <a:pPr lvl="0"/>
            <a:r>
              <a:rPr lang="en-US" dirty="0"/>
              <a:t>Reference Slides </a:t>
            </a:r>
          </a:p>
        </p:txBody>
      </p:sp>
      <p:sp>
        <p:nvSpPr>
          <p:cNvPr id="4" name="Text Placeholder 3">
            <a:extLst>
              <a:ext uri="{FF2B5EF4-FFF2-40B4-BE49-F238E27FC236}">
                <a16:creationId xmlns:a16="http://schemas.microsoft.com/office/drawing/2014/main" id="{B40ED399-B1B5-6C41-9864-7FBC393A3DDA}"/>
              </a:ext>
            </a:extLst>
          </p:cNvPr>
          <p:cNvSpPr>
            <a:spLocks noGrp="1"/>
          </p:cNvSpPr>
          <p:nvPr>
            <p:ph type="body" idx="1"/>
          </p:nvPr>
        </p:nvSpPr>
        <p:spPr/>
        <p:txBody>
          <a:bodyPr/>
          <a:lstStyle/>
          <a:p>
            <a:endParaRPr lang="en-US"/>
          </a:p>
        </p:txBody>
      </p:sp>
      <p:sp>
        <p:nvSpPr>
          <p:cNvPr id="2" name="Slide Number Placeholder 6">
            <a:extLst>
              <a:ext uri="{FF2B5EF4-FFF2-40B4-BE49-F238E27FC236}">
                <a16:creationId xmlns:a16="http://schemas.microsoft.com/office/drawing/2014/main" id="{C986FCF3-25A1-7AD2-365F-84CF4044B57C}"/>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57DEB-98F5-51C5-14D6-8D77C7337B52}"/>
              </a:ext>
            </a:extLst>
          </p:cNvPr>
          <p:cNvSpPr>
            <a:spLocks noGrp="1"/>
          </p:cNvSpPr>
          <p:nvPr>
            <p:ph type="title"/>
          </p:nvPr>
        </p:nvSpPr>
        <p:spPr>
          <a:xfrm>
            <a:off x="407775" y="2849147"/>
            <a:ext cx="11590047" cy="1028700"/>
          </a:xfrm>
        </p:spPr>
        <p:txBody>
          <a:bodyPr/>
          <a:lstStyle/>
          <a:p>
            <a:r>
              <a:rPr lang="en-US" sz="4800" dirty="0"/>
              <a:t>Challenges to Semantic Interoperability</a:t>
            </a:r>
          </a:p>
        </p:txBody>
      </p:sp>
      <p:sp>
        <p:nvSpPr>
          <p:cNvPr id="3" name="Slide Number Placeholder 2">
            <a:extLst>
              <a:ext uri="{FF2B5EF4-FFF2-40B4-BE49-F238E27FC236}">
                <a16:creationId xmlns:a16="http://schemas.microsoft.com/office/drawing/2014/main" id="{2A51277D-4A0B-5C24-E0B2-2AD5A6969BC1}"/>
              </a:ext>
            </a:extLst>
          </p:cNvPr>
          <p:cNvSpPr>
            <a:spLocks noGrp="1"/>
          </p:cNvSpPr>
          <p:nvPr>
            <p:ph type="sldNum" sz="quarter" idx="4"/>
          </p:nvPr>
        </p:nvSpPr>
        <p:spPr/>
        <p:txBody>
          <a:bodyPr/>
          <a:lstStyle/>
          <a:p>
            <a:fld id="{D8D877B3-D348-4611-9BDB-C5374591D951}" type="slidenum">
              <a:rPr lang="en-US" smtClean="0"/>
              <a:pPr/>
              <a:t>48</a:t>
            </a:fld>
            <a:endParaRPr lang="en-US" dirty="0"/>
          </a:p>
        </p:txBody>
      </p:sp>
    </p:spTree>
    <p:extLst>
      <p:ext uri="{BB962C8B-B14F-4D97-AF65-F5344CB8AC3E}">
        <p14:creationId xmlns:p14="http://schemas.microsoft.com/office/powerpoint/2010/main" val="100672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495" y="548175"/>
            <a:ext cx="9833429" cy="1028700"/>
          </a:xfrm>
        </p:spPr>
        <p:txBody>
          <a:bodyPr>
            <a:normAutofit/>
          </a:bodyPr>
          <a:lstStyle/>
          <a:p>
            <a:r>
              <a:rPr lang="en-US" sz="4320" dirty="0"/>
              <a:t>Organizational Challenges</a:t>
            </a:r>
            <a:endParaRPr lang="en-US" sz="4320" dirty="0">
              <a:solidFill>
                <a:schemeClr val="accent4">
                  <a:lumMod val="75000"/>
                </a:schemeClr>
              </a:solidFill>
            </a:endParaRPr>
          </a:p>
        </p:txBody>
      </p:sp>
      <p:sp>
        <p:nvSpPr>
          <p:cNvPr id="3" name="Content Placeholder 2"/>
          <p:cNvSpPr>
            <a:spLocks noGrp="1"/>
          </p:cNvSpPr>
          <p:nvPr>
            <p:ph idx="1"/>
          </p:nvPr>
        </p:nvSpPr>
        <p:spPr>
          <a:xfrm>
            <a:off x="722495" y="1284549"/>
            <a:ext cx="11063097" cy="4617720"/>
          </a:xfrm>
        </p:spPr>
        <p:txBody>
          <a:bodyPr numCol="1" spcCol="274320">
            <a:noAutofit/>
          </a:bodyPr>
          <a:lstStyle/>
          <a:p>
            <a:pPr>
              <a:lnSpc>
                <a:spcPct val="100000"/>
              </a:lnSpc>
              <a:spcBef>
                <a:spcPts val="0"/>
              </a:spcBef>
            </a:pPr>
            <a:r>
              <a:rPr lang="en-US" sz="2000" b="1" dirty="0"/>
              <a:t>CLINICAL ENGAGEMENT AND OWNERSHIP</a:t>
            </a:r>
          </a:p>
          <a:p>
            <a:pPr lvl="2">
              <a:spcBef>
                <a:spcPts val="0"/>
              </a:spcBef>
            </a:pPr>
            <a:r>
              <a:rPr lang="en-US" sz="2000" dirty="0"/>
              <a:t>Expert clinicians must guide the content</a:t>
            </a:r>
          </a:p>
          <a:p>
            <a:pPr lvl="2">
              <a:spcBef>
                <a:spcPts val="0"/>
              </a:spcBef>
            </a:pPr>
            <a:r>
              <a:rPr lang="en-US" sz="2000" dirty="0"/>
              <a:t>Governance and agreement on the consistent clinical models, profiles and services</a:t>
            </a:r>
          </a:p>
          <a:p>
            <a:pPr>
              <a:lnSpc>
                <a:spcPct val="100000"/>
              </a:lnSpc>
              <a:spcBef>
                <a:spcPts val="0"/>
              </a:spcBef>
            </a:pPr>
            <a:r>
              <a:rPr lang="en-US" sz="2000" b="1" dirty="0"/>
              <a:t>TECHNICAL ADVANCES</a:t>
            </a:r>
          </a:p>
          <a:p>
            <a:pPr lvl="2">
              <a:spcBef>
                <a:spcPts val="0"/>
              </a:spcBef>
            </a:pPr>
            <a:r>
              <a:rPr lang="en-US" sz="2000" dirty="0"/>
              <a:t>Data – common structure and language</a:t>
            </a:r>
          </a:p>
          <a:p>
            <a:pPr lvl="2">
              <a:spcBef>
                <a:spcPts val="0"/>
              </a:spcBef>
            </a:pPr>
            <a:r>
              <a:rPr lang="en-US" sz="2000" dirty="0"/>
              <a:t>Services – SOA, FHIR, behavior/functionality</a:t>
            </a:r>
          </a:p>
          <a:p>
            <a:pPr lvl="2">
              <a:spcBef>
                <a:spcPts val="0"/>
              </a:spcBef>
            </a:pPr>
            <a:r>
              <a:rPr lang="en-US" sz="2000" dirty="0"/>
              <a:t>Knowledge representation (Workflow, Decision support logic)</a:t>
            </a:r>
          </a:p>
          <a:p>
            <a:pPr lvl="2">
              <a:spcBef>
                <a:spcPts val="0"/>
              </a:spcBef>
            </a:pPr>
            <a:r>
              <a:rPr lang="en-US" sz="2000" dirty="0"/>
              <a:t>API adoption</a:t>
            </a:r>
          </a:p>
          <a:p>
            <a:pPr lvl="2">
              <a:spcBef>
                <a:spcPts val="0"/>
              </a:spcBef>
            </a:pPr>
            <a:r>
              <a:rPr lang="en-US" sz="2000" dirty="0"/>
              <a:t>Implementation</a:t>
            </a:r>
          </a:p>
          <a:p>
            <a:pPr>
              <a:lnSpc>
                <a:spcPct val="100000"/>
              </a:lnSpc>
              <a:spcBef>
                <a:spcPts val="0"/>
              </a:spcBef>
            </a:pPr>
            <a:r>
              <a:rPr lang="en-US" sz="2000" b="1" dirty="0"/>
              <a:t>POLICY &amp; LEGAL FRAMEWORK TO ENABLE INFORMATION AND KNOWLEDGE SHARING</a:t>
            </a:r>
          </a:p>
          <a:p>
            <a:pPr lvl="2">
              <a:spcBef>
                <a:spcPts val="0"/>
              </a:spcBef>
            </a:pPr>
            <a:r>
              <a:rPr lang="en-US" sz="2000" dirty="0"/>
              <a:t>TEFCA</a:t>
            </a:r>
          </a:p>
          <a:p>
            <a:pPr>
              <a:lnSpc>
                <a:spcPct val="100000"/>
              </a:lnSpc>
              <a:spcBef>
                <a:spcPts val="0"/>
              </a:spcBef>
            </a:pPr>
            <a:r>
              <a:rPr lang="en-US" sz="2000" b="1" dirty="0"/>
              <a:t>ALIGNMENT OF FINANCIAL INCENTIVES</a:t>
            </a:r>
          </a:p>
          <a:p>
            <a:pPr lvl="2">
              <a:spcBef>
                <a:spcPts val="0"/>
              </a:spcBef>
            </a:pPr>
            <a:r>
              <a:rPr lang="en-US" sz="2000" dirty="0"/>
              <a:t>Value based payments, bundled payments, etc.</a:t>
            </a:r>
          </a:p>
          <a:p>
            <a:pPr lvl="2">
              <a:spcBef>
                <a:spcPts val="0"/>
              </a:spcBef>
            </a:pPr>
            <a:r>
              <a:rPr lang="en-US" sz="2000" dirty="0"/>
              <a:t>Implementation of the agreed upon truly semantically interoperable data models, profiles, and services.  </a:t>
            </a:r>
          </a:p>
        </p:txBody>
      </p:sp>
    </p:spTree>
    <p:extLst>
      <p:ext uri="{BB962C8B-B14F-4D97-AF65-F5344CB8AC3E}">
        <p14:creationId xmlns:p14="http://schemas.microsoft.com/office/powerpoint/2010/main" val="2191495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80">
          <a:extLst>
            <a:ext uri="{FF2B5EF4-FFF2-40B4-BE49-F238E27FC236}">
              <a16:creationId xmlns:a16="http://schemas.microsoft.com/office/drawing/2014/main" id="{E04D7A01-3DFB-845B-C80D-D26CE90F14ED}"/>
            </a:ext>
          </a:extLst>
        </p:cNvPr>
        <p:cNvGrpSpPr/>
        <p:nvPr/>
      </p:nvGrpSpPr>
      <p:grpSpPr>
        <a:xfrm>
          <a:off x="0" y="0"/>
          <a:ext cx="0" cy="0"/>
          <a:chOff x="0" y="0"/>
          <a:chExt cx="0" cy="0"/>
        </a:xfrm>
      </p:grpSpPr>
      <p:sp>
        <p:nvSpPr>
          <p:cNvPr id="82" name="Google Shape;82;g36aee3e98cb_1_0">
            <a:extLst>
              <a:ext uri="{FF2B5EF4-FFF2-40B4-BE49-F238E27FC236}">
                <a16:creationId xmlns:a16="http://schemas.microsoft.com/office/drawing/2014/main" id="{10436D68-C0DD-2E9A-F43C-185E213C0176}"/>
              </a:ext>
            </a:extLst>
          </p:cNvPr>
          <p:cNvSpPr txBox="1">
            <a:spLocks noGrp="1"/>
          </p:cNvSpPr>
          <p:nvPr>
            <p:ph type="title"/>
          </p:nvPr>
        </p:nvSpPr>
        <p:spPr>
          <a:xfrm>
            <a:off x="838200" y="466725"/>
            <a:ext cx="10515600" cy="1223963"/>
          </a:xfrm>
        </p:spPr>
        <p:txBody>
          <a:bodyPr spcFirstLastPara="1" wrap="square" lIns="91425" tIns="45700" rIns="91425" bIns="45700" anchor="ctr" anchorCtr="0">
            <a:noAutofit/>
          </a:bodyPr>
          <a:lstStyle/>
          <a:p>
            <a:pPr marL="0" marR="0" lvl="0" indent="0" rtl="0">
              <a:spcBef>
                <a:spcPts val="0"/>
              </a:spcBef>
              <a:spcAft>
                <a:spcPts val="0"/>
              </a:spcAft>
              <a:buSzPct val="50000"/>
              <a:buNone/>
            </a:pPr>
            <a:r>
              <a:rPr lang="en-US" dirty="0"/>
              <a:t>What uses of health data do we want to support?</a:t>
            </a:r>
          </a:p>
        </p:txBody>
      </p:sp>
      <p:pic>
        <p:nvPicPr>
          <p:cNvPr id="5" name="Picture 4">
            <a:extLst>
              <a:ext uri="{FF2B5EF4-FFF2-40B4-BE49-F238E27FC236}">
                <a16:creationId xmlns:a16="http://schemas.microsoft.com/office/drawing/2014/main" id="{9A9A1B8A-201B-DC73-D225-5E2661F04C18}"/>
              </a:ext>
            </a:extLst>
          </p:cNvPr>
          <p:cNvPicPr>
            <a:picLocks noChangeAspect="1"/>
          </p:cNvPicPr>
          <p:nvPr/>
        </p:nvPicPr>
        <p:blipFill>
          <a:blip r:embed="rId3">
            <a:extLst>
              <a:ext uri="{28A0092B-C50C-407E-A947-70E740481C1C}">
                <a14:useLocalDpi xmlns:a14="http://schemas.microsoft.com/office/drawing/2010/main" val="0"/>
              </a:ext>
            </a:extLst>
          </a:blip>
          <a:srcRect l="6184" r="14039"/>
          <a:stretch/>
        </p:blipFill>
        <p:spPr>
          <a:xfrm>
            <a:off x="1901456" y="1881188"/>
            <a:ext cx="8389089" cy="4352544"/>
          </a:xfrm>
          <a:prstGeom prst="rect">
            <a:avLst/>
          </a:prstGeom>
          <a:noFill/>
          <a:ln>
            <a:noFill/>
          </a:ln>
        </p:spPr>
      </p:pic>
      <p:grpSp>
        <p:nvGrpSpPr>
          <p:cNvPr id="8" name="Group 7">
            <a:extLst>
              <a:ext uri="{FF2B5EF4-FFF2-40B4-BE49-F238E27FC236}">
                <a16:creationId xmlns:a16="http://schemas.microsoft.com/office/drawing/2014/main" id="{8A8E9214-87C9-2CC6-1AF2-811F344EE0A7}"/>
              </a:ext>
            </a:extLst>
          </p:cNvPr>
          <p:cNvGrpSpPr/>
          <p:nvPr/>
        </p:nvGrpSpPr>
        <p:grpSpPr>
          <a:xfrm>
            <a:off x="4791991" y="2688267"/>
            <a:ext cx="2416628" cy="2427514"/>
            <a:chOff x="4386943" y="2667001"/>
            <a:chExt cx="2416628" cy="2427514"/>
          </a:xfrm>
        </p:grpSpPr>
        <p:sp>
          <p:nvSpPr>
            <p:cNvPr id="9" name="Flowchart: Connector 8">
              <a:extLst>
                <a:ext uri="{FF2B5EF4-FFF2-40B4-BE49-F238E27FC236}">
                  <a16:creationId xmlns:a16="http://schemas.microsoft.com/office/drawing/2014/main" id="{3F53EBB5-3841-220A-B041-A6A2C8D56B50}"/>
                </a:ext>
              </a:extLst>
            </p:cNvPr>
            <p:cNvSpPr/>
            <p:nvPr/>
          </p:nvSpPr>
          <p:spPr>
            <a:xfrm>
              <a:off x="4386943" y="2667001"/>
              <a:ext cx="2416628" cy="2427514"/>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pic>
          <p:nvPicPr>
            <p:cNvPr id="10" name="Picture 9">
              <a:extLst>
                <a:ext uri="{FF2B5EF4-FFF2-40B4-BE49-F238E27FC236}">
                  <a16:creationId xmlns:a16="http://schemas.microsoft.com/office/drawing/2014/main" id="{8C02A475-8DBB-7E03-F3C9-BB81EBF6E0D5}"/>
                </a:ext>
              </a:extLst>
            </p:cNvPr>
            <p:cNvPicPr>
              <a:picLocks noChangeAspect="1"/>
            </p:cNvPicPr>
            <p:nvPr/>
          </p:nvPicPr>
          <p:blipFill>
            <a:blip r:embed="rId4"/>
            <a:stretch>
              <a:fillRect/>
            </a:stretch>
          </p:blipFill>
          <p:spPr>
            <a:xfrm>
              <a:off x="4614313" y="3505200"/>
              <a:ext cx="1947895" cy="652808"/>
            </a:xfrm>
            <a:prstGeom prst="rect">
              <a:avLst/>
            </a:prstGeom>
          </p:spPr>
        </p:pic>
      </p:grpSp>
      <p:sp>
        <p:nvSpPr>
          <p:cNvPr id="2" name="Slide Number Placeholder 6">
            <a:extLst>
              <a:ext uri="{FF2B5EF4-FFF2-40B4-BE49-F238E27FC236}">
                <a16:creationId xmlns:a16="http://schemas.microsoft.com/office/drawing/2014/main" id="{0146DAD1-D348-33E3-8EF6-BCEAE7836C74}"/>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422432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Tasks for Clinical Experts</a:t>
            </a:r>
          </a:p>
        </p:txBody>
      </p:sp>
      <p:sp>
        <p:nvSpPr>
          <p:cNvPr id="3" name="Content Placeholder 2"/>
          <p:cNvSpPr>
            <a:spLocks noGrp="1"/>
          </p:cNvSpPr>
          <p:nvPr>
            <p:ph idx="1"/>
          </p:nvPr>
        </p:nvSpPr>
        <p:spPr>
          <a:xfrm>
            <a:off x="623047" y="1639663"/>
            <a:ext cx="9464040" cy="4351338"/>
          </a:xfrm>
        </p:spPr>
        <p:txBody>
          <a:bodyPr>
            <a:normAutofit/>
          </a:bodyPr>
          <a:lstStyle/>
          <a:p>
            <a:pPr marL="285750"/>
            <a:r>
              <a:rPr lang="en-US" sz="2400" b="1" dirty="0"/>
              <a:t>What data should be collected? (part of domain analysis)</a:t>
            </a:r>
          </a:p>
          <a:p>
            <a:pPr marL="914400" lvl="1" indent="-457200"/>
            <a:r>
              <a:rPr lang="en-US" sz="2000" dirty="0"/>
              <a:t>It will be different for different situations</a:t>
            </a:r>
          </a:p>
          <a:p>
            <a:pPr marL="628650" indent="-342900"/>
            <a:r>
              <a:rPr lang="en-US" sz="2400" b="1" dirty="0"/>
              <a:t>How should the data be modelled?</a:t>
            </a:r>
          </a:p>
          <a:p>
            <a:pPr marL="800100" lvl="1" indent="-342900"/>
            <a:r>
              <a:rPr lang="en-US" sz="2000" dirty="0"/>
              <a:t>Two fields or one (the degree of pre and post coordination)</a:t>
            </a:r>
          </a:p>
          <a:p>
            <a:pPr marL="628650" indent="-342900"/>
            <a:r>
              <a:rPr lang="en-US" sz="2400" b="1" dirty="0"/>
              <a:t>What does the data mean?</a:t>
            </a:r>
          </a:p>
          <a:p>
            <a:pPr marL="800100" lvl="1" indent="-342900"/>
            <a:r>
              <a:rPr lang="en-US" sz="2000" dirty="0"/>
              <a:t>How do we make computable definitions for diabetes mellitus, myocardial infarction, heart failure, chronic renal failure, etc.</a:t>
            </a:r>
          </a:p>
        </p:txBody>
      </p:sp>
      <p:sp>
        <p:nvSpPr>
          <p:cNvPr id="4" name="Slide Number Placeholder 3"/>
          <p:cNvSpPr txBox="1">
            <a:spLocks/>
          </p:cNvSpPr>
          <p:nvPr/>
        </p:nvSpPr>
        <p:spPr>
          <a:xfrm>
            <a:off x="10087087" y="5991001"/>
            <a:ext cx="1188720" cy="328613"/>
          </a:xfrm>
          <a:prstGeom prst="rect">
            <a:avLst/>
          </a:prstGeom>
        </p:spPr>
        <p:txBody>
          <a:bodyPr vert="horz" lIns="82296" tIns="41148" rIns="82296" bIns="41148"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3960" dirty="0">
                <a:solidFill>
                  <a:schemeClr val="bg1"/>
                </a:solidFill>
              </a:rPr>
              <a:t>24</a:t>
            </a:r>
          </a:p>
        </p:txBody>
      </p:sp>
    </p:spTree>
    <p:extLst>
      <p:ext uri="{BB962C8B-B14F-4D97-AF65-F5344CB8AC3E}">
        <p14:creationId xmlns:p14="http://schemas.microsoft.com/office/powerpoint/2010/main" val="38937426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699" y="393937"/>
            <a:ext cx="9833429" cy="718765"/>
          </a:xfrm>
        </p:spPr>
        <p:txBody>
          <a:bodyPr>
            <a:normAutofit fontScale="90000"/>
          </a:bodyPr>
          <a:lstStyle/>
          <a:p>
            <a:r>
              <a:rPr lang="en-US" sz="4320" dirty="0"/>
              <a:t>Is Semantic Interoperability Even Possible?</a:t>
            </a:r>
            <a:endParaRPr lang="en-US" sz="4320" dirty="0">
              <a:solidFill>
                <a:schemeClr val="accent4">
                  <a:lumMod val="75000"/>
                </a:schemeClr>
              </a:solidFill>
            </a:endParaRPr>
          </a:p>
        </p:txBody>
      </p:sp>
      <p:sp>
        <p:nvSpPr>
          <p:cNvPr id="3" name="Content Placeholder 2"/>
          <p:cNvSpPr>
            <a:spLocks noGrp="1"/>
          </p:cNvSpPr>
          <p:nvPr>
            <p:ph idx="1"/>
          </p:nvPr>
        </p:nvSpPr>
        <p:spPr>
          <a:xfrm>
            <a:off x="566927" y="1119295"/>
            <a:ext cx="11320273" cy="4617720"/>
          </a:xfrm>
        </p:spPr>
        <p:txBody>
          <a:bodyPr numCol="1" spcCol="274320">
            <a:noAutofit/>
          </a:bodyPr>
          <a:lstStyle/>
          <a:p>
            <a:pPr>
              <a:lnSpc>
                <a:spcPct val="100000"/>
              </a:lnSpc>
              <a:spcBef>
                <a:spcPts val="0"/>
              </a:spcBef>
            </a:pPr>
            <a:r>
              <a:rPr lang="en-US" sz="2000" b="1" dirty="0"/>
              <a:t>Comprehensive semantic interoperability may require over 300,000+ FHIR profiles</a:t>
            </a:r>
          </a:p>
          <a:p>
            <a:pPr lvl="2">
              <a:spcBef>
                <a:spcPts val="0"/>
              </a:spcBef>
            </a:pPr>
            <a:r>
              <a:rPr lang="en-US" sz="2000" dirty="0"/>
              <a:t>Really smart people have asked if we are “trying to boil the ocean?”</a:t>
            </a:r>
          </a:p>
          <a:p>
            <a:pPr lvl="2">
              <a:spcBef>
                <a:spcPts val="0"/>
              </a:spcBef>
            </a:pPr>
            <a:r>
              <a:rPr lang="en-US" sz="2000" dirty="0"/>
              <a:t>“This could take decades, right?” We can’t wait that long!</a:t>
            </a:r>
          </a:p>
          <a:p>
            <a:pPr>
              <a:lnSpc>
                <a:spcPct val="100000"/>
              </a:lnSpc>
              <a:spcBef>
                <a:spcPts val="0"/>
              </a:spcBef>
            </a:pPr>
            <a:r>
              <a:rPr lang="en-US" sz="2000" b="1" dirty="0"/>
              <a:t>Mitigating strategies that make it possible</a:t>
            </a:r>
          </a:p>
          <a:p>
            <a:pPr lvl="2">
              <a:spcBef>
                <a:spcPts val="0"/>
              </a:spcBef>
            </a:pPr>
            <a:r>
              <a:rPr lang="en-US" sz="2000" dirty="0"/>
              <a:t>99.9% of the volume of available data is covered by a small fraction of the models</a:t>
            </a:r>
          </a:p>
          <a:p>
            <a:pPr lvl="3">
              <a:spcBef>
                <a:spcPts val="0"/>
              </a:spcBef>
            </a:pPr>
            <a:r>
              <a:rPr lang="en-US" sz="1800" dirty="0"/>
              <a:t>50,000 Lab models to be comprehensive, only around 700 models cover 99.9% of volume </a:t>
            </a:r>
          </a:p>
          <a:p>
            <a:pPr lvl="2">
              <a:spcBef>
                <a:spcPts val="0"/>
              </a:spcBef>
            </a:pPr>
            <a:r>
              <a:rPr lang="en-US" sz="2000" dirty="0"/>
              <a:t>We will do this in a step wise fashion, “One swimming pool at a time.”</a:t>
            </a:r>
          </a:p>
          <a:p>
            <a:pPr lvl="3">
              <a:spcBef>
                <a:spcPts val="0"/>
              </a:spcBef>
            </a:pPr>
            <a:r>
              <a:rPr lang="en-US" sz="1800" dirty="0"/>
              <a:t>Do the most common and important domains first: lab, meds, vital signs, allergies/intolerances, conditions, procedures, documents, etc.</a:t>
            </a:r>
          </a:p>
          <a:p>
            <a:pPr lvl="2">
              <a:spcBef>
                <a:spcPts val="0"/>
              </a:spcBef>
            </a:pPr>
            <a:r>
              <a:rPr lang="en-US" sz="2000" dirty="0"/>
              <a:t>You don’t have to be comprehensive of all of medicine to provide value</a:t>
            </a:r>
          </a:p>
          <a:p>
            <a:pPr lvl="3">
              <a:spcBef>
                <a:spcPts val="0"/>
              </a:spcBef>
            </a:pPr>
            <a:r>
              <a:rPr lang="en-US" sz="1800" dirty="0"/>
              <a:t>The semantic standardization of lab data will have tremendous value by itself</a:t>
            </a:r>
          </a:p>
          <a:p>
            <a:pPr lvl="2">
              <a:spcBef>
                <a:spcPts val="0"/>
              </a:spcBef>
            </a:pPr>
            <a:r>
              <a:rPr lang="en-US" sz="2000" dirty="0"/>
              <a:t>Pharmacy and financial data are close to semantic interoperability already</a:t>
            </a:r>
          </a:p>
          <a:p>
            <a:pPr lvl="2">
              <a:spcBef>
                <a:spcPts val="0"/>
              </a:spcBef>
            </a:pPr>
            <a:r>
              <a:rPr lang="en-US" sz="2000" dirty="0"/>
              <a:t>Many of the most common models have already been created</a:t>
            </a:r>
          </a:p>
          <a:p>
            <a:pPr lvl="3">
              <a:spcBef>
                <a:spcPts val="0"/>
              </a:spcBef>
            </a:pPr>
            <a:r>
              <a:rPr lang="en-US" sz="1800" dirty="0"/>
              <a:t>~9,000 FHIR profiles are available as starting points in HL7 FHIR Implementation Guides</a:t>
            </a:r>
          </a:p>
          <a:p>
            <a:pPr lvl="3">
              <a:spcBef>
                <a:spcPts val="0"/>
              </a:spcBef>
            </a:pPr>
            <a:r>
              <a:rPr lang="en-US" sz="1800" dirty="0"/>
              <a:t>~7,500 models from previous work at Intermountain</a:t>
            </a:r>
          </a:p>
          <a:p>
            <a:pPr lvl="2">
              <a:spcBef>
                <a:spcPts val="0"/>
              </a:spcBef>
            </a:pPr>
            <a:r>
              <a:rPr lang="en-US" sz="2000" dirty="0"/>
              <a:t>Work with app developers: make models on demand, just in time model creation</a:t>
            </a:r>
          </a:p>
          <a:p>
            <a:pPr lvl="2">
              <a:spcBef>
                <a:spcPts val="0"/>
              </a:spcBef>
            </a:pPr>
            <a:r>
              <a:rPr lang="en-US" sz="2000" dirty="0"/>
              <a:t>Automation: Use ML/AI to generate draft versions of the models</a:t>
            </a:r>
          </a:p>
        </p:txBody>
      </p:sp>
    </p:spTree>
    <p:extLst>
      <p:ext uri="{BB962C8B-B14F-4D97-AF65-F5344CB8AC3E}">
        <p14:creationId xmlns:p14="http://schemas.microsoft.com/office/powerpoint/2010/main" val="39478701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51CB3-497F-FC40-0FBB-89EDAFC31B35}"/>
              </a:ext>
            </a:extLst>
          </p:cNvPr>
          <p:cNvSpPr>
            <a:spLocks noGrp="1"/>
          </p:cNvSpPr>
          <p:nvPr>
            <p:ph type="title"/>
          </p:nvPr>
        </p:nvSpPr>
        <p:spPr/>
        <p:txBody>
          <a:bodyPr>
            <a:noAutofit/>
          </a:bodyPr>
          <a:lstStyle/>
          <a:p>
            <a:r>
              <a:rPr lang="en-US" sz="3600" b="1" dirty="0"/>
              <a:t>Goal: Find all LOINC observations where the component is an organism causing a STD (69)</a:t>
            </a:r>
            <a:endParaRPr lang="en-US" sz="3600" dirty="0"/>
          </a:p>
        </p:txBody>
      </p:sp>
      <p:sp>
        <p:nvSpPr>
          <p:cNvPr id="3" name="Text Placeholder 2">
            <a:extLst>
              <a:ext uri="{FF2B5EF4-FFF2-40B4-BE49-F238E27FC236}">
                <a16:creationId xmlns:a16="http://schemas.microsoft.com/office/drawing/2014/main" id="{42606952-1997-775F-6BAE-BA19BB1043C2}"/>
              </a:ext>
            </a:extLst>
          </p:cNvPr>
          <p:cNvSpPr>
            <a:spLocks noGrp="1"/>
          </p:cNvSpPr>
          <p:nvPr>
            <p:ph type="body" idx="1"/>
          </p:nvPr>
        </p:nvSpPr>
        <p:spPr/>
        <p:txBody>
          <a:bodyPr>
            <a:normAutofit fontScale="92500"/>
          </a:bodyPr>
          <a:lstStyle/>
          <a:p>
            <a:pPr marL="114300" indent="0">
              <a:buNone/>
            </a:pPr>
            <a:r>
              <a:rPr lang="en-US" sz="3600" b="1" dirty="0"/>
              <a:t>ECL Query</a:t>
            </a:r>
          </a:p>
          <a:p>
            <a:pPr marL="114300" indent="0">
              <a:buNone/>
            </a:pPr>
            <a:r>
              <a:rPr lang="en-US" sz="3600" dirty="0"/>
              <a:t>&lt;&lt; 363787002 |</a:t>
            </a:r>
            <a:r>
              <a:rPr lang="en-US" sz="3600" b="1" dirty="0">
                <a:solidFill>
                  <a:srgbClr val="FF0000"/>
                </a:solidFill>
              </a:rPr>
              <a:t>Observable entity</a:t>
            </a:r>
            <a:r>
              <a:rPr lang="en-US" sz="3600" dirty="0"/>
              <a:t> (observable entity)| : &lt;&lt; 246093002 |Component (attribute)| = (((&lt;&lt; 8098009 |</a:t>
            </a:r>
            <a:r>
              <a:rPr lang="en-US" sz="3600" b="1" dirty="0">
                <a:solidFill>
                  <a:srgbClr val="FF0000"/>
                </a:solidFill>
              </a:rPr>
              <a:t>Sexually transmitted infectious disease </a:t>
            </a:r>
            <a:r>
              <a:rPr lang="en-US" sz="3600" b="1" dirty="0">
                <a:solidFill>
                  <a:schemeClr val="tx1"/>
                </a:solidFill>
              </a:rPr>
              <a:t>(disorder)</a:t>
            </a:r>
            <a:r>
              <a:rPr lang="en-US" sz="3600" dirty="0">
                <a:solidFill>
                  <a:schemeClr val="tx1"/>
                </a:solidFill>
              </a:rPr>
              <a:t>| </a:t>
            </a:r>
            <a:r>
              <a:rPr lang="en-US" sz="3600" dirty="0"/>
              <a:t>. &lt;&lt; 246075003 |</a:t>
            </a:r>
            <a:r>
              <a:rPr lang="en-US" sz="3600" b="1" dirty="0">
                <a:solidFill>
                  <a:srgbClr val="FF0000"/>
                </a:solidFill>
              </a:rPr>
              <a:t>Causative agent </a:t>
            </a:r>
            <a:r>
              <a:rPr lang="en-US" sz="3600" b="1" dirty="0">
                <a:solidFill>
                  <a:schemeClr val="tx1"/>
                </a:solidFill>
              </a:rPr>
              <a:t>(attribute)</a:t>
            </a:r>
            <a:r>
              <a:rPr lang="en-US" sz="3600" dirty="0">
                <a:solidFill>
                  <a:schemeClr val="tx1"/>
                </a:solidFill>
              </a:rPr>
              <a:t>|) </a:t>
            </a:r>
            <a:r>
              <a:rPr lang="en-US" sz="3600" b="1" dirty="0">
                <a:solidFill>
                  <a:srgbClr val="0070C0"/>
                </a:solidFill>
              </a:rPr>
              <a:t>AND</a:t>
            </a:r>
            <a:r>
              <a:rPr lang="en-US" sz="3600" dirty="0"/>
              <a:t>  &lt;410607006 |</a:t>
            </a:r>
            <a:r>
              <a:rPr lang="en-US" sz="3600" b="1" dirty="0">
                <a:solidFill>
                  <a:srgbClr val="FF0000"/>
                </a:solidFill>
              </a:rPr>
              <a:t>Organism </a:t>
            </a:r>
            <a:r>
              <a:rPr lang="en-US" sz="3600" b="1" dirty="0">
                <a:solidFill>
                  <a:schemeClr val="tx1"/>
                </a:solidFill>
              </a:rPr>
              <a:t>(organism)</a:t>
            </a:r>
            <a:r>
              <a:rPr lang="en-US" sz="3600" dirty="0">
                <a:solidFill>
                  <a:schemeClr val="tx1"/>
                </a:solidFill>
              </a:rPr>
              <a:t>| </a:t>
            </a:r>
            <a:r>
              <a:rPr lang="en-US" sz="3600" dirty="0"/>
              <a:t>) </a:t>
            </a:r>
            <a:r>
              <a:rPr lang="en-US" sz="3600" b="1" dirty="0">
                <a:solidFill>
                  <a:srgbClr val="0070C0"/>
                </a:solidFill>
              </a:rPr>
              <a:t>MINUS</a:t>
            </a:r>
            <a:r>
              <a:rPr lang="en-US" sz="3600" dirty="0"/>
              <a:t> ( &gt;&gt;409822003 | Domain Bacteria (organism) | </a:t>
            </a:r>
            <a:r>
              <a:rPr lang="en-US" sz="3600" b="1" dirty="0">
                <a:solidFill>
                  <a:srgbClr val="0070C0"/>
                </a:solidFill>
              </a:rPr>
              <a:t>OR</a:t>
            </a:r>
            <a:r>
              <a:rPr lang="en-US" sz="3600" dirty="0"/>
              <a:t> &gt;&gt;49872002 | Virus (organism) |))</a:t>
            </a:r>
          </a:p>
        </p:txBody>
      </p:sp>
    </p:spTree>
    <p:extLst>
      <p:ext uri="{BB962C8B-B14F-4D97-AF65-F5344CB8AC3E}">
        <p14:creationId xmlns:p14="http://schemas.microsoft.com/office/powerpoint/2010/main" val="25673409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Shape 407"/>
        <p:cNvGrpSpPr/>
        <p:nvPr/>
      </p:nvGrpSpPr>
      <p:grpSpPr>
        <a:xfrm>
          <a:off x="0" y="0"/>
          <a:ext cx="0" cy="0"/>
          <a:chOff x="0" y="0"/>
          <a:chExt cx="0" cy="0"/>
        </a:xfrm>
      </p:grpSpPr>
      <p:sp>
        <p:nvSpPr>
          <p:cNvPr id="410" name="Google Shape;410;p48"/>
          <p:cNvSpPr txBox="1">
            <a:spLocks noGrp="1"/>
          </p:cNvSpPr>
          <p:nvPr>
            <p:ph type="title"/>
          </p:nvPr>
        </p:nvSpPr>
        <p:spPr>
          <a:xfrm>
            <a:off x="920261" y="353402"/>
            <a:ext cx="10515600" cy="1325563"/>
          </a:xfrm>
        </p:spPr>
        <p:txBody>
          <a:bodyPr spcFirstLastPara="1" lIns="91425" tIns="45700" rIns="91425" bIns="45700" anchor="ctr" anchorCtr="0">
            <a:normAutofit/>
          </a:bodyPr>
          <a:lstStyle/>
          <a:p>
            <a:pPr lvl="0"/>
            <a:r>
              <a:rPr lang="en-US" dirty="0"/>
              <a:t>LOINC makes names for things in use </a:t>
            </a:r>
          </a:p>
        </p:txBody>
      </p:sp>
      <p:graphicFrame>
        <p:nvGraphicFramePr>
          <p:cNvPr id="413" name="Google Shape;411;p48">
            <a:extLst>
              <a:ext uri="{FF2B5EF4-FFF2-40B4-BE49-F238E27FC236}">
                <a16:creationId xmlns:a16="http://schemas.microsoft.com/office/drawing/2014/main" id="{BAFCB932-1C90-4E6D-D477-F566258AD0F7}"/>
              </a:ext>
            </a:extLst>
          </p:cNvPr>
          <p:cNvGraphicFramePr>
            <a:graphicFrameLocks noGrp="1"/>
          </p:cNvGraphicFramePr>
          <p:nvPr>
            <p:ph idx="1"/>
          </p:nvPr>
        </p:nvGraphicFramePr>
        <p:xfrm>
          <a:off x="920261" y="1813902"/>
          <a:ext cx="10515600" cy="4690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6">
            <a:extLst>
              <a:ext uri="{FF2B5EF4-FFF2-40B4-BE49-F238E27FC236}">
                <a16:creationId xmlns:a16="http://schemas.microsoft.com/office/drawing/2014/main" id="{D8F382CD-BC9E-8DC2-EE86-6DA0D85EEFB8}"/>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36184582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A7EB31-3AFC-463E-8C79-BCAC3D960F4D}"/>
              </a:ext>
            </a:extLst>
          </p:cNvPr>
          <p:cNvSpPr>
            <a:spLocks noGrp="1"/>
          </p:cNvSpPr>
          <p:nvPr>
            <p:ph type="title"/>
          </p:nvPr>
        </p:nvSpPr>
        <p:spPr>
          <a:xfrm>
            <a:off x="920261" y="353402"/>
            <a:ext cx="10515600" cy="1325563"/>
          </a:xfrm>
        </p:spPr>
        <p:txBody>
          <a:bodyPr anchor="ctr">
            <a:normAutofit/>
          </a:bodyPr>
          <a:lstStyle/>
          <a:p>
            <a:r>
              <a:rPr lang="en-US" dirty="0"/>
              <a:t>The LOINC code never stands alone…</a:t>
            </a:r>
          </a:p>
        </p:txBody>
      </p:sp>
      <p:graphicFrame>
        <p:nvGraphicFramePr>
          <p:cNvPr id="10" name="Text Placeholder 3">
            <a:extLst>
              <a:ext uri="{FF2B5EF4-FFF2-40B4-BE49-F238E27FC236}">
                <a16:creationId xmlns:a16="http://schemas.microsoft.com/office/drawing/2014/main" id="{DE8517E4-C0D1-D6C6-CA0E-75D4FA5381CF}"/>
              </a:ext>
            </a:extLst>
          </p:cNvPr>
          <p:cNvGraphicFramePr>
            <a:graphicFrameLocks noGrp="1"/>
          </p:cNvGraphicFramePr>
          <p:nvPr>
            <p:ph idx="1"/>
          </p:nvPr>
        </p:nvGraphicFramePr>
        <p:xfrm>
          <a:off x="920261" y="1813902"/>
          <a:ext cx="10515600" cy="4690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6">
            <a:extLst>
              <a:ext uri="{FF2B5EF4-FFF2-40B4-BE49-F238E27FC236}">
                <a16:creationId xmlns:a16="http://schemas.microsoft.com/office/drawing/2014/main" id="{E9F3D182-11B8-98CF-C29A-373F46840E3E}"/>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6254329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5" name="Google Shape;375;p43"/>
          <p:cNvSpPr txBox="1">
            <a:spLocks noGrp="1"/>
          </p:cNvSpPr>
          <p:nvPr>
            <p:ph type="title"/>
          </p:nvPr>
        </p:nvSpPr>
        <p:spPr>
          <a:xfrm>
            <a:off x="920261" y="353402"/>
            <a:ext cx="10515600" cy="1325563"/>
          </a:xfrm>
          <a:noFill/>
          <a:ln>
            <a:noFill/>
          </a:ln>
        </p:spPr>
        <p:txBody>
          <a:bodyPr spcFirstLastPara="1" wrap="square" lIns="91425" tIns="45700" rIns="91425" bIns="45700" anchor="ctr" anchorCtr="0">
            <a:normAutofit/>
          </a:bodyPr>
          <a:lstStyle/>
          <a:p>
            <a:pPr lvl="0"/>
            <a:r>
              <a:rPr lang="en-US" dirty="0"/>
              <a:t>Foundational assumptions</a:t>
            </a:r>
          </a:p>
        </p:txBody>
      </p:sp>
      <p:sp>
        <p:nvSpPr>
          <p:cNvPr id="374" name="Google Shape;374;p43"/>
          <p:cNvSpPr txBox="1">
            <a:spLocks noGrp="1"/>
          </p:cNvSpPr>
          <p:nvPr>
            <p:ph idx="1"/>
          </p:nvPr>
        </p:nvSpPr>
        <p:spPr>
          <a:xfrm>
            <a:off x="920261" y="1813902"/>
            <a:ext cx="10515600" cy="4690696"/>
          </a:xfrm>
          <a:noFill/>
          <a:ln>
            <a:noFill/>
          </a:ln>
        </p:spPr>
        <p:txBody>
          <a:bodyPr spcFirstLastPara="1" wrap="square" lIns="91425" tIns="45700" rIns="91425" bIns="45700" anchor="t" anchorCtr="0">
            <a:noAutofit/>
          </a:bodyPr>
          <a:lstStyle/>
          <a:p>
            <a:pPr lvl="0"/>
            <a:r>
              <a:rPr lang="en-US" b="1" dirty="0"/>
              <a:t>There should be one LOINC code for things that have the same clinical meaning, and conversely there are different codes for different meanings</a:t>
            </a:r>
          </a:p>
          <a:p>
            <a:pPr lvl="1"/>
            <a:r>
              <a:rPr lang="en-US" dirty="0"/>
              <a:t>A sodium level is never used in place of a potassium level</a:t>
            </a:r>
          </a:p>
          <a:p>
            <a:pPr lvl="1"/>
            <a:r>
              <a:rPr lang="en-US" dirty="0"/>
              <a:t>A urine sodium level is never used in place of a serum sodium level</a:t>
            </a:r>
          </a:p>
          <a:p>
            <a:pPr lvl="1"/>
            <a:r>
              <a:rPr lang="en-US" dirty="0"/>
              <a:t>But are bilirubin levels done by different methods the same?</a:t>
            </a:r>
          </a:p>
          <a:p>
            <a:pPr lvl="0"/>
            <a:r>
              <a:rPr lang="en-US" b="1" dirty="0"/>
              <a:t>Conclusion: In some cases, “sameness” is in the eye of the beholder!</a:t>
            </a:r>
          </a:p>
        </p:txBody>
      </p:sp>
      <p:sp>
        <p:nvSpPr>
          <p:cNvPr id="2" name="Slide Number Placeholder 6">
            <a:extLst>
              <a:ext uri="{FF2B5EF4-FFF2-40B4-BE49-F238E27FC236}">
                <a16:creationId xmlns:a16="http://schemas.microsoft.com/office/drawing/2014/main" id="{2B7C9749-07FA-C98F-7BE4-C4A96DED3360}"/>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15577556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2" name="Google Shape;382;p44"/>
          <p:cNvSpPr txBox="1">
            <a:spLocks noGrp="1"/>
          </p:cNvSpPr>
          <p:nvPr>
            <p:ph type="title"/>
          </p:nvPr>
        </p:nvSpPr>
        <p:spPr>
          <a:xfrm>
            <a:off x="920261" y="353402"/>
            <a:ext cx="10515600" cy="1325563"/>
          </a:xfrm>
          <a:noFill/>
          <a:ln>
            <a:noFill/>
          </a:ln>
        </p:spPr>
        <p:txBody>
          <a:bodyPr spcFirstLastPara="1" wrap="square" lIns="91425" tIns="45700" rIns="91425" bIns="45700" anchor="ctr" anchorCtr="0">
            <a:normAutofit/>
          </a:bodyPr>
          <a:lstStyle/>
          <a:p>
            <a:pPr lvl="0"/>
            <a:r>
              <a:rPr lang="en-US" dirty="0"/>
              <a:t>Foundational assumptions (part 2)</a:t>
            </a:r>
          </a:p>
        </p:txBody>
      </p:sp>
      <p:sp>
        <p:nvSpPr>
          <p:cNvPr id="381" name="Google Shape;381;p44"/>
          <p:cNvSpPr txBox="1">
            <a:spLocks noGrp="1"/>
          </p:cNvSpPr>
          <p:nvPr>
            <p:ph idx="1"/>
          </p:nvPr>
        </p:nvSpPr>
        <p:spPr>
          <a:xfrm>
            <a:off x="920261" y="1813902"/>
            <a:ext cx="10515600" cy="4690696"/>
          </a:xfrm>
          <a:noFill/>
          <a:ln>
            <a:noFill/>
          </a:ln>
        </p:spPr>
        <p:txBody>
          <a:bodyPr spcFirstLastPara="1" wrap="square" lIns="91425" tIns="45700" rIns="91425" bIns="45700" anchor="t" anchorCtr="0">
            <a:normAutofit/>
          </a:bodyPr>
          <a:lstStyle/>
          <a:p>
            <a:pPr lvl="0"/>
            <a:r>
              <a:rPr lang="en-US" b="1" dirty="0"/>
              <a:t>When possible, all available information should be sent in the message, and then let users determine what things are the “same” for their purposes</a:t>
            </a:r>
          </a:p>
          <a:p>
            <a:pPr lvl="1"/>
            <a:r>
              <a:rPr lang="en-US" dirty="0"/>
              <a:t>Whenever possible, units of measure, method, device, anatomic location, reference range, etc. should be included in the message</a:t>
            </a:r>
          </a:p>
          <a:p>
            <a:pPr lvl="0"/>
            <a:r>
              <a:rPr lang="en-US" b="1" dirty="0"/>
              <a:t>We want to use LOINC codes to represent the data in patient data stores, not just in data exchange messages</a:t>
            </a:r>
          </a:p>
          <a:p>
            <a:pPr lvl="1"/>
            <a:r>
              <a:rPr lang="en-US" dirty="0"/>
              <a:t>If we use LOINC codes in the primary data store, then we don’t need to translate and transform the data for secondary use</a:t>
            </a:r>
          </a:p>
        </p:txBody>
      </p:sp>
      <p:sp>
        <p:nvSpPr>
          <p:cNvPr id="2" name="Slide Number Placeholder 6">
            <a:extLst>
              <a:ext uri="{FF2B5EF4-FFF2-40B4-BE49-F238E27FC236}">
                <a16:creationId xmlns:a16="http://schemas.microsoft.com/office/drawing/2014/main" id="{9A0BCEAF-A108-D90F-7E88-80AEA033344A}"/>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942440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22">
          <a:extLst>
            <a:ext uri="{FF2B5EF4-FFF2-40B4-BE49-F238E27FC236}">
              <a16:creationId xmlns:a16="http://schemas.microsoft.com/office/drawing/2014/main" id="{1E1BD142-AABA-25AD-FFAB-6522C83CAACA}"/>
            </a:ext>
          </a:extLst>
        </p:cNvPr>
        <p:cNvGrpSpPr/>
        <p:nvPr/>
      </p:nvGrpSpPr>
      <p:grpSpPr>
        <a:xfrm>
          <a:off x="0" y="0"/>
          <a:ext cx="0" cy="0"/>
          <a:chOff x="0" y="0"/>
          <a:chExt cx="0" cy="0"/>
        </a:xfrm>
      </p:grpSpPr>
      <p:sp>
        <p:nvSpPr>
          <p:cNvPr id="424" name="Google Shape;424;p50">
            <a:extLst>
              <a:ext uri="{FF2B5EF4-FFF2-40B4-BE49-F238E27FC236}">
                <a16:creationId xmlns:a16="http://schemas.microsoft.com/office/drawing/2014/main" id="{4C975C3E-1571-15F4-3EED-D8BF98AA0385}"/>
              </a:ext>
            </a:extLst>
          </p:cNvPr>
          <p:cNvSpPr txBox="1">
            <a:spLocks noGrp="1"/>
          </p:cNvSpPr>
          <p:nvPr>
            <p:ph type="body" idx="1"/>
          </p:nvPr>
        </p:nvSpPr>
        <p:spPr>
          <a:xfrm>
            <a:off x="838200" y="1825625"/>
            <a:ext cx="10515600" cy="4038146"/>
          </a:xfrm>
          <a:noFill/>
          <a:ln>
            <a:noFill/>
          </a:ln>
        </p:spPr>
        <p:txBody>
          <a:bodyPr spcFirstLastPara="1" wrap="square" lIns="91425" tIns="45700" rIns="91425" bIns="45700" anchor="t" anchorCtr="0">
            <a:normAutofit fontScale="85000" lnSpcReduction="20000"/>
          </a:bodyPr>
          <a:lstStyle/>
          <a:p>
            <a:pPr lvl="0"/>
            <a:r>
              <a:rPr lang="en-US" dirty="0"/>
              <a:t>We do not make names that include information that already exists as part of the HL7 message structure</a:t>
            </a:r>
          </a:p>
          <a:p>
            <a:r>
              <a:rPr lang="en-US" dirty="0"/>
              <a:t>Names </a:t>
            </a:r>
            <a:r>
              <a:rPr lang="en-US" b="1" i="1" u="sng" dirty="0"/>
              <a:t>never</a:t>
            </a:r>
            <a:r>
              <a:rPr lang="en-US" dirty="0"/>
              <a:t> contain</a:t>
            </a:r>
          </a:p>
          <a:p>
            <a:pPr lvl="1"/>
            <a:r>
              <a:rPr lang="en-US" dirty="0">
                <a:latin typeface="Lato" panose="020F0502020204030203" pitchFamily="34" charset="0"/>
              </a:rPr>
              <a:t>Result status, order priority, units of measure</a:t>
            </a:r>
          </a:p>
          <a:p>
            <a:pPr lvl="1"/>
            <a:r>
              <a:rPr lang="en-US" dirty="0">
                <a:latin typeface="Lato" panose="020F0502020204030203" pitchFamily="34" charset="0"/>
              </a:rPr>
              <a:t>Provenance information</a:t>
            </a:r>
          </a:p>
          <a:p>
            <a:pPr lvl="2"/>
            <a:r>
              <a:rPr lang="en-US" dirty="0">
                <a:latin typeface="Lato" panose="020F0502020204030203" pitchFamily="34" charset="0"/>
              </a:rPr>
              <a:t>Ordering clinician</a:t>
            </a:r>
          </a:p>
          <a:p>
            <a:pPr lvl="2"/>
            <a:r>
              <a:rPr lang="en-US" dirty="0">
                <a:latin typeface="Lato" panose="020F0502020204030203" pitchFamily="34" charset="0"/>
              </a:rPr>
              <a:t>Performing lab</a:t>
            </a:r>
          </a:p>
          <a:p>
            <a:pPr lvl="2"/>
            <a:r>
              <a:rPr lang="en-US" dirty="0">
                <a:latin typeface="Lato" panose="020F0502020204030203" pitchFamily="34" charset="0"/>
              </a:rPr>
              <a:t>Specimen received time</a:t>
            </a:r>
          </a:p>
          <a:p>
            <a:pPr lvl="2"/>
            <a:r>
              <a:rPr lang="en-US" dirty="0">
                <a:latin typeface="Lato" panose="020F0502020204030203" pitchFamily="34" charset="0"/>
              </a:rPr>
              <a:t>Identity of the observer</a:t>
            </a:r>
          </a:p>
          <a:p>
            <a:r>
              <a:rPr lang="en-US" dirty="0"/>
              <a:t>Examples</a:t>
            </a:r>
          </a:p>
          <a:p>
            <a:pPr lvl="1"/>
            <a:r>
              <a:rPr lang="en-US" dirty="0">
                <a:latin typeface="Lato" panose="020F0502020204030203" pitchFamily="34" charset="0"/>
              </a:rPr>
              <a:t>Test priority is the message, so we don’t make LOINC codes that say, “</a:t>
            </a:r>
            <a:r>
              <a:rPr lang="en-US" b="1" i="1" u="sng" dirty="0">
                <a:latin typeface="Lato" panose="020F0502020204030203" pitchFamily="34" charset="0"/>
              </a:rPr>
              <a:t>Stat</a:t>
            </a:r>
            <a:r>
              <a:rPr lang="en-US" dirty="0">
                <a:latin typeface="Lato" panose="020F0502020204030203" pitchFamily="34" charset="0"/>
              </a:rPr>
              <a:t> Serum Glucose.”</a:t>
            </a:r>
          </a:p>
          <a:p>
            <a:pPr lvl="1"/>
            <a:r>
              <a:rPr lang="en-US" dirty="0">
                <a:latin typeface="Lato" panose="020F0502020204030203" pitchFamily="34" charset="0"/>
              </a:rPr>
              <a:t>The performing lab is in the message, so we don’t make a code like, “</a:t>
            </a:r>
            <a:r>
              <a:rPr lang="en-US" b="1" i="1" u="sng" dirty="0">
                <a:latin typeface="Lato" panose="020F0502020204030203" pitchFamily="34" charset="0"/>
              </a:rPr>
              <a:t>ACME</a:t>
            </a:r>
            <a:r>
              <a:rPr lang="en-US" dirty="0">
                <a:latin typeface="Lato" panose="020F0502020204030203" pitchFamily="34" charset="0"/>
              </a:rPr>
              <a:t> Lab Serum Glucose.”</a:t>
            </a:r>
          </a:p>
          <a:p>
            <a:pPr lvl="1"/>
            <a:endParaRPr lang="en-US" dirty="0">
              <a:latin typeface="Lato" panose="020F0502020204030203" pitchFamily="34" charset="0"/>
            </a:endParaRPr>
          </a:p>
        </p:txBody>
      </p:sp>
      <p:sp>
        <p:nvSpPr>
          <p:cNvPr id="423" name="Google Shape;423;p50">
            <a:extLst>
              <a:ext uri="{FF2B5EF4-FFF2-40B4-BE49-F238E27FC236}">
                <a16:creationId xmlns:a16="http://schemas.microsoft.com/office/drawing/2014/main" id="{10D6AC5D-7E12-76EA-3D2E-9218804D8153}"/>
              </a:ext>
            </a:extLst>
          </p:cNvPr>
          <p:cNvSpPr txBox="1">
            <a:spLocks noGrp="1"/>
          </p:cNvSpPr>
          <p:nvPr>
            <p:ph type="title"/>
          </p:nvPr>
        </p:nvSpPr>
        <p:spPr>
          <a:xfrm>
            <a:off x="838200" y="568036"/>
            <a:ext cx="10515600" cy="1122652"/>
          </a:xfrm>
          <a:noFill/>
          <a:ln>
            <a:noFill/>
          </a:ln>
        </p:spPr>
        <p:txBody>
          <a:bodyPr spcFirstLastPara="1" wrap="square" lIns="91425" tIns="45700" rIns="91425" bIns="45700" anchor="ctr" anchorCtr="0">
            <a:normAutofit fontScale="90000"/>
          </a:bodyPr>
          <a:lstStyle/>
          <a:p>
            <a:pPr lvl="0"/>
            <a:r>
              <a:rPr lang="en-US" dirty="0"/>
              <a:t>Things that are never part of the LOINC code</a:t>
            </a:r>
          </a:p>
        </p:txBody>
      </p:sp>
      <p:sp>
        <p:nvSpPr>
          <p:cNvPr id="5" name="Rectangle: Rounded Corners 4">
            <a:extLst>
              <a:ext uri="{FF2B5EF4-FFF2-40B4-BE49-F238E27FC236}">
                <a16:creationId xmlns:a16="http://schemas.microsoft.com/office/drawing/2014/main" id="{B2CCC9BC-017D-68B6-F56E-649BEEFADB2C}"/>
              </a:ext>
            </a:extLst>
          </p:cNvPr>
          <p:cNvSpPr/>
          <p:nvPr/>
        </p:nvSpPr>
        <p:spPr>
          <a:xfrm rot="20386592">
            <a:off x="6706761" y="2696870"/>
            <a:ext cx="3200400" cy="1737360"/>
          </a:xfrm>
          <a:prstGeom prst="roundRect">
            <a:avLst>
              <a:gd name="adj" fmla="val 5000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r>
              <a:rPr lang="en-US" sz="2000" b="1" dirty="0">
                <a:solidFill>
                  <a:srgbClr val="C55A11"/>
                </a:solidFill>
                <a:latin typeface="Lato"/>
                <a:ea typeface="Lato"/>
                <a:cs typeface="Lato"/>
                <a:sym typeface="Lato"/>
              </a:rPr>
              <a:t>But there are supportive LOINCs if these are in separate OBX segments</a:t>
            </a:r>
            <a:endParaRPr lang="en-US" sz="2000" b="1" dirty="0">
              <a:latin typeface="Lato" panose="020F0502020204030203" pitchFamily="34" charset="0"/>
            </a:endParaRPr>
          </a:p>
        </p:txBody>
      </p:sp>
      <p:sp>
        <p:nvSpPr>
          <p:cNvPr id="2" name="Slide Number Placeholder 6">
            <a:extLst>
              <a:ext uri="{FF2B5EF4-FFF2-40B4-BE49-F238E27FC236}">
                <a16:creationId xmlns:a16="http://schemas.microsoft.com/office/drawing/2014/main" id="{5A2F7FDC-A405-0FCC-1FF2-5C5CED8E2CAA}"/>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186503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7" name="Google Shape;367;p42"/>
          <p:cNvSpPr txBox="1">
            <a:spLocks noGrp="1"/>
          </p:cNvSpPr>
          <p:nvPr>
            <p:ph type="title"/>
          </p:nvPr>
        </p:nvSpPr>
        <p:spPr>
          <a:xfrm>
            <a:off x="838200" y="466725"/>
            <a:ext cx="10515600" cy="12239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dirty="0"/>
              <a:t>Avoiding combinatorial explosion</a:t>
            </a:r>
            <a:endParaRPr dirty="0"/>
          </a:p>
        </p:txBody>
      </p:sp>
      <p:sp>
        <p:nvSpPr>
          <p:cNvPr id="368" name="Google Shape;368;p42"/>
          <p:cNvSpPr txBox="1">
            <a:spLocks noGrp="1"/>
          </p:cNvSpPr>
          <p:nvPr>
            <p:ph idx="1"/>
          </p:nvPr>
        </p:nvSpPr>
        <p:spPr>
          <a:xfrm>
            <a:off x="957262" y="1489535"/>
            <a:ext cx="11044237" cy="4793277"/>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SzPts val="2800"/>
              <a:buFont typeface="Lato"/>
              <a:buNone/>
            </a:pPr>
            <a:endParaRPr sz="3200" b="1" u="sng" dirty="0"/>
          </a:p>
          <a:p>
            <a:pPr marL="457200" lvl="0" indent="-406400" algn="l" rtl="0">
              <a:lnSpc>
                <a:spcPct val="90000"/>
              </a:lnSpc>
              <a:spcBef>
                <a:spcPts val="1000"/>
              </a:spcBef>
              <a:spcAft>
                <a:spcPts val="0"/>
              </a:spcAft>
              <a:buSzPts val="2800"/>
              <a:buFont typeface="Lato"/>
              <a:buNone/>
            </a:pPr>
            <a:r>
              <a:rPr lang="en-US" b="1" u="sng" dirty="0"/>
              <a:t>Interface A (variable representation, rheumatologist view)</a:t>
            </a:r>
            <a:endParaRPr dirty="0"/>
          </a:p>
          <a:p>
            <a:pPr marL="457200" lvl="0" indent="-406400" algn="l" rtl="0">
              <a:lnSpc>
                <a:spcPct val="90000"/>
              </a:lnSpc>
              <a:spcBef>
                <a:spcPts val="1000"/>
              </a:spcBef>
              <a:spcAft>
                <a:spcPts val="0"/>
              </a:spcAft>
              <a:buSzPts val="2800"/>
              <a:buFont typeface="Lato"/>
              <a:buNone/>
            </a:pPr>
            <a:r>
              <a:rPr lang="en-US" dirty="0"/>
              <a:t>OBX|1|CE|</a:t>
            </a:r>
            <a:r>
              <a:rPr lang="en-US" dirty="0">
                <a:solidFill>
                  <a:srgbClr val="FF0000"/>
                </a:solidFill>
              </a:rPr>
              <a:t>4821-5</a:t>
            </a:r>
            <a:r>
              <a:rPr lang="en-US" dirty="0"/>
              <a:t>^</a:t>
            </a:r>
            <a:r>
              <a:rPr lang="en-US" dirty="0">
                <a:solidFill>
                  <a:srgbClr val="0070C0"/>
                </a:solidFill>
              </a:rPr>
              <a:t>HLA-B27</a:t>
            </a:r>
            <a:r>
              <a:rPr lang="en-US" dirty="0"/>
              <a:t>^LN|1|</a:t>
            </a:r>
            <a:r>
              <a:rPr lang="en-US" dirty="0">
                <a:solidFill>
                  <a:srgbClr val="FF0000"/>
                </a:solidFill>
              </a:rPr>
              <a:t>60373001</a:t>
            </a:r>
            <a:r>
              <a:rPr lang="en-US" dirty="0"/>
              <a:t>^</a:t>
            </a:r>
            <a:r>
              <a:rPr lang="en-US" dirty="0">
                <a:solidFill>
                  <a:srgbClr val="0070C0"/>
                </a:solidFill>
              </a:rPr>
              <a:t>Detected</a:t>
            </a:r>
            <a:r>
              <a:rPr lang="en-US" dirty="0"/>
              <a:t>^SNI|</a:t>
            </a:r>
            <a:endParaRPr dirty="0"/>
          </a:p>
          <a:p>
            <a:pPr marL="457200" lvl="0" indent="-406400" algn="l" rtl="0">
              <a:lnSpc>
                <a:spcPct val="90000"/>
              </a:lnSpc>
              <a:spcBef>
                <a:spcPts val="1000"/>
              </a:spcBef>
              <a:spcAft>
                <a:spcPts val="0"/>
              </a:spcAft>
              <a:buSzPts val="2800"/>
              <a:buFont typeface="Lato"/>
              <a:buNone/>
            </a:pPr>
            <a:r>
              <a:rPr lang="en-US" dirty="0">
                <a:solidFill>
                  <a:srgbClr val="0070C0"/>
                </a:solidFill>
              </a:rPr>
              <a:t>(this approach causes creation of a LOINC code for each HLA type)</a:t>
            </a:r>
            <a:endParaRPr dirty="0">
              <a:solidFill>
                <a:srgbClr val="0070C0"/>
              </a:solidFill>
            </a:endParaRPr>
          </a:p>
          <a:p>
            <a:pPr marL="457200" lvl="0" indent="-406400" algn="l" rtl="0">
              <a:lnSpc>
                <a:spcPct val="90000"/>
              </a:lnSpc>
              <a:spcBef>
                <a:spcPts val="1000"/>
              </a:spcBef>
              <a:spcAft>
                <a:spcPts val="0"/>
              </a:spcAft>
              <a:buSzPts val="2800"/>
              <a:buFont typeface="Lato"/>
              <a:buNone/>
            </a:pPr>
            <a:endParaRPr b="1" u="sng" dirty="0"/>
          </a:p>
          <a:p>
            <a:pPr marL="457200" lvl="0" indent="-406400" algn="l" rtl="0">
              <a:lnSpc>
                <a:spcPct val="90000"/>
              </a:lnSpc>
              <a:spcBef>
                <a:spcPts val="1000"/>
              </a:spcBef>
              <a:spcAft>
                <a:spcPts val="0"/>
              </a:spcAft>
              <a:buSzPts val="2800"/>
              <a:buFont typeface="Lato"/>
              <a:buNone/>
            </a:pPr>
            <a:r>
              <a:rPr lang="en-US" b="1" u="sng" dirty="0"/>
              <a:t>Interface B (value representation, transplant, or paternity view)</a:t>
            </a:r>
            <a:endParaRPr dirty="0"/>
          </a:p>
          <a:p>
            <a:pPr marL="457200" lvl="0" indent="-406400" algn="l" rtl="0">
              <a:lnSpc>
                <a:spcPct val="90000"/>
              </a:lnSpc>
              <a:spcBef>
                <a:spcPts val="1000"/>
              </a:spcBef>
              <a:spcAft>
                <a:spcPts val="0"/>
              </a:spcAft>
              <a:buSzPts val="2800"/>
              <a:buFont typeface="Lato"/>
              <a:buNone/>
            </a:pPr>
            <a:r>
              <a:rPr lang="en-US" dirty="0"/>
              <a:t>OBX|1|CE|</a:t>
            </a:r>
            <a:r>
              <a:rPr lang="en-US" dirty="0">
                <a:solidFill>
                  <a:srgbClr val="FF0000"/>
                </a:solidFill>
              </a:rPr>
              <a:t>4694-6</a:t>
            </a:r>
            <a:r>
              <a:rPr lang="en-US" dirty="0"/>
              <a:t>^</a:t>
            </a:r>
            <a:r>
              <a:rPr lang="en-US" dirty="0">
                <a:solidFill>
                  <a:srgbClr val="0070C0"/>
                </a:solidFill>
              </a:rPr>
              <a:t>HLA-TYPE</a:t>
            </a:r>
            <a:r>
              <a:rPr lang="en-US" dirty="0"/>
              <a:t>^LN|1|</a:t>
            </a:r>
            <a:r>
              <a:rPr lang="en-US" dirty="0">
                <a:solidFill>
                  <a:srgbClr val="FF0000"/>
                </a:solidFill>
              </a:rPr>
              <a:t>34453005</a:t>
            </a:r>
            <a:r>
              <a:rPr lang="en-US" dirty="0"/>
              <a:t>^</a:t>
            </a:r>
            <a:r>
              <a:rPr lang="en-US" dirty="0">
                <a:solidFill>
                  <a:srgbClr val="0070C0"/>
                </a:solidFill>
              </a:rPr>
              <a:t>B27</a:t>
            </a:r>
            <a:r>
              <a:rPr lang="en-US" dirty="0"/>
              <a:t>^SNI|</a:t>
            </a:r>
            <a:endParaRPr dirty="0"/>
          </a:p>
          <a:p>
            <a:pPr marL="457200" lvl="0" indent="-406400" algn="l" rtl="0">
              <a:lnSpc>
                <a:spcPct val="90000"/>
              </a:lnSpc>
              <a:spcBef>
                <a:spcPts val="1000"/>
              </a:spcBef>
              <a:spcAft>
                <a:spcPts val="0"/>
              </a:spcAft>
              <a:buSzPts val="2800"/>
              <a:buFont typeface="Lato"/>
              <a:buNone/>
            </a:pPr>
            <a:r>
              <a:rPr lang="en-US" dirty="0">
                <a:solidFill>
                  <a:srgbClr val="0070C0"/>
                </a:solidFill>
              </a:rPr>
              <a:t>(this allows reuse of the HLA Type as the value of the result)</a:t>
            </a:r>
            <a:br>
              <a:rPr lang="en-US" dirty="0">
                <a:solidFill>
                  <a:srgbClr val="00B0F0"/>
                </a:solidFill>
              </a:rPr>
            </a:br>
            <a:endParaRPr dirty="0">
              <a:solidFill>
                <a:srgbClr val="00B0F0"/>
              </a:solidFill>
            </a:endParaRPr>
          </a:p>
        </p:txBody>
      </p:sp>
      <p:sp>
        <p:nvSpPr>
          <p:cNvPr id="2" name="Slide Number Placeholder 6">
            <a:extLst>
              <a:ext uri="{FF2B5EF4-FFF2-40B4-BE49-F238E27FC236}">
                <a16:creationId xmlns:a16="http://schemas.microsoft.com/office/drawing/2014/main" id="{1883CC60-D2E3-6B29-A166-90CE014FB2A3}"/>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3060233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9"/>
          <p:cNvSpPr txBox="1"/>
          <p:nvPr/>
        </p:nvSpPr>
        <p:spPr>
          <a:xfrm>
            <a:off x="261675" y="2495100"/>
            <a:ext cx="11644500" cy="2325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7400">
                <a:solidFill>
                  <a:schemeClr val="accent1"/>
                </a:solidFill>
                <a:latin typeface="Mulish Black"/>
                <a:ea typeface="Mulish Black"/>
                <a:cs typeface="Mulish Black"/>
                <a:sym typeface="Mulish Black"/>
              </a:rPr>
              <a:t>TECHNICAL APPROACH &amp; MODELLING </a:t>
            </a:r>
            <a:endParaRPr sz="7400">
              <a:solidFill>
                <a:schemeClr val="accent1"/>
              </a:solidFill>
              <a:latin typeface="Mulish Black"/>
              <a:ea typeface="Mulish Black"/>
              <a:cs typeface="Mulish Black"/>
              <a:sym typeface="Mulish Black"/>
            </a:endParaRPr>
          </a:p>
          <a:p>
            <a:pPr marL="0" marR="0" lvl="0" indent="0" algn="r" rtl="0">
              <a:lnSpc>
                <a:spcPct val="100000"/>
              </a:lnSpc>
              <a:spcBef>
                <a:spcPts val="0"/>
              </a:spcBef>
              <a:spcAft>
                <a:spcPts val="0"/>
              </a:spcAft>
              <a:buClr>
                <a:srgbClr val="000000"/>
              </a:buClr>
              <a:buSzPts val="5400"/>
              <a:buFont typeface="Arial"/>
              <a:buNone/>
            </a:pPr>
            <a:r>
              <a:rPr lang="en-US" sz="3000">
                <a:solidFill>
                  <a:schemeClr val="accent4"/>
                </a:solidFill>
                <a:latin typeface="Mulish Black"/>
                <a:ea typeface="Mulish Black"/>
                <a:cs typeface="Mulish Black"/>
                <a:sym typeface="Mulish Black"/>
              </a:rPr>
              <a:t>JIM CASE, STAN HUFF, PETER WILLIAMS		</a:t>
            </a:r>
            <a:endParaRPr sz="3000">
              <a:solidFill>
                <a:schemeClr val="accent4"/>
              </a:solidFill>
              <a:latin typeface="Mulish Black"/>
              <a:ea typeface="Mulish Black"/>
              <a:cs typeface="Mulish Black"/>
              <a:sym typeface="Mulish Black"/>
            </a:endParaRPr>
          </a:p>
          <a:p>
            <a:pPr marL="0" marR="0" lvl="0" indent="0" algn="ctr" rtl="0">
              <a:lnSpc>
                <a:spcPct val="100000"/>
              </a:lnSpc>
              <a:spcBef>
                <a:spcPts val="0"/>
              </a:spcBef>
              <a:spcAft>
                <a:spcPts val="0"/>
              </a:spcAft>
              <a:buClr>
                <a:srgbClr val="000000"/>
              </a:buClr>
              <a:buSzPts val="5400"/>
              <a:buFont typeface="Arial"/>
              <a:buNone/>
            </a:pPr>
            <a:endParaRPr sz="5000">
              <a:solidFill>
                <a:schemeClr val="accent1"/>
              </a:solidFill>
              <a:latin typeface="Mulish Black"/>
              <a:ea typeface="Mulish Black"/>
              <a:cs typeface="Mulish Black"/>
              <a:sym typeface="Mulish Black"/>
            </a:endParaRPr>
          </a:p>
        </p:txBody>
      </p:sp>
      <p:pic>
        <p:nvPicPr>
          <p:cNvPr id="432" name="Google Shape;432;p59"/>
          <p:cNvPicPr preferRelativeResize="0"/>
          <p:nvPr/>
        </p:nvPicPr>
        <p:blipFill rotWithShape="1">
          <a:blip r:embed="rId3">
            <a:alphaModFix/>
          </a:blip>
          <a:srcRect r="55514"/>
          <a:stretch/>
        </p:blipFill>
        <p:spPr>
          <a:xfrm>
            <a:off x="11290793" y="0"/>
            <a:ext cx="901201" cy="901199"/>
          </a:xfrm>
          <a:prstGeom prst="rect">
            <a:avLst/>
          </a:prstGeom>
          <a:noFill/>
          <a:ln>
            <a:noFill/>
          </a:ln>
        </p:spPr>
      </p:pic>
      <p:pic>
        <p:nvPicPr>
          <p:cNvPr id="433" name="Google Shape;433;p59"/>
          <p:cNvPicPr preferRelativeResize="0"/>
          <p:nvPr/>
        </p:nvPicPr>
        <p:blipFill rotWithShape="1">
          <a:blip r:embed="rId4">
            <a:alphaModFix/>
          </a:blip>
          <a:srcRect/>
          <a:stretch/>
        </p:blipFill>
        <p:spPr>
          <a:xfrm>
            <a:off x="8889256" y="21452"/>
            <a:ext cx="2334986" cy="908050"/>
          </a:xfrm>
          <a:prstGeom prst="rect">
            <a:avLst/>
          </a:prstGeom>
          <a:noFill/>
          <a:ln>
            <a:noFill/>
          </a:ln>
        </p:spPr>
      </p:pic>
    </p:spTree>
    <p:extLst>
      <p:ext uri="{BB962C8B-B14F-4D97-AF65-F5344CB8AC3E}">
        <p14:creationId xmlns:p14="http://schemas.microsoft.com/office/powerpoint/2010/main" val="2843610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920261" y="365125"/>
            <a:ext cx="10515600" cy="1325563"/>
          </a:xfrm>
        </p:spPr>
        <p:txBody>
          <a:bodyPr>
            <a:normAutofit/>
          </a:bodyPr>
          <a:lstStyle/>
          <a:p>
            <a:r>
              <a:rPr lang="en-US" dirty="0"/>
              <a:t>Brief history of LOINC</a:t>
            </a:r>
          </a:p>
        </p:txBody>
      </p:sp>
      <p:sp>
        <p:nvSpPr>
          <p:cNvPr id="2" name="Subtitle 1"/>
          <p:cNvSpPr>
            <a:spLocks noGrp="1"/>
          </p:cNvSpPr>
          <p:nvPr>
            <p:ph sz="half" idx="1"/>
          </p:nvPr>
        </p:nvSpPr>
        <p:spPr>
          <a:xfrm>
            <a:off x="920749" y="2177143"/>
            <a:ext cx="6046107" cy="4315732"/>
          </a:xfrm>
        </p:spPr>
        <p:txBody>
          <a:bodyPr>
            <a:normAutofit lnSpcReduction="10000"/>
          </a:bodyPr>
          <a:lstStyle/>
          <a:p>
            <a:pPr>
              <a:buClr>
                <a:srgbClr val="000000"/>
              </a:buClr>
            </a:pPr>
            <a:r>
              <a:rPr lang="en-US" b="1" u="sng" dirty="0">
                <a:solidFill>
                  <a:srgbClr val="29A9E1"/>
                </a:solidFill>
              </a:rPr>
              <a:t>L</a:t>
            </a:r>
            <a:r>
              <a:rPr lang="en-US" dirty="0"/>
              <a:t>ogical </a:t>
            </a:r>
            <a:r>
              <a:rPr lang="en-US" b="1" u="sng" dirty="0">
                <a:solidFill>
                  <a:srgbClr val="29A9E1"/>
                </a:solidFill>
              </a:rPr>
              <a:t>O</a:t>
            </a:r>
            <a:r>
              <a:rPr lang="en-US" dirty="0"/>
              <a:t>bservation </a:t>
            </a:r>
            <a:r>
              <a:rPr lang="en-US" b="1" u="sng" dirty="0">
                <a:solidFill>
                  <a:srgbClr val="29A9E1"/>
                </a:solidFill>
              </a:rPr>
              <a:t>I</a:t>
            </a:r>
            <a:r>
              <a:rPr lang="en-US" dirty="0"/>
              <a:t>dentifiers </a:t>
            </a:r>
            <a:r>
              <a:rPr lang="en-US" b="1" u="sng" dirty="0">
                <a:solidFill>
                  <a:srgbClr val="29A9E1"/>
                </a:solidFill>
              </a:rPr>
              <a:t>N</a:t>
            </a:r>
            <a:r>
              <a:rPr lang="en-US" dirty="0"/>
              <a:t>ames and </a:t>
            </a:r>
            <a:r>
              <a:rPr lang="en-US" b="1" u="sng" dirty="0">
                <a:solidFill>
                  <a:srgbClr val="29A9E1"/>
                </a:solidFill>
              </a:rPr>
              <a:t>C</a:t>
            </a:r>
            <a:r>
              <a:rPr lang="en-US" dirty="0"/>
              <a:t>odes</a:t>
            </a:r>
          </a:p>
          <a:p>
            <a:r>
              <a:rPr lang="en-US" altLang="en-US" dirty="0"/>
              <a:t>Originated in 1994 by Clement McDonald, MD, Indianapolis, IN</a:t>
            </a:r>
          </a:p>
          <a:p>
            <a:r>
              <a:rPr lang="en-US" altLang="en-US" dirty="0"/>
              <a:t>Vision for health IT to help clinicians make better decisions</a:t>
            </a:r>
          </a:p>
          <a:p>
            <a:r>
              <a:rPr lang="en-US" dirty="0"/>
              <a:t>Need for a universal language for observations for electronic data exchange for clinical care, i.e., labs, hospitals, offices, payers</a:t>
            </a:r>
            <a:endParaRPr lang="en-US" altLang="en-US" dirty="0"/>
          </a:p>
          <a:p>
            <a:endParaRPr lang="en-US" altLang="en-US" dirty="0"/>
          </a:p>
        </p:txBody>
      </p:sp>
      <p:sp>
        <p:nvSpPr>
          <p:cNvPr id="4" name="Google Shape;90;p13">
            <a:extLst>
              <a:ext uri="{FF2B5EF4-FFF2-40B4-BE49-F238E27FC236}">
                <a16:creationId xmlns:a16="http://schemas.microsoft.com/office/drawing/2014/main" id="{F0A91338-510F-D45A-72EE-DD36B7A77FE0}"/>
              </a:ext>
            </a:extLst>
          </p:cNvPr>
          <p:cNvSpPr txBox="1"/>
          <p:nvPr/>
        </p:nvSpPr>
        <p:spPr>
          <a:xfrm>
            <a:off x="7740807" y="6166882"/>
            <a:ext cx="3902332"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8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Clem McDonald, MD</a:t>
            </a:r>
            <a:endParaRPr lang="en-US" sz="1800" dirty="0">
              <a:latin typeface="Lato" panose="020F0502020204030203" pitchFamily="34" charset="0"/>
            </a:endParaRPr>
          </a:p>
          <a:p>
            <a:pPr marL="0" marR="0" lvl="0" indent="0" algn="ctr" rtl="0">
              <a:lnSpc>
                <a:spcPct val="100000"/>
              </a:lnSpc>
              <a:spcBef>
                <a:spcPts val="0"/>
              </a:spcBef>
              <a:spcAft>
                <a:spcPts val="0"/>
              </a:spcAft>
              <a:buClr>
                <a:srgbClr val="000000"/>
              </a:buClr>
              <a:buSzPts val="2400"/>
              <a:buFont typeface="Arial"/>
              <a:buNone/>
            </a:pPr>
            <a:endParaRPr lang="en-US" sz="24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5" name="TextBox 4">
            <a:extLst>
              <a:ext uri="{FF2B5EF4-FFF2-40B4-BE49-F238E27FC236}">
                <a16:creationId xmlns:a16="http://schemas.microsoft.com/office/drawing/2014/main" id="{DA41BE56-3CFB-8241-0C5A-5ADBDB9F23D3}"/>
              </a:ext>
            </a:extLst>
          </p:cNvPr>
          <p:cNvSpPr txBox="1"/>
          <p:nvPr/>
        </p:nvSpPr>
        <p:spPr>
          <a:xfrm>
            <a:off x="920749" y="1469257"/>
            <a:ext cx="5724644" cy="707886"/>
          </a:xfrm>
          <a:prstGeom prst="rect">
            <a:avLst/>
          </a:prstGeom>
          <a:noFill/>
        </p:spPr>
        <p:txBody>
          <a:bodyPr wrap="none" rtlCol="0">
            <a:spAutoFit/>
          </a:bodyPr>
          <a:lstStyle/>
          <a:p>
            <a:r>
              <a:rPr lang="en-US" sz="2000" dirty="0">
                <a:solidFill>
                  <a:schemeClr val="accent1"/>
                </a:solidFill>
                <a:latin typeface="Segoe Print" panose="02000600000000000000" pitchFamily="2" charset="0"/>
              </a:rPr>
              <a:t>The global standard for identifying health </a:t>
            </a:r>
          </a:p>
          <a:p>
            <a:r>
              <a:rPr lang="en-US" sz="2000" dirty="0">
                <a:solidFill>
                  <a:schemeClr val="accent1"/>
                </a:solidFill>
                <a:latin typeface="Segoe Print" panose="02000600000000000000" pitchFamily="2" charset="0"/>
              </a:rPr>
              <a:t>measurements and observations</a:t>
            </a:r>
          </a:p>
        </p:txBody>
      </p:sp>
      <p:pic>
        <p:nvPicPr>
          <p:cNvPr id="6" name="Picture 5">
            <a:extLst>
              <a:ext uri="{FF2B5EF4-FFF2-40B4-BE49-F238E27FC236}">
                <a16:creationId xmlns:a16="http://schemas.microsoft.com/office/drawing/2014/main" id="{0FA94BF6-A7DB-D184-D71B-6119BD3AB3E0}"/>
              </a:ext>
            </a:extLst>
          </p:cNvPr>
          <p:cNvPicPr>
            <a:picLocks noChangeAspect="1"/>
          </p:cNvPicPr>
          <p:nvPr/>
        </p:nvPicPr>
        <p:blipFill>
          <a:blip r:embed="rId3"/>
          <a:stretch>
            <a:fillRect/>
          </a:stretch>
        </p:blipFill>
        <p:spPr>
          <a:xfrm>
            <a:off x="7575518" y="843518"/>
            <a:ext cx="4232910" cy="5475764"/>
          </a:xfrm>
          <a:prstGeom prst="ellipse">
            <a:avLst/>
          </a:prstGeom>
          <a:ln>
            <a:noFill/>
          </a:ln>
          <a:effectLst>
            <a:softEdge rad="112500"/>
          </a:effectLst>
        </p:spPr>
      </p:pic>
      <p:sp>
        <p:nvSpPr>
          <p:cNvPr id="7" name="Slide Number Placeholder 6">
            <a:extLst>
              <a:ext uri="{FF2B5EF4-FFF2-40B4-BE49-F238E27FC236}">
                <a16:creationId xmlns:a16="http://schemas.microsoft.com/office/drawing/2014/main" id="{87EB4EEB-E060-198B-384F-5F530186BA3A}"/>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410781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60"/>
          <p:cNvSpPr txBox="1">
            <a:spLocks noGrp="1"/>
          </p:cNvSpPr>
          <p:nvPr>
            <p:ph type="title"/>
          </p:nvPr>
        </p:nvSpPr>
        <p:spPr>
          <a:xfrm>
            <a:off x="838200" y="166592"/>
            <a:ext cx="10988100" cy="1122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Technical design and processes</a:t>
            </a:r>
            <a:endParaRPr/>
          </a:p>
        </p:txBody>
      </p:sp>
      <p:sp>
        <p:nvSpPr>
          <p:cNvPr id="440" name="Google Shape;440;p60"/>
          <p:cNvSpPr/>
          <p:nvPr/>
        </p:nvSpPr>
        <p:spPr>
          <a:xfrm>
            <a:off x="4167475" y="1954228"/>
            <a:ext cx="2779900" cy="1426750"/>
          </a:xfrm>
          <a:prstGeom prst="flowChartProcess">
            <a:avLst/>
          </a:prstGeom>
          <a:solidFill>
            <a:srgbClr val="EAD1D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Process Document</a:t>
            </a:r>
            <a:endParaRPr sz="1800" b="0" i="0" u="none" strike="noStrike" cap="none">
              <a:solidFill>
                <a:srgbClr val="000000"/>
              </a:solidFill>
              <a:latin typeface="Calibri"/>
              <a:ea typeface="Calibri"/>
              <a:cs typeface="Calibri"/>
              <a:sym typeface="Calibri"/>
            </a:endParaRPr>
          </a:p>
        </p:txBody>
      </p:sp>
      <p:sp>
        <p:nvSpPr>
          <p:cNvPr id="441" name="Google Shape;441;p60"/>
          <p:cNvSpPr/>
          <p:nvPr/>
        </p:nvSpPr>
        <p:spPr>
          <a:xfrm>
            <a:off x="754700" y="1242562"/>
            <a:ext cx="1607526" cy="1050084"/>
          </a:xfrm>
          <a:prstGeom prst="flowChartMultidocument">
            <a:avLst/>
          </a:prstGeom>
          <a:solidFill>
            <a:srgbClr val="CFE2F3"/>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Templates:</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modelling and terming</a:t>
            </a:r>
            <a:endParaRPr sz="1400" b="0" i="0" u="none" strike="noStrike" cap="none">
              <a:solidFill>
                <a:srgbClr val="000000"/>
              </a:solidFill>
              <a:latin typeface="Calibri"/>
              <a:ea typeface="Calibri"/>
              <a:cs typeface="Calibri"/>
              <a:sym typeface="Calibri"/>
            </a:endParaRPr>
          </a:p>
        </p:txBody>
      </p:sp>
      <p:sp>
        <p:nvSpPr>
          <p:cNvPr id="442" name="Google Shape;442;p60"/>
          <p:cNvSpPr/>
          <p:nvPr/>
        </p:nvSpPr>
        <p:spPr>
          <a:xfrm>
            <a:off x="754700" y="4905138"/>
            <a:ext cx="1322352" cy="1050084"/>
          </a:xfrm>
          <a:prstGeom prst="flowChartDocument">
            <a:avLst/>
          </a:prstGeom>
          <a:solidFill>
            <a:srgbClr val="CFE2F3"/>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LOINC Part Map to SNOMED CT</a:t>
            </a:r>
            <a:endParaRPr sz="1400" b="0" i="0" u="none" strike="noStrike" cap="none">
              <a:solidFill>
                <a:srgbClr val="000000"/>
              </a:solidFill>
              <a:latin typeface="Calibri"/>
              <a:ea typeface="Calibri"/>
              <a:cs typeface="Calibri"/>
              <a:sym typeface="Calibri"/>
            </a:endParaRPr>
          </a:p>
        </p:txBody>
      </p:sp>
      <p:sp>
        <p:nvSpPr>
          <p:cNvPr id="443" name="Google Shape;443;p60"/>
          <p:cNvSpPr/>
          <p:nvPr/>
        </p:nvSpPr>
        <p:spPr>
          <a:xfrm>
            <a:off x="4662313" y="4119925"/>
            <a:ext cx="1756620" cy="881982"/>
          </a:xfrm>
          <a:prstGeom prst="flowChartDocument">
            <a:avLst/>
          </a:prstGeom>
          <a:solidFill>
            <a:srgbClr val="CFE2F3"/>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LOINC Part Details file from RII (LOINC semiannual release)</a:t>
            </a:r>
            <a:endParaRPr sz="1400" b="0" i="0" u="none" strike="noStrike" cap="none">
              <a:solidFill>
                <a:srgbClr val="000000"/>
              </a:solidFill>
              <a:latin typeface="Calibri"/>
              <a:ea typeface="Calibri"/>
              <a:cs typeface="Calibri"/>
              <a:sym typeface="Calibri"/>
            </a:endParaRPr>
          </a:p>
        </p:txBody>
      </p:sp>
      <p:sp>
        <p:nvSpPr>
          <p:cNvPr id="444" name="Google Shape;444;p60"/>
          <p:cNvSpPr/>
          <p:nvPr/>
        </p:nvSpPr>
        <p:spPr>
          <a:xfrm>
            <a:off x="8508275" y="1262525"/>
            <a:ext cx="2382588" cy="1239030"/>
          </a:xfrm>
          <a:prstGeom prst="flowChartDocument">
            <a:avLst/>
          </a:prstGeom>
          <a:solidFill>
            <a:srgbClr val="CFE2F3"/>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LOINC concepts:</a:t>
            </a:r>
            <a:endParaRPr sz="1400" b="0" i="0" u="none" strike="noStrike" cap="none">
              <a:solidFill>
                <a:srgbClr val="000000"/>
              </a:solidFill>
              <a:latin typeface="Calibri"/>
              <a:ea typeface="Calibri"/>
              <a:cs typeface="Calibri"/>
              <a:sym typeface="Calibri"/>
            </a:endParaRPr>
          </a:p>
          <a:p>
            <a:pPr marL="457200" marR="0" lvl="0" indent="-317500" algn="ctr"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Google Sheet Output</a:t>
            </a:r>
            <a:endParaRPr sz="1400" b="0" i="0" u="none" strike="noStrike" cap="none">
              <a:solidFill>
                <a:srgbClr val="000000"/>
              </a:solidFill>
              <a:latin typeface="Calibri"/>
              <a:ea typeface="Calibri"/>
              <a:cs typeface="Calibri"/>
              <a:sym typeface="Calibri"/>
            </a:endParaRPr>
          </a:p>
          <a:p>
            <a:pPr marL="914400" marR="0" lvl="1" indent="-317500" algn="ctr"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Classified terms</a:t>
            </a:r>
            <a:endParaRPr sz="1400" b="0" i="0" u="none" strike="noStrike" cap="none">
              <a:solidFill>
                <a:srgbClr val="000000"/>
              </a:solidFill>
              <a:latin typeface="Calibri"/>
              <a:ea typeface="Calibri"/>
              <a:cs typeface="Calibri"/>
              <a:sym typeface="Calibri"/>
            </a:endParaRPr>
          </a:p>
          <a:p>
            <a:pPr marL="1371600" marR="0" lvl="2" indent="-317500" algn="ctr"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Browser</a:t>
            </a:r>
            <a:endParaRPr sz="1400" b="0" i="0" u="none" strike="noStrike" cap="none">
              <a:solidFill>
                <a:srgbClr val="000000"/>
              </a:solidFill>
              <a:latin typeface="Calibri"/>
              <a:ea typeface="Calibri"/>
              <a:cs typeface="Calibri"/>
              <a:sym typeface="Calibri"/>
            </a:endParaRPr>
          </a:p>
        </p:txBody>
      </p:sp>
      <p:cxnSp>
        <p:nvCxnSpPr>
          <p:cNvPr id="445" name="Google Shape;445;p60"/>
          <p:cNvCxnSpPr>
            <a:stCxn id="441" idx="3"/>
            <a:endCxn id="440" idx="1"/>
          </p:cNvCxnSpPr>
          <p:nvPr/>
        </p:nvCxnSpPr>
        <p:spPr>
          <a:xfrm>
            <a:off x="2362226" y="1767604"/>
            <a:ext cx="1805100" cy="900000"/>
          </a:xfrm>
          <a:prstGeom prst="straightConnector1">
            <a:avLst/>
          </a:prstGeom>
          <a:noFill/>
          <a:ln w="9525" cap="flat" cmpd="sng">
            <a:solidFill>
              <a:srgbClr val="44546A"/>
            </a:solidFill>
            <a:prstDash val="solid"/>
            <a:round/>
            <a:headEnd type="none" w="sm" len="sm"/>
            <a:tailEnd type="triangle" w="med" len="med"/>
          </a:ln>
        </p:spPr>
      </p:cxnSp>
      <p:cxnSp>
        <p:nvCxnSpPr>
          <p:cNvPr id="446" name="Google Shape;446;p60"/>
          <p:cNvCxnSpPr>
            <a:stCxn id="443" idx="0"/>
            <a:endCxn id="440" idx="2"/>
          </p:cNvCxnSpPr>
          <p:nvPr/>
        </p:nvCxnSpPr>
        <p:spPr>
          <a:xfrm rot="10800000" flipH="1">
            <a:off x="5540623" y="3381025"/>
            <a:ext cx="16800" cy="738900"/>
          </a:xfrm>
          <a:prstGeom prst="straightConnector1">
            <a:avLst/>
          </a:prstGeom>
          <a:noFill/>
          <a:ln w="9525" cap="flat" cmpd="sng">
            <a:solidFill>
              <a:srgbClr val="44546A"/>
            </a:solidFill>
            <a:prstDash val="solid"/>
            <a:round/>
            <a:headEnd type="none" w="sm" len="sm"/>
            <a:tailEnd type="triangle" w="med" len="med"/>
          </a:ln>
        </p:spPr>
      </p:cxnSp>
      <p:cxnSp>
        <p:nvCxnSpPr>
          <p:cNvPr id="447" name="Google Shape;447;p60"/>
          <p:cNvCxnSpPr>
            <a:stCxn id="442" idx="0"/>
            <a:endCxn id="440" idx="1"/>
          </p:cNvCxnSpPr>
          <p:nvPr/>
        </p:nvCxnSpPr>
        <p:spPr>
          <a:xfrm rot="10800000" flipH="1">
            <a:off x="1415876" y="2667738"/>
            <a:ext cx="2751600" cy="2237400"/>
          </a:xfrm>
          <a:prstGeom prst="straightConnector1">
            <a:avLst/>
          </a:prstGeom>
          <a:noFill/>
          <a:ln w="9525" cap="flat" cmpd="sng">
            <a:solidFill>
              <a:srgbClr val="44546A"/>
            </a:solidFill>
            <a:prstDash val="solid"/>
            <a:round/>
            <a:headEnd type="none" w="sm" len="sm"/>
            <a:tailEnd type="triangle" w="med" len="med"/>
          </a:ln>
        </p:spPr>
      </p:cxnSp>
      <p:cxnSp>
        <p:nvCxnSpPr>
          <p:cNvPr id="448" name="Google Shape;448;p60" descr="Update&#10;"/>
          <p:cNvCxnSpPr>
            <a:stCxn id="449" idx="1"/>
            <a:endCxn id="442" idx="3"/>
          </p:cNvCxnSpPr>
          <p:nvPr/>
        </p:nvCxnSpPr>
        <p:spPr>
          <a:xfrm rot="10800000">
            <a:off x="2077175" y="5430167"/>
            <a:ext cx="6507300" cy="0"/>
          </a:xfrm>
          <a:prstGeom prst="straightConnector1">
            <a:avLst/>
          </a:prstGeom>
          <a:noFill/>
          <a:ln w="9525" cap="flat" cmpd="sng">
            <a:solidFill>
              <a:srgbClr val="44546A"/>
            </a:solidFill>
            <a:prstDash val="solid"/>
            <a:round/>
            <a:headEnd type="none" w="sm" len="sm"/>
            <a:tailEnd type="triangle" w="med" len="med"/>
          </a:ln>
        </p:spPr>
      </p:cxnSp>
      <p:cxnSp>
        <p:nvCxnSpPr>
          <p:cNvPr id="450" name="Google Shape;450;p60"/>
          <p:cNvCxnSpPr>
            <a:stCxn id="440" idx="3"/>
            <a:endCxn id="444" idx="1"/>
          </p:cNvCxnSpPr>
          <p:nvPr/>
        </p:nvCxnSpPr>
        <p:spPr>
          <a:xfrm rot="10800000" flipH="1">
            <a:off x="6947375" y="1881903"/>
            <a:ext cx="1560900" cy="785700"/>
          </a:xfrm>
          <a:prstGeom prst="straightConnector1">
            <a:avLst/>
          </a:prstGeom>
          <a:noFill/>
          <a:ln w="9525" cap="flat" cmpd="sng">
            <a:solidFill>
              <a:srgbClr val="44546A"/>
            </a:solidFill>
            <a:prstDash val="solid"/>
            <a:round/>
            <a:headEnd type="none" w="sm" len="sm"/>
            <a:tailEnd type="triangle" w="med" len="med"/>
          </a:ln>
        </p:spPr>
      </p:cxnSp>
      <p:cxnSp>
        <p:nvCxnSpPr>
          <p:cNvPr id="451" name="Google Shape;451;p60"/>
          <p:cNvCxnSpPr>
            <a:stCxn id="444" idx="2"/>
            <a:endCxn id="449" idx="0"/>
          </p:cNvCxnSpPr>
          <p:nvPr/>
        </p:nvCxnSpPr>
        <p:spPr>
          <a:xfrm flipH="1">
            <a:off x="9680369" y="2419641"/>
            <a:ext cx="19200" cy="2485500"/>
          </a:xfrm>
          <a:prstGeom prst="straightConnector1">
            <a:avLst/>
          </a:prstGeom>
          <a:noFill/>
          <a:ln w="9525" cap="flat" cmpd="sng">
            <a:solidFill>
              <a:srgbClr val="44546A"/>
            </a:solidFill>
            <a:prstDash val="solid"/>
            <a:round/>
            <a:headEnd type="none" w="sm" len="sm"/>
            <a:tailEnd type="triangle" w="med" len="med"/>
          </a:ln>
        </p:spPr>
      </p:cxnSp>
      <p:cxnSp>
        <p:nvCxnSpPr>
          <p:cNvPr id="452" name="Google Shape;452;p60"/>
          <p:cNvCxnSpPr>
            <a:stCxn id="443" idx="1"/>
            <a:endCxn id="442" idx="3"/>
          </p:cNvCxnSpPr>
          <p:nvPr/>
        </p:nvCxnSpPr>
        <p:spPr>
          <a:xfrm flipH="1">
            <a:off x="2076913" y="4560916"/>
            <a:ext cx="2585400" cy="869400"/>
          </a:xfrm>
          <a:prstGeom prst="straightConnector1">
            <a:avLst/>
          </a:prstGeom>
          <a:noFill/>
          <a:ln w="9525" cap="flat" cmpd="sng">
            <a:solidFill>
              <a:srgbClr val="44546A"/>
            </a:solidFill>
            <a:prstDash val="solid"/>
            <a:round/>
            <a:headEnd type="none" w="sm" len="sm"/>
            <a:tailEnd type="triangle" w="med" len="med"/>
          </a:ln>
        </p:spPr>
      </p:cxnSp>
      <p:sp>
        <p:nvSpPr>
          <p:cNvPr id="449" name="Google Shape;449;p60"/>
          <p:cNvSpPr/>
          <p:nvPr/>
        </p:nvSpPr>
        <p:spPr>
          <a:xfrm>
            <a:off x="8584475" y="4905125"/>
            <a:ext cx="2192076" cy="1050084"/>
          </a:xfrm>
          <a:prstGeom prst="flowChartDocument">
            <a:avLst/>
          </a:prstGeom>
          <a:solidFill>
            <a:srgbClr val="CFE2F3"/>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Review and discuss issues:</a:t>
            </a:r>
            <a:endParaRPr sz="1400" b="0" i="0" u="none" strike="noStrike" cap="none">
              <a:solidFill>
                <a:srgbClr val="000000"/>
              </a:solidFill>
              <a:latin typeface="Calibri"/>
              <a:ea typeface="Calibri"/>
              <a:cs typeface="Calibri"/>
              <a:sym typeface="Calibri"/>
            </a:endParaRPr>
          </a:p>
          <a:p>
            <a:pPr marL="457200" marR="0" lvl="0" indent="-317500" algn="ctr"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Internally</a:t>
            </a:r>
            <a:endParaRPr sz="1400" b="0" i="0" u="none" strike="noStrike" cap="none">
              <a:solidFill>
                <a:srgbClr val="000000"/>
              </a:solidFill>
              <a:latin typeface="Calibri"/>
              <a:ea typeface="Calibri"/>
              <a:cs typeface="Calibri"/>
              <a:sym typeface="Calibri"/>
            </a:endParaRPr>
          </a:p>
          <a:p>
            <a:pPr marL="457200" marR="0" lvl="0" indent="-317500" algn="ctr"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With RII</a:t>
            </a:r>
            <a:endParaRPr sz="1400" b="0" i="0" u="none" strike="noStrike" cap="none">
              <a:solidFill>
                <a:srgbClr val="000000"/>
              </a:solidFill>
              <a:latin typeface="Calibri"/>
              <a:ea typeface="Calibri"/>
              <a:cs typeface="Calibri"/>
              <a:sym typeface="Calibri"/>
            </a:endParaRPr>
          </a:p>
        </p:txBody>
      </p:sp>
      <p:cxnSp>
        <p:nvCxnSpPr>
          <p:cNvPr id="453" name="Google Shape;453;p60"/>
          <p:cNvCxnSpPr>
            <a:stCxn id="449" idx="0"/>
            <a:endCxn id="440" idx="3"/>
          </p:cNvCxnSpPr>
          <p:nvPr/>
        </p:nvCxnSpPr>
        <p:spPr>
          <a:xfrm rot="10800000">
            <a:off x="6947513" y="2667725"/>
            <a:ext cx="2733000" cy="2237400"/>
          </a:xfrm>
          <a:prstGeom prst="straightConnector1">
            <a:avLst/>
          </a:prstGeom>
          <a:noFill/>
          <a:ln w="9525" cap="flat" cmpd="sng">
            <a:solidFill>
              <a:srgbClr val="44546A"/>
            </a:solidFill>
            <a:prstDash val="solid"/>
            <a:round/>
            <a:headEnd type="none" w="sm" len="sm"/>
            <a:tailEnd type="triangle" w="med" len="med"/>
          </a:ln>
        </p:spPr>
      </p:cxnSp>
      <p:sp>
        <p:nvSpPr>
          <p:cNvPr id="454" name="Google Shape;454;p60"/>
          <p:cNvSpPr txBox="1"/>
          <p:nvPr/>
        </p:nvSpPr>
        <p:spPr>
          <a:xfrm>
            <a:off x="5158315" y="5107613"/>
            <a:ext cx="764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Update</a:t>
            </a:r>
            <a:endParaRPr sz="1400" b="0" i="0" u="none" strike="noStrike" cap="none">
              <a:solidFill>
                <a:srgbClr val="000000"/>
              </a:solidFill>
              <a:latin typeface="Calibri"/>
              <a:ea typeface="Calibri"/>
              <a:cs typeface="Calibri"/>
              <a:sym typeface="Calibri"/>
            </a:endParaRPr>
          </a:p>
        </p:txBody>
      </p:sp>
      <p:sp>
        <p:nvSpPr>
          <p:cNvPr id="455" name="Google Shape;455;p60"/>
          <p:cNvSpPr txBox="1"/>
          <p:nvPr/>
        </p:nvSpPr>
        <p:spPr>
          <a:xfrm>
            <a:off x="7345465" y="2778125"/>
            <a:ext cx="764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Update</a:t>
            </a:r>
            <a:endParaRPr sz="1400" b="0" i="0" u="none" strike="noStrike" cap="none">
              <a:solidFill>
                <a:srgbClr val="000000"/>
              </a:solidFill>
              <a:latin typeface="Calibri"/>
              <a:ea typeface="Calibri"/>
              <a:cs typeface="Calibri"/>
              <a:sym typeface="Calibri"/>
            </a:endParaRPr>
          </a:p>
        </p:txBody>
      </p:sp>
      <p:sp>
        <p:nvSpPr>
          <p:cNvPr id="456" name="Google Shape;456;p60"/>
          <p:cNvSpPr/>
          <p:nvPr/>
        </p:nvSpPr>
        <p:spPr>
          <a:xfrm>
            <a:off x="4879438" y="5740838"/>
            <a:ext cx="1322352" cy="1050084"/>
          </a:xfrm>
          <a:prstGeom prst="flowChartDocument">
            <a:avLst/>
          </a:prstGeom>
          <a:solidFill>
            <a:srgbClr val="CFE2F3"/>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SNOMED CT monthly release</a:t>
            </a:r>
            <a:endParaRPr sz="1400" b="0" i="0" u="none" strike="noStrike" cap="none">
              <a:solidFill>
                <a:srgbClr val="000000"/>
              </a:solidFill>
              <a:latin typeface="Calibri"/>
              <a:ea typeface="Calibri"/>
              <a:cs typeface="Calibri"/>
              <a:sym typeface="Calibri"/>
            </a:endParaRPr>
          </a:p>
        </p:txBody>
      </p:sp>
      <p:cxnSp>
        <p:nvCxnSpPr>
          <p:cNvPr id="457" name="Google Shape;457;p60"/>
          <p:cNvCxnSpPr>
            <a:stCxn id="456" idx="1"/>
            <a:endCxn id="442" idx="3"/>
          </p:cNvCxnSpPr>
          <p:nvPr/>
        </p:nvCxnSpPr>
        <p:spPr>
          <a:xfrm rot="10800000">
            <a:off x="2077138" y="5430080"/>
            <a:ext cx="2802300" cy="835800"/>
          </a:xfrm>
          <a:prstGeom prst="straightConnector1">
            <a:avLst/>
          </a:prstGeom>
          <a:noFill/>
          <a:ln w="9525" cap="flat" cmpd="sng">
            <a:solidFill>
              <a:srgbClr val="44546A"/>
            </a:solidFill>
            <a:prstDash val="solid"/>
            <a:round/>
            <a:headEnd type="none" w="sm" len="sm"/>
            <a:tailEnd type="triangle" w="med" len="med"/>
          </a:ln>
        </p:spPr>
      </p:cxnSp>
      <p:sp>
        <p:nvSpPr>
          <p:cNvPr id="458" name="Google Shape;458;p60"/>
          <p:cNvSpPr txBox="1"/>
          <p:nvPr/>
        </p:nvSpPr>
        <p:spPr>
          <a:xfrm>
            <a:off x="3514427" y="4403838"/>
            <a:ext cx="764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Update</a:t>
            </a:r>
            <a:endParaRPr sz="1400" b="0" i="0" u="none" strike="noStrike" cap="none">
              <a:solidFill>
                <a:srgbClr val="000000"/>
              </a:solidFill>
              <a:latin typeface="Calibri"/>
              <a:ea typeface="Calibri"/>
              <a:cs typeface="Calibri"/>
              <a:sym typeface="Calibri"/>
            </a:endParaRPr>
          </a:p>
        </p:txBody>
      </p:sp>
      <p:sp>
        <p:nvSpPr>
          <p:cNvPr id="459" name="Google Shape;459;p60"/>
          <p:cNvSpPr txBox="1"/>
          <p:nvPr/>
        </p:nvSpPr>
        <p:spPr>
          <a:xfrm>
            <a:off x="3514415" y="5507825"/>
            <a:ext cx="764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Update</a:t>
            </a:r>
            <a:endParaRPr sz="1400" b="0" i="0" u="none" strike="noStrike" cap="none">
              <a:solidFill>
                <a:srgbClr val="000000"/>
              </a:solidFill>
              <a:latin typeface="Calibri"/>
              <a:ea typeface="Calibri"/>
              <a:cs typeface="Calibri"/>
              <a:sym typeface="Calibri"/>
            </a:endParaRPr>
          </a:p>
        </p:txBody>
      </p:sp>
      <p:cxnSp>
        <p:nvCxnSpPr>
          <p:cNvPr id="460" name="Google Shape;460;p60"/>
          <p:cNvCxnSpPr>
            <a:stCxn id="449" idx="1"/>
            <a:endCxn id="443" idx="3"/>
          </p:cNvCxnSpPr>
          <p:nvPr/>
        </p:nvCxnSpPr>
        <p:spPr>
          <a:xfrm rot="10800000">
            <a:off x="6419075" y="4560767"/>
            <a:ext cx="2165400" cy="869400"/>
          </a:xfrm>
          <a:prstGeom prst="straightConnector1">
            <a:avLst/>
          </a:prstGeom>
          <a:noFill/>
          <a:ln w="9525" cap="flat" cmpd="sng">
            <a:solidFill>
              <a:srgbClr val="44546A"/>
            </a:solidFill>
            <a:prstDash val="solid"/>
            <a:round/>
            <a:headEnd type="none" w="sm" len="sm"/>
            <a:tailEnd type="triangle" w="med" len="med"/>
          </a:ln>
        </p:spPr>
      </p:cxnSp>
      <p:sp>
        <p:nvSpPr>
          <p:cNvPr id="461" name="Google Shape;461;p60"/>
          <p:cNvSpPr txBox="1"/>
          <p:nvPr/>
        </p:nvSpPr>
        <p:spPr>
          <a:xfrm>
            <a:off x="6752002" y="5605150"/>
            <a:ext cx="764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Update</a:t>
            </a:r>
            <a:endParaRPr sz="1400" b="0" i="0" u="none" strike="noStrike" cap="none">
              <a:solidFill>
                <a:srgbClr val="000000"/>
              </a:solidFill>
              <a:latin typeface="Calibri"/>
              <a:ea typeface="Calibri"/>
              <a:cs typeface="Calibri"/>
              <a:sym typeface="Calibri"/>
            </a:endParaRPr>
          </a:p>
        </p:txBody>
      </p:sp>
      <p:cxnSp>
        <p:nvCxnSpPr>
          <p:cNvPr id="462" name="Google Shape;462;p60"/>
          <p:cNvCxnSpPr>
            <a:stCxn id="449" idx="1"/>
            <a:endCxn id="456" idx="3"/>
          </p:cNvCxnSpPr>
          <p:nvPr/>
        </p:nvCxnSpPr>
        <p:spPr>
          <a:xfrm flipH="1">
            <a:off x="6201875" y="5430167"/>
            <a:ext cx="2382600" cy="835800"/>
          </a:xfrm>
          <a:prstGeom prst="straightConnector1">
            <a:avLst/>
          </a:prstGeom>
          <a:noFill/>
          <a:ln w="9525" cap="flat" cmpd="sng">
            <a:solidFill>
              <a:srgbClr val="44546A"/>
            </a:solidFill>
            <a:prstDash val="solid"/>
            <a:round/>
            <a:headEnd type="none" w="sm" len="sm"/>
            <a:tailEnd type="triangle" w="med" len="med"/>
          </a:ln>
        </p:spPr>
      </p:cxnSp>
      <p:sp>
        <p:nvSpPr>
          <p:cNvPr id="463" name="Google Shape;463;p60"/>
          <p:cNvSpPr txBox="1"/>
          <p:nvPr/>
        </p:nvSpPr>
        <p:spPr>
          <a:xfrm>
            <a:off x="6750977" y="4403838"/>
            <a:ext cx="764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Update</a:t>
            </a:r>
            <a:endParaRPr sz="1400" b="0" i="0" u="none" strike="noStrike" cap="none">
              <a:solidFill>
                <a:srgbClr val="000000"/>
              </a:solidFill>
              <a:latin typeface="Calibri"/>
              <a:ea typeface="Calibri"/>
              <a:cs typeface="Calibri"/>
              <a:sym typeface="Calibri"/>
            </a:endParaRPr>
          </a:p>
        </p:txBody>
      </p:sp>
      <p:sp>
        <p:nvSpPr>
          <p:cNvPr id="464" name="Google Shape;464;p60"/>
          <p:cNvSpPr txBox="1"/>
          <p:nvPr/>
        </p:nvSpPr>
        <p:spPr>
          <a:xfrm>
            <a:off x="2530900" y="1567500"/>
            <a:ext cx="1467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Incorporates into </a:t>
            </a:r>
            <a:endParaRPr sz="1400" b="0" i="0" u="none" strike="noStrike" cap="none">
              <a:solidFill>
                <a:srgbClr val="000000"/>
              </a:solidFill>
              <a:latin typeface="Calibri"/>
              <a:ea typeface="Calibri"/>
              <a:cs typeface="Calibri"/>
              <a:sym typeface="Calibri"/>
            </a:endParaRPr>
          </a:p>
        </p:txBody>
      </p:sp>
      <p:sp>
        <p:nvSpPr>
          <p:cNvPr id="465" name="Google Shape;465;p60"/>
          <p:cNvSpPr txBox="1"/>
          <p:nvPr/>
        </p:nvSpPr>
        <p:spPr>
          <a:xfrm>
            <a:off x="2422050" y="2667538"/>
            <a:ext cx="1467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Incorporates into </a:t>
            </a:r>
            <a:endParaRPr sz="1400" b="0" i="0" u="none" strike="noStrike" cap="none">
              <a:solidFill>
                <a:srgbClr val="000000"/>
              </a:solidFill>
              <a:latin typeface="Calibri"/>
              <a:ea typeface="Calibri"/>
              <a:cs typeface="Calibri"/>
              <a:sym typeface="Calibri"/>
            </a:endParaRPr>
          </a:p>
        </p:txBody>
      </p:sp>
      <p:sp>
        <p:nvSpPr>
          <p:cNvPr id="466" name="Google Shape;466;p60"/>
          <p:cNvSpPr txBox="1"/>
          <p:nvPr/>
        </p:nvSpPr>
        <p:spPr>
          <a:xfrm>
            <a:off x="7376825" y="1881900"/>
            <a:ext cx="702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Create </a:t>
            </a:r>
            <a:endParaRPr sz="1400" b="0" i="0" u="none" strike="noStrike" cap="none">
              <a:solidFill>
                <a:srgbClr val="000000"/>
              </a:solidFill>
              <a:latin typeface="Calibri"/>
              <a:ea typeface="Calibri"/>
              <a:cs typeface="Calibri"/>
              <a:sym typeface="Calibri"/>
            </a:endParaRPr>
          </a:p>
        </p:txBody>
      </p:sp>
      <p:pic>
        <p:nvPicPr>
          <p:cNvPr id="467" name="Google Shape;467;p60"/>
          <p:cNvPicPr preferRelativeResize="0"/>
          <p:nvPr/>
        </p:nvPicPr>
        <p:blipFill rotWithShape="1">
          <a:blip r:embed="rId3">
            <a:alphaModFix/>
          </a:blip>
          <a:srcRect/>
          <a:stretch/>
        </p:blipFill>
        <p:spPr>
          <a:xfrm>
            <a:off x="9601525" y="6200075"/>
            <a:ext cx="966752" cy="450126"/>
          </a:xfrm>
          <a:prstGeom prst="rect">
            <a:avLst/>
          </a:prstGeom>
          <a:noFill/>
          <a:ln>
            <a:noFill/>
          </a:ln>
        </p:spPr>
      </p:pic>
      <p:pic>
        <p:nvPicPr>
          <p:cNvPr id="468" name="Google Shape;468;p60"/>
          <p:cNvPicPr preferRelativeResize="0"/>
          <p:nvPr/>
        </p:nvPicPr>
        <p:blipFill rotWithShape="1">
          <a:blip r:embed="rId4">
            <a:alphaModFix/>
          </a:blip>
          <a:srcRect/>
          <a:stretch/>
        </p:blipFill>
        <p:spPr>
          <a:xfrm>
            <a:off x="10656315" y="6200075"/>
            <a:ext cx="896361" cy="479500"/>
          </a:xfrm>
          <a:prstGeom prst="rect">
            <a:avLst/>
          </a:prstGeom>
          <a:noFill/>
          <a:ln>
            <a:noFill/>
          </a:ln>
        </p:spPr>
      </p:pic>
      <p:pic>
        <p:nvPicPr>
          <p:cNvPr id="469" name="Google Shape;469;p60"/>
          <p:cNvPicPr preferRelativeResize="0"/>
          <p:nvPr/>
        </p:nvPicPr>
        <p:blipFill rotWithShape="1">
          <a:blip r:embed="rId5">
            <a:alphaModFix/>
          </a:blip>
          <a:srcRect/>
          <a:stretch/>
        </p:blipFill>
        <p:spPr>
          <a:xfrm>
            <a:off x="8889256" y="21452"/>
            <a:ext cx="2334986" cy="908050"/>
          </a:xfrm>
          <a:prstGeom prst="rect">
            <a:avLst/>
          </a:prstGeom>
          <a:noFill/>
          <a:ln>
            <a:noFill/>
          </a:ln>
        </p:spPr>
      </p:pic>
      <p:pic>
        <p:nvPicPr>
          <p:cNvPr id="470" name="Google Shape;470;p60"/>
          <p:cNvPicPr preferRelativeResize="0"/>
          <p:nvPr/>
        </p:nvPicPr>
        <p:blipFill rotWithShape="1">
          <a:blip r:embed="rId6">
            <a:alphaModFix/>
          </a:blip>
          <a:srcRect r="55514"/>
          <a:stretch/>
        </p:blipFill>
        <p:spPr>
          <a:xfrm>
            <a:off x="11290793" y="0"/>
            <a:ext cx="901201" cy="901199"/>
          </a:xfrm>
          <a:prstGeom prst="rect">
            <a:avLst/>
          </a:prstGeom>
          <a:noFill/>
          <a:ln>
            <a:noFill/>
          </a:ln>
        </p:spPr>
      </p:pic>
    </p:spTree>
    <p:extLst>
      <p:ext uri="{BB962C8B-B14F-4D97-AF65-F5344CB8AC3E}">
        <p14:creationId xmlns:p14="http://schemas.microsoft.com/office/powerpoint/2010/main" val="6928714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78064F3-3A1A-1BCE-6C23-47272C0BD584}"/>
              </a:ext>
            </a:extLst>
          </p:cNvPr>
          <p:cNvSpPr>
            <a:spLocks noGrp="1"/>
          </p:cNvSpPr>
          <p:nvPr>
            <p:ph type="pic" idx="2"/>
          </p:nvPr>
        </p:nvSpPr>
        <p:spPr/>
        <p:txBody>
          <a:bodyPr/>
          <a:lstStyle/>
          <a:p>
            <a:endParaRPr lang="en-US"/>
          </a:p>
        </p:txBody>
      </p:sp>
      <p:sp>
        <p:nvSpPr>
          <p:cNvPr id="3" name="Title 2">
            <a:extLst>
              <a:ext uri="{FF2B5EF4-FFF2-40B4-BE49-F238E27FC236}">
                <a16:creationId xmlns:a16="http://schemas.microsoft.com/office/drawing/2014/main" id="{049F3B0C-EEC3-5A7D-8D7C-039D120B32E5}"/>
              </a:ext>
            </a:extLst>
          </p:cNvPr>
          <p:cNvSpPr>
            <a:spLocks noGrp="1"/>
          </p:cNvSpPr>
          <p:nvPr>
            <p:ph type="ctrTitle"/>
          </p:nvPr>
        </p:nvSpPr>
        <p:spPr>
          <a:xfrm>
            <a:off x="401534" y="256179"/>
            <a:ext cx="8834245" cy="615393"/>
          </a:xfrm>
        </p:spPr>
        <p:txBody>
          <a:bodyPr/>
          <a:lstStyle/>
          <a:p>
            <a:r>
              <a:rPr lang="en-US" dirty="0"/>
              <a:t>The MRCM – Observable entity</a:t>
            </a:r>
          </a:p>
        </p:txBody>
      </p:sp>
      <p:pic>
        <p:nvPicPr>
          <p:cNvPr id="6" name="Picture 5">
            <a:extLst>
              <a:ext uri="{FF2B5EF4-FFF2-40B4-BE49-F238E27FC236}">
                <a16:creationId xmlns:a16="http://schemas.microsoft.com/office/drawing/2014/main" id="{53BF88C9-C070-4D74-297B-C5DE40BE2BE9}"/>
              </a:ext>
            </a:extLst>
          </p:cNvPr>
          <p:cNvPicPr>
            <a:picLocks noChangeAspect="1"/>
          </p:cNvPicPr>
          <p:nvPr/>
        </p:nvPicPr>
        <p:blipFill>
          <a:blip r:embed="rId3"/>
          <a:stretch>
            <a:fillRect/>
          </a:stretch>
        </p:blipFill>
        <p:spPr>
          <a:xfrm>
            <a:off x="813297" y="1054101"/>
            <a:ext cx="9308223" cy="5433173"/>
          </a:xfrm>
          <a:prstGeom prst="rect">
            <a:avLst/>
          </a:prstGeom>
        </p:spPr>
      </p:pic>
    </p:spTree>
    <p:extLst>
      <p:ext uri="{BB962C8B-B14F-4D97-AF65-F5344CB8AC3E}">
        <p14:creationId xmlns:p14="http://schemas.microsoft.com/office/powerpoint/2010/main" val="11380909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C5C7BA8-D931-D4D6-0983-4CDBF9ED4FE8}"/>
              </a:ext>
            </a:extLst>
          </p:cNvPr>
          <p:cNvSpPr>
            <a:spLocks noGrp="1"/>
          </p:cNvSpPr>
          <p:nvPr>
            <p:ph type="subTitle" idx="1"/>
          </p:nvPr>
        </p:nvSpPr>
        <p:spPr>
          <a:xfrm>
            <a:off x="458668" y="1024986"/>
            <a:ext cx="12107453" cy="5684182"/>
          </a:xfrm>
        </p:spPr>
        <p:txBody>
          <a:bodyPr>
            <a:normAutofit fontScale="92500" lnSpcReduction="10000"/>
          </a:bodyPr>
          <a:lstStyle/>
          <a:p>
            <a:pPr>
              <a:spcBef>
                <a:spcPts val="0"/>
              </a:spcBef>
              <a:buNone/>
            </a:pPr>
            <a:r>
              <a:rPr lang="en-US" sz="900" dirty="0">
                <a:solidFill>
                  <a:srgbClr val="000000"/>
                </a:solidFill>
                <a:latin typeface="Courier New" panose="02070309020205020404" pitchFamily="49" charset="0"/>
                <a:ea typeface="Times New Roman" panose="02020603050405020304" pitchFamily="18" charset="0"/>
              </a:rPr>
              <a:t>[[+id(&lt;&lt; 363787002 </a:t>
            </a:r>
            <a:r>
              <a:rPr lang="en-US" sz="1400" dirty="0">
                <a:solidFill>
                  <a:srgbClr val="000000"/>
                </a:solidFill>
                <a:latin typeface="Courier New" panose="02070309020205020404" pitchFamily="49" charset="0"/>
                <a:ea typeface="Times New Roman" panose="02020603050405020304" pitchFamily="18" charset="0"/>
              </a:rPr>
              <a:t>|</a:t>
            </a:r>
            <a:r>
              <a:rPr lang="en-US" sz="1400" dirty="0">
                <a:solidFill>
                  <a:srgbClr val="000000"/>
                </a:solidFill>
                <a:highlight>
                  <a:srgbClr val="FFFF00"/>
                </a:highlight>
                <a:latin typeface="Courier New" panose="02070309020205020404" pitchFamily="49" charset="0"/>
                <a:ea typeface="Times New Roman" panose="02020603050405020304" pitchFamily="18" charset="0"/>
              </a:rPr>
              <a:t>Observable entity</a:t>
            </a:r>
            <a:r>
              <a:rPr lang="en-US" sz="1400" dirty="0">
                <a:solidFill>
                  <a:srgbClr val="000000"/>
                </a:solidFill>
                <a:latin typeface="Courier New" panose="02070309020205020404" pitchFamily="49" charset="0"/>
                <a:ea typeface="Times New Roman" panose="02020603050405020304" pitchFamily="18" charset="0"/>
              </a:rPr>
              <a:t> </a:t>
            </a:r>
            <a:r>
              <a:rPr lang="en-US" sz="900" dirty="0">
                <a:solidFill>
                  <a:srgbClr val="000000"/>
                </a:solidFill>
                <a:latin typeface="Courier New" panose="02070309020205020404" pitchFamily="49" charset="0"/>
                <a:ea typeface="Times New Roman" panose="02020603050405020304" pitchFamily="18" charset="0"/>
              </a:rPr>
              <a:t>(observable entity)|)]]:</a:t>
            </a:r>
            <a:endParaRPr lang="en-US" sz="900" dirty="0">
              <a:latin typeface="Times New Roman" panose="02020603050405020304" pitchFamily="18" charset="0"/>
              <a:ea typeface="Times New Roman" panose="02020603050405020304" pitchFamily="18" charset="0"/>
            </a:endParaRPr>
          </a:p>
          <a:p>
            <a:pPr>
              <a:spcBef>
                <a:spcPts val="0"/>
              </a:spcBef>
              <a:buNone/>
            </a:pPr>
            <a:r>
              <a:rPr lang="en-US" sz="900" dirty="0">
                <a:solidFill>
                  <a:srgbClr val="000000"/>
                </a:solidFill>
                <a:latin typeface="Courier New" panose="02070309020205020404" pitchFamily="49" charset="0"/>
                <a:ea typeface="Times New Roman" panose="02020603050405020304" pitchFamily="18" charset="0"/>
              </a:rPr>
              <a:t>…</a:t>
            </a:r>
            <a:endParaRPr lang="en-US" sz="900" dirty="0">
              <a:latin typeface="Times New Roman" panose="02020603050405020304" pitchFamily="18" charset="0"/>
              <a:ea typeface="Times New Roman" panose="02020603050405020304" pitchFamily="18" charset="0"/>
            </a:endParaRPr>
          </a:p>
          <a:p>
            <a:pPr>
              <a:spcBef>
                <a:spcPts val="0"/>
              </a:spcBef>
              <a:buNone/>
            </a:pPr>
            <a:r>
              <a:rPr lang="en-US" sz="900" dirty="0">
                <a:solidFill>
                  <a:srgbClr val="000000"/>
                </a:solidFill>
                <a:latin typeface="Courier New" panose="02070309020205020404" pitchFamily="49" charset="0"/>
                <a:ea typeface="Times New Roman" panose="02020603050405020304" pitchFamily="18" charset="0"/>
              </a:rPr>
              <a:t>[[0..1]] 246093002 |</a:t>
            </a:r>
            <a:r>
              <a:rPr lang="en-US" sz="1400" dirty="0">
                <a:solidFill>
                  <a:srgbClr val="000000"/>
                </a:solidFill>
                <a:highlight>
                  <a:srgbClr val="FFFF00"/>
                </a:highlight>
                <a:latin typeface="Courier New" panose="02070309020205020404" pitchFamily="49" charset="0"/>
              </a:rPr>
              <a:t>Component</a:t>
            </a:r>
            <a:r>
              <a:rPr lang="en-US" sz="900" dirty="0">
                <a:solidFill>
                  <a:srgbClr val="000000"/>
                </a:solidFill>
                <a:latin typeface="Courier New" panose="02070309020205020404" pitchFamily="49" charset="0"/>
                <a:ea typeface="Times New Roman" panose="02020603050405020304" pitchFamily="18" charset="0"/>
              </a:rPr>
              <a:t>| = [[+id(&lt;&lt; 105590001 |Substance (substance)|</a:t>
            </a:r>
            <a:endParaRPr lang="en-US" sz="900" dirty="0">
              <a:latin typeface="Times New Roman" panose="02020603050405020304" pitchFamily="18" charset="0"/>
              <a:ea typeface="Times New Roman" panose="02020603050405020304" pitchFamily="18" charset="0"/>
            </a:endParaRPr>
          </a:p>
          <a:p>
            <a:pPr>
              <a:spcBef>
                <a:spcPts val="0"/>
              </a:spcBef>
              <a:buNone/>
            </a:pPr>
            <a:r>
              <a:rPr lang="en-US" sz="900" dirty="0">
                <a:solidFill>
                  <a:srgbClr val="000000"/>
                </a:solidFill>
                <a:latin typeface="Courier New" panose="02070309020205020404" pitchFamily="49" charset="0"/>
                <a:ea typeface="Times New Roman" panose="02020603050405020304" pitchFamily="18" charset="0"/>
              </a:rPr>
              <a:t>		OR &lt;&lt; 123037004 |Body structure (body structure)|</a:t>
            </a:r>
            <a:endParaRPr lang="en-US" sz="900" dirty="0">
              <a:latin typeface="Times New Roman" panose="02020603050405020304" pitchFamily="18" charset="0"/>
              <a:ea typeface="Times New Roman" panose="02020603050405020304" pitchFamily="18" charset="0"/>
            </a:endParaRPr>
          </a:p>
          <a:p>
            <a:pPr>
              <a:spcBef>
                <a:spcPts val="0"/>
              </a:spcBef>
              <a:buNone/>
            </a:pPr>
            <a:r>
              <a:rPr lang="en-US" sz="900" dirty="0">
                <a:solidFill>
                  <a:srgbClr val="000000"/>
                </a:solidFill>
                <a:latin typeface="Courier New" panose="02070309020205020404" pitchFamily="49" charset="0"/>
                <a:ea typeface="Times New Roman" panose="02020603050405020304" pitchFamily="18" charset="0"/>
              </a:rPr>
              <a:t>		OR &lt;&lt; 123038009 |Specimen (specimen)|</a:t>
            </a:r>
            <a:endParaRPr lang="en-US" sz="900" dirty="0">
              <a:latin typeface="Times New Roman" panose="02020603050405020304" pitchFamily="18" charset="0"/>
              <a:ea typeface="Times New Roman" panose="02020603050405020304" pitchFamily="18" charset="0"/>
            </a:endParaRPr>
          </a:p>
          <a:p>
            <a:pPr>
              <a:spcBef>
                <a:spcPts val="0"/>
              </a:spcBef>
              <a:buNone/>
            </a:pPr>
            <a:r>
              <a:rPr lang="en-US" sz="900" dirty="0">
                <a:solidFill>
                  <a:srgbClr val="000000"/>
                </a:solidFill>
                <a:latin typeface="Courier New" panose="02070309020205020404" pitchFamily="49" charset="0"/>
                <a:ea typeface="Times New Roman" panose="02020603050405020304" pitchFamily="18" charset="0"/>
              </a:rPr>
              <a:t>		OR &lt;&lt; 260787004 |Physical object (physical object)|</a:t>
            </a:r>
            <a:endParaRPr lang="en-US" sz="900" dirty="0">
              <a:latin typeface="Times New Roman" panose="02020603050405020304" pitchFamily="18" charset="0"/>
              <a:ea typeface="Times New Roman" panose="02020603050405020304" pitchFamily="18" charset="0"/>
            </a:endParaRPr>
          </a:p>
          <a:p>
            <a:pPr>
              <a:spcBef>
                <a:spcPts val="0"/>
              </a:spcBef>
              <a:buNone/>
            </a:pPr>
            <a:r>
              <a:rPr lang="en-US" sz="900" dirty="0">
                <a:solidFill>
                  <a:srgbClr val="000000"/>
                </a:solidFill>
                <a:latin typeface="Courier New" panose="02070309020205020404" pitchFamily="49" charset="0"/>
                <a:ea typeface="Times New Roman" panose="02020603050405020304" pitchFamily="18" charset="0"/>
              </a:rPr>
              <a:t>		OR &lt;&lt; 373873005 |Pharmaceutical / biologic product (product)|</a:t>
            </a:r>
            <a:endParaRPr lang="en-US" sz="900" dirty="0">
              <a:latin typeface="Times New Roman" panose="02020603050405020304" pitchFamily="18" charset="0"/>
              <a:ea typeface="Times New Roman" panose="02020603050405020304" pitchFamily="18" charset="0"/>
            </a:endParaRPr>
          </a:p>
          <a:p>
            <a:pPr>
              <a:spcBef>
                <a:spcPts val="0"/>
              </a:spcBef>
              <a:buNone/>
            </a:pPr>
            <a:r>
              <a:rPr lang="en-US" sz="900" dirty="0">
                <a:solidFill>
                  <a:srgbClr val="000000"/>
                </a:solidFill>
                <a:latin typeface="Courier New" panose="02070309020205020404" pitchFamily="49" charset="0"/>
                <a:ea typeface="Times New Roman" panose="02020603050405020304" pitchFamily="18" charset="0"/>
              </a:rPr>
              <a:t>		OR &lt;&lt; 410607006 |Organism (organism)|</a:t>
            </a:r>
            <a:endParaRPr lang="en-US" sz="900" dirty="0">
              <a:latin typeface="Times New Roman" panose="02020603050405020304" pitchFamily="18" charset="0"/>
              <a:ea typeface="Times New Roman" panose="02020603050405020304" pitchFamily="18" charset="0"/>
            </a:endParaRPr>
          </a:p>
          <a:p>
            <a:pPr>
              <a:spcBef>
                <a:spcPts val="0"/>
              </a:spcBef>
              <a:buNone/>
            </a:pPr>
            <a:r>
              <a:rPr lang="en-US" sz="900" dirty="0">
                <a:solidFill>
                  <a:srgbClr val="000000"/>
                </a:solidFill>
                <a:latin typeface="Courier New" panose="02070309020205020404" pitchFamily="49" charset="0"/>
                <a:ea typeface="Times New Roman" panose="02020603050405020304" pitchFamily="18" charset="0"/>
              </a:rPr>
              <a:t>		OR &lt;&lt; 419891008 |Record artifact (record artifact)|)]],</a:t>
            </a:r>
            <a:endParaRPr lang="en-US" sz="900" dirty="0">
              <a:latin typeface="Times New Roman" panose="02020603050405020304" pitchFamily="18" charset="0"/>
              <a:ea typeface="Times New Roman" panose="02020603050405020304" pitchFamily="18" charset="0"/>
            </a:endParaRPr>
          </a:p>
          <a:p>
            <a:pPr>
              <a:spcBef>
                <a:spcPts val="0"/>
              </a:spcBef>
              <a:buNone/>
            </a:pPr>
            <a:r>
              <a:rPr lang="en-US" sz="900" dirty="0">
                <a:solidFill>
                  <a:srgbClr val="000000"/>
                </a:solidFill>
                <a:latin typeface="Courier New" panose="02070309020205020404" pitchFamily="49" charset="0"/>
                <a:ea typeface="Times New Roman" panose="02020603050405020304" pitchFamily="18" charset="0"/>
              </a:rPr>
              <a:t>[[0..1]] 370130000 |</a:t>
            </a:r>
            <a:r>
              <a:rPr lang="en-US" sz="1400" dirty="0">
                <a:solidFill>
                  <a:srgbClr val="000000"/>
                </a:solidFill>
                <a:highlight>
                  <a:srgbClr val="FFFF00"/>
                </a:highlight>
                <a:latin typeface="Courier New" panose="02070309020205020404" pitchFamily="49" charset="0"/>
              </a:rPr>
              <a:t>Property</a:t>
            </a:r>
            <a:r>
              <a:rPr lang="en-US" sz="900" dirty="0">
                <a:solidFill>
                  <a:srgbClr val="000000"/>
                </a:solidFill>
                <a:latin typeface="Courier New" panose="02070309020205020404" pitchFamily="49" charset="0"/>
                <a:ea typeface="Times New Roman" panose="02020603050405020304" pitchFamily="18" charset="0"/>
              </a:rPr>
              <a:t>| = [[+id(&lt;&lt; 118598001 |Property (qualifier value)|)]],</a:t>
            </a:r>
          </a:p>
          <a:p>
            <a:pPr>
              <a:spcBef>
                <a:spcPts val="0"/>
              </a:spcBef>
              <a:buNone/>
            </a:pPr>
            <a:endParaRPr lang="en-US" sz="900" dirty="0">
              <a:latin typeface="Times New Roman" panose="02020603050405020304" pitchFamily="18" charset="0"/>
              <a:ea typeface="Times New Roman" panose="02020603050405020304" pitchFamily="18" charset="0"/>
            </a:endParaRPr>
          </a:p>
          <a:p>
            <a:pPr>
              <a:spcBef>
                <a:spcPts val="0"/>
              </a:spcBef>
              <a:buNone/>
            </a:pPr>
            <a:r>
              <a:rPr lang="en-US" sz="900" dirty="0">
                <a:solidFill>
                  <a:srgbClr val="000000"/>
                </a:solidFill>
                <a:latin typeface="Courier New" panose="02070309020205020404" pitchFamily="49" charset="0"/>
                <a:ea typeface="Times New Roman" panose="02020603050405020304" pitchFamily="18" charset="0"/>
              </a:rPr>
              <a:t>[[0..1]] 370134009 |</a:t>
            </a:r>
            <a:r>
              <a:rPr lang="en-US" sz="1400" dirty="0">
                <a:solidFill>
                  <a:srgbClr val="000000"/>
                </a:solidFill>
                <a:highlight>
                  <a:srgbClr val="FFFF00"/>
                </a:highlight>
                <a:latin typeface="Courier New" panose="02070309020205020404" pitchFamily="49" charset="0"/>
              </a:rPr>
              <a:t>Time aspect</a:t>
            </a:r>
            <a:r>
              <a:rPr lang="en-US" sz="900" dirty="0">
                <a:solidFill>
                  <a:srgbClr val="000000"/>
                </a:solidFill>
                <a:latin typeface="Courier New" panose="02070309020205020404" pitchFamily="49" charset="0"/>
                <a:ea typeface="Times New Roman" panose="02020603050405020304" pitchFamily="18" charset="0"/>
              </a:rPr>
              <a:t>| = [[+id(&lt;&lt; 7389001 |Time frame (qualifier value)|)]],</a:t>
            </a:r>
          </a:p>
          <a:p>
            <a:pPr>
              <a:spcBef>
                <a:spcPts val="0"/>
              </a:spcBef>
              <a:buNone/>
            </a:pPr>
            <a:endParaRPr lang="en-US" sz="900" dirty="0">
              <a:latin typeface="Times New Roman" panose="02020603050405020304" pitchFamily="18" charset="0"/>
              <a:ea typeface="Times New Roman" panose="02020603050405020304" pitchFamily="18" charset="0"/>
            </a:endParaRPr>
          </a:p>
          <a:p>
            <a:pPr>
              <a:spcBef>
                <a:spcPts val="0"/>
              </a:spcBef>
              <a:buNone/>
            </a:pPr>
            <a:r>
              <a:rPr lang="en-US" sz="900" dirty="0">
                <a:solidFill>
                  <a:srgbClr val="000000"/>
                </a:solidFill>
                <a:latin typeface="Courier New" panose="02070309020205020404" pitchFamily="49" charset="0"/>
                <a:ea typeface="Times New Roman" panose="02020603050405020304" pitchFamily="18" charset="0"/>
              </a:rPr>
              <a:t>{[0..1]] 704327008 |</a:t>
            </a:r>
            <a:r>
              <a:rPr lang="en-US" sz="1400" dirty="0">
                <a:solidFill>
                  <a:srgbClr val="000000"/>
                </a:solidFill>
                <a:highlight>
                  <a:srgbClr val="FFFF00"/>
                </a:highlight>
                <a:latin typeface="Courier New" panose="02070309020205020404" pitchFamily="49" charset="0"/>
              </a:rPr>
              <a:t>Direct site</a:t>
            </a:r>
            <a:r>
              <a:rPr lang="en-US" sz="900" dirty="0">
                <a:solidFill>
                  <a:srgbClr val="000000"/>
                </a:solidFill>
                <a:latin typeface="Courier New" panose="02070309020205020404" pitchFamily="49" charset="0"/>
                <a:ea typeface="Times New Roman" panose="02020603050405020304" pitchFamily="18" charset="0"/>
              </a:rPr>
              <a:t>| = [[+id(&lt;&lt; 105590001 |Substance (substance)|</a:t>
            </a:r>
            <a:endParaRPr lang="en-US" sz="900" dirty="0">
              <a:latin typeface="Times New Roman" panose="02020603050405020304" pitchFamily="18" charset="0"/>
              <a:ea typeface="Times New Roman" panose="02020603050405020304" pitchFamily="18" charset="0"/>
            </a:endParaRPr>
          </a:p>
          <a:p>
            <a:pPr>
              <a:spcBef>
                <a:spcPts val="0"/>
              </a:spcBef>
              <a:buNone/>
            </a:pPr>
            <a:r>
              <a:rPr lang="en-US" sz="900" dirty="0">
                <a:solidFill>
                  <a:srgbClr val="000000"/>
                </a:solidFill>
                <a:latin typeface="Courier New" panose="02070309020205020404" pitchFamily="49" charset="0"/>
                <a:ea typeface="Times New Roman" panose="02020603050405020304" pitchFamily="18" charset="0"/>
              </a:rPr>
              <a:t>		OR &lt;&lt; 123037004 |Body structure (body structure)|</a:t>
            </a:r>
            <a:endParaRPr lang="en-US" sz="900" dirty="0">
              <a:latin typeface="Times New Roman" panose="02020603050405020304" pitchFamily="18" charset="0"/>
              <a:ea typeface="Times New Roman" panose="02020603050405020304" pitchFamily="18" charset="0"/>
            </a:endParaRPr>
          </a:p>
          <a:p>
            <a:pPr>
              <a:spcBef>
                <a:spcPts val="0"/>
              </a:spcBef>
              <a:buNone/>
            </a:pPr>
            <a:r>
              <a:rPr lang="en-US" sz="900" dirty="0">
                <a:solidFill>
                  <a:srgbClr val="000000"/>
                </a:solidFill>
                <a:latin typeface="Courier New" panose="02070309020205020404" pitchFamily="49" charset="0"/>
                <a:ea typeface="Times New Roman" panose="02020603050405020304" pitchFamily="18" charset="0"/>
              </a:rPr>
              <a:t>		OR &lt;&lt; 123038009 |Specimen (specimen)|</a:t>
            </a:r>
            <a:endParaRPr lang="en-US" sz="900" dirty="0">
              <a:latin typeface="Times New Roman" panose="02020603050405020304" pitchFamily="18" charset="0"/>
              <a:ea typeface="Times New Roman" panose="02020603050405020304" pitchFamily="18" charset="0"/>
            </a:endParaRPr>
          </a:p>
          <a:p>
            <a:pPr>
              <a:spcBef>
                <a:spcPts val="0"/>
              </a:spcBef>
              <a:buNone/>
            </a:pPr>
            <a:r>
              <a:rPr lang="en-US" sz="900" dirty="0">
                <a:solidFill>
                  <a:srgbClr val="000000"/>
                </a:solidFill>
                <a:latin typeface="Courier New" panose="02070309020205020404" pitchFamily="49" charset="0"/>
                <a:ea typeface="Times New Roman" panose="02020603050405020304" pitchFamily="18" charset="0"/>
              </a:rPr>
              <a:t>		OR &lt;&lt; 260787004 |Physical object (physical object)|</a:t>
            </a:r>
            <a:endParaRPr lang="en-US" sz="900" dirty="0">
              <a:latin typeface="Times New Roman" panose="02020603050405020304" pitchFamily="18" charset="0"/>
              <a:ea typeface="Times New Roman" panose="02020603050405020304" pitchFamily="18" charset="0"/>
            </a:endParaRPr>
          </a:p>
          <a:p>
            <a:pPr>
              <a:spcBef>
                <a:spcPts val="0"/>
              </a:spcBef>
              <a:buNone/>
            </a:pPr>
            <a:r>
              <a:rPr lang="en-US" sz="900" dirty="0">
                <a:solidFill>
                  <a:srgbClr val="000000"/>
                </a:solidFill>
                <a:latin typeface="Courier New" panose="02070309020205020404" pitchFamily="49" charset="0"/>
                <a:ea typeface="Times New Roman" panose="02020603050405020304" pitchFamily="18" charset="0"/>
              </a:rPr>
              <a:t>		OR &lt;&lt; 373873005 |Pharmaceutical / biologic product (product)|</a:t>
            </a:r>
            <a:endParaRPr lang="en-US" sz="900" dirty="0">
              <a:latin typeface="Times New Roman" panose="02020603050405020304" pitchFamily="18" charset="0"/>
              <a:ea typeface="Times New Roman" panose="02020603050405020304" pitchFamily="18" charset="0"/>
            </a:endParaRPr>
          </a:p>
          <a:p>
            <a:pPr>
              <a:spcBef>
                <a:spcPts val="0"/>
              </a:spcBef>
              <a:buNone/>
            </a:pPr>
            <a:r>
              <a:rPr lang="en-US" sz="900" dirty="0">
                <a:solidFill>
                  <a:srgbClr val="000000"/>
                </a:solidFill>
                <a:latin typeface="Courier New" panose="02070309020205020404" pitchFamily="49" charset="0"/>
                <a:ea typeface="Times New Roman" panose="02020603050405020304" pitchFamily="18" charset="0"/>
              </a:rPr>
              <a:t>		OR &lt;&lt; 410607006 |Organism (organism)|</a:t>
            </a:r>
            <a:endParaRPr lang="en-US" sz="900" dirty="0">
              <a:latin typeface="Times New Roman" panose="02020603050405020304" pitchFamily="18" charset="0"/>
              <a:ea typeface="Times New Roman" panose="02020603050405020304" pitchFamily="18" charset="0"/>
            </a:endParaRPr>
          </a:p>
          <a:p>
            <a:pPr>
              <a:spcBef>
                <a:spcPts val="0"/>
              </a:spcBef>
              <a:buNone/>
            </a:pPr>
            <a:r>
              <a:rPr lang="en-US" sz="900" dirty="0">
                <a:solidFill>
                  <a:srgbClr val="000000"/>
                </a:solidFill>
                <a:latin typeface="Courier New" panose="02070309020205020404" pitchFamily="49" charset="0"/>
                <a:ea typeface="Times New Roman" panose="02020603050405020304" pitchFamily="18" charset="0"/>
              </a:rPr>
              <a:t>		OR &lt;&lt; 419891008 |Record artifact (record artifact)|)]],</a:t>
            </a:r>
            <a:endParaRPr lang="en-US" sz="900" dirty="0">
              <a:latin typeface="Times New Roman" panose="02020603050405020304" pitchFamily="18" charset="0"/>
              <a:ea typeface="Times New Roman" panose="02020603050405020304" pitchFamily="18" charset="0"/>
            </a:endParaRPr>
          </a:p>
          <a:p>
            <a:pPr>
              <a:spcBef>
                <a:spcPts val="0"/>
              </a:spcBef>
              <a:buNone/>
            </a:pPr>
            <a:r>
              <a:rPr lang="en-US" sz="900" dirty="0">
                <a:solidFill>
                  <a:srgbClr val="000000"/>
                </a:solidFill>
                <a:latin typeface="Courier New" panose="02070309020205020404" pitchFamily="49" charset="0"/>
                <a:ea typeface="Times New Roman" panose="02020603050405020304" pitchFamily="18" charset="0"/>
              </a:rPr>
              <a:t>[[0..1]] 370132008 |</a:t>
            </a:r>
            <a:r>
              <a:rPr lang="en-US" sz="1400" dirty="0">
                <a:solidFill>
                  <a:srgbClr val="000000"/>
                </a:solidFill>
                <a:highlight>
                  <a:srgbClr val="FFFF00"/>
                </a:highlight>
                <a:latin typeface="Courier New" panose="02070309020205020404" pitchFamily="49" charset="0"/>
              </a:rPr>
              <a:t>Scale type</a:t>
            </a:r>
            <a:r>
              <a:rPr lang="en-US" sz="900" dirty="0">
                <a:solidFill>
                  <a:srgbClr val="000000"/>
                </a:solidFill>
                <a:latin typeface="Courier New" panose="02070309020205020404" pitchFamily="49" charset="0"/>
                <a:ea typeface="Times New Roman" panose="02020603050405020304" pitchFamily="18" charset="0"/>
              </a:rPr>
              <a:t>| = [[+id(&lt;&lt; 117362005 |Nominal value (qualifier value)|</a:t>
            </a:r>
          </a:p>
          <a:p>
            <a:pPr>
              <a:spcBef>
                <a:spcPts val="0"/>
              </a:spcBef>
              <a:buNone/>
            </a:pPr>
            <a:endParaRPr lang="en-US" sz="900" dirty="0">
              <a:latin typeface="Times New Roman" panose="02020603050405020304" pitchFamily="18" charset="0"/>
              <a:ea typeface="Times New Roman" panose="02020603050405020304" pitchFamily="18" charset="0"/>
            </a:endParaRPr>
          </a:p>
          <a:p>
            <a:pPr>
              <a:spcBef>
                <a:spcPts val="0"/>
              </a:spcBef>
              <a:buNone/>
            </a:pPr>
            <a:r>
              <a:rPr lang="en-US" sz="900" dirty="0">
                <a:solidFill>
                  <a:srgbClr val="000000"/>
                </a:solidFill>
                <a:latin typeface="Courier New" panose="02070309020205020404" pitchFamily="49" charset="0"/>
                <a:ea typeface="Times New Roman" panose="02020603050405020304" pitchFamily="18" charset="0"/>
              </a:rPr>
              <a:t>[[0..1]] 246501002 |</a:t>
            </a:r>
            <a:r>
              <a:rPr lang="en-US" sz="1400" dirty="0">
                <a:solidFill>
                  <a:srgbClr val="000000"/>
                </a:solidFill>
                <a:highlight>
                  <a:srgbClr val="FFFF00"/>
                </a:highlight>
                <a:latin typeface="Courier New" panose="02070309020205020404" pitchFamily="49" charset="0"/>
              </a:rPr>
              <a:t>Technique</a:t>
            </a:r>
            <a:r>
              <a:rPr lang="en-US" sz="900" dirty="0">
                <a:solidFill>
                  <a:srgbClr val="000000"/>
                </a:solidFill>
                <a:latin typeface="Courier New" panose="02070309020205020404" pitchFamily="49" charset="0"/>
                <a:ea typeface="Times New Roman" panose="02020603050405020304" pitchFamily="18" charset="0"/>
              </a:rPr>
              <a:t>| = [[+id(&lt;&lt; 254291000 |Staging and scales (staging scale)|</a:t>
            </a:r>
            <a:endParaRPr lang="en-US" sz="900" dirty="0">
              <a:latin typeface="Times New Roman" panose="02020603050405020304" pitchFamily="18" charset="0"/>
              <a:ea typeface="Times New Roman" panose="02020603050405020304" pitchFamily="18" charset="0"/>
            </a:endParaRPr>
          </a:p>
          <a:p>
            <a:pPr>
              <a:spcBef>
                <a:spcPts val="0"/>
              </a:spcBef>
              <a:buNone/>
            </a:pPr>
            <a:r>
              <a:rPr lang="en-US" sz="900" dirty="0">
                <a:solidFill>
                  <a:srgbClr val="000000"/>
                </a:solidFill>
                <a:latin typeface="Courier New" panose="02070309020205020404" pitchFamily="49" charset="0"/>
                <a:ea typeface="Times New Roman" panose="02020603050405020304" pitchFamily="18" charset="0"/>
              </a:rPr>
              <a:t>		 OR &lt;&lt; 117363000 |Ordinal value (qualifier value)|</a:t>
            </a:r>
            <a:endParaRPr lang="en-US" sz="900" dirty="0">
              <a:latin typeface="Times New Roman" panose="02020603050405020304" pitchFamily="18" charset="0"/>
              <a:ea typeface="Times New Roman" panose="02020603050405020304" pitchFamily="18" charset="0"/>
            </a:endParaRPr>
          </a:p>
          <a:p>
            <a:pPr>
              <a:spcBef>
                <a:spcPts val="0"/>
              </a:spcBef>
              <a:buNone/>
            </a:pPr>
            <a:r>
              <a:rPr lang="en-US" sz="900" dirty="0">
                <a:solidFill>
                  <a:srgbClr val="000000"/>
                </a:solidFill>
                <a:latin typeface="Courier New" panose="02070309020205020404" pitchFamily="49" charset="0"/>
                <a:ea typeface="Times New Roman" panose="02020603050405020304" pitchFamily="18" charset="0"/>
              </a:rPr>
              <a:t>		 OR &lt;&lt; 117364006 |Narrative value (qualifier value)|</a:t>
            </a:r>
            <a:endParaRPr lang="en-US" sz="900" dirty="0">
              <a:latin typeface="Times New Roman" panose="02020603050405020304" pitchFamily="18" charset="0"/>
              <a:ea typeface="Times New Roman" panose="02020603050405020304" pitchFamily="18" charset="0"/>
            </a:endParaRPr>
          </a:p>
          <a:p>
            <a:pPr>
              <a:spcBef>
                <a:spcPts val="0"/>
              </a:spcBef>
              <a:buNone/>
            </a:pPr>
            <a:r>
              <a:rPr lang="en-US" sz="900" dirty="0">
                <a:solidFill>
                  <a:srgbClr val="000000"/>
                </a:solidFill>
                <a:latin typeface="Courier New" panose="02070309020205020404" pitchFamily="49" charset="0"/>
                <a:ea typeface="Times New Roman" panose="02020603050405020304" pitchFamily="18" charset="0"/>
              </a:rPr>
              <a:t>		 OR &lt;&lt; 117365007 |Ordinal</a:t>
            </a:r>
            <a:endParaRPr lang="en-US" sz="900" dirty="0">
              <a:latin typeface="Times New Roman" panose="02020603050405020304" pitchFamily="18" charset="0"/>
              <a:ea typeface="Times New Roman" panose="02020603050405020304" pitchFamily="18" charset="0"/>
            </a:endParaRPr>
          </a:p>
          <a:p>
            <a:pPr>
              <a:spcBef>
                <a:spcPts val="0"/>
              </a:spcBef>
              <a:buNone/>
            </a:pPr>
            <a:r>
              <a:rPr lang="en-US" sz="900" dirty="0">
                <a:solidFill>
                  <a:srgbClr val="000000"/>
                </a:solidFill>
                <a:latin typeface="Courier New" panose="02070309020205020404" pitchFamily="49" charset="0"/>
                <a:ea typeface="Times New Roman" panose="02020603050405020304" pitchFamily="18" charset="0"/>
              </a:rPr>
              <a:t>		</a:t>
            </a:r>
            <a:endParaRPr lang="en-US" sz="900" dirty="0"/>
          </a:p>
        </p:txBody>
      </p:sp>
      <p:sp>
        <p:nvSpPr>
          <p:cNvPr id="3" name="Picture Placeholder 2">
            <a:extLst>
              <a:ext uri="{FF2B5EF4-FFF2-40B4-BE49-F238E27FC236}">
                <a16:creationId xmlns:a16="http://schemas.microsoft.com/office/drawing/2014/main" id="{8866EC0A-4D53-6FE2-6C3C-CEB48A4736E3}"/>
              </a:ext>
            </a:extLst>
          </p:cNvPr>
          <p:cNvSpPr>
            <a:spLocks noGrp="1"/>
          </p:cNvSpPr>
          <p:nvPr>
            <p:ph type="pic" idx="2"/>
          </p:nvPr>
        </p:nvSpPr>
        <p:spPr/>
        <p:txBody>
          <a:bodyPr/>
          <a:lstStyle/>
          <a:p>
            <a:endParaRPr lang="en-US"/>
          </a:p>
        </p:txBody>
      </p:sp>
      <p:sp>
        <p:nvSpPr>
          <p:cNvPr id="4" name="Title 3">
            <a:extLst>
              <a:ext uri="{FF2B5EF4-FFF2-40B4-BE49-F238E27FC236}">
                <a16:creationId xmlns:a16="http://schemas.microsoft.com/office/drawing/2014/main" id="{67E4646C-4F49-0731-E5BC-756632C3BA14}"/>
              </a:ext>
            </a:extLst>
          </p:cNvPr>
          <p:cNvSpPr>
            <a:spLocks noGrp="1"/>
          </p:cNvSpPr>
          <p:nvPr>
            <p:ph type="ctrTitle"/>
          </p:nvPr>
        </p:nvSpPr>
        <p:spPr/>
        <p:txBody>
          <a:bodyPr/>
          <a:lstStyle/>
          <a:p>
            <a:r>
              <a:rPr lang="en-US" dirty="0"/>
              <a:t>MRCM and LOINC Axes</a:t>
            </a:r>
          </a:p>
        </p:txBody>
      </p:sp>
      <p:sp>
        <p:nvSpPr>
          <p:cNvPr id="14" name="TextBox 13">
            <a:extLst>
              <a:ext uri="{FF2B5EF4-FFF2-40B4-BE49-F238E27FC236}">
                <a16:creationId xmlns:a16="http://schemas.microsoft.com/office/drawing/2014/main" id="{2EDE8691-0E45-944C-7493-88714D4FEB7F}"/>
              </a:ext>
            </a:extLst>
          </p:cNvPr>
          <p:cNvSpPr txBox="1"/>
          <p:nvPr/>
        </p:nvSpPr>
        <p:spPr>
          <a:xfrm>
            <a:off x="5720674" y="1015914"/>
            <a:ext cx="2592376" cy="400110"/>
          </a:xfrm>
          <a:prstGeom prst="rect">
            <a:avLst/>
          </a:prstGeom>
          <a:noFill/>
        </p:spPr>
        <p:txBody>
          <a:bodyPr wrap="none" rtlCol="0">
            <a:spAutoFit/>
          </a:bodyPr>
          <a:lstStyle/>
          <a:p>
            <a:pPr defTabSz="1218895" fontAlgn="base">
              <a:spcBef>
                <a:spcPct val="0"/>
              </a:spcBef>
              <a:spcAft>
                <a:spcPct val="0"/>
              </a:spcAft>
            </a:pPr>
            <a:r>
              <a:rPr lang="en-US" sz="2000" b="1" u="sng" dirty="0">
                <a:solidFill>
                  <a:prstClr val="black"/>
                </a:solidFill>
                <a:latin typeface="Arial" pitchFamily="34" charset="0"/>
                <a:ea typeface="MS PGothic" pitchFamily="34" charset="-128"/>
              </a:rPr>
              <a:t>LOINC Observables</a:t>
            </a:r>
          </a:p>
        </p:txBody>
      </p:sp>
      <p:sp>
        <p:nvSpPr>
          <p:cNvPr id="16" name="TextBox 15">
            <a:extLst>
              <a:ext uri="{FF2B5EF4-FFF2-40B4-BE49-F238E27FC236}">
                <a16:creationId xmlns:a16="http://schemas.microsoft.com/office/drawing/2014/main" id="{2AAB4D58-58CE-FD46-DD0A-E1D8747B46EB}"/>
              </a:ext>
            </a:extLst>
          </p:cNvPr>
          <p:cNvSpPr txBox="1"/>
          <p:nvPr/>
        </p:nvSpPr>
        <p:spPr>
          <a:xfrm>
            <a:off x="5736822" y="1479455"/>
            <a:ext cx="1510350" cy="400110"/>
          </a:xfrm>
          <a:prstGeom prst="rect">
            <a:avLst/>
          </a:prstGeom>
          <a:noFill/>
        </p:spPr>
        <p:txBody>
          <a:bodyPr wrap="none" rtlCol="0">
            <a:spAutoFit/>
          </a:bodyPr>
          <a:lstStyle/>
          <a:p>
            <a:pPr defTabSz="1218895" fontAlgn="base">
              <a:spcBef>
                <a:spcPct val="0"/>
              </a:spcBef>
              <a:spcAft>
                <a:spcPct val="0"/>
              </a:spcAft>
            </a:pPr>
            <a:r>
              <a:rPr lang="en-US" sz="2000" dirty="0">
                <a:solidFill>
                  <a:prstClr val="black"/>
                </a:solidFill>
                <a:latin typeface="Arial" pitchFamily="34" charset="0"/>
                <a:ea typeface="MS PGothic" pitchFamily="34" charset="-128"/>
              </a:rPr>
              <a:t>Component</a:t>
            </a:r>
          </a:p>
        </p:txBody>
      </p:sp>
      <p:sp>
        <p:nvSpPr>
          <p:cNvPr id="17" name="TextBox 16">
            <a:extLst>
              <a:ext uri="{FF2B5EF4-FFF2-40B4-BE49-F238E27FC236}">
                <a16:creationId xmlns:a16="http://schemas.microsoft.com/office/drawing/2014/main" id="{3E315307-EE6D-9031-F62F-707861BE288B}"/>
              </a:ext>
            </a:extLst>
          </p:cNvPr>
          <p:cNvSpPr txBox="1"/>
          <p:nvPr/>
        </p:nvSpPr>
        <p:spPr>
          <a:xfrm>
            <a:off x="5908933" y="3709451"/>
            <a:ext cx="1039067" cy="400110"/>
          </a:xfrm>
          <a:prstGeom prst="rect">
            <a:avLst/>
          </a:prstGeom>
          <a:noFill/>
        </p:spPr>
        <p:txBody>
          <a:bodyPr wrap="none" rtlCol="0">
            <a:spAutoFit/>
          </a:bodyPr>
          <a:lstStyle/>
          <a:p>
            <a:pPr defTabSz="1218895" fontAlgn="base">
              <a:spcBef>
                <a:spcPct val="0"/>
              </a:spcBef>
              <a:spcAft>
                <a:spcPct val="0"/>
              </a:spcAft>
            </a:pPr>
            <a:r>
              <a:rPr lang="en-US" sz="2000" dirty="0">
                <a:solidFill>
                  <a:prstClr val="black"/>
                </a:solidFill>
                <a:latin typeface="Arial" pitchFamily="34" charset="0"/>
                <a:ea typeface="MS PGothic" pitchFamily="34" charset="-128"/>
              </a:rPr>
              <a:t>System</a:t>
            </a:r>
          </a:p>
        </p:txBody>
      </p:sp>
      <p:sp>
        <p:nvSpPr>
          <p:cNvPr id="18" name="TextBox 17">
            <a:extLst>
              <a:ext uri="{FF2B5EF4-FFF2-40B4-BE49-F238E27FC236}">
                <a16:creationId xmlns:a16="http://schemas.microsoft.com/office/drawing/2014/main" id="{5E5831F4-FC6E-AD09-DF01-7E5376913504}"/>
              </a:ext>
            </a:extLst>
          </p:cNvPr>
          <p:cNvSpPr txBox="1"/>
          <p:nvPr/>
        </p:nvSpPr>
        <p:spPr>
          <a:xfrm>
            <a:off x="6170303" y="3259635"/>
            <a:ext cx="946221" cy="400110"/>
          </a:xfrm>
          <a:prstGeom prst="rect">
            <a:avLst/>
          </a:prstGeom>
          <a:noFill/>
        </p:spPr>
        <p:txBody>
          <a:bodyPr wrap="none" rtlCol="0">
            <a:spAutoFit/>
          </a:bodyPr>
          <a:lstStyle/>
          <a:p>
            <a:pPr defTabSz="1218895" fontAlgn="base">
              <a:spcBef>
                <a:spcPct val="0"/>
              </a:spcBef>
              <a:spcAft>
                <a:spcPct val="0"/>
              </a:spcAft>
            </a:pPr>
            <a:r>
              <a:rPr lang="en-US" sz="2000" dirty="0">
                <a:solidFill>
                  <a:prstClr val="black"/>
                </a:solidFill>
                <a:latin typeface="Arial" pitchFamily="34" charset="0"/>
                <a:ea typeface="MS PGothic" pitchFamily="34" charset="-128"/>
              </a:rPr>
              <a:t>Timing</a:t>
            </a:r>
          </a:p>
        </p:txBody>
      </p:sp>
      <p:sp>
        <p:nvSpPr>
          <p:cNvPr id="19" name="TextBox 18">
            <a:extLst>
              <a:ext uri="{FF2B5EF4-FFF2-40B4-BE49-F238E27FC236}">
                <a16:creationId xmlns:a16="http://schemas.microsoft.com/office/drawing/2014/main" id="{73F0BC72-B91A-28FB-1EC5-D0A2D2CB469C}"/>
              </a:ext>
            </a:extLst>
          </p:cNvPr>
          <p:cNvSpPr txBox="1"/>
          <p:nvPr/>
        </p:nvSpPr>
        <p:spPr>
          <a:xfrm>
            <a:off x="6078023" y="2777697"/>
            <a:ext cx="1152880" cy="400110"/>
          </a:xfrm>
          <a:prstGeom prst="rect">
            <a:avLst/>
          </a:prstGeom>
          <a:noFill/>
        </p:spPr>
        <p:txBody>
          <a:bodyPr wrap="none" rtlCol="0">
            <a:spAutoFit/>
          </a:bodyPr>
          <a:lstStyle/>
          <a:p>
            <a:pPr defTabSz="1218895" fontAlgn="base">
              <a:spcBef>
                <a:spcPct val="0"/>
              </a:spcBef>
              <a:spcAft>
                <a:spcPct val="0"/>
              </a:spcAft>
            </a:pPr>
            <a:r>
              <a:rPr lang="en-US" sz="2000" dirty="0">
                <a:solidFill>
                  <a:prstClr val="black"/>
                </a:solidFill>
                <a:latin typeface="Arial" pitchFamily="34" charset="0"/>
                <a:ea typeface="MS PGothic" pitchFamily="34" charset="-128"/>
              </a:rPr>
              <a:t>Property</a:t>
            </a:r>
          </a:p>
        </p:txBody>
      </p:sp>
      <p:sp>
        <p:nvSpPr>
          <p:cNvPr id="21" name="TextBox 20">
            <a:extLst>
              <a:ext uri="{FF2B5EF4-FFF2-40B4-BE49-F238E27FC236}">
                <a16:creationId xmlns:a16="http://schemas.microsoft.com/office/drawing/2014/main" id="{AC9E0855-A2D8-9506-FFE9-76C2C9C73BD1}"/>
              </a:ext>
            </a:extLst>
          </p:cNvPr>
          <p:cNvSpPr txBox="1"/>
          <p:nvPr/>
        </p:nvSpPr>
        <p:spPr>
          <a:xfrm>
            <a:off x="6234190" y="5436753"/>
            <a:ext cx="1039067" cy="400110"/>
          </a:xfrm>
          <a:prstGeom prst="rect">
            <a:avLst/>
          </a:prstGeom>
          <a:noFill/>
        </p:spPr>
        <p:txBody>
          <a:bodyPr wrap="none" rtlCol="0">
            <a:spAutoFit/>
          </a:bodyPr>
          <a:lstStyle/>
          <a:p>
            <a:pPr defTabSz="1218895" fontAlgn="base">
              <a:spcBef>
                <a:spcPct val="0"/>
              </a:spcBef>
              <a:spcAft>
                <a:spcPct val="0"/>
              </a:spcAft>
            </a:pPr>
            <a:r>
              <a:rPr lang="en-US" sz="2000" dirty="0">
                <a:solidFill>
                  <a:prstClr val="black"/>
                </a:solidFill>
                <a:latin typeface="Arial" pitchFamily="34" charset="0"/>
                <a:ea typeface="MS PGothic" pitchFamily="34" charset="-128"/>
              </a:rPr>
              <a:t>Method</a:t>
            </a:r>
          </a:p>
        </p:txBody>
      </p:sp>
      <p:sp>
        <p:nvSpPr>
          <p:cNvPr id="22" name="TextBox 21">
            <a:extLst>
              <a:ext uri="{FF2B5EF4-FFF2-40B4-BE49-F238E27FC236}">
                <a16:creationId xmlns:a16="http://schemas.microsoft.com/office/drawing/2014/main" id="{227DB60C-69B5-E350-450C-4FD88A543A11}"/>
              </a:ext>
            </a:extLst>
          </p:cNvPr>
          <p:cNvSpPr txBox="1"/>
          <p:nvPr/>
        </p:nvSpPr>
        <p:spPr>
          <a:xfrm>
            <a:off x="6240729" y="5004679"/>
            <a:ext cx="827471" cy="400110"/>
          </a:xfrm>
          <a:prstGeom prst="rect">
            <a:avLst/>
          </a:prstGeom>
          <a:noFill/>
        </p:spPr>
        <p:txBody>
          <a:bodyPr wrap="none" rtlCol="0">
            <a:spAutoFit/>
          </a:bodyPr>
          <a:lstStyle/>
          <a:p>
            <a:pPr defTabSz="1218895" fontAlgn="base">
              <a:spcBef>
                <a:spcPct val="0"/>
              </a:spcBef>
              <a:spcAft>
                <a:spcPct val="0"/>
              </a:spcAft>
            </a:pPr>
            <a:r>
              <a:rPr lang="en-US" sz="2000" dirty="0">
                <a:solidFill>
                  <a:prstClr val="black"/>
                </a:solidFill>
                <a:latin typeface="Arial" pitchFamily="34" charset="0"/>
                <a:ea typeface="MS PGothic" pitchFamily="34" charset="-128"/>
              </a:rPr>
              <a:t>Scale</a:t>
            </a:r>
          </a:p>
        </p:txBody>
      </p:sp>
    </p:spTree>
    <p:extLst>
      <p:ext uri="{BB962C8B-B14F-4D97-AF65-F5344CB8AC3E}">
        <p14:creationId xmlns:p14="http://schemas.microsoft.com/office/powerpoint/2010/main" val="27917154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A9200C3-57FD-D392-647B-4DB7AE160A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1C95D1-3DA5-6FC2-865C-BD63FA527D64}"/>
              </a:ext>
            </a:extLst>
          </p:cNvPr>
          <p:cNvSpPr>
            <a:spLocks noGrp="1"/>
          </p:cNvSpPr>
          <p:nvPr>
            <p:ph type="title"/>
          </p:nvPr>
        </p:nvSpPr>
        <p:spPr/>
        <p:txBody>
          <a:bodyPr>
            <a:normAutofit/>
          </a:bodyPr>
          <a:lstStyle/>
          <a:p>
            <a:r>
              <a:rPr lang="en-US" dirty="0"/>
              <a:t>Improving Data Access Using Post Coordination in the Representation of Clinical Data</a:t>
            </a:r>
          </a:p>
        </p:txBody>
      </p:sp>
      <p:sp>
        <p:nvSpPr>
          <p:cNvPr id="3" name="Text Placeholder 2">
            <a:extLst>
              <a:ext uri="{FF2B5EF4-FFF2-40B4-BE49-F238E27FC236}">
                <a16:creationId xmlns:a16="http://schemas.microsoft.com/office/drawing/2014/main" id="{AAFD739A-CEF2-EA84-66F4-8350950D5CEB}"/>
              </a:ext>
            </a:extLst>
          </p:cNvPr>
          <p:cNvSpPr>
            <a:spLocks noGrp="1"/>
          </p:cNvSpPr>
          <p:nvPr>
            <p:ph type="body" idx="1"/>
          </p:nvPr>
        </p:nvSpPr>
        <p:spPr/>
        <p:txBody>
          <a:bodyPr/>
          <a:lstStyle/>
          <a:p>
            <a:endParaRPr lang="en-US"/>
          </a:p>
        </p:txBody>
      </p:sp>
      <p:sp>
        <p:nvSpPr>
          <p:cNvPr id="4" name="Slide Number Placeholder 6">
            <a:extLst>
              <a:ext uri="{FF2B5EF4-FFF2-40B4-BE49-F238E27FC236}">
                <a16:creationId xmlns:a16="http://schemas.microsoft.com/office/drawing/2014/main" id="{97783332-157D-EBC2-2FE5-0F4105861505}"/>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19946018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2B015-6D21-6724-EB6C-4C10D40365FD}"/>
              </a:ext>
            </a:extLst>
          </p:cNvPr>
          <p:cNvSpPr>
            <a:spLocks noGrp="1"/>
          </p:cNvSpPr>
          <p:nvPr>
            <p:ph type="title"/>
          </p:nvPr>
        </p:nvSpPr>
        <p:spPr/>
        <p:txBody>
          <a:bodyPr/>
          <a:lstStyle/>
          <a:p>
            <a:r>
              <a:rPr lang="en-US" dirty="0" err="1"/>
              <a:t>Acknolwedging</a:t>
            </a:r>
            <a:r>
              <a:rPr lang="en-US" dirty="0"/>
              <a:t> the contributions of</a:t>
            </a:r>
          </a:p>
        </p:txBody>
      </p:sp>
      <p:pic>
        <p:nvPicPr>
          <p:cNvPr id="4" name="Picture Placeholder 3" descr="A person standing next to a tree&#10;&#10;Description automatically generated">
            <a:extLst>
              <a:ext uri="{FF2B5EF4-FFF2-40B4-BE49-F238E27FC236}">
                <a16:creationId xmlns:a16="http://schemas.microsoft.com/office/drawing/2014/main" id="{DA43873A-BD89-9420-4FE4-458E560923FC}"/>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tretch/>
        </p:blipFill>
        <p:spPr>
          <a:xfrm>
            <a:off x="1762510" y="1825625"/>
            <a:ext cx="3498080" cy="4667250"/>
          </a:xfrm>
        </p:spPr>
      </p:pic>
      <p:sp>
        <p:nvSpPr>
          <p:cNvPr id="13323" name="Text Placeholder 19">
            <a:extLst>
              <a:ext uri="{FF2B5EF4-FFF2-40B4-BE49-F238E27FC236}">
                <a16:creationId xmlns:a16="http://schemas.microsoft.com/office/drawing/2014/main" id="{529AEFFB-4BD6-49F3-B693-EF3ACC37871E}"/>
              </a:ext>
            </a:extLst>
          </p:cNvPr>
          <p:cNvSpPr>
            <a:spLocks noGrp="1"/>
          </p:cNvSpPr>
          <p:nvPr>
            <p:ph sz="half" idx="2"/>
          </p:nvPr>
        </p:nvSpPr>
        <p:spPr/>
        <p:txBody>
          <a:bodyPr>
            <a:normAutofit/>
          </a:bodyPr>
          <a:lstStyle/>
          <a:p>
            <a:r>
              <a:rPr lang="en-US" altLang="en-US" dirty="0"/>
              <a:t>Nathan Davis</a:t>
            </a:r>
          </a:p>
          <a:p>
            <a:r>
              <a:rPr lang="fr-FR" altLang="en-US" dirty="0"/>
              <a:t>Sr. </a:t>
            </a:r>
            <a:r>
              <a:rPr lang="fr-FR" altLang="en-US" dirty="0" err="1"/>
              <a:t>Medical</a:t>
            </a:r>
            <a:r>
              <a:rPr lang="fr-FR" altLang="en-US" dirty="0"/>
              <a:t> </a:t>
            </a:r>
            <a:r>
              <a:rPr lang="fr-FR" altLang="en-US" dirty="0" err="1"/>
              <a:t>Informaticist</a:t>
            </a:r>
            <a:endParaRPr lang="fr-FR" altLang="en-US" dirty="0"/>
          </a:p>
          <a:p>
            <a:pPr lvl="1"/>
            <a:r>
              <a:rPr lang="fr-FR" altLang="en-US" dirty="0" err="1"/>
              <a:t>Intermountain</a:t>
            </a:r>
            <a:r>
              <a:rPr lang="fr-FR" altLang="en-US" dirty="0"/>
              <a:t> </a:t>
            </a:r>
            <a:r>
              <a:rPr lang="fr-FR" altLang="en-US" dirty="0" err="1"/>
              <a:t>Health</a:t>
            </a:r>
            <a:endParaRPr lang="fr-FR" altLang="en-US" dirty="0"/>
          </a:p>
          <a:p>
            <a:pPr lvl="1"/>
            <a:r>
              <a:rPr lang="fr-FR" altLang="en-US" dirty="0"/>
              <a:t>Graphite </a:t>
            </a:r>
            <a:r>
              <a:rPr lang="fr-FR" altLang="en-US" dirty="0" err="1"/>
              <a:t>Health</a:t>
            </a:r>
            <a:endParaRPr lang="fr-FR" altLang="en-US" dirty="0"/>
          </a:p>
          <a:p>
            <a:r>
              <a:rPr lang="fr-FR" altLang="en-US" dirty="0"/>
              <a:t>M.S. </a:t>
            </a:r>
            <a:r>
              <a:rPr lang="fr-FR" altLang="en-US" dirty="0" err="1"/>
              <a:t>Health</a:t>
            </a:r>
            <a:r>
              <a:rPr lang="fr-FR" altLang="en-US" dirty="0"/>
              <a:t> </a:t>
            </a:r>
            <a:r>
              <a:rPr lang="fr-FR" altLang="en-US" dirty="0" err="1"/>
              <a:t>Informatics</a:t>
            </a:r>
            <a:r>
              <a:rPr lang="fr-FR" altLang="en-US" dirty="0"/>
              <a:t>, Perdue Global</a:t>
            </a:r>
          </a:p>
          <a:p>
            <a:r>
              <a:rPr lang="fr-FR" altLang="en-US" dirty="0"/>
              <a:t>B.S. </a:t>
            </a:r>
            <a:r>
              <a:rPr lang="fr-FR" altLang="en-US" dirty="0" err="1"/>
              <a:t>Medical</a:t>
            </a:r>
            <a:r>
              <a:rPr lang="fr-FR" altLang="en-US" dirty="0"/>
              <a:t> </a:t>
            </a:r>
            <a:r>
              <a:rPr lang="fr-FR" altLang="en-US" dirty="0" err="1"/>
              <a:t>Laboratory</a:t>
            </a:r>
            <a:r>
              <a:rPr lang="fr-FR" altLang="en-US" dirty="0"/>
              <a:t> Science, Weber State </a:t>
            </a:r>
            <a:r>
              <a:rPr lang="fr-FR" altLang="en-US" dirty="0" err="1"/>
              <a:t>University</a:t>
            </a:r>
            <a:endParaRPr lang="fr-FR" altLang="en-US" dirty="0"/>
          </a:p>
        </p:txBody>
      </p:sp>
      <p:sp>
        <p:nvSpPr>
          <p:cNvPr id="3" name="Slide Number Placeholder 6">
            <a:extLst>
              <a:ext uri="{FF2B5EF4-FFF2-40B4-BE49-F238E27FC236}">
                <a16:creationId xmlns:a16="http://schemas.microsoft.com/office/drawing/2014/main" id="{78E9F650-5D0A-DF3E-7651-4BB634870E79}"/>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19171678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738E8E4-9195-9DA9-267A-C70ED642C0DC}"/>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12AF1501-6C05-8639-C8A4-20A4320227E3}"/>
              </a:ext>
            </a:extLst>
          </p:cNvPr>
          <p:cNvSpPr>
            <a:spLocks noGrp="1"/>
          </p:cNvSpPr>
          <p:nvPr>
            <p:ph type="title"/>
          </p:nvPr>
        </p:nvSpPr>
        <p:spPr>
          <a:xfrm>
            <a:off x="838200" y="365125"/>
            <a:ext cx="10515600" cy="1325563"/>
          </a:xfrm>
        </p:spPr>
        <p:txBody>
          <a:bodyPr>
            <a:noAutofit/>
          </a:bodyPr>
          <a:lstStyle/>
          <a:p>
            <a:r>
              <a:rPr lang="en-US" dirty="0"/>
              <a:t>What is Pre and Post Coordination?</a:t>
            </a:r>
          </a:p>
        </p:txBody>
      </p:sp>
      <p:sp>
        <p:nvSpPr>
          <p:cNvPr id="4" name="Content Placeholder 7">
            <a:extLst>
              <a:ext uri="{FF2B5EF4-FFF2-40B4-BE49-F238E27FC236}">
                <a16:creationId xmlns:a16="http://schemas.microsoft.com/office/drawing/2014/main" id="{ED498BAA-7F0D-D42A-179B-94FB6061B1D1}"/>
              </a:ext>
            </a:extLst>
          </p:cNvPr>
          <p:cNvSpPr txBox="1">
            <a:spLocks/>
          </p:cNvSpPr>
          <p:nvPr/>
        </p:nvSpPr>
        <p:spPr>
          <a:xfrm>
            <a:off x="837248" y="3039051"/>
            <a:ext cx="4938713" cy="2743200"/>
          </a:xfrm>
          <a:prstGeom prst="rect">
            <a:avLst/>
          </a:prstGeom>
          <a:ln/>
        </p:spPr>
        <p:style>
          <a:lnRef idx="0">
            <a:schemeClr val="accent6"/>
          </a:lnRef>
          <a:fillRef idx="3">
            <a:schemeClr val="accent6"/>
          </a:fillRef>
          <a:effectRef idx="3">
            <a:schemeClr val="accent6"/>
          </a:effectRef>
          <a:fontRef idx="minor">
            <a:schemeClr val="lt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Arial" panose="020B0604020202020204" pitchFamily="34" charset="0"/>
              <a:buNone/>
            </a:pPr>
            <a:r>
              <a:rPr lang="en-US" sz="3200" dirty="0">
                <a:latin typeface="Lato" panose="020F0502020204030203" pitchFamily="34" charset="0"/>
              </a:rPr>
              <a:t>Observation</a:t>
            </a:r>
          </a:p>
          <a:p>
            <a:pPr marL="0" lvl="1" indent="0">
              <a:buFont typeface="Arial" panose="020B0604020202020204" pitchFamily="34" charset="0"/>
              <a:buNone/>
            </a:pPr>
            <a:r>
              <a:rPr lang="en-US" sz="3200" dirty="0">
                <a:latin typeface="Lato" panose="020F0502020204030203" pitchFamily="34" charset="0"/>
              </a:rPr>
              <a:t>    code: </a:t>
            </a:r>
            <a:r>
              <a:rPr lang="en-US" sz="3200" b="1" kern="0" dirty="0">
                <a:highlight>
                  <a:srgbClr val="29A9E1"/>
                </a:highlight>
                <a:latin typeface="Lato"/>
                <a:cs typeface="Lato" panose="020F0502020204030203" pitchFamily="34" charset="0"/>
                <a:sym typeface="Arial"/>
              </a:rPr>
              <a:t>8335-2</a:t>
            </a:r>
            <a:r>
              <a:rPr lang="en-US" sz="3200" dirty="0">
                <a:latin typeface="Lato" panose="020F0502020204030203" pitchFamily="34" charset="0"/>
              </a:rPr>
              <a:t>, Body Weight, Estimated</a:t>
            </a:r>
          </a:p>
          <a:p>
            <a:pPr marL="0" lvl="1" indent="0">
              <a:buFont typeface="Arial" panose="020B0604020202020204" pitchFamily="34" charset="0"/>
              <a:buNone/>
            </a:pPr>
            <a:r>
              <a:rPr lang="en-US" sz="3200" dirty="0">
                <a:latin typeface="Lato" panose="020F0502020204030203" pitchFamily="34" charset="0"/>
              </a:rPr>
              <a:t>    value: 80.5 kg</a:t>
            </a:r>
          </a:p>
        </p:txBody>
      </p:sp>
      <p:sp>
        <p:nvSpPr>
          <p:cNvPr id="7" name="Content Placeholder 7">
            <a:extLst>
              <a:ext uri="{FF2B5EF4-FFF2-40B4-BE49-F238E27FC236}">
                <a16:creationId xmlns:a16="http://schemas.microsoft.com/office/drawing/2014/main" id="{D2442948-3FFF-24A3-59D7-74DB31250D89}"/>
              </a:ext>
            </a:extLst>
          </p:cNvPr>
          <p:cNvSpPr txBox="1">
            <a:spLocks/>
          </p:cNvSpPr>
          <p:nvPr/>
        </p:nvSpPr>
        <p:spPr>
          <a:xfrm>
            <a:off x="6416040" y="3040401"/>
            <a:ext cx="4937760" cy="2743200"/>
          </a:xfrm>
          <a:prstGeom prst="rect">
            <a:avLst/>
          </a:prstGeom>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lnSpcReduction="10000"/>
          </a:bodyPr>
          <a:lstStyle>
            <a:lvl1pPr indent="0" defTabSz="914318">
              <a:lnSpc>
                <a:spcPct val="100000"/>
              </a:lnSpc>
              <a:spcBef>
                <a:spcPts val="600"/>
              </a:spcBef>
              <a:buFont typeface="Arial" panose="020B0604020202020204" pitchFamily="34" charset="0"/>
              <a:buNone/>
              <a:defRPr sz="2000" b="0" i="0">
                <a:solidFill>
                  <a:srgbClr val="333333"/>
                </a:solidFill>
                <a:latin typeface="Century Gothic" panose="020B0502020202020204" pitchFamily="34" charset="0"/>
              </a:defRPr>
            </a:lvl1pPr>
            <a:lvl2pPr marL="0" lvl="1" indent="0" defTabSz="914318">
              <a:lnSpc>
                <a:spcPct val="100000"/>
              </a:lnSpc>
              <a:spcBef>
                <a:spcPts val="600"/>
              </a:spcBef>
              <a:buClr>
                <a:schemeClr val="accent3"/>
              </a:buClr>
              <a:buFont typeface="Arial" panose="020B0604020202020204" pitchFamily="34" charset="0"/>
              <a:buNone/>
              <a:defRPr sz="2400">
                <a:solidFill>
                  <a:srgbClr val="333333"/>
                </a:solidFill>
                <a:latin typeface="Century Gothic" panose="020B0502020202020204" pitchFamily="34" charset="0"/>
              </a:defRPr>
            </a:lvl2pPr>
            <a:lvl3pPr marL="406400" indent="-203200" defTabSz="914318">
              <a:lnSpc>
                <a:spcPct val="100000"/>
              </a:lnSpc>
              <a:spcBef>
                <a:spcPts val="600"/>
              </a:spcBef>
              <a:buClr>
                <a:schemeClr val="accent3"/>
              </a:buClr>
              <a:buFont typeface="Arial" panose="020B0604020202020204" pitchFamily="34" charset="0"/>
              <a:buChar char="•"/>
              <a:tabLst/>
              <a:defRPr sz="1600" b="0" i="0">
                <a:solidFill>
                  <a:srgbClr val="333333"/>
                </a:solidFill>
                <a:latin typeface="Century Gothic" panose="020B0502020202020204" pitchFamily="34" charset="0"/>
              </a:defRPr>
            </a:lvl3pPr>
            <a:lvl4pPr marL="628650" indent="-203200" defTabSz="914318">
              <a:lnSpc>
                <a:spcPct val="100000"/>
              </a:lnSpc>
              <a:spcBef>
                <a:spcPts val="600"/>
              </a:spcBef>
              <a:buClr>
                <a:schemeClr val="accent3"/>
              </a:buClr>
              <a:buFont typeface="Arial" panose="020B0604020202020204" pitchFamily="34" charset="0"/>
              <a:buChar char="•"/>
              <a:tabLst/>
              <a:defRPr sz="1400" b="0" i="0">
                <a:solidFill>
                  <a:srgbClr val="333333"/>
                </a:solidFill>
                <a:latin typeface="Century Gothic" panose="020B0502020202020204" pitchFamily="34" charset="0"/>
              </a:defRPr>
            </a:lvl4pPr>
            <a:lvl5pPr marL="863600" indent="-203200" defTabSz="914318">
              <a:lnSpc>
                <a:spcPct val="100000"/>
              </a:lnSpc>
              <a:spcBef>
                <a:spcPts val="600"/>
              </a:spcBef>
              <a:buClr>
                <a:schemeClr val="accent3"/>
              </a:buClr>
              <a:buFont typeface="Arial" panose="020B0604020202020204" pitchFamily="34" charset="0"/>
              <a:buChar char="•"/>
              <a:tabLst/>
              <a:defRPr sz="1200" b="0" i="0" baseline="0">
                <a:solidFill>
                  <a:srgbClr val="333333"/>
                </a:solidFill>
                <a:latin typeface="Century Gothic" panose="020B0502020202020204" pitchFamily="34" charset="0"/>
              </a:defRPr>
            </a:lvl5pPr>
            <a:lvl6pPr marL="2514374" indent="-228580" defTabSz="914318">
              <a:lnSpc>
                <a:spcPct val="90000"/>
              </a:lnSpc>
              <a:spcBef>
                <a:spcPts val="499"/>
              </a:spcBef>
              <a:buFont typeface="Arial" panose="020B0604020202020204" pitchFamily="34" charset="0"/>
              <a:buChar char="•"/>
            </a:lvl6pPr>
            <a:lvl7pPr marL="2971534" indent="-228580" defTabSz="914318">
              <a:lnSpc>
                <a:spcPct val="90000"/>
              </a:lnSpc>
              <a:spcBef>
                <a:spcPts val="499"/>
              </a:spcBef>
              <a:buFont typeface="Arial" panose="020B0604020202020204" pitchFamily="34" charset="0"/>
              <a:buChar char="•"/>
            </a:lvl7pPr>
            <a:lvl8pPr marL="3428692" indent="-228580" defTabSz="914318">
              <a:lnSpc>
                <a:spcPct val="90000"/>
              </a:lnSpc>
              <a:spcBef>
                <a:spcPts val="499"/>
              </a:spcBef>
              <a:buFont typeface="Arial" panose="020B0604020202020204" pitchFamily="34" charset="0"/>
              <a:buChar char="•"/>
            </a:lvl8pPr>
            <a:lvl9pPr marL="3885850" indent="-228580" defTabSz="914318">
              <a:lnSpc>
                <a:spcPct val="90000"/>
              </a:lnSpc>
              <a:spcBef>
                <a:spcPts val="499"/>
              </a:spcBef>
              <a:buFont typeface="Arial" panose="020B0604020202020204" pitchFamily="34" charset="0"/>
              <a:buChar char="•"/>
            </a:lvl9pPr>
          </a:lstStyle>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3200" b="0" i="0" u="none" strike="noStrike" kern="0" cap="none" spc="0" normalizeH="0" baseline="0" noProof="0" dirty="0">
                <a:ln>
                  <a:noFill/>
                </a:ln>
                <a:solidFill>
                  <a:schemeClr val="tx1"/>
                </a:solidFill>
                <a:effectLst/>
                <a:uLnTx/>
                <a:uFillTx/>
                <a:latin typeface="Lato"/>
                <a:cs typeface="Lato" panose="020F0502020204030203" pitchFamily="34" charset="0"/>
                <a:sym typeface="Arial"/>
              </a:rPr>
              <a:t>Observation</a:t>
            </a: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3200" b="0" i="0" u="none" strike="noStrike" kern="0" cap="none" spc="0" normalizeH="0" baseline="0" noProof="0" dirty="0">
                <a:ln>
                  <a:noFill/>
                </a:ln>
                <a:solidFill>
                  <a:schemeClr val="tx1"/>
                </a:solidFill>
                <a:effectLst/>
                <a:uLnTx/>
                <a:uFillTx/>
                <a:latin typeface="Lato"/>
                <a:cs typeface="Lato" panose="020F0502020204030203" pitchFamily="34" charset="0"/>
                <a:sym typeface="Arial"/>
              </a:rPr>
              <a:t>    code: </a:t>
            </a:r>
            <a:r>
              <a:rPr kumimoji="0" lang="en-US" sz="3200" b="1" i="0" u="none" strike="noStrike" kern="0" cap="none" spc="0" normalizeH="0" baseline="0" noProof="0" dirty="0">
                <a:ln>
                  <a:noFill/>
                </a:ln>
                <a:solidFill>
                  <a:schemeClr val="bg1"/>
                </a:solidFill>
                <a:effectLst/>
                <a:highlight>
                  <a:srgbClr val="002E5D"/>
                </a:highlight>
                <a:uLnTx/>
                <a:uFillTx/>
                <a:latin typeface="Lato"/>
                <a:cs typeface="Lato" panose="020F0502020204030203" pitchFamily="34" charset="0"/>
                <a:sym typeface="Arial"/>
              </a:rPr>
              <a:t>29463-7</a:t>
            </a:r>
            <a:r>
              <a:rPr kumimoji="0" lang="en-US" sz="3200" b="0" i="0" u="none" strike="noStrike" kern="0" cap="none" spc="0" normalizeH="0" baseline="0" noProof="0" dirty="0">
                <a:ln>
                  <a:noFill/>
                </a:ln>
                <a:solidFill>
                  <a:schemeClr val="tx1"/>
                </a:solidFill>
                <a:effectLst/>
                <a:uLnTx/>
                <a:uFillTx/>
                <a:latin typeface="Lato"/>
                <a:cs typeface="Lato" panose="020F0502020204030203" pitchFamily="34" charset="0"/>
                <a:sym typeface="Arial"/>
              </a:rPr>
              <a:t>, </a:t>
            </a:r>
            <a:r>
              <a:rPr kumimoji="0" lang="en-US" sz="3200" b="0" i="0" u="none" strike="noStrike" kern="0" cap="none" spc="0" normalizeH="0" baseline="0" noProof="0" dirty="0">
                <a:ln>
                  <a:noFill/>
                </a:ln>
                <a:solidFill>
                  <a:schemeClr val="tx1"/>
                </a:solidFill>
                <a:effectLst/>
                <a:uLnTx/>
                <a:uFillTx/>
                <a:latin typeface="Lato" panose="020F0502020204030203" pitchFamily="34" charset="0"/>
                <a:cs typeface="Lato" panose="020F0502020204030203" pitchFamily="34" charset="0"/>
                <a:sym typeface="Arial"/>
              </a:rPr>
              <a:t>Body Weight</a:t>
            </a:r>
            <a:endParaRPr kumimoji="0" lang="en-US" sz="3200" b="0" i="0" u="none" strike="noStrike" kern="0" cap="none" spc="0" normalizeH="0" baseline="0" noProof="0" dirty="0">
              <a:ln>
                <a:noFill/>
              </a:ln>
              <a:solidFill>
                <a:schemeClr val="tx1"/>
              </a:solidFill>
              <a:effectLst/>
              <a:highlight>
                <a:srgbClr val="FFFF00"/>
              </a:highlight>
              <a:uLnTx/>
              <a:uFillTx/>
              <a:latin typeface="Lato"/>
              <a:cs typeface="Lato" panose="020F0502020204030203" pitchFamily="34" charset="0"/>
              <a:sym typeface="Arial"/>
            </a:endParaRP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3200" b="0" i="0" u="none" strike="noStrike" kern="0" cap="none" spc="0" normalizeH="0" baseline="0" noProof="0" dirty="0">
                <a:ln>
                  <a:noFill/>
                </a:ln>
                <a:solidFill>
                  <a:schemeClr val="tx1"/>
                </a:solidFill>
                <a:effectLst/>
                <a:uLnTx/>
                <a:uFillTx/>
                <a:latin typeface="Lato"/>
                <a:cs typeface="Lato" panose="020F0502020204030203" pitchFamily="34" charset="0"/>
                <a:sym typeface="Arial"/>
              </a:rPr>
              <a:t>    </a:t>
            </a:r>
            <a:r>
              <a:rPr kumimoji="0" lang="en-US" sz="3200" b="0" i="0" u="none" strike="noStrike" kern="0" cap="none" spc="0" normalizeH="0" baseline="0" noProof="0" dirty="0">
                <a:ln>
                  <a:noFill/>
                </a:ln>
                <a:solidFill>
                  <a:schemeClr val="bg1"/>
                </a:solidFill>
                <a:effectLst/>
                <a:highlight>
                  <a:srgbClr val="002E5D"/>
                </a:highlight>
                <a:uLnTx/>
                <a:uFillTx/>
                <a:latin typeface="Lato"/>
                <a:cs typeface="Lato" panose="020F0502020204030203" pitchFamily="34" charset="0"/>
                <a:sym typeface="Arial"/>
              </a:rPr>
              <a:t>method: </a:t>
            </a:r>
            <a:r>
              <a:rPr kumimoji="0" lang="en-US" sz="3200" b="0" i="0" u="none" strike="noStrike" kern="0" cap="none" spc="0" normalizeH="0" baseline="0" noProof="0" dirty="0">
                <a:ln>
                  <a:noFill/>
                </a:ln>
                <a:solidFill>
                  <a:schemeClr val="tx1"/>
                </a:solidFill>
                <a:effectLst/>
                <a:uLnTx/>
                <a:uFillTx/>
                <a:latin typeface="Lato"/>
                <a:cs typeface="Lato" panose="020F0502020204030203" pitchFamily="34" charset="0"/>
                <a:sym typeface="Arial"/>
              </a:rPr>
              <a:t>Estimated</a:t>
            </a: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3200" b="0" i="0" u="none" strike="noStrike" kern="0" cap="none" spc="0" normalizeH="0" baseline="0" noProof="0" dirty="0">
                <a:ln>
                  <a:noFill/>
                </a:ln>
                <a:solidFill>
                  <a:schemeClr val="tx1"/>
                </a:solidFill>
                <a:effectLst/>
                <a:uLnTx/>
                <a:uFillTx/>
                <a:latin typeface="Lato"/>
                <a:cs typeface="Lato" panose="020F0502020204030203" pitchFamily="34" charset="0"/>
                <a:sym typeface="Arial"/>
              </a:rPr>
              <a:t>    value: 80.5 kg</a:t>
            </a:r>
            <a:endParaRPr kumimoji="0" lang="en-US" sz="3200" b="0" i="0" u="none" strike="noStrike" kern="0" cap="none" spc="0" normalizeH="0" baseline="0" noProof="0" dirty="0">
              <a:ln>
                <a:noFill/>
              </a:ln>
              <a:solidFill>
                <a:schemeClr val="tx1"/>
              </a:solidFill>
              <a:effectLst/>
              <a:uLnTx/>
              <a:uFillTx/>
              <a:latin typeface="Century Gothic" panose="020B0502020202020204" pitchFamily="34" charset="0"/>
              <a:cs typeface="Lato" panose="020F0502020204030203" pitchFamily="34" charset="0"/>
              <a:sym typeface="Arial"/>
            </a:endParaRPr>
          </a:p>
        </p:txBody>
      </p:sp>
      <p:sp>
        <p:nvSpPr>
          <p:cNvPr id="10" name="TextBox 9">
            <a:extLst>
              <a:ext uri="{FF2B5EF4-FFF2-40B4-BE49-F238E27FC236}">
                <a16:creationId xmlns:a16="http://schemas.microsoft.com/office/drawing/2014/main" id="{EF8E3236-D6C1-9B94-7CA3-413B35C45721}"/>
              </a:ext>
            </a:extLst>
          </p:cNvPr>
          <p:cNvSpPr txBox="1"/>
          <p:nvPr/>
        </p:nvSpPr>
        <p:spPr>
          <a:xfrm>
            <a:off x="838200" y="2515831"/>
            <a:ext cx="3098925" cy="52322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Century Gothic" panose="020B0502020202020204" pitchFamily="34" charset="0"/>
                <a:cs typeface="Lato" panose="020F0502020204030203" pitchFamily="34" charset="0"/>
                <a:sym typeface="Arial"/>
              </a:rPr>
              <a:t>Pre Coordination</a:t>
            </a:r>
          </a:p>
        </p:txBody>
      </p:sp>
      <p:sp>
        <p:nvSpPr>
          <p:cNvPr id="11" name="TextBox 10">
            <a:extLst>
              <a:ext uri="{FF2B5EF4-FFF2-40B4-BE49-F238E27FC236}">
                <a16:creationId xmlns:a16="http://schemas.microsoft.com/office/drawing/2014/main" id="{B9F657AE-A933-387B-6268-7AB46F3BC922}"/>
              </a:ext>
            </a:extLst>
          </p:cNvPr>
          <p:cNvSpPr txBox="1"/>
          <p:nvPr/>
        </p:nvSpPr>
        <p:spPr>
          <a:xfrm>
            <a:off x="6416040" y="2506920"/>
            <a:ext cx="3249608" cy="52322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chemeClr val="bg1"/>
                </a:solidFill>
                <a:effectLst/>
                <a:uLnTx/>
                <a:uFillTx/>
                <a:latin typeface="Century Gothic" panose="020B0502020202020204" pitchFamily="34" charset="0"/>
                <a:cs typeface="Lato" panose="020F0502020204030203" pitchFamily="34" charset="0"/>
                <a:sym typeface="Arial"/>
              </a:rPr>
              <a:t>Post Coordination</a:t>
            </a:r>
          </a:p>
        </p:txBody>
      </p:sp>
      <p:sp>
        <p:nvSpPr>
          <p:cNvPr id="2" name="Slide Number Placeholder 6">
            <a:extLst>
              <a:ext uri="{FF2B5EF4-FFF2-40B4-BE49-F238E27FC236}">
                <a16:creationId xmlns:a16="http://schemas.microsoft.com/office/drawing/2014/main" id="{60249277-DA9C-0FE4-25BD-095D02DE2773}"/>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3759141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5156175-1567-B969-3AAC-42C30B753AE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9C3037D-3126-0351-0C72-EC8388CC1185}"/>
              </a:ext>
            </a:extLst>
          </p:cNvPr>
          <p:cNvSpPr>
            <a:spLocks noGrp="1"/>
          </p:cNvSpPr>
          <p:nvPr>
            <p:ph type="title"/>
          </p:nvPr>
        </p:nvSpPr>
        <p:spPr/>
        <p:txBody>
          <a:bodyPr>
            <a:normAutofit/>
          </a:bodyPr>
          <a:lstStyle/>
          <a:p>
            <a:r>
              <a:rPr lang="en-US" sz="4400" dirty="0"/>
              <a:t>Current state of LOINC, an example</a:t>
            </a:r>
          </a:p>
        </p:txBody>
      </p:sp>
      <p:graphicFrame>
        <p:nvGraphicFramePr>
          <p:cNvPr id="9" name="Content Placeholder 8">
            <a:extLst>
              <a:ext uri="{FF2B5EF4-FFF2-40B4-BE49-F238E27FC236}">
                <a16:creationId xmlns:a16="http://schemas.microsoft.com/office/drawing/2014/main" id="{CB59857D-D42F-C78D-2DC9-3DACFEFBC518}"/>
              </a:ext>
            </a:extLst>
          </p:cNvPr>
          <p:cNvGraphicFramePr>
            <a:graphicFrameLocks noGrp="1"/>
          </p:cNvGraphicFramePr>
          <p:nvPr>
            <p:ph idx="1"/>
          </p:nvPr>
        </p:nvGraphicFramePr>
        <p:xfrm>
          <a:off x="609600" y="1463993"/>
          <a:ext cx="11338560" cy="5267960"/>
        </p:xfrm>
        <a:graphic>
          <a:graphicData uri="http://schemas.openxmlformats.org/drawingml/2006/table">
            <a:tbl>
              <a:tblPr firstRow="1" bandRow="1">
                <a:tableStyleId>{21E4AEA4-8DFA-4A89-87EB-49C32662AFE0}</a:tableStyleId>
              </a:tblPr>
              <a:tblGrid>
                <a:gridCol w="1097280">
                  <a:extLst>
                    <a:ext uri="{9D8B030D-6E8A-4147-A177-3AD203B41FA5}">
                      <a16:colId xmlns:a16="http://schemas.microsoft.com/office/drawing/2014/main" val="1101570507"/>
                    </a:ext>
                  </a:extLst>
                </a:gridCol>
                <a:gridCol w="4572000">
                  <a:extLst>
                    <a:ext uri="{9D8B030D-6E8A-4147-A177-3AD203B41FA5}">
                      <a16:colId xmlns:a16="http://schemas.microsoft.com/office/drawing/2014/main" val="4064612852"/>
                    </a:ext>
                  </a:extLst>
                </a:gridCol>
                <a:gridCol w="1097280">
                  <a:extLst>
                    <a:ext uri="{9D8B030D-6E8A-4147-A177-3AD203B41FA5}">
                      <a16:colId xmlns:a16="http://schemas.microsoft.com/office/drawing/2014/main" val="4122219611"/>
                    </a:ext>
                  </a:extLst>
                </a:gridCol>
                <a:gridCol w="4572000">
                  <a:extLst>
                    <a:ext uri="{9D8B030D-6E8A-4147-A177-3AD203B41FA5}">
                      <a16:colId xmlns:a16="http://schemas.microsoft.com/office/drawing/2014/main" val="1118012415"/>
                    </a:ext>
                  </a:extLst>
                </a:gridCol>
              </a:tblGrid>
              <a:tr h="37084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Lato" panose="020F0502020204030203" pitchFamily="34" charset="0"/>
                        </a:rPr>
                        <a:t>Systolic blood pressure - 122 active terms, 3 discouraged</a:t>
                      </a: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4129114119"/>
                  </a:ext>
                </a:extLst>
              </a:tr>
              <a:tr h="370840">
                <a:tc>
                  <a:txBody>
                    <a:bodyPr/>
                    <a:lstStyle/>
                    <a:p>
                      <a:pPr algn="r"/>
                      <a:r>
                        <a:rPr lang="en-US" sz="1600" dirty="0">
                          <a:latin typeface="Lato" panose="020F0502020204030203" pitchFamily="34" charset="0"/>
                        </a:rPr>
                        <a:t>8480-6</a:t>
                      </a:r>
                    </a:p>
                  </a:txBody>
                  <a:tcPr/>
                </a:tc>
                <a:tc>
                  <a:txBody>
                    <a:bodyPr/>
                    <a:lstStyle/>
                    <a:p>
                      <a:r>
                        <a:rPr lang="en-US" sz="1600" dirty="0">
                          <a:latin typeface="Lato" panose="020F0502020204030203" pitchFamily="34" charset="0"/>
                        </a:rPr>
                        <a:t>Systolic blood pressure</a:t>
                      </a:r>
                    </a:p>
                  </a:txBody>
                  <a:tcPr/>
                </a:tc>
                <a:tc>
                  <a:txBody>
                    <a:bodyPr/>
                    <a:lstStyle/>
                    <a:p>
                      <a:pPr algn="r"/>
                      <a:r>
                        <a:rPr lang="en-US" sz="1600" dirty="0">
                          <a:latin typeface="Lato" panose="020F0502020204030203" pitchFamily="34" charset="0"/>
                        </a:rPr>
                        <a:t>75997-7</a:t>
                      </a:r>
                    </a:p>
                  </a:txBody>
                  <a:tcPr/>
                </a:tc>
                <a:tc>
                  <a:txBody>
                    <a:bodyPr/>
                    <a:lstStyle/>
                    <a:p>
                      <a:r>
                        <a:rPr lang="en-US" sz="1600" dirty="0">
                          <a:latin typeface="Lato" panose="020F0502020204030203" pitchFamily="34" charset="0"/>
                        </a:rPr>
                        <a:t>Systolic blood pressure by continuous non-invasive monitoring</a:t>
                      </a:r>
                    </a:p>
                  </a:txBody>
                  <a:tcPr/>
                </a:tc>
                <a:extLst>
                  <a:ext uri="{0D108BD9-81ED-4DB2-BD59-A6C34878D82A}">
                    <a16:rowId xmlns:a16="http://schemas.microsoft.com/office/drawing/2014/main" val="352200980"/>
                  </a:ext>
                </a:extLst>
              </a:tr>
              <a:tr h="370840">
                <a:tc>
                  <a:txBody>
                    <a:bodyPr/>
                    <a:lstStyle/>
                    <a:p>
                      <a:pPr algn="r"/>
                      <a:r>
                        <a:rPr lang="en-US" sz="1600" dirty="0">
                          <a:latin typeface="Lato" panose="020F0502020204030203" pitchFamily="34" charset="0"/>
                        </a:rPr>
                        <a:t>8461-6</a:t>
                      </a:r>
                    </a:p>
                  </a:txBody>
                  <a:tcPr/>
                </a:tc>
                <a:tc>
                  <a:txBody>
                    <a:bodyPr/>
                    <a:lstStyle/>
                    <a:p>
                      <a:r>
                        <a:rPr lang="en-US" sz="1600" dirty="0">
                          <a:latin typeface="Lato" panose="020F0502020204030203" pitchFamily="34" charset="0"/>
                        </a:rPr>
                        <a:t>Systolic blood pressure – supine</a:t>
                      </a:r>
                    </a:p>
                  </a:txBody>
                  <a:tcPr/>
                </a:tc>
                <a:tc>
                  <a:txBody>
                    <a:bodyPr/>
                    <a:lstStyle/>
                    <a:p>
                      <a:pPr algn="r"/>
                      <a:r>
                        <a:rPr lang="en-US" sz="1600" dirty="0">
                          <a:latin typeface="Lato" panose="020F0502020204030203" pitchFamily="34" charset="0"/>
                        </a:rPr>
                        <a:t>8450-9</a:t>
                      </a:r>
                    </a:p>
                  </a:txBody>
                  <a:tcPr/>
                </a:tc>
                <a:tc>
                  <a:txBody>
                    <a:bodyPr/>
                    <a:lstStyle/>
                    <a:p>
                      <a:r>
                        <a:rPr lang="en-US" sz="1600" dirty="0">
                          <a:latin typeface="Lato" panose="020F0502020204030203" pitchFamily="34" charset="0"/>
                        </a:rPr>
                        <a:t>Systolic blood pressure – expiration </a:t>
                      </a:r>
                    </a:p>
                  </a:txBody>
                  <a:tcPr/>
                </a:tc>
                <a:extLst>
                  <a:ext uri="{0D108BD9-81ED-4DB2-BD59-A6C34878D82A}">
                    <a16:rowId xmlns:a16="http://schemas.microsoft.com/office/drawing/2014/main" val="3521664432"/>
                  </a:ext>
                </a:extLst>
              </a:tr>
              <a:tr h="370840">
                <a:tc>
                  <a:txBody>
                    <a:bodyPr/>
                    <a:lstStyle/>
                    <a:p>
                      <a:pPr algn="r"/>
                      <a:r>
                        <a:rPr lang="en-US" sz="1600" dirty="0">
                          <a:latin typeface="Lato" panose="020F0502020204030203" pitchFamily="34" charset="0"/>
                        </a:rPr>
                        <a:t>8460-8</a:t>
                      </a:r>
                    </a:p>
                  </a:txBody>
                  <a:tcPr/>
                </a:tc>
                <a:tc>
                  <a:txBody>
                    <a:bodyPr/>
                    <a:lstStyle/>
                    <a:p>
                      <a:r>
                        <a:rPr lang="en-US" sz="1600" dirty="0">
                          <a:latin typeface="Lato" panose="020F0502020204030203" pitchFamily="34" charset="0"/>
                        </a:rPr>
                        <a:t>Systolic blood pressure – standing </a:t>
                      </a:r>
                    </a:p>
                  </a:txBody>
                  <a:tcPr/>
                </a:tc>
                <a:tc>
                  <a:txBody>
                    <a:bodyPr/>
                    <a:lstStyle/>
                    <a:p>
                      <a:pPr algn="r"/>
                      <a:r>
                        <a:rPr lang="en-US" sz="1600" dirty="0">
                          <a:latin typeface="Lato" panose="020F0502020204030203" pitchFamily="34" charset="0"/>
                        </a:rPr>
                        <a:t>8451-7</a:t>
                      </a:r>
                    </a:p>
                  </a:txBody>
                  <a:tcPr/>
                </a:tc>
                <a:tc>
                  <a:txBody>
                    <a:bodyPr/>
                    <a:lstStyle/>
                    <a:p>
                      <a:r>
                        <a:rPr lang="en-US" sz="1600" dirty="0">
                          <a:latin typeface="Lato" panose="020F0502020204030203" pitchFamily="34" charset="0"/>
                        </a:rPr>
                        <a:t>Systolic blood pressure – inspiration </a:t>
                      </a:r>
                    </a:p>
                  </a:txBody>
                  <a:tcPr/>
                </a:tc>
                <a:extLst>
                  <a:ext uri="{0D108BD9-81ED-4DB2-BD59-A6C34878D82A}">
                    <a16:rowId xmlns:a16="http://schemas.microsoft.com/office/drawing/2014/main" val="223944522"/>
                  </a:ext>
                </a:extLst>
              </a:tr>
              <a:tr h="370840">
                <a:tc>
                  <a:txBody>
                    <a:bodyPr/>
                    <a:lstStyle/>
                    <a:p>
                      <a:pPr algn="r"/>
                      <a:r>
                        <a:rPr lang="en-US" sz="1600" dirty="0">
                          <a:latin typeface="Lato" panose="020F0502020204030203" pitchFamily="34" charset="0"/>
                        </a:rPr>
                        <a:t>8459-0</a:t>
                      </a:r>
                    </a:p>
                  </a:txBody>
                  <a:tcPr/>
                </a:tc>
                <a:tc>
                  <a:txBody>
                    <a:bodyPr/>
                    <a:lstStyle/>
                    <a:p>
                      <a:r>
                        <a:rPr lang="en-US" sz="1600" dirty="0">
                          <a:latin typeface="Lato" panose="020F0502020204030203" pitchFamily="34" charset="0"/>
                        </a:rPr>
                        <a:t>Systolic blood pressure – sitting </a:t>
                      </a:r>
                    </a:p>
                  </a:txBody>
                  <a:tcPr/>
                </a:tc>
                <a:tc>
                  <a:txBody>
                    <a:bodyPr/>
                    <a:lstStyle/>
                    <a:p>
                      <a:pPr algn="r"/>
                      <a:r>
                        <a:rPr lang="en-US" sz="1600" dirty="0">
                          <a:latin typeface="Lato" panose="020F0502020204030203" pitchFamily="34" charset="0"/>
                        </a:rPr>
                        <a:t>87739-9</a:t>
                      </a:r>
                    </a:p>
                  </a:txBody>
                  <a:tcPr/>
                </a:tc>
                <a:tc>
                  <a:txBody>
                    <a:bodyPr/>
                    <a:lstStyle/>
                    <a:p>
                      <a:r>
                        <a:rPr lang="en-US" sz="1600" dirty="0">
                          <a:latin typeface="Lato" panose="020F0502020204030203" pitchFamily="34" charset="0"/>
                        </a:rPr>
                        <a:t>Systolic blood pressure – w exercise</a:t>
                      </a:r>
                    </a:p>
                  </a:txBody>
                  <a:tcPr/>
                </a:tc>
                <a:extLst>
                  <a:ext uri="{0D108BD9-81ED-4DB2-BD59-A6C34878D82A}">
                    <a16:rowId xmlns:a16="http://schemas.microsoft.com/office/drawing/2014/main" val="2056536305"/>
                  </a:ext>
                </a:extLst>
              </a:tr>
              <a:tr h="303847">
                <a:tc>
                  <a:txBody>
                    <a:bodyPr/>
                    <a:lstStyle/>
                    <a:p>
                      <a:pPr algn="r"/>
                      <a:r>
                        <a:rPr lang="en-US" sz="1600" dirty="0">
                          <a:latin typeface="Lato" panose="020F0502020204030203" pitchFamily="34" charset="0"/>
                        </a:rPr>
                        <a:t>89268-7</a:t>
                      </a:r>
                    </a:p>
                  </a:txBody>
                  <a:tcPr/>
                </a:tc>
                <a:tc>
                  <a:txBody>
                    <a:bodyPr/>
                    <a:lstStyle/>
                    <a:p>
                      <a:r>
                        <a:rPr lang="en-US" sz="1600" dirty="0">
                          <a:latin typeface="Lato" panose="020F0502020204030203" pitchFamily="34" charset="0"/>
                        </a:rPr>
                        <a:t>Systolic blood pressure – lying in L-lateral position </a:t>
                      </a:r>
                    </a:p>
                  </a:txBody>
                  <a:tcPr/>
                </a:tc>
                <a:tc>
                  <a:txBody>
                    <a:bodyPr/>
                    <a:lstStyle/>
                    <a:p>
                      <a:pPr algn="r"/>
                      <a:r>
                        <a:rPr lang="en-US" sz="1600" dirty="0">
                          <a:latin typeface="Lato" panose="020F0502020204030203" pitchFamily="34" charset="0"/>
                        </a:rPr>
                        <a:t>89280-2</a:t>
                      </a:r>
                    </a:p>
                  </a:txBody>
                  <a:tcPr/>
                </a:tc>
                <a:tc>
                  <a:txBody>
                    <a:bodyPr/>
                    <a:lstStyle/>
                    <a:p>
                      <a:r>
                        <a:rPr lang="en-US" sz="1600" dirty="0">
                          <a:latin typeface="Lato" panose="020F0502020204030203" pitchFamily="34" charset="0"/>
                        </a:rPr>
                        <a:t>Systolic blood pressure – during anesthesia</a:t>
                      </a:r>
                    </a:p>
                  </a:txBody>
                  <a:tcPr/>
                </a:tc>
                <a:extLst>
                  <a:ext uri="{0D108BD9-81ED-4DB2-BD59-A6C34878D82A}">
                    <a16:rowId xmlns:a16="http://schemas.microsoft.com/office/drawing/2014/main" val="2962715822"/>
                  </a:ext>
                </a:extLst>
              </a:tr>
              <a:tr h="370840">
                <a:tc>
                  <a:txBody>
                    <a:bodyPr/>
                    <a:lstStyle/>
                    <a:p>
                      <a:pPr algn="r"/>
                      <a:r>
                        <a:rPr lang="en-US" sz="1600" dirty="0">
                          <a:latin typeface="Lato" panose="020F0502020204030203" pitchFamily="34" charset="0"/>
                        </a:rPr>
                        <a:t>76215-3</a:t>
                      </a:r>
                    </a:p>
                  </a:txBody>
                  <a:tcPr/>
                </a:tc>
                <a:tc>
                  <a:txBody>
                    <a:bodyPr/>
                    <a:lstStyle/>
                    <a:p>
                      <a:r>
                        <a:rPr lang="en-US" sz="1600" dirty="0">
                          <a:latin typeface="Lato" panose="020F0502020204030203" pitchFamily="34" charset="0"/>
                        </a:rPr>
                        <a:t>Invasive systolic blood pressure</a:t>
                      </a:r>
                    </a:p>
                  </a:txBody>
                  <a:tcPr/>
                </a:tc>
                <a:tc>
                  <a:txBody>
                    <a:bodyPr/>
                    <a:lstStyle/>
                    <a:p>
                      <a:pPr algn="r"/>
                      <a:r>
                        <a:rPr lang="en-US" sz="1600" dirty="0">
                          <a:latin typeface="Lato" panose="020F0502020204030203" pitchFamily="34" charset="0"/>
                        </a:rPr>
                        <a:t>87741-5</a:t>
                      </a:r>
                    </a:p>
                  </a:txBody>
                  <a:tcPr/>
                </a:tc>
                <a:tc>
                  <a:txBody>
                    <a:bodyPr/>
                    <a:lstStyle/>
                    <a:p>
                      <a:r>
                        <a:rPr lang="en-US" sz="1600" dirty="0">
                          <a:latin typeface="Lato" panose="020F0502020204030203" pitchFamily="34" charset="0"/>
                        </a:rPr>
                        <a:t>Systolic blood pressure – post exercise</a:t>
                      </a:r>
                    </a:p>
                  </a:txBody>
                  <a:tcPr/>
                </a:tc>
                <a:extLst>
                  <a:ext uri="{0D108BD9-81ED-4DB2-BD59-A6C34878D82A}">
                    <a16:rowId xmlns:a16="http://schemas.microsoft.com/office/drawing/2014/main" val="4224605115"/>
                  </a:ext>
                </a:extLst>
              </a:tr>
              <a:tr h="370840">
                <a:tc>
                  <a:txBody>
                    <a:bodyPr/>
                    <a:lstStyle/>
                    <a:p>
                      <a:pPr algn="r"/>
                      <a:r>
                        <a:rPr lang="en-US" sz="1600" dirty="0">
                          <a:latin typeface="Lato" panose="020F0502020204030203" pitchFamily="34" charset="0"/>
                        </a:rPr>
                        <a:t>76534-7</a:t>
                      </a:r>
                    </a:p>
                  </a:txBody>
                  <a:tcPr/>
                </a:tc>
                <a:tc>
                  <a:txBody>
                    <a:bodyPr/>
                    <a:lstStyle/>
                    <a:p>
                      <a:r>
                        <a:rPr lang="en-US" sz="1600" dirty="0">
                          <a:latin typeface="Lato" panose="020F0502020204030203" pitchFamily="34" charset="0"/>
                        </a:rPr>
                        <a:t>Systolic blood pressure by noninvasive</a:t>
                      </a:r>
                    </a:p>
                  </a:txBody>
                  <a:tcPr/>
                </a:tc>
                <a:tc>
                  <a:txBody>
                    <a:bodyPr/>
                    <a:lstStyle/>
                    <a:p>
                      <a:pPr algn="r"/>
                      <a:r>
                        <a:rPr lang="en-US" sz="1600" dirty="0">
                          <a:latin typeface="Lato" panose="020F0502020204030203" pitchFamily="34" charset="0"/>
                        </a:rPr>
                        <a:t>45372-0</a:t>
                      </a:r>
                    </a:p>
                  </a:txBody>
                  <a:tcPr/>
                </a:tc>
                <a:tc>
                  <a:txBody>
                    <a:bodyPr/>
                    <a:lstStyle/>
                    <a:p>
                      <a:r>
                        <a:rPr lang="en-US" sz="1600" dirty="0">
                          <a:latin typeface="Lato" panose="020F0502020204030203" pitchFamily="34" charset="0"/>
                        </a:rPr>
                        <a:t>Blood pressure systolic and diastolic – post phlebotomy</a:t>
                      </a:r>
                    </a:p>
                  </a:txBody>
                  <a:tcPr/>
                </a:tc>
                <a:extLst>
                  <a:ext uri="{0D108BD9-81ED-4DB2-BD59-A6C34878D82A}">
                    <a16:rowId xmlns:a16="http://schemas.microsoft.com/office/drawing/2014/main" val="2018614716"/>
                  </a:ext>
                </a:extLst>
              </a:tr>
              <a:tr h="370840">
                <a:tc>
                  <a:txBody>
                    <a:bodyPr/>
                    <a:lstStyle/>
                    <a:p>
                      <a:pPr algn="r"/>
                      <a:r>
                        <a:rPr lang="en-US" sz="1600" dirty="0">
                          <a:latin typeface="Lato" panose="020F0502020204030203" pitchFamily="34" charset="0"/>
                        </a:rPr>
                        <a:t>8479-8</a:t>
                      </a:r>
                    </a:p>
                  </a:txBody>
                  <a:tcPr/>
                </a:tc>
                <a:tc>
                  <a:txBody>
                    <a:bodyPr/>
                    <a:lstStyle/>
                    <a:p>
                      <a:r>
                        <a:rPr lang="en-US" sz="1600" dirty="0">
                          <a:latin typeface="Lato" panose="020F0502020204030203" pitchFamily="34" charset="0"/>
                        </a:rPr>
                        <a:t>Systolic blood pressure by palpation</a:t>
                      </a:r>
                    </a:p>
                  </a:txBody>
                  <a:tcPr/>
                </a:tc>
                <a:tc>
                  <a:txBody>
                    <a:bodyPr/>
                    <a:lstStyle/>
                    <a:p>
                      <a:pPr algn="r"/>
                      <a:r>
                        <a:rPr lang="en-US" sz="1600" dirty="0">
                          <a:latin typeface="Lato" panose="020F0502020204030203" pitchFamily="34" charset="0"/>
                        </a:rPr>
                        <a:t>50403-5</a:t>
                      </a:r>
                    </a:p>
                  </a:txBody>
                  <a:tcPr/>
                </a:tc>
                <a:tc>
                  <a:txBody>
                    <a:bodyPr/>
                    <a:lstStyle/>
                    <a:p>
                      <a:r>
                        <a:rPr lang="en-US" sz="1600" dirty="0">
                          <a:latin typeface="Lato" panose="020F0502020204030203" pitchFamily="34" charset="0"/>
                        </a:rPr>
                        <a:t>Blood pressure systolic and diastolic – before transfusion</a:t>
                      </a:r>
                    </a:p>
                  </a:txBody>
                  <a:tcPr/>
                </a:tc>
                <a:extLst>
                  <a:ext uri="{0D108BD9-81ED-4DB2-BD59-A6C34878D82A}">
                    <a16:rowId xmlns:a16="http://schemas.microsoft.com/office/drawing/2014/main" val="3504886691"/>
                  </a:ext>
                </a:extLst>
              </a:tr>
              <a:tr h="370840">
                <a:tc>
                  <a:txBody>
                    <a:bodyPr/>
                    <a:lstStyle/>
                    <a:p>
                      <a:pPr algn="r"/>
                      <a:r>
                        <a:rPr lang="en-US" sz="1600" dirty="0">
                          <a:latin typeface="Lato" panose="020F0502020204030203" pitchFamily="34" charset="0"/>
                        </a:rPr>
                        <a:t>8508-4</a:t>
                      </a:r>
                    </a:p>
                  </a:txBody>
                  <a:tcPr/>
                </a:tc>
                <a:tc>
                  <a:txBody>
                    <a:bodyPr/>
                    <a:lstStyle/>
                    <a:p>
                      <a:r>
                        <a:rPr lang="en-US" sz="1600" dirty="0">
                          <a:latin typeface="Lato" panose="020F0502020204030203" pitchFamily="34" charset="0"/>
                        </a:rPr>
                        <a:t>Brachial artery systolic blood pressure</a:t>
                      </a:r>
                    </a:p>
                  </a:txBody>
                  <a:tcPr/>
                </a:tc>
                <a:tc>
                  <a:txBody>
                    <a:bodyPr/>
                    <a:lstStyle/>
                    <a:p>
                      <a:pPr algn="r"/>
                      <a:r>
                        <a:rPr lang="en-US" sz="1600" dirty="0">
                          <a:latin typeface="Lato" panose="020F0502020204030203" pitchFamily="34" charset="0"/>
                        </a:rPr>
                        <a:t>50402-7</a:t>
                      </a:r>
                    </a:p>
                  </a:txBody>
                  <a:tcPr/>
                </a:tc>
                <a:tc>
                  <a:txBody>
                    <a:bodyPr/>
                    <a:lstStyle/>
                    <a:p>
                      <a:r>
                        <a:rPr lang="en-US" sz="1600" dirty="0">
                          <a:latin typeface="Lato" panose="020F0502020204030203" pitchFamily="34" charset="0"/>
                        </a:rPr>
                        <a:t>Blood pressure systolic and diastolic – after transfusion</a:t>
                      </a:r>
                    </a:p>
                  </a:txBody>
                  <a:tcPr/>
                </a:tc>
                <a:extLst>
                  <a:ext uri="{0D108BD9-81ED-4DB2-BD59-A6C34878D82A}">
                    <a16:rowId xmlns:a16="http://schemas.microsoft.com/office/drawing/2014/main" val="3736552769"/>
                  </a:ext>
                </a:extLst>
              </a:tr>
              <a:tr h="370840">
                <a:tc>
                  <a:txBody>
                    <a:bodyPr/>
                    <a:lstStyle/>
                    <a:p>
                      <a:pPr algn="r"/>
                      <a:r>
                        <a:rPr lang="en-US" sz="1600" dirty="0">
                          <a:latin typeface="Lato" panose="020F0502020204030203" pitchFamily="34" charset="0"/>
                        </a:rPr>
                        <a:t>8510-0</a:t>
                      </a:r>
                    </a:p>
                  </a:txBody>
                  <a:tcPr/>
                </a:tc>
                <a:tc>
                  <a:txBody>
                    <a:bodyPr/>
                    <a:lstStyle/>
                    <a:p>
                      <a:r>
                        <a:rPr lang="en-US" sz="1600" dirty="0">
                          <a:latin typeface="Lato" panose="020F0502020204030203" pitchFamily="34" charset="0"/>
                        </a:rPr>
                        <a:t>Femoral artery systolic blood pressure</a:t>
                      </a:r>
                    </a:p>
                  </a:txBody>
                  <a:tcPr/>
                </a:tc>
                <a:tc>
                  <a:txBody>
                    <a:bodyPr/>
                    <a:lstStyle/>
                    <a:p>
                      <a:pPr algn="r"/>
                      <a:endParaRPr lang="en-US" sz="1600" dirty="0">
                        <a:latin typeface="Lato" panose="020F0502020204030203" pitchFamily="34" charset="0"/>
                      </a:endParaRPr>
                    </a:p>
                  </a:txBody>
                  <a:tcPr/>
                </a:tc>
                <a:tc>
                  <a:txBody>
                    <a:bodyPr/>
                    <a:lstStyle/>
                    <a:p>
                      <a:endParaRPr lang="en-US" sz="1600" dirty="0">
                        <a:latin typeface="Lato" panose="020F0502020204030203" pitchFamily="34" charset="0"/>
                      </a:endParaRPr>
                    </a:p>
                  </a:txBody>
                  <a:tcPr/>
                </a:tc>
                <a:extLst>
                  <a:ext uri="{0D108BD9-81ED-4DB2-BD59-A6C34878D82A}">
                    <a16:rowId xmlns:a16="http://schemas.microsoft.com/office/drawing/2014/main" val="4164980917"/>
                  </a:ext>
                </a:extLst>
              </a:tr>
            </a:tbl>
          </a:graphicData>
        </a:graphic>
      </p:graphicFrame>
      <p:sp>
        <p:nvSpPr>
          <p:cNvPr id="2" name="Slide Number Placeholder 6">
            <a:extLst>
              <a:ext uri="{FF2B5EF4-FFF2-40B4-BE49-F238E27FC236}">
                <a16:creationId xmlns:a16="http://schemas.microsoft.com/office/drawing/2014/main" id="{1A75B902-39D4-1F5C-C446-066DE932E144}"/>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22832411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59E10-FF43-340F-2816-835A54666304}"/>
              </a:ext>
            </a:extLst>
          </p:cNvPr>
          <p:cNvSpPr>
            <a:spLocks noGrp="1"/>
          </p:cNvSpPr>
          <p:nvPr>
            <p:ph type="title"/>
          </p:nvPr>
        </p:nvSpPr>
        <p:spPr/>
        <p:txBody>
          <a:bodyPr/>
          <a:lstStyle/>
          <a:p>
            <a:r>
              <a:rPr lang="en-US" dirty="0"/>
              <a:t>Systolic BP Example</a:t>
            </a:r>
          </a:p>
        </p:txBody>
      </p:sp>
      <p:graphicFrame>
        <p:nvGraphicFramePr>
          <p:cNvPr id="3" name="Table 2">
            <a:extLst>
              <a:ext uri="{FF2B5EF4-FFF2-40B4-BE49-F238E27FC236}">
                <a16:creationId xmlns:a16="http://schemas.microsoft.com/office/drawing/2014/main" id="{62F6548F-2029-10B9-B2AC-A7DFF6CB4B25}"/>
              </a:ext>
            </a:extLst>
          </p:cNvPr>
          <p:cNvGraphicFramePr>
            <a:graphicFrameLocks noGrp="1"/>
          </p:cNvGraphicFramePr>
          <p:nvPr/>
        </p:nvGraphicFramePr>
        <p:xfrm>
          <a:off x="1354666" y="1826154"/>
          <a:ext cx="9838266" cy="2305579"/>
        </p:xfrm>
        <a:graphic>
          <a:graphicData uri="http://schemas.openxmlformats.org/drawingml/2006/table">
            <a:tbl>
              <a:tblPr firstRow="1" bandRow="1">
                <a:tableStyleId>{21E4AEA4-8DFA-4A89-87EB-49C32662AFE0}</a:tableStyleId>
              </a:tblPr>
              <a:tblGrid>
                <a:gridCol w="1088986">
                  <a:extLst>
                    <a:ext uri="{9D8B030D-6E8A-4147-A177-3AD203B41FA5}">
                      <a16:colId xmlns:a16="http://schemas.microsoft.com/office/drawing/2014/main" val="105633352"/>
                    </a:ext>
                  </a:extLst>
                </a:gridCol>
                <a:gridCol w="3280980">
                  <a:extLst>
                    <a:ext uri="{9D8B030D-6E8A-4147-A177-3AD203B41FA5}">
                      <a16:colId xmlns:a16="http://schemas.microsoft.com/office/drawing/2014/main" val="1899015813"/>
                    </a:ext>
                  </a:extLst>
                </a:gridCol>
                <a:gridCol w="841277">
                  <a:extLst>
                    <a:ext uri="{9D8B030D-6E8A-4147-A177-3AD203B41FA5}">
                      <a16:colId xmlns:a16="http://schemas.microsoft.com/office/drawing/2014/main" val="2719649464"/>
                    </a:ext>
                  </a:extLst>
                </a:gridCol>
                <a:gridCol w="588894">
                  <a:extLst>
                    <a:ext uri="{9D8B030D-6E8A-4147-A177-3AD203B41FA5}">
                      <a16:colId xmlns:a16="http://schemas.microsoft.com/office/drawing/2014/main" val="2981292091"/>
                    </a:ext>
                  </a:extLst>
                </a:gridCol>
                <a:gridCol w="1850809">
                  <a:extLst>
                    <a:ext uri="{9D8B030D-6E8A-4147-A177-3AD203B41FA5}">
                      <a16:colId xmlns:a16="http://schemas.microsoft.com/office/drawing/2014/main" val="1233411451"/>
                    </a:ext>
                  </a:extLst>
                </a:gridCol>
                <a:gridCol w="673022">
                  <a:extLst>
                    <a:ext uri="{9D8B030D-6E8A-4147-A177-3AD203B41FA5}">
                      <a16:colId xmlns:a16="http://schemas.microsoft.com/office/drawing/2014/main" val="1750280841"/>
                    </a:ext>
                  </a:extLst>
                </a:gridCol>
                <a:gridCol w="1514298">
                  <a:extLst>
                    <a:ext uri="{9D8B030D-6E8A-4147-A177-3AD203B41FA5}">
                      <a16:colId xmlns:a16="http://schemas.microsoft.com/office/drawing/2014/main" val="2906009275"/>
                    </a:ext>
                  </a:extLst>
                </a:gridCol>
              </a:tblGrid>
              <a:tr h="341312">
                <a:tc>
                  <a:txBody>
                    <a:bodyPr/>
                    <a:lstStyle/>
                    <a:p>
                      <a:pPr marL="0" marR="0">
                        <a:spcBef>
                          <a:spcPts val="0"/>
                        </a:spcBef>
                        <a:spcAft>
                          <a:spcPts val="0"/>
                        </a:spcAft>
                      </a:pPr>
                      <a:r>
                        <a:rPr lang="en-US" sz="1800" kern="100" dirty="0">
                          <a:solidFill>
                            <a:schemeClr val="bg1"/>
                          </a:solidFill>
                          <a:effectLst/>
                          <a:latin typeface="Lato" panose="020F0502020204030203" pitchFamily="34" charset="0"/>
                        </a:rPr>
                        <a:t>8480-6</a:t>
                      </a:r>
                      <a:endParaRPr lang="en-US" sz="1800" kern="100" dirty="0">
                        <a:solidFill>
                          <a:schemeClr val="bg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bg1"/>
                          </a:solidFill>
                          <a:effectLst/>
                          <a:latin typeface="Lato" panose="020F0502020204030203" pitchFamily="34" charset="0"/>
                        </a:rPr>
                        <a:t>Intravascular systolic</a:t>
                      </a:r>
                      <a:endParaRPr lang="en-US" sz="1800" kern="100" dirty="0">
                        <a:solidFill>
                          <a:schemeClr val="bg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bg1"/>
                          </a:solidFill>
                          <a:effectLst/>
                          <a:latin typeface="Lato" panose="020F0502020204030203" pitchFamily="34" charset="0"/>
                        </a:rPr>
                        <a:t>Pres</a:t>
                      </a:r>
                      <a:endParaRPr lang="en-US" sz="1800" kern="100" dirty="0">
                        <a:solidFill>
                          <a:schemeClr val="bg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bg1"/>
                          </a:solidFill>
                          <a:effectLst/>
                          <a:latin typeface="Lato" panose="020F0502020204030203" pitchFamily="34" charset="0"/>
                        </a:rPr>
                        <a:t>Pt</a:t>
                      </a:r>
                      <a:endParaRPr lang="en-US" sz="1800" kern="100" dirty="0">
                        <a:solidFill>
                          <a:schemeClr val="bg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bg1"/>
                          </a:solidFill>
                          <a:effectLst/>
                          <a:latin typeface="Lato" panose="020F0502020204030203" pitchFamily="34" charset="0"/>
                        </a:rPr>
                        <a:t>Arterial system</a:t>
                      </a:r>
                      <a:endParaRPr lang="en-US" sz="1800" kern="100" dirty="0">
                        <a:solidFill>
                          <a:schemeClr val="bg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bg1"/>
                          </a:solidFill>
                          <a:effectLst/>
                          <a:latin typeface="Lato" panose="020F0502020204030203" pitchFamily="34" charset="0"/>
                        </a:rPr>
                        <a:t>Qn</a:t>
                      </a:r>
                      <a:endParaRPr lang="en-US" sz="1800" kern="100" dirty="0">
                        <a:solidFill>
                          <a:schemeClr val="bg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bg1"/>
                          </a:solidFill>
                          <a:effectLst/>
                          <a:latin typeface="Lato" panose="020F0502020204030203" pitchFamily="34" charset="0"/>
                        </a:rPr>
                        <a:t> </a:t>
                      </a:r>
                      <a:endParaRPr lang="en-US" sz="1800" b="0" kern="100" dirty="0">
                        <a:solidFill>
                          <a:schemeClr val="bg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0166375"/>
                  </a:ext>
                </a:extLst>
              </a:tr>
              <a:tr h="355600">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76215-3</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Intravascular systolic</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Pres</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Pt</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Arterial system</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Qn</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Invasive</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6452792"/>
                  </a:ext>
                </a:extLst>
              </a:tr>
              <a:tr h="338667">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76534-7</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Intravascular systolic</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Pres</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Pt</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Arterial system</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Qn</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Noninvasive</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085213"/>
                  </a:ext>
                </a:extLst>
              </a:tr>
              <a:tr h="304800">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8479-8</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Intravascular systolic</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Pres</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Pt</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Arterial system</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Qn</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Palpation</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4399714"/>
                  </a:ext>
                </a:extLst>
              </a:tr>
              <a:tr h="321733">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75997-7</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Intravascular systolic</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Pres</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Pt</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Arterial system</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Qn</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CNAP</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3604689"/>
                  </a:ext>
                </a:extLst>
              </a:tr>
              <a:tr h="321733">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8459-0</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Intravascular </a:t>
                      </a:r>
                      <a:r>
                        <a:rPr lang="en-US" sz="1800" kern="100" dirty="0" err="1">
                          <a:solidFill>
                            <a:schemeClr val="tx1"/>
                          </a:solidFill>
                          <a:effectLst/>
                          <a:latin typeface="Lato" panose="020F0502020204030203" pitchFamily="34" charset="0"/>
                        </a:rPr>
                        <a:t>systolic^sitting</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Pres</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Pt</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Arterial system</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Qn</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 </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876369"/>
                  </a:ext>
                </a:extLst>
              </a:tr>
              <a:tr h="321734">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8460-8</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Intravascular </a:t>
                      </a:r>
                      <a:r>
                        <a:rPr lang="en-US" sz="1800" kern="100" dirty="0" err="1">
                          <a:solidFill>
                            <a:schemeClr val="tx1"/>
                          </a:solidFill>
                          <a:effectLst/>
                          <a:latin typeface="Lato" panose="020F0502020204030203" pitchFamily="34" charset="0"/>
                        </a:rPr>
                        <a:t>systolic^standing</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Pres</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Pt</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Arterial system</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Qn</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 </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8007945"/>
                  </a:ext>
                </a:extLst>
              </a:tr>
            </a:tbl>
          </a:graphicData>
        </a:graphic>
      </p:graphicFrame>
      <p:sp>
        <p:nvSpPr>
          <p:cNvPr id="5" name="TextBox 4">
            <a:extLst>
              <a:ext uri="{FF2B5EF4-FFF2-40B4-BE49-F238E27FC236}">
                <a16:creationId xmlns:a16="http://schemas.microsoft.com/office/drawing/2014/main" id="{2AD8E6A4-F572-7905-3369-4BB211B2805A}"/>
              </a:ext>
            </a:extLst>
          </p:cNvPr>
          <p:cNvSpPr txBox="1"/>
          <p:nvPr/>
        </p:nvSpPr>
        <p:spPr>
          <a:xfrm>
            <a:off x="9652003" y="1792286"/>
            <a:ext cx="158326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100" cap="none" spc="0" normalizeH="0" baseline="0" noProof="0" dirty="0">
                <a:ln>
                  <a:noFill/>
                </a:ln>
                <a:solidFill>
                  <a:srgbClr val="000000"/>
                </a:solidFill>
                <a:effectLst/>
                <a:highlight>
                  <a:srgbClr val="FFFF00"/>
                </a:highlight>
                <a:uLnTx/>
                <a:uFillTx/>
                <a:latin typeface="Lato" panose="020F0502020204030203" pitchFamily="34" charset="0"/>
                <a:cs typeface="Lato" panose="020F0502020204030203" pitchFamily="34" charset="0"/>
                <a:sym typeface="Arial"/>
              </a:rPr>
              <a:t>{BP Method}</a:t>
            </a:r>
            <a:endParaRPr kumimoji="0" lang="en-US" sz="1800" b="0" i="0" u="none" strike="noStrike" kern="0" cap="none" spc="0" normalizeH="0" baseline="0" noProof="0" dirty="0">
              <a:ln>
                <a:noFill/>
              </a:ln>
              <a:solidFill>
                <a:srgbClr val="000000"/>
              </a:solidFill>
              <a:effectLst/>
              <a:highlight>
                <a:srgbClr val="FFFF00"/>
              </a:highlight>
              <a:uLnTx/>
              <a:uFillTx/>
              <a:latin typeface="Lato" panose="020F0502020204030203" pitchFamily="34" charset="0"/>
              <a:cs typeface="Lato" panose="020F0502020204030203" pitchFamily="34" charset="0"/>
              <a:sym typeface="Arial"/>
            </a:endParaRPr>
          </a:p>
        </p:txBody>
      </p:sp>
      <p:grpSp>
        <p:nvGrpSpPr>
          <p:cNvPr id="6" name="Group 5">
            <a:extLst>
              <a:ext uri="{FF2B5EF4-FFF2-40B4-BE49-F238E27FC236}">
                <a16:creationId xmlns:a16="http://schemas.microsoft.com/office/drawing/2014/main" id="{4AA3A9D6-C529-0591-FA3C-48A32B7D03D2}"/>
              </a:ext>
            </a:extLst>
          </p:cNvPr>
          <p:cNvGrpSpPr/>
          <p:nvPr/>
        </p:nvGrpSpPr>
        <p:grpSpPr>
          <a:xfrm>
            <a:off x="6437141" y="2161618"/>
            <a:ext cx="4023360" cy="3847476"/>
            <a:chOff x="4540608" y="2330949"/>
            <a:chExt cx="4023360" cy="3847476"/>
          </a:xfrm>
        </p:grpSpPr>
        <p:sp>
          <p:nvSpPr>
            <p:cNvPr id="7" name="TextBox 6">
              <a:extLst>
                <a:ext uri="{FF2B5EF4-FFF2-40B4-BE49-F238E27FC236}">
                  <a16:creationId xmlns:a16="http://schemas.microsoft.com/office/drawing/2014/main" id="{AC7A7428-D4EC-C556-77C2-43CFAC69C17A}"/>
                </a:ext>
              </a:extLst>
            </p:cNvPr>
            <p:cNvSpPr txBox="1"/>
            <p:nvPr/>
          </p:nvSpPr>
          <p:spPr>
            <a:xfrm>
              <a:off x="5334143" y="4487881"/>
              <a:ext cx="2584362" cy="16312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Lato" panose="020F0502020204030203" pitchFamily="34" charset="0"/>
                  <a:cs typeface="Lato" panose="020F0502020204030203" pitchFamily="34" charset="0"/>
                  <a:sym typeface="Arial"/>
                </a:rPr>
                <a:t>Method {BP Method}</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Lato" panose="020F0502020204030203" pitchFamily="34" charset="0"/>
                  <a:cs typeface="Lato" panose="020F0502020204030203" pitchFamily="34" charset="0"/>
                  <a:sym typeface="Arial"/>
                </a:rPr>
                <a:t>Invasive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Lato" panose="020F0502020204030203" pitchFamily="34" charset="0"/>
                  <a:cs typeface="Lato" panose="020F0502020204030203" pitchFamily="34" charset="0"/>
                  <a:sym typeface="Arial"/>
                </a:rPr>
                <a:t>Noninvasive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Lato" panose="020F0502020204030203" pitchFamily="34" charset="0"/>
                  <a:cs typeface="Lato" panose="020F0502020204030203" pitchFamily="34" charset="0"/>
                  <a:sym typeface="Arial"/>
                </a:rPr>
                <a:t>Palpation</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Lato" panose="020F0502020204030203" pitchFamily="34" charset="0"/>
                  <a:cs typeface="Lato" panose="020F0502020204030203" pitchFamily="34" charset="0"/>
                  <a:sym typeface="Arial"/>
                </a:rPr>
                <a:t>CNAP</a:t>
              </a:r>
            </a:p>
          </p:txBody>
        </p:sp>
        <p:sp>
          <p:nvSpPr>
            <p:cNvPr id="8" name="Oval 7">
              <a:extLst>
                <a:ext uri="{FF2B5EF4-FFF2-40B4-BE49-F238E27FC236}">
                  <a16:creationId xmlns:a16="http://schemas.microsoft.com/office/drawing/2014/main" id="{6C1759C4-5330-F49D-0D30-7DC4ECC2D4F4}"/>
                </a:ext>
              </a:extLst>
            </p:cNvPr>
            <p:cNvSpPr/>
            <p:nvPr/>
          </p:nvSpPr>
          <p:spPr>
            <a:xfrm>
              <a:off x="4540608" y="4349625"/>
              <a:ext cx="4023360" cy="1828800"/>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white"/>
                </a:solidFill>
                <a:effectLst/>
                <a:uLnTx/>
                <a:uFillTx/>
                <a:latin typeface="Lato"/>
                <a:ea typeface="+mn-ea"/>
                <a:cs typeface="+mn-cs"/>
                <a:sym typeface="Arial"/>
              </a:endParaRPr>
            </a:p>
          </p:txBody>
        </p:sp>
        <p:cxnSp>
          <p:nvCxnSpPr>
            <p:cNvPr id="9" name="Straight Arrow Connector 8">
              <a:extLst>
                <a:ext uri="{FF2B5EF4-FFF2-40B4-BE49-F238E27FC236}">
                  <a16:creationId xmlns:a16="http://schemas.microsoft.com/office/drawing/2014/main" id="{BFF1ECE8-7B2F-CE74-9A40-F3395EA2A340}"/>
                </a:ext>
              </a:extLst>
            </p:cNvPr>
            <p:cNvCxnSpPr>
              <a:cxnSpLocks/>
              <a:stCxn id="5" idx="2"/>
              <a:endCxn id="8" idx="0"/>
            </p:cNvCxnSpPr>
            <p:nvPr/>
          </p:nvCxnSpPr>
          <p:spPr>
            <a:xfrm flipH="1">
              <a:off x="6552288" y="2330949"/>
              <a:ext cx="1994815" cy="2018676"/>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8657F166-8308-819B-8FBC-243ABC9AF288}"/>
              </a:ext>
            </a:extLst>
          </p:cNvPr>
          <p:cNvGrpSpPr/>
          <p:nvPr/>
        </p:nvGrpSpPr>
        <p:grpSpPr>
          <a:xfrm>
            <a:off x="1049865" y="3736876"/>
            <a:ext cx="4825857" cy="2059181"/>
            <a:chOff x="4150303" y="3549714"/>
            <a:chExt cx="4825857" cy="2059181"/>
          </a:xfrm>
        </p:grpSpPr>
        <p:sp>
          <p:nvSpPr>
            <p:cNvPr id="11" name="TextBox 10">
              <a:extLst>
                <a:ext uri="{FF2B5EF4-FFF2-40B4-BE49-F238E27FC236}">
                  <a16:creationId xmlns:a16="http://schemas.microsoft.com/office/drawing/2014/main" id="{D47F043A-947B-EE2C-E8CB-9E65BA4777D1}"/>
                </a:ext>
              </a:extLst>
            </p:cNvPr>
            <p:cNvSpPr txBox="1"/>
            <p:nvPr/>
          </p:nvSpPr>
          <p:spPr>
            <a:xfrm>
              <a:off x="4652822" y="4380307"/>
              <a:ext cx="3847528"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Lato" panose="020F0502020204030203" pitchFamily="34" charset="0"/>
                  <a:cs typeface="Lato" panose="020F0502020204030203" pitchFamily="34" charset="0"/>
                  <a:sym typeface="Arial"/>
                </a:rPr>
                <a:t>Patient Position {BP Pt Position}</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Lato" panose="020F0502020204030203" pitchFamily="34" charset="0"/>
                  <a:cs typeface="Lato" panose="020F0502020204030203" pitchFamily="34" charset="0"/>
                  <a:sym typeface="Arial"/>
                </a:rPr>
                <a:t>Sitting</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Lato" panose="020F0502020204030203" pitchFamily="34" charset="0"/>
                  <a:cs typeface="Lato" panose="020F0502020204030203" pitchFamily="34" charset="0"/>
                  <a:sym typeface="Arial"/>
                </a:rPr>
                <a:t>Standing</a:t>
              </a:r>
            </a:p>
          </p:txBody>
        </p:sp>
        <p:sp>
          <p:nvSpPr>
            <p:cNvPr id="12" name="Oval 11">
              <a:extLst>
                <a:ext uri="{FF2B5EF4-FFF2-40B4-BE49-F238E27FC236}">
                  <a16:creationId xmlns:a16="http://schemas.microsoft.com/office/drawing/2014/main" id="{A8E4C087-0EDA-E1A0-B27B-AED963F54CAD}"/>
                </a:ext>
              </a:extLst>
            </p:cNvPr>
            <p:cNvSpPr/>
            <p:nvPr/>
          </p:nvSpPr>
          <p:spPr>
            <a:xfrm>
              <a:off x="4150303" y="4172247"/>
              <a:ext cx="4825857" cy="1436648"/>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white"/>
                </a:solidFill>
                <a:effectLst/>
                <a:uLnTx/>
                <a:uFillTx/>
                <a:latin typeface="Lato"/>
                <a:ea typeface="+mn-ea"/>
                <a:cs typeface="+mn-cs"/>
                <a:sym typeface="Arial"/>
              </a:endParaRPr>
            </a:p>
          </p:txBody>
        </p:sp>
        <p:cxnSp>
          <p:nvCxnSpPr>
            <p:cNvPr id="13" name="Straight Arrow Connector 12">
              <a:extLst>
                <a:ext uri="{FF2B5EF4-FFF2-40B4-BE49-F238E27FC236}">
                  <a16:creationId xmlns:a16="http://schemas.microsoft.com/office/drawing/2014/main" id="{B6FA9E9D-2B69-9CCE-2D7D-F71D9A7B78D5}"/>
                </a:ext>
              </a:extLst>
            </p:cNvPr>
            <p:cNvCxnSpPr>
              <a:cxnSpLocks/>
              <a:endCxn id="12" idx="0"/>
            </p:cNvCxnSpPr>
            <p:nvPr/>
          </p:nvCxnSpPr>
          <p:spPr>
            <a:xfrm flipH="1">
              <a:off x="6563232" y="3549714"/>
              <a:ext cx="1430394" cy="62253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Slide Number Placeholder 6">
            <a:extLst>
              <a:ext uri="{FF2B5EF4-FFF2-40B4-BE49-F238E27FC236}">
                <a16:creationId xmlns:a16="http://schemas.microsoft.com/office/drawing/2014/main" id="{C387BF21-5A0D-32E8-0BA2-8240B3AE411C}"/>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233647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ppt_h/2"/>
                                          </p:val>
                                        </p:tav>
                                        <p:tav tm="100000">
                                          <p:val>
                                            <p:strVal val="#ppt_y"/>
                                          </p:val>
                                        </p:tav>
                                      </p:tavLst>
                                    </p:anim>
                                    <p:anim calcmode="lin" valueType="num">
                                      <p:cBhvr>
                                        <p:cTn id="17" dur="500" fill="hold"/>
                                        <p:tgtEl>
                                          <p:spTgt spid="6"/>
                                        </p:tgtEl>
                                        <p:attrNameLst>
                                          <p:attrName>ppt_w</p:attrName>
                                        </p:attrNameLst>
                                      </p:cBhvr>
                                      <p:tavLst>
                                        <p:tav tm="0">
                                          <p:val>
                                            <p:strVal val="#ppt_w"/>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ppt_h/2"/>
                                          </p:val>
                                        </p:tav>
                                        <p:tav tm="100000">
                                          <p:val>
                                            <p:strVal val="#ppt_y"/>
                                          </p:val>
                                        </p:tav>
                                      </p:tavLst>
                                    </p:anim>
                                    <p:anim calcmode="lin" valueType="num">
                                      <p:cBhvr>
                                        <p:cTn id="25" dur="500" fill="hold"/>
                                        <p:tgtEl>
                                          <p:spTgt spid="10"/>
                                        </p:tgtEl>
                                        <p:attrNameLst>
                                          <p:attrName>ppt_w</p:attrName>
                                        </p:attrNameLst>
                                      </p:cBhvr>
                                      <p:tavLst>
                                        <p:tav tm="0">
                                          <p:val>
                                            <p:strVal val="#ppt_w"/>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a:xfrm>
            <a:off x="838200" y="365125"/>
            <a:ext cx="10515600" cy="1325563"/>
          </a:xfrm>
        </p:spPr>
        <p:txBody>
          <a:bodyPr>
            <a:noAutofit/>
          </a:bodyPr>
          <a:lstStyle/>
          <a:p>
            <a:r>
              <a:rPr lang="en-US" dirty="0"/>
              <a:t>Systolic BP Instance Data</a:t>
            </a:r>
          </a:p>
        </p:txBody>
      </p:sp>
      <p:sp>
        <p:nvSpPr>
          <p:cNvPr id="8" name="Content Placeholder 7">
            <a:extLst>
              <a:ext uri="{FF2B5EF4-FFF2-40B4-BE49-F238E27FC236}">
                <a16:creationId xmlns:a16="http://schemas.microsoft.com/office/drawing/2014/main" id="{F901A5D3-2CA8-9944-98C3-771D003F9DA5}"/>
              </a:ext>
            </a:extLst>
          </p:cNvPr>
          <p:cNvSpPr>
            <a:spLocks noGrp="1"/>
          </p:cNvSpPr>
          <p:nvPr>
            <p:ph idx="4294967295"/>
          </p:nvPr>
        </p:nvSpPr>
        <p:spPr>
          <a:xfrm>
            <a:off x="838199" y="2512535"/>
            <a:ext cx="4572000" cy="2500312"/>
          </a:xfrm>
          <a:prstGeom prst="rect">
            <a:avLst/>
          </a:prstGeom>
          <a:ln/>
        </p:spPr>
        <p:style>
          <a:lnRef idx="0">
            <a:schemeClr val="accent6"/>
          </a:lnRef>
          <a:fillRef idx="3">
            <a:schemeClr val="accent6"/>
          </a:fillRef>
          <a:effectRef idx="3">
            <a:schemeClr val="accent6"/>
          </a:effectRef>
          <a:fontRef idx="minor">
            <a:schemeClr val="lt1"/>
          </a:fontRef>
        </p:style>
        <p:txBody>
          <a:bodyPr>
            <a:normAutofit/>
          </a:bodyPr>
          <a:lstStyle/>
          <a:p>
            <a:pPr marL="0" lvl="1" indent="0">
              <a:buNone/>
            </a:pPr>
            <a:r>
              <a:rPr lang="en-US" sz="2400" dirty="0">
                <a:solidFill>
                  <a:schemeClr val="tx1"/>
                </a:solidFill>
                <a:latin typeface="Lato" panose="020F0502020204030203" pitchFamily="34" charset="0"/>
              </a:rPr>
              <a:t>Observation</a:t>
            </a:r>
          </a:p>
          <a:p>
            <a:pPr marL="346075" lvl="1" indent="-346075">
              <a:buNone/>
            </a:pPr>
            <a:r>
              <a:rPr lang="en-US" sz="2400" dirty="0">
                <a:solidFill>
                  <a:schemeClr val="tx1"/>
                </a:solidFill>
                <a:latin typeface="Lato" panose="020F0502020204030203" pitchFamily="34" charset="0"/>
              </a:rPr>
              <a:t>    code: 8459-0, </a:t>
            </a:r>
            <a:r>
              <a:rPr lang="en-US" sz="2400" dirty="0">
                <a:solidFill>
                  <a:schemeClr val="tx1"/>
                </a:solidFill>
                <a:highlight>
                  <a:srgbClr val="29A9E1"/>
                </a:highlight>
                <a:latin typeface="Lato" panose="020F0502020204030203" pitchFamily="34" charset="0"/>
              </a:rPr>
              <a:t>Systolic BP Sitting</a:t>
            </a:r>
          </a:p>
          <a:p>
            <a:pPr marL="0" lvl="1" indent="0">
              <a:buNone/>
            </a:pPr>
            <a:r>
              <a:rPr lang="en-US" sz="2400" dirty="0">
                <a:solidFill>
                  <a:schemeClr val="tx1"/>
                </a:solidFill>
                <a:latin typeface="Lato" panose="020F0502020204030203" pitchFamily="34" charset="0"/>
              </a:rPr>
              <a:t>    value: 120 mmHg</a:t>
            </a:r>
          </a:p>
          <a:p>
            <a:pPr marL="571500" lvl="1" indent="0">
              <a:buNone/>
            </a:pPr>
            <a:endParaRPr lang="en-US" sz="2400" dirty="0">
              <a:solidFill>
                <a:schemeClr val="tx1"/>
              </a:solidFill>
              <a:latin typeface="Lato" panose="020F0502020204030203" pitchFamily="34" charset="0"/>
            </a:endParaRPr>
          </a:p>
        </p:txBody>
      </p:sp>
      <p:sp>
        <p:nvSpPr>
          <p:cNvPr id="3" name="Content Placeholder 7">
            <a:extLst>
              <a:ext uri="{FF2B5EF4-FFF2-40B4-BE49-F238E27FC236}">
                <a16:creationId xmlns:a16="http://schemas.microsoft.com/office/drawing/2014/main" id="{79B60012-AB36-A584-5093-D2B5D9DA3A9F}"/>
              </a:ext>
            </a:extLst>
          </p:cNvPr>
          <p:cNvSpPr txBox="1">
            <a:spLocks/>
          </p:cNvSpPr>
          <p:nvPr/>
        </p:nvSpPr>
        <p:spPr>
          <a:xfrm>
            <a:off x="5764465" y="2517027"/>
            <a:ext cx="5669280" cy="2501324"/>
          </a:xfrm>
          <a:prstGeom prst="rect">
            <a:avLst/>
          </a:prstGeom>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fontScale="85000" lnSpcReduction="20000"/>
          </a:bodyPr>
          <a:lstStyle>
            <a:lvl1pPr indent="0" defTabSz="914318">
              <a:lnSpc>
                <a:spcPct val="100000"/>
              </a:lnSpc>
              <a:spcBef>
                <a:spcPts val="600"/>
              </a:spcBef>
              <a:buFont typeface="Arial" panose="020B0604020202020204" pitchFamily="34" charset="0"/>
              <a:buNone/>
              <a:defRPr sz="2000" b="0" i="0">
                <a:solidFill>
                  <a:srgbClr val="333333"/>
                </a:solidFill>
                <a:latin typeface="Century Gothic" panose="020B0502020202020204" pitchFamily="34" charset="0"/>
              </a:defRPr>
            </a:lvl1pPr>
            <a:lvl2pPr marL="0" lvl="1" indent="0" defTabSz="914318">
              <a:lnSpc>
                <a:spcPct val="100000"/>
              </a:lnSpc>
              <a:spcBef>
                <a:spcPts val="600"/>
              </a:spcBef>
              <a:buClr>
                <a:schemeClr val="accent3"/>
              </a:buClr>
              <a:buFont typeface="Arial" panose="020B0604020202020204" pitchFamily="34" charset="0"/>
              <a:buNone/>
              <a:defRPr sz="2400">
                <a:solidFill>
                  <a:srgbClr val="333333"/>
                </a:solidFill>
                <a:latin typeface="Century Gothic" panose="020B0502020202020204" pitchFamily="34" charset="0"/>
              </a:defRPr>
            </a:lvl2pPr>
            <a:lvl3pPr marL="406400" indent="-203200" defTabSz="914318">
              <a:lnSpc>
                <a:spcPct val="100000"/>
              </a:lnSpc>
              <a:spcBef>
                <a:spcPts val="600"/>
              </a:spcBef>
              <a:buClr>
                <a:schemeClr val="accent3"/>
              </a:buClr>
              <a:buFont typeface="Arial" panose="020B0604020202020204" pitchFamily="34" charset="0"/>
              <a:buChar char="•"/>
              <a:tabLst/>
              <a:defRPr sz="1600" b="0" i="0">
                <a:solidFill>
                  <a:srgbClr val="333333"/>
                </a:solidFill>
                <a:latin typeface="Century Gothic" panose="020B0502020202020204" pitchFamily="34" charset="0"/>
              </a:defRPr>
            </a:lvl3pPr>
            <a:lvl4pPr marL="628650" indent="-203200" defTabSz="914318">
              <a:lnSpc>
                <a:spcPct val="100000"/>
              </a:lnSpc>
              <a:spcBef>
                <a:spcPts val="600"/>
              </a:spcBef>
              <a:buClr>
                <a:schemeClr val="accent3"/>
              </a:buClr>
              <a:buFont typeface="Arial" panose="020B0604020202020204" pitchFamily="34" charset="0"/>
              <a:buChar char="•"/>
              <a:tabLst/>
              <a:defRPr sz="1400" b="0" i="0">
                <a:solidFill>
                  <a:srgbClr val="333333"/>
                </a:solidFill>
                <a:latin typeface="Century Gothic" panose="020B0502020202020204" pitchFamily="34" charset="0"/>
              </a:defRPr>
            </a:lvl4pPr>
            <a:lvl5pPr marL="863600" indent="-203200" defTabSz="914318">
              <a:lnSpc>
                <a:spcPct val="100000"/>
              </a:lnSpc>
              <a:spcBef>
                <a:spcPts val="600"/>
              </a:spcBef>
              <a:buClr>
                <a:schemeClr val="accent3"/>
              </a:buClr>
              <a:buFont typeface="Arial" panose="020B0604020202020204" pitchFamily="34" charset="0"/>
              <a:buChar char="•"/>
              <a:tabLst/>
              <a:defRPr sz="1200" b="0" i="0" baseline="0">
                <a:solidFill>
                  <a:srgbClr val="333333"/>
                </a:solidFill>
                <a:latin typeface="Century Gothic" panose="020B0502020202020204" pitchFamily="34" charset="0"/>
              </a:defRPr>
            </a:lvl5pPr>
            <a:lvl6pPr marL="2514374" indent="-228580" defTabSz="914318">
              <a:lnSpc>
                <a:spcPct val="90000"/>
              </a:lnSpc>
              <a:spcBef>
                <a:spcPts val="499"/>
              </a:spcBef>
              <a:buFont typeface="Arial" panose="020B0604020202020204" pitchFamily="34" charset="0"/>
              <a:buChar char="•"/>
            </a:lvl6pPr>
            <a:lvl7pPr marL="2971534" indent="-228580" defTabSz="914318">
              <a:lnSpc>
                <a:spcPct val="90000"/>
              </a:lnSpc>
              <a:spcBef>
                <a:spcPts val="499"/>
              </a:spcBef>
              <a:buFont typeface="Arial" panose="020B0604020202020204" pitchFamily="34" charset="0"/>
              <a:buChar char="•"/>
            </a:lvl7pPr>
            <a:lvl8pPr marL="3428692" indent="-228580" defTabSz="914318">
              <a:lnSpc>
                <a:spcPct val="90000"/>
              </a:lnSpc>
              <a:spcBef>
                <a:spcPts val="499"/>
              </a:spcBef>
              <a:buFont typeface="Arial" panose="020B0604020202020204" pitchFamily="34" charset="0"/>
              <a:buChar char="•"/>
            </a:lvl8pPr>
            <a:lvl9pPr marL="3885850" indent="-228580" defTabSz="914318">
              <a:lnSpc>
                <a:spcPct val="90000"/>
              </a:lnSpc>
              <a:spcBef>
                <a:spcPts val="499"/>
              </a:spcBef>
              <a:buFont typeface="Arial" panose="020B0604020202020204" pitchFamily="34" charset="0"/>
              <a:buChar char="•"/>
            </a:lvl9pPr>
          </a:lstStyle>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2400" b="0" i="0" u="none" strike="noStrike" kern="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sym typeface="Arial"/>
              </a:rPr>
              <a:t>Observation</a:t>
            </a: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2400" b="0" i="0" u="none" strike="noStrike" kern="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sym typeface="Arial"/>
              </a:rPr>
              <a:t>    code: 8480-6, </a:t>
            </a:r>
            <a:r>
              <a:rPr kumimoji="0" lang="en-US" sz="2400" b="0" i="0" u="none" strike="noStrike" kern="0" cap="none" spc="0" normalizeH="0" baseline="0" noProof="0" dirty="0">
                <a:ln>
                  <a:noFill/>
                </a:ln>
                <a:solidFill>
                  <a:srgbClr val="333333"/>
                </a:solidFill>
                <a:effectLst/>
                <a:highlight>
                  <a:srgbClr val="FFFF00"/>
                </a:highlight>
                <a:uLnTx/>
                <a:uFillTx/>
                <a:latin typeface="Lato" panose="020F0502020204030203" pitchFamily="34" charset="0"/>
                <a:ea typeface="Lato" panose="020F0502020204030203" pitchFamily="34" charset="0"/>
                <a:cs typeface="Lato" panose="020F0502020204030203" pitchFamily="34" charset="0"/>
                <a:sym typeface="Arial"/>
              </a:rPr>
              <a:t>Systolic BP</a:t>
            </a: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2400" b="0" i="0" u="none" strike="noStrike" kern="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sym typeface="Arial"/>
              </a:rPr>
              <a:t>    </a:t>
            </a:r>
            <a:r>
              <a:rPr kumimoji="0" lang="en-US" sz="2400" b="0" i="0" u="none" strike="noStrike" kern="0" cap="none" spc="0" normalizeH="0" baseline="0" noProof="0" dirty="0">
                <a:ln>
                  <a:noFill/>
                </a:ln>
                <a:solidFill>
                  <a:srgbClr val="333333"/>
                </a:solidFill>
                <a:effectLst/>
                <a:highlight>
                  <a:srgbClr val="FFFF00"/>
                </a:highlight>
                <a:uLnTx/>
                <a:uFillTx/>
                <a:latin typeface="Lato" panose="020F0502020204030203" pitchFamily="34" charset="0"/>
                <a:ea typeface="Lato" panose="020F0502020204030203" pitchFamily="34" charset="0"/>
                <a:cs typeface="Lato" panose="020F0502020204030203" pitchFamily="34" charset="0"/>
                <a:sym typeface="Arial"/>
              </a:rPr>
              <a:t>original/pre-coordinated</a:t>
            </a:r>
            <a:r>
              <a:rPr kumimoji="0" lang="en-US" sz="2400" b="0" i="0" u="none" strike="noStrike" kern="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sym typeface="Arial"/>
              </a:rPr>
              <a:t>:  8459-0</a:t>
            </a: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2400" b="0" i="0" u="none" strike="noStrike" kern="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sym typeface="Arial"/>
              </a:rPr>
              <a:t>    value: 120 mmHg</a:t>
            </a: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2400" b="0" i="0" u="none" strike="noStrike" kern="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sym typeface="Arial"/>
              </a:rPr>
              <a:t>    </a:t>
            </a:r>
            <a:r>
              <a:rPr kumimoji="0" lang="en-US" sz="2400" b="0" i="0" u="none" strike="noStrike" kern="0" cap="none" spc="0" normalizeH="0" baseline="0" noProof="0" dirty="0">
                <a:ln>
                  <a:noFill/>
                </a:ln>
                <a:solidFill>
                  <a:srgbClr val="333333"/>
                </a:solidFill>
                <a:effectLst/>
                <a:highlight>
                  <a:srgbClr val="FFFF00"/>
                </a:highlight>
                <a:uLnTx/>
                <a:uFillTx/>
                <a:latin typeface="Lato" panose="020F0502020204030203" pitchFamily="34" charset="0"/>
                <a:ea typeface="Lato" panose="020F0502020204030203" pitchFamily="34" charset="0"/>
                <a:cs typeface="Lato" panose="020F0502020204030203" pitchFamily="34" charset="0"/>
                <a:sym typeface="Arial"/>
              </a:rPr>
              <a:t>method</a:t>
            </a:r>
            <a:r>
              <a:rPr kumimoji="0" lang="en-US" sz="2400" b="0" i="0" u="none" strike="noStrike" kern="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sym typeface="Arial"/>
              </a:rPr>
              <a:t>: </a:t>
            </a:r>
            <a:r>
              <a:rPr kumimoji="0" lang="en-US" sz="2400" b="0" i="0" u="none" strike="noStrike" kern="0" cap="none" spc="0" normalizeH="0" baseline="0" noProof="0" dirty="0">
                <a:ln>
                  <a:noFill/>
                </a:ln>
                <a:solidFill>
                  <a:srgbClr val="333333"/>
                </a:solidFill>
                <a:effectLst/>
                <a:highlight>
                  <a:srgbClr val="00FF00"/>
                </a:highlight>
                <a:uLnTx/>
                <a:uFillTx/>
                <a:latin typeface="Lato" panose="020F0502020204030203" pitchFamily="34" charset="0"/>
                <a:ea typeface="Lato" panose="020F0502020204030203" pitchFamily="34" charset="0"/>
                <a:cs typeface="Lato" panose="020F0502020204030203" pitchFamily="34" charset="0"/>
                <a:sym typeface="Arial"/>
              </a:rPr>
              <a:t>Non-invasive (qualifier)</a:t>
            </a: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2400" b="0" i="0" u="none" strike="noStrike" kern="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sym typeface="Arial"/>
              </a:rPr>
              <a:t>                   (SNOMED CT# 22762002)</a:t>
            </a: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2400" b="0" i="0" u="none" strike="noStrike" kern="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sym typeface="Arial"/>
              </a:rPr>
              <a:t>     </a:t>
            </a:r>
            <a:r>
              <a:rPr kumimoji="0" lang="en-US" sz="2400" b="0" i="0" u="none" strike="noStrike" kern="0" cap="none" spc="0" normalizeH="0" baseline="0" noProof="0" dirty="0" err="1">
                <a:ln>
                  <a:noFill/>
                </a:ln>
                <a:solidFill>
                  <a:srgbClr val="333333"/>
                </a:solidFill>
                <a:effectLst/>
                <a:highlight>
                  <a:srgbClr val="FFFF00"/>
                </a:highlight>
                <a:uLnTx/>
                <a:uFillTx/>
                <a:latin typeface="Lato" panose="020F0502020204030203" pitchFamily="34" charset="0"/>
                <a:ea typeface="Lato" panose="020F0502020204030203" pitchFamily="34" charset="0"/>
                <a:cs typeface="Lato" panose="020F0502020204030203" pitchFamily="34" charset="0"/>
                <a:sym typeface="Arial"/>
              </a:rPr>
              <a:t>bodyPosition</a:t>
            </a:r>
            <a:r>
              <a:rPr kumimoji="0" lang="en-US" sz="2400" b="0" i="0" u="none" strike="noStrike" kern="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sym typeface="Arial"/>
              </a:rPr>
              <a:t>: </a:t>
            </a:r>
            <a:r>
              <a:rPr kumimoji="0" lang="en-US" sz="2400" b="0" i="0" u="none" strike="noStrike" kern="0" cap="none" spc="0" normalizeH="0" baseline="0" noProof="0" dirty="0">
                <a:ln>
                  <a:noFill/>
                </a:ln>
                <a:solidFill>
                  <a:srgbClr val="333333"/>
                </a:solidFill>
                <a:effectLst/>
                <a:highlight>
                  <a:srgbClr val="00FF00"/>
                </a:highlight>
                <a:uLnTx/>
                <a:uFillTx/>
                <a:latin typeface="Lato" panose="020F0502020204030203" pitchFamily="34" charset="0"/>
                <a:ea typeface="Lato" panose="020F0502020204030203" pitchFamily="34" charset="0"/>
                <a:cs typeface="Lato" panose="020F0502020204030203" pitchFamily="34" charset="0"/>
                <a:sym typeface="Arial"/>
              </a:rPr>
              <a:t>Sitting position (finding)     </a:t>
            </a:r>
            <a:br>
              <a:rPr kumimoji="0" lang="en-US" sz="2400" b="0" i="0" u="none" strike="noStrike" kern="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sym typeface="Arial"/>
              </a:rPr>
            </a:br>
            <a:r>
              <a:rPr kumimoji="0" lang="en-US" sz="2400" b="0" i="0" u="none" strike="noStrike" kern="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sym typeface="Arial"/>
              </a:rPr>
              <a:t>                       (SNOMED CT#33586001)</a:t>
            </a: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endParaRPr kumimoji="0" lang="en-US" sz="2400" b="0" i="0" u="none" strike="noStrike" kern="0" cap="none" spc="0" normalizeH="0" baseline="0" noProof="0" dirty="0">
              <a:ln>
                <a:noFill/>
              </a:ln>
              <a:solidFill>
                <a:srgbClr val="333333"/>
              </a:solidFill>
              <a:effectLst/>
              <a:uLnTx/>
              <a:uFillTx/>
              <a:latin typeface="Century Gothic" panose="020B0502020202020204" pitchFamily="34" charset="0"/>
              <a:cs typeface="Lato" panose="020F0502020204030203" pitchFamily="34" charset="0"/>
              <a:sym typeface="Arial"/>
            </a:endParaRPr>
          </a:p>
        </p:txBody>
      </p:sp>
      <p:sp>
        <p:nvSpPr>
          <p:cNvPr id="5" name="TextBox 4">
            <a:extLst>
              <a:ext uri="{FF2B5EF4-FFF2-40B4-BE49-F238E27FC236}">
                <a16:creationId xmlns:a16="http://schemas.microsoft.com/office/drawing/2014/main" id="{7F07452C-0083-0F10-F5CD-2397AF75ED61}"/>
              </a:ext>
            </a:extLst>
          </p:cNvPr>
          <p:cNvSpPr txBox="1"/>
          <p:nvPr/>
        </p:nvSpPr>
        <p:spPr>
          <a:xfrm>
            <a:off x="838200" y="1957802"/>
            <a:ext cx="1840568" cy="52322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Century Gothic" panose="020B0502020202020204" pitchFamily="34" charset="0"/>
                <a:cs typeface="Lato" panose="020F0502020204030203" pitchFamily="34" charset="0"/>
                <a:sym typeface="Arial"/>
              </a:rPr>
              <a:t>Option</a:t>
            </a:r>
            <a:r>
              <a:rPr kumimoji="0" lang="en-US" sz="1400" b="1" i="0" u="none" strike="noStrike" kern="0" cap="none" spc="0" normalizeH="0" baseline="0" noProof="0" dirty="0">
                <a:ln>
                  <a:noFill/>
                </a:ln>
                <a:solidFill>
                  <a:srgbClr val="000000"/>
                </a:solidFill>
                <a:effectLst/>
                <a:uLnTx/>
                <a:uFillTx/>
                <a:latin typeface="Century Gothic" panose="020B0502020202020204" pitchFamily="34" charset="0"/>
                <a:cs typeface="Lato" panose="020F0502020204030203" pitchFamily="34" charset="0"/>
                <a:sym typeface="Arial"/>
              </a:rPr>
              <a:t> </a:t>
            </a:r>
            <a:r>
              <a:rPr kumimoji="0" lang="en-US" sz="2800" b="1" i="0" u="none" strike="noStrike" kern="0" cap="none" spc="0" normalizeH="0" baseline="0" noProof="0" dirty="0">
                <a:ln>
                  <a:noFill/>
                </a:ln>
                <a:solidFill>
                  <a:srgbClr val="000000"/>
                </a:solidFill>
                <a:effectLst/>
                <a:uLnTx/>
                <a:uFillTx/>
                <a:latin typeface="Century Gothic" panose="020B0502020202020204" pitchFamily="34" charset="0"/>
                <a:cs typeface="Lato" panose="020F0502020204030203" pitchFamily="34" charset="0"/>
                <a:sym typeface="Arial"/>
              </a:rPr>
              <a:t>#1</a:t>
            </a:r>
          </a:p>
        </p:txBody>
      </p:sp>
      <p:sp>
        <p:nvSpPr>
          <p:cNvPr id="6" name="TextBox 5">
            <a:extLst>
              <a:ext uri="{FF2B5EF4-FFF2-40B4-BE49-F238E27FC236}">
                <a16:creationId xmlns:a16="http://schemas.microsoft.com/office/drawing/2014/main" id="{931461F1-ED5A-9C4D-60A3-69E4DD260BCA}"/>
              </a:ext>
            </a:extLst>
          </p:cNvPr>
          <p:cNvSpPr txBox="1"/>
          <p:nvPr/>
        </p:nvSpPr>
        <p:spPr>
          <a:xfrm>
            <a:off x="5764465" y="1970977"/>
            <a:ext cx="3499676" cy="52322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chemeClr val="bg1"/>
                </a:solidFill>
                <a:effectLst/>
                <a:uLnTx/>
                <a:uFillTx/>
                <a:latin typeface="Century Gothic" panose="020B0502020202020204" pitchFamily="34" charset="0"/>
                <a:cs typeface="Lato" panose="020F0502020204030203" pitchFamily="34" charset="0"/>
                <a:sym typeface="Arial"/>
              </a:rPr>
              <a:t>Option</a:t>
            </a:r>
            <a:r>
              <a:rPr kumimoji="0" lang="en-US" sz="1400" b="1" i="0" u="none" strike="noStrike" kern="0" cap="none" spc="0" normalizeH="0" baseline="0" noProof="0" dirty="0">
                <a:ln>
                  <a:noFill/>
                </a:ln>
                <a:solidFill>
                  <a:schemeClr val="bg1"/>
                </a:solidFill>
                <a:effectLst/>
                <a:uLnTx/>
                <a:uFillTx/>
                <a:latin typeface="Century Gothic" panose="020B0502020202020204" pitchFamily="34" charset="0"/>
                <a:cs typeface="Lato" panose="020F0502020204030203" pitchFamily="34" charset="0"/>
                <a:sym typeface="Arial"/>
              </a:rPr>
              <a:t> </a:t>
            </a:r>
            <a:r>
              <a:rPr kumimoji="0" lang="en-US" sz="2800" b="1" i="0" u="none" strike="noStrike" kern="0" cap="none" spc="0" normalizeH="0" baseline="0" noProof="0" dirty="0">
                <a:ln>
                  <a:noFill/>
                </a:ln>
                <a:solidFill>
                  <a:schemeClr val="bg1"/>
                </a:solidFill>
                <a:effectLst/>
                <a:uLnTx/>
                <a:uFillTx/>
                <a:latin typeface="Century Gothic" panose="020B0502020202020204" pitchFamily="34" charset="0"/>
                <a:cs typeface="Lato" panose="020F0502020204030203" pitchFamily="34" charset="0"/>
                <a:sym typeface="Arial"/>
              </a:rPr>
              <a:t>#2 Preferred</a:t>
            </a:r>
          </a:p>
        </p:txBody>
      </p:sp>
      <p:grpSp>
        <p:nvGrpSpPr>
          <p:cNvPr id="20" name="Group 19">
            <a:extLst>
              <a:ext uri="{FF2B5EF4-FFF2-40B4-BE49-F238E27FC236}">
                <a16:creationId xmlns:a16="http://schemas.microsoft.com/office/drawing/2014/main" id="{9C9DF333-C515-A615-27E2-7D9DDEB834B5}"/>
              </a:ext>
            </a:extLst>
          </p:cNvPr>
          <p:cNvGrpSpPr/>
          <p:nvPr/>
        </p:nvGrpSpPr>
        <p:grpSpPr>
          <a:xfrm>
            <a:off x="1608609" y="3316044"/>
            <a:ext cx="4855816" cy="2863726"/>
            <a:chOff x="1563901" y="3263467"/>
            <a:chExt cx="4855816" cy="2863726"/>
          </a:xfrm>
        </p:grpSpPr>
        <p:sp>
          <p:nvSpPr>
            <p:cNvPr id="4" name="TextBox 3">
              <a:extLst>
                <a:ext uri="{FF2B5EF4-FFF2-40B4-BE49-F238E27FC236}">
                  <a16:creationId xmlns:a16="http://schemas.microsoft.com/office/drawing/2014/main" id="{5FC193A5-E126-D0A1-2F72-AA8F2E2D1479}"/>
                </a:ext>
              </a:extLst>
            </p:cNvPr>
            <p:cNvSpPr txBox="1"/>
            <p:nvPr/>
          </p:nvSpPr>
          <p:spPr>
            <a:xfrm>
              <a:off x="1563901" y="5665528"/>
              <a:ext cx="4855816" cy="461665"/>
            </a:xfrm>
            <a:prstGeom prst="rect">
              <a:avLst/>
            </a:prstGeom>
            <a:noFill/>
            <a:ln w="63500">
              <a:solidFill>
                <a:schemeClr val="tx1"/>
              </a:solidFill>
            </a:ln>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highlight>
                    <a:srgbClr val="FFFF00"/>
                  </a:highlight>
                  <a:uLnTx/>
                  <a:uFillTx/>
                  <a:latin typeface="Lato" panose="020F0502020204030203" pitchFamily="34" charset="0"/>
                  <a:cs typeface="Lato" panose="020F0502020204030203" pitchFamily="34" charset="0"/>
                  <a:sym typeface="Arial"/>
                </a:rPr>
                <a:t>Attributes – Standard LOINC code</a:t>
              </a:r>
            </a:p>
          </p:txBody>
        </p:sp>
        <p:cxnSp>
          <p:nvCxnSpPr>
            <p:cNvPr id="7" name="Straight Arrow Connector 6">
              <a:extLst>
                <a:ext uri="{FF2B5EF4-FFF2-40B4-BE49-F238E27FC236}">
                  <a16:creationId xmlns:a16="http://schemas.microsoft.com/office/drawing/2014/main" id="{5E1D3B6A-061A-64BF-692D-71464DFD3B2C}"/>
                </a:ext>
              </a:extLst>
            </p:cNvPr>
            <p:cNvCxnSpPr>
              <a:cxnSpLocks/>
              <a:stCxn id="4" idx="0"/>
            </p:cNvCxnSpPr>
            <p:nvPr/>
          </p:nvCxnSpPr>
          <p:spPr>
            <a:xfrm flipV="1">
              <a:off x="3991809" y="3980329"/>
              <a:ext cx="2100896" cy="1685199"/>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C567620-702E-847A-A617-6A60743E133A}"/>
                </a:ext>
              </a:extLst>
            </p:cNvPr>
            <p:cNvCxnSpPr>
              <a:cxnSpLocks/>
              <a:stCxn id="4" idx="0"/>
            </p:cNvCxnSpPr>
            <p:nvPr/>
          </p:nvCxnSpPr>
          <p:spPr>
            <a:xfrm flipV="1">
              <a:off x="3991809" y="3263467"/>
              <a:ext cx="2100896" cy="240206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439A51B3-E79A-990F-D6C5-EFDCAB2653D9}"/>
              </a:ext>
            </a:extLst>
          </p:cNvPr>
          <p:cNvGrpSpPr/>
          <p:nvPr/>
        </p:nvGrpSpPr>
        <p:grpSpPr>
          <a:xfrm>
            <a:off x="8568616" y="4032906"/>
            <a:ext cx="3401893" cy="2146864"/>
            <a:chOff x="8568616" y="4032906"/>
            <a:chExt cx="3401893" cy="2146864"/>
          </a:xfrm>
        </p:grpSpPr>
        <p:sp>
          <p:nvSpPr>
            <p:cNvPr id="22" name="TextBox 21">
              <a:extLst>
                <a:ext uri="{FF2B5EF4-FFF2-40B4-BE49-F238E27FC236}">
                  <a16:creationId xmlns:a16="http://schemas.microsoft.com/office/drawing/2014/main" id="{130DCCD1-8FC2-E902-79EA-E18057067EEE}"/>
                </a:ext>
              </a:extLst>
            </p:cNvPr>
            <p:cNvSpPr txBox="1"/>
            <p:nvPr/>
          </p:nvSpPr>
          <p:spPr>
            <a:xfrm>
              <a:off x="8568616" y="5718105"/>
              <a:ext cx="3401893" cy="461665"/>
            </a:xfrm>
            <a:prstGeom prst="rect">
              <a:avLst/>
            </a:prstGeom>
            <a:noFill/>
            <a:ln w="63500">
              <a:solidFill>
                <a:schemeClr val="tx1"/>
              </a:solidFill>
            </a:ln>
          </p:spPr>
          <p:txBody>
            <a:bodyPr wrap="square" rtlCol="0" anchor="ctr">
              <a:spAutoFit/>
            </a:bodyPr>
            <a:lstStyle>
              <a:defPPr marR="0" lvl="0" algn="l" rtl="0">
                <a:lnSpc>
                  <a:spcPct val="100000"/>
                </a:lnSpc>
                <a:spcBef>
                  <a:spcPts val="0"/>
                </a:spcBef>
                <a:spcAft>
                  <a:spcPts val="0"/>
                </a:spcAft>
              </a:defPPr>
              <a:lvl1pPr>
                <a:defRPr sz="24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highlight>
                    <a:srgbClr val="00FF00"/>
                  </a:highlight>
                  <a:uLnTx/>
                  <a:uFillTx/>
                  <a:latin typeface="Lato" panose="020F0502020204030203" pitchFamily="34" charset="0"/>
                  <a:cs typeface="Lato" panose="020F0502020204030203" pitchFamily="34" charset="0"/>
                  <a:sym typeface="Arial"/>
                </a:rPr>
                <a:t>Values from a value set</a:t>
              </a:r>
            </a:p>
          </p:txBody>
        </p:sp>
        <p:cxnSp>
          <p:nvCxnSpPr>
            <p:cNvPr id="23" name="Straight Arrow Connector 22">
              <a:extLst>
                <a:ext uri="{FF2B5EF4-FFF2-40B4-BE49-F238E27FC236}">
                  <a16:creationId xmlns:a16="http://schemas.microsoft.com/office/drawing/2014/main" id="{8737C466-7628-03DF-628B-FABDEFF489DD}"/>
                </a:ext>
              </a:extLst>
            </p:cNvPr>
            <p:cNvCxnSpPr>
              <a:cxnSpLocks/>
              <a:stCxn id="22" idx="0"/>
            </p:cNvCxnSpPr>
            <p:nvPr/>
          </p:nvCxnSpPr>
          <p:spPr>
            <a:xfrm flipH="1" flipV="1">
              <a:off x="9692640" y="4032906"/>
              <a:ext cx="576923" cy="1685199"/>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B9856D1-F379-DC20-2195-4A44E0319116}"/>
                </a:ext>
              </a:extLst>
            </p:cNvPr>
            <p:cNvCxnSpPr>
              <a:cxnSpLocks/>
              <a:stCxn id="22" idx="0"/>
            </p:cNvCxnSpPr>
            <p:nvPr/>
          </p:nvCxnSpPr>
          <p:spPr>
            <a:xfrm flipH="1" flipV="1">
              <a:off x="9264141" y="4693920"/>
              <a:ext cx="1005422" cy="102418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Slide Number Placeholder 6">
            <a:extLst>
              <a:ext uri="{FF2B5EF4-FFF2-40B4-BE49-F238E27FC236}">
                <a16:creationId xmlns:a16="http://schemas.microsoft.com/office/drawing/2014/main" id="{4578ECDC-E1A5-64AA-4859-41B56F1AA266}"/>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176028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100000">
                                          <p:val>
                                            <p:strVal val="#ppt_x"/>
                                          </p:val>
                                        </p:tav>
                                      </p:tavLst>
                                    </p:anim>
                                    <p:anim calcmode="lin" valueType="num">
                                      <p:cBhvr>
                                        <p:cTn id="8" dur="500" fill="hold"/>
                                        <p:tgtEl>
                                          <p:spTgt spid="20"/>
                                        </p:tgtEl>
                                        <p:attrNameLst>
                                          <p:attrName>ppt_y</p:attrName>
                                        </p:attrNameLst>
                                      </p:cBhvr>
                                      <p:tavLst>
                                        <p:tav tm="0">
                                          <p:val>
                                            <p:strVal val="#ppt_y+#ppt_h/2"/>
                                          </p:val>
                                        </p:tav>
                                        <p:tav tm="100000">
                                          <p:val>
                                            <p:strVal val="#ppt_y"/>
                                          </p:val>
                                        </p:tav>
                                      </p:tavLst>
                                    </p:anim>
                                    <p:anim calcmode="lin" valueType="num">
                                      <p:cBhvr>
                                        <p:cTn id="9" dur="500" fill="hold"/>
                                        <p:tgtEl>
                                          <p:spTgt spid="20"/>
                                        </p:tgtEl>
                                        <p:attrNameLst>
                                          <p:attrName>ppt_w</p:attrName>
                                        </p:attrNameLst>
                                      </p:cBhvr>
                                      <p:tavLst>
                                        <p:tav tm="0">
                                          <p:val>
                                            <p:strVal val="#ppt_w"/>
                                          </p:val>
                                        </p:tav>
                                        <p:tav tm="100000">
                                          <p:val>
                                            <p:strVal val="#ppt_w"/>
                                          </p:val>
                                        </p:tav>
                                      </p:tavLst>
                                    </p:anim>
                                    <p:anim calcmode="lin" valueType="num">
                                      <p:cBhvr>
                                        <p:cTn id="10"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4"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ppt_x</p:attrName>
                                        </p:attrNameLst>
                                      </p:cBhvr>
                                      <p:tavLst>
                                        <p:tav tm="0">
                                          <p:val>
                                            <p:strVal val="#ppt_x"/>
                                          </p:val>
                                        </p:tav>
                                        <p:tav tm="100000">
                                          <p:val>
                                            <p:strVal val="#ppt_x"/>
                                          </p:val>
                                        </p:tav>
                                      </p:tavLst>
                                    </p:anim>
                                    <p:anim calcmode="lin" valueType="num">
                                      <p:cBhvr>
                                        <p:cTn id="16" dur="500" fill="hold"/>
                                        <p:tgtEl>
                                          <p:spTgt spid="19"/>
                                        </p:tgtEl>
                                        <p:attrNameLst>
                                          <p:attrName>ppt_y</p:attrName>
                                        </p:attrNameLst>
                                      </p:cBhvr>
                                      <p:tavLst>
                                        <p:tav tm="0">
                                          <p:val>
                                            <p:strVal val="#ppt_y+#ppt_h/2"/>
                                          </p:val>
                                        </p:tav>
                                        <p:tav tm="100000">
                                          <p:val>
                                            <p:strVal val="#ppt_y"/>
                                          </p:val>
                                        </p:tav>
                                      </p:tavLst>
                                    </p:anim>
                                    <p:anim calcmode="lin" valueType="num">
                                      <p:cBhvr>
                                        <p:cTn id="17" dur="500" fill="hold"/>
                                        <p:tgtEl>
                                          <p:spTgt spid="19"/>
                                        </p:tgtEl>
                                        <p:attrNameLst>
                                          <p:attrName>ppt_w</p:attrName>
                                        </p:attrNameLst>
                                      </p:cBhvr>
                                      <p:tavLst>
                                        <p:tav tm="0">
                                          <p:val>
                                            <p:strVal val="#ppt_w"/>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6F0B9E9-3FA5-E3ED-A213-6E89850777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23DE84-E32D-2478-97D0-3D81FD51CE26}"/>
              </a:ext>
            </a:extLst>
          </p:cNvPr>
          <p:cNvSpPr>
            <a:spLocks noGrp="1"/>
          </p:cNvSpPr>
          <p:nvPr>
            <p:ph type="title"/>
          </p:nvPr>
        </p:nvSpPr>
        <p:spPr>
          <a:xfrm>
            <a:off x="920261" y="353402"/>
            <a:ext cx="10515600" cy="1325563"/>
          </a:xfrm>
          <a:noFill/>
        </p:spPr>
        <p:txBody>
          <a:bodyPr/>
          <a:lstStyle/>
          <a:p>
            <a:r>
              <a:rPr lang="en-US" dirty="0"/>
              <a:t>Neisseria gonorrhoeae DNA example</a:t>
            </a:r>
          </a:p>
        </p:txBody>
      </p:sp>
      <p:sp>
        <p:nvSpPr>
          <p:cNvPr id="6" name="Content Placeholder 5">
            <a:extLst>
              <a:ext uri="{FF2B5EF4-FFF2-40B4-BE49-F238E27FC236}">
                <a16:creationId xmlns:a16="http://schemas.microsoft.com/office/drawing/2014/main" id="{1E8B6C5E-B8C7-B223-6906-E7203A26D1D7}"/>
              </a:ext>
            </a:extLst>
          </p:cNvPr>
          <p:cNvSpPr>
            <a:spLocks noGrp="1"/>
          </p:cNvSpPr>
          <p:nvPr>
            <p:ph idx="1"/>
          </p:nvPr>
        </p:nvSpPr>
        <p:spPr/>
        <p:txBody>
          <a:bodyPr/>
          <a:lstStyle/>
          <a:p>
            <a:endParaRPr lang="en-US"/>
          </a:p>
        </p:txBody>
      </p:sp>
      <p:graphicFrame>
        <p:nvGraphicFramePr>
          <p:cNvPr id="4" name="Table 3">
            <a:extLst>
              <a:ext uri="{FF2B5EF4-FFF2-40B4-BE49-F238E27FC236}">
                <a16:creationId xmlns:a16="http://schemas.microsoft.com/office/drawing/2014/main" id="{98530A8A-E132-8B49-820A-5CE91D54ED85}"/>
              </a:ext>
            </a:extLst>
          </p:cNvPr>
          <p:cNvGraphicFramePr>
            <a:graphicFrameLocks noGrp="1"/>
          </p:cNvGraphicFramePr>
          <p:nvPr/>
        </p:nvGraphicFramePr>
        <p:xfrm>
          <a:off x="920261" y="1813902"/>
          <a:ext cx="10515601" cy="4756777"/>
        </p:xfrm>
        <a:graphic>
          <a:graphicData uri="http://schemas.openxmlformats.org/drawingml/2006/table">
            <a:tbl>
              <a:tblPr firstRow="1" bandRow="1">
                <a:tableStyleId>{21E4AEA4-8DFA-4A89-87EB-49C32662AFE0}</a:tableStyleId>
              </a:tblPr>
              <a:tblGrid>
                <a:gridCol w="1120610">
                  <a:extLst>
                    <a:ext uri="{9D8B030D-6E8A-4147-A177-3AD203B41FA5}">
                      <a16:colId xmlns:a16="http://schemas.microsoft.com/office/drawing/2014/main" val="2156111280"/>
                    </a:ext>
                  </a:extLst>
                </a:gridCol>
                <a:gridCol w="3166153">
                  <a:extLst>
                    <a:ext uri="{9D8B030D-6E8A-4147-A177-3AD203B41FA5}">
                      <a16:colId xmlns:a16="http://schemas.microsoft.com/office/drawing/2014/main" val="203077264"/>
                    </a:ext>
                  </a:extLst>
                </a:gridCol>
                <a:gridCol w="1034993">
                  <a:extLst>
                    <a:ext uri="{9D8B030D-6E8A-4147-A177-3AD203B41FA5}">
                      <a16:colId xmlns:a16="http://schemas.microsoft.com/office/drawing/2014/main" val="3816770369"/>
                    </a:ext>
                  </a:extLst>
                </a:gridCol>
                <a:gridCol w="708690">
                  <a:extLst>
                    <a:ext uri="{9D8B030D-6E8A-4147-A177-3AD203B41FA5}">
                      <a16:colId xmlns:a16="http://schemas.microsoft.com/office/drawing/2014/main" val="1183592222"/>
                    </a:ext>
                  </a:extLst>
                </a:gridCol>
                <a:gridCol w="1731852">
                  <a:extLst>
                    <a:ext uri="{9D8B030D-6E8A-4147-A177-3AD203B41FA5}">
                      <a16:colId xmlns:a16="http://schemas.microsoft.com/office/drawing/2014/main" val="2127367525"/>
                    </a:ext>
                  </a:extLst>
                </a:gridCol>
                <a:gridCol w="715832">
                  <a:extLst>
                    <a:ext uri="{9D8B030D-6E8A-4147-A177-3AD203B41FA5}">
                      <a16:colId xmlns:a16="http://schemas.microsoft.com/office/drawing/2014/main" val="3547406177"/>
                    </a:ext>
                  </a:extLst>
                </a:gridCol>
                <a:gridCol w="2037471">
                  <a:extLst>
                    <a:ext uri="{9D8B030D-6E8A-4147-A177-3AD203B41FA5}">
                      <a16:colId xmlns:a16="http://schemas.microsoft.com/office/drawing/2014/main" val="2502687590"/>
                    </a:ext>
                  </a:extLst>
                </a:gridCol>
              </a:tblGrid>
              <a:tr h="416117">
                <a:tc>
                  <a:txBody>
                    <a:bodyPr/>
                    <a:lstStyle/>
                    <a:p>
                      <a:pPr marL="0" marR="0">
                        <a:spcBef>
                          <a:spcPts val="0"/>
                        </a:spcBef>
                        <a:spcAft>
                          <a:spcPts val="0"/>
                        </a:spcAft>
                      </a:pPr>
                      <a:r>
                        <a:rPr lang="en-US" sz="1800" b="1" kern="100" dirty="0">
                          <a:solidFill>
                            <a:schemeClr val="bg1"/>
                          </a:solidFill>
                          <a:effectLst/>
                          <a:latin typeface="Lato" panose="020F0502020204030203" pitchFamily="34" charset="0"/>
                        </a:rPr>
                        <a:t>New</a:t>
                      </a:r>
                      <a:endParaRPr lang="en-US" sz="1800" b="1" kern="1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1" kern="100" dirty="0">
                          <a:solidFill>
                            <a:schemeClr val="bg1"/>
                          </a:solidFill>
                          <a:effectLst/>
                          <a:latin typeface="Lato" panose="020F0502020204030203" pitchFamily="34" charset="0"/>
                        </a:rPr>
                        <a:t>Neisseria gonorrhoeae DNA</a:t>
                      </a:r>
                      <a:endParaRPr lang="en-US" sz="1800" b="1" kern="1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1" kern="100" dirty="0" err="1">
                          <a:solidFill>
                            <a:schemeClr val="bg1"/>
                          </a:solidFill>
                          <a:effectLst/>
                          <a:latin typeface="Lato" panose="020F0502020204030203" pitchFamily="34" charset="0"/>
                        </a:rPr>
                        <a:t>PrThr</a:t>
                      </a:r>
                      <a:endParaRPr lang="en-US" sz="1800" b="1" kern="1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1" kern="100" dirty="0">
                          <a:solidFill>
                            <a:schemeClr val="bg1"/>
                          </a:solidFill>
                          <a:effectLst/>
                          <a:latin typeface="Lato" panose="020F0502020204030203" pitchFamily="34" charset="0"/>
                        </a:rPr>
                        <a:t>Pt</a:t>
                      </a:r>
                      <a:endParaRPr lang="en-US" sz="1800" b="1" kern="1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1" kern="100" dirty="0">
                          <a:solidFill>
                            <a:schemeClr val="bg1"/>
                          </a:solidFill>
                          <a:effectLst/>
                          <a:latin typeface="Lato" panose="020F0502020204030203" pitchFamily="34" charset="0"/>
                        </a:rPr>
                        <a:t>{GC Specimen}</a:t>
                      </a:r>
                      <a:endParaRPr lang="en-US" sz="1800" b="1" kern="1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1" kern="100" dirty="0">
                          <a:solidFill>
                            <a:schemeClr val="bg1"/>
                          </a:solidFill>
                          <a:effectLst/>
                          <a:latin typeface="Lato" panose="020F0502020204030203" pitchFamily="34" charset="0"/>
                        </a:rPr>
                        <a:t>Ord</a:t>
                      </a:r>
                      <a:endParaRPr lang="en-US" sz="1800" b="1" kern="1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1" kern="100" dirty="0">
                          <a:solidFill>
                            <a:schemeClr val="bg1"/>
                          </a:solidFill>
                          <a:effectLst/>
                          <a:latin typeface="Lato" panose="020F0502020204030203" pitchFamily="34" charset="0"/>
                        </a:rPr>
                        <a:t>{GC DNA method}</a:t>
                      </a:r>
                      <a:endParaRPr lang="en-US" sz="1800" b="1" kern="1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450679594"/>
                  </a:ext>
                </a:extLst>
              </a:tr>
              <a:tr h="406634">
                <a:tc>
                  <a:txBody>
                    <a:bodyPr/>
                    <a:lstStyle/>
                    <a:p>
                      <a:pPr marL="0" marR="0" algn="r">
                        <a:spcBef>
                          <a:spcPts val="0"/>
                        </a:spcBef>
                        <a:spcAft>
                          <a:spcPts val="0"/>
                        </a:spcAft>
                      </a:pPr>
                      <a:r>
                        <a:rPr lang="en-US" sz="1800" b="0" kern="100" dirty="0">
                          <a:solidFill>
                            <a:schemeClr val="tx1"/>
                          </a:solidFill>
                          <a:effectLst/>
                          <a:latin typeface="Lato" panose="020F0502020204030203" pitchFamily="34" charset="0"/>
                        </a:rPr>
                        <a:t>24111-7</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Neisseria gonorrhoeae DNA</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PrThr</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Pt</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XXX</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rgbClr val="FFFF00"/>
                    </a:solidFill>
                  </a:tcP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Ord</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Probe.amp.tar</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803625497"/>
                  </a:ext>
                </a:extLst>
              </a:tr>
              <a:tr h="406634">
                <a:tc>
                  <a:txBody>
                    <a:bodyPr/>
                    <a:lstStyle/>
                    <a:p>
                      <a:pPr marL="0" marR="0" algn="r">
                        <a:spcBef>
                          <a:spcPts val="0"/>
                        </a:spcBef>
                        <a:spcAft>
                          <a:spcPts val="0"/>
                        </a:spcAft>
                      </a:pPr>
                      <a:r>
                        <a:rPr lang="en-US" sz="1800" b="0" kern="100" dirty="0">
                          <a:solidFill>
                            <a:schemeClr val="tx1"/>
                          </a:solidFill>
                          <a:effectLst/>
                          <a:latin typeface="Lato" panose="020F0502020204030203" pitchFamily="34" charset="0"/>
                        </a:rPr>
                        <a:t>43403-5</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Neisseria gonorrhoeae DNA</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PrThr</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Pt</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XXX</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rgbClr val="FFFF00"/>
                    </a:solidFill>
                  </a:tcP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Ord</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Probe.amp.sig</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460516761"/>
                  </a:ext>
                </a:extLst>
              </a:tr>
              <a:tr h="406634">
                <a:tc>
                  <a:txBody>
                    <a:bodyPr/>
                    <a:lstStyle/>
                    <a:p>
                      <a:pPr marL="0" marR="0" algn="r">
                        <a:spcBef>
                          <a:spcPts val="0"/>
                        </a:spcBef>
                        <a:spcAft>
                          <a:spcPts val="0"/>
                        </a:spcAft>
                      </a:pPr>
                      <a:r>
                        <a:rPr lang="en-US" sz="1800" b="0" kern="100" dirty="0">
                          <a:solidFill>
                            <a:schemeClr val="tx1"/>
                          </a:solidFill>
                          <a:effectLst/>
                          <a:latin typeface="Lato" panose="020F0502020204030203" pitchFamily="34" charset="0"/>
                        </a:rPr>
                        <a:t>35735-0</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Neisseria gonorrhoeae DNA</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PrThr</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Pt</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Cnjt</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rgbClr val="FFFF00"/>
                    </a:solidFill>
                  </a:tcP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Ord</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Probe.amp.tar</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91672451"/>
                  </a:ext>
                </a:extLst>
              </a:tr>
              <a:tr h="406634">
                <a:tc>
                  <a:txBody>
                    <a:bodyPr/>
                    <a:lstStyle/>
                    <a:p>
                      <a:pPr marL="0" marR="0" algn="r">
                        <a:spcBef>
                          <a:spcPts val="0"/>
                        </a:spcBef>
                        <a:spcAft>
                          <a:spcPts val="0"/>
                        </a:spcAft>
                      </a:pPr>
                      <a:r>
                        <a:rPr lang="en-US" sz="1800" b="0" kern="100" dirty="0">
                          <a:solidFill>
                            <a:schemeClr val="tx1"/>
                          </a:solidFill>
                          <a:effectLst/>
                          <a:latin typeface="Lato" panose="020F0502020204030203" pitchFamily="34" charset="0"/>
                        </a:rPr>
                        <a:t>21414-8</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Neisseria gonorrhoeae DNA</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PrThr</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Pt</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Cvm</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rgbClr val="FFFF00"/>
                    </a:solidFill>
                  </a:tcP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Ord</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Probe.amp.tar</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696996227"/>
                  </a:ext>
                </a:extLst>
              </a:tr>
              <a:tr h="406634">
                <a:tc>
                  <a:txBody>
                    <a:bodyPr/>
                    <a:lstStyle/>
                    <a:p>
                      <a:pPr marL="0" marR="0" algn="r">
                        <a:spcBef>
                          <a:spcPts val="0"/>
                        </a:spcBef>
                        <a:spcAft>
                          <a:spcPts val="0"/>
                        </a:spcAft>
                      </a:pPr>
                      <a:r>
                        <a:rPr lang="en-US" sz="1800" b="0" kern="100" dirty="0">
                          <a:solidFill>
                            <a:schemeClr val="tx1"/>
                          </a:solidFill>
                          <a:effectLst/>
                          <a:latin typeface="Lato" panose="020F0502020204030203" pitchFamily="34" charset="0"/>
                        </a:rPr>
                        <a:t>96599-6</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Neisseria gonorrhoeae DNA</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PrThr</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Pt</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Cvx</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rgbClr val="FFFF00"/>
                    </a:solidFill>
                  </a:tcP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Ord</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Probe.amp.tar</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329268108"/>
                  </a:ext>
                </a:extLst>
              </a:tr>
              <a:tr h="406634">
                <a:tc>
                  <a:txBody>
                    <a:bodyPr/>
                    <a:lstStyle/>
                    <a:p>
                      <a:pPr marL="0" marR="0" algn="r">
                        <a:spcBef>
                          <a:spcPts val="0"/>
                        </a:spcBef>
                        <a:spcAft>
                          <a:spcPts val="0"/>
                        </a:spcAft>
                      </a:pPr>
                      <a:r>
                        <a:rPr lang="en-US" sz="1800" b="0" kern="100" dirty="0">
                          <a:solidFill>
                            <a:schemeClr val="tx1"/>
                          </a:solidFill>
                          <a:effectLst/>
                          <a:latin typeface="Lato" panose="020F0502020204030203" pitchFamily="34" charset="0"/>
                        </a:rPr>
                        <a:t>47387-6</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Neisseria gonorrhoeae DNA</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PrThr</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Pt</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Genital</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rgbClr val="FFFF00"/>
                    </a:solidFill>
                  </a:tcP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Ord</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Probe.amp.tar</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374676064"/>
                  </a:ext>
                </a:extLst>
              </a:tr>
              <a:tr h="406634">
                <a:tc>
                  <a:txBody>
                    <a:bodyPr/>
                    <a:lstStyle/>
                    <a:p>
                      <a:pPr marL="0" marR="0" algn="r">
                        <a:spcBef>
                          <a:spcPts val="0"/>
                        </a:spcBef>
                        <a:spcAft>
                          <a:spcPts val="0"/>
                        </a:spcAft>
                      </a:pPr>
                      <a:r>
                        <a:rPr lang="en-US" sz="1800" b="0" kern="100" dirty="0">
                          <a:solidFill>
                            <a:schemeClr val="tx1"/>
                          </a:solidFill>
                          <a:effectLst/>
                          <a:latin typeface="Lato" panose="020F0502020204030203" pitchFamily="34" charset="0"/>
                        </a:rPr>
                        <a:t>57180-2</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Neisseria gonorrhoeae DNA</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PrThr</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Pt</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Nph</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rgbClr val="FFFF00"/>
                    </a:solidFill>
                  </a:tcP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Ord</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Probe.amp.tar</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4007440"/>
                  </a:ext>
                </a:extLst>
              </a:tr>
              <a:tr h="406634">
                <a:tc>
                  <a:txBody>
                    <a:bodyPr/>
                    <a:lstStyle/>
                    <a:p>
                      <a:pPr marL="0" marR="0" algn="r">
                        <a:spcBef>
                          <a:spcPts val="0"/>
                        </a:spcBef>
                        <a:spcAft>
                          <a:spcPts val="0"/>
                        </a:spcAft>
                      </a:pPr>
                      <a:r>
                        <a:rPr lang="en-US" sz="1800" b="0" kern="100" dirty="0">
                          <a:solidFill>
                            <a:schemeClr val="tx1"/>
                          </a:solidFill>
                          <a:effectLst/>
                          <a:latin typeface="Lato" panose="020F0502020204030203" pitchFamily="34" charset="0"/>
                        </a:rPr>
                        <a:t>88225-8</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Neisseria gonorrhoeae DNA</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PrThr</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Pt</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Thrt</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rgbClr val="FFFF00"/>
                    </a:solidFill>
                  </a:tcP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Ord</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Probe.amp.tar</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906379691"/>
                  </a:ext>
                </a:extLst>
              </a:tr>
              <a:tr h="406634">
                <a:tc>
                  <a:txBody>
                    <a:bodyPr/>
                    <a:lstStyle/>
                    <a:p>
                      <a:pPr marL="0" marR="0" algn="r">
                        <a:spcBef>
                          <a:spcPts val="0"/>
                        </a:spcBef>
                        <a:spcAft>
                          <a:spcPts val="0"/>
                        </a:spcAft>
                      </a:pPr>
                      <a:r>
                        <a:rPr lang="en-US" sz="1800" b="0" kern="100" dirty="0">
                          <a:solidFill>
                            <a:schemeClr val="tx1"/>
                          </a:solidFill>
                          <a:effectLst/>
                          <a:latin typeface="Lato" panose="020F0502020204030203" pitchFamily="34" charset="0"/>
                        </a:rPr>
                        <a:t>21415-5</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Neisseria gonorrhoeae DNA</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PrThr</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Pt</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Urethra</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rgbClr val="FFFF00"/>
                    </a:solidFill>
                  </a:tcP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Ord</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Probe.amp.tar</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2055456"/>
                  </a:ext>
                </a:extLst>
              </a:tr>
              <a:tr h="272427">
                <a:tc>
                  <a:txBody>
                    <a:bodyPr/>
                    <a:lstStyle/>
                    <a:p>
                      <a:pPr marL="0" marR="0" algn="r">
                        <a:spcBef>
                          <a:spcPts val="0"/>
                        </a:spcBef>
                        <a:spcAft>
                          <a:spcPts val="0"/>
                        </a:spcAft>
                      </a:pPr>
                      <a:r>
                        <a:rPr lang="en-US" sz="1800" b="0" kern="100" dirty="0">
                          <a:solidFill>
                            <a:schemeClr val="tx1"/>
                          </a:solidFill>
                          <a:effectLst/>
                          <a:latin typeface="Lato" panose="020F0502020204030203" pitchFamily="34" charset="0"/>
                        </a:rPr>
                        <a:t>21416-3</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Neisseria gonorrhoeae DNA</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PrThr</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Pt</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Urine</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rgbClr val="FFFF00"/>
                    </a:solidFill>
                  </a:tcP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Ord</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Probe.amp.tar</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414290924"/>
                  </a:ext>
                </a:extLst>
              </a:tr>
              <a:tr h="406634">
                <a:tc>
                  <a:txBody>
                    <a:bodyPr/>
                    <a:lstStyle/>
                    <a:p>
                      <a:pPr marL="0" marR="0" algn="r">
                        <a:spcBef>
                          <a:spcPts val="0"/>
                        </a:spcBef>
                        <a:spcAft>
                          <a:spcPts val="0"/>
                        </a:spcAft>
                      </a:pPr>
                      <a:r>
                        <a:rPr lang="en-US" sz="1800" b="0" kern="100" dirty="0">
                          <a:solidFill>
                            <a:schemeClr val="tx1"/>
                          </a:solidFill>
                          <a:effectLst/>
                          <a:latin typeface="Lato" panose="020F0502020204030203" pitchFamily="34" charset="0"/>
                        </a:rPr>
                        <a:t>32705-6</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Neisseria gonorrhoeae DNA</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PrThr</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Pt</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Vag</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rgbClr val="FFFF00"/>
                    </a:solidFill>
                  </a:tcP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Ord</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Probe.amp.</a:t>
                      </a:r>
                      <a:r>
                        <a:rPr lang="en-US" sz="2000" b="0" kern="100" dirty="0" err="1">
                          <a:solidFill>
                            <a:schemeClr val="tx1"/>
                          </a:solidFill>
                          <a:effectLst/>
                        </a:rPr>
                        <a:t>tar</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109570017"/>
                  </a:ext>
                </a:extLst>
              </a:tr>
            </a:tbl>
          </a:graphicData>
        </a:graphic>
      </p:graphicFrame>
      <p:sp>
        <p:nvSpPr>
          <p:cNvPr id="3" name="Slide Number Placeholder 6">
            <a:extLst>
              <a:ext uri="{FF2B5EF4-FFF2-40B4-BE49-F238E27FC236}">
                <a16:creationId xmlns:a16="http://schemas.microsoft.com/office/drawing/2014/main" id="{075AB2EF-F896-000D-0E3E-3B3016E1BD6B}"/>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3076038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1325563"/>
          </a:xfrm>
        </p:spPr>
        <p:txBody>
          <a:bodyPr/>
          <a:lstStyle/>
          <a:p>
            <a:r>
              <a:rPr lang="en-US" dirty="0"/>
              <a:t>LOINC adoption around the world</a:t>
            </a:r>
          </a:p>
        </p:txBody>
      </p:sp>
      <p:sp>
        <p:nvSpPr>
          <p:cNvPr id="4" name="TextBox 3"/>
          <p:cNvSpPr txBox="1"/>
          <p:nvPr/>
        </p:nvSpPr>
        <p:spPr>
          <a:xfrm>
            <a:off x="1028144" y="3140788"/>
            <a:ext cx="480568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2E5D"/>
                </a:solidFill>
                <a:effectLst/>
                <a:uLnTx/>
                <a:uFillTx/>
                <a:latin typeface="Lato"/>
                <a:ea typeface="+mn-ea"/>
                <a:cs typeface="Lato" panose="020F0502020204030203" pitchFamily="34" charset="0"/>
                <a:sym typeface="Arial"/>
              </a:rPr>
              <a:t>LOINC began in the US and is now used in 196 countries</a:t>
            </a:r>
          </a:p>
        </p:txBody>
      </p:sp>
      <p:sp>
        <p:nvSpPr>
          <p:cNvPr id="6" name="TextBox 5"/>
          <p:cNvSpPr txBox="1"/>
          <p:nvPr/>
        </p:nvSpPr>
        <p:spPr>
          <a:xfrm>
            <a:off x="3460290" y="5208408"/>
            <a:ext cx="6400800"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2E5D"/>
                </a:solidFill>
                <a:effectLst/>
                <a:uLnTx/>
                <a:uFillTx/>
                <a:latin typeface="Lato"/>
                <a:ea typeface="+mn-ea"/>
                <a:cs typeface="Lato" panose="020F0502020204030203" pitchFamily="34" charset="0"/>
                <a:sym typeface="Arial"/>
              </a:rPr>
              <a:t>International adoption is enabled through LOINC translations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2E5D"/>
                </a:solidFill>
                <a:effectLst/>
                <a:uLnTx/>
                <a:uFillTx/>
                <a:latin typeface="Lato"/>
                <a:ea typeface="+mn-ea"/>
                <a:cs typeface="Lato" panose="020F0502020204030203" pitchFamily="34" charset="0"/>
                <a:sym typeface="Arial"/>
              </a:rPr>
              <a:t>(17 languages and 22 linguistic</a:t>
            </a:r>
            <a:r>
              <a:rPr lang="en-US" sz="2800" b="1" i="1" dirty="0">
                <a:solidFill>
                  <a:srgbClr val="002E5D"/>
                </a:solidFill>
                <a:latin typeface="Lato"/>
                <a:cs typeface="Lato" panose="020F0502020204030203" pitchFamily="34" charset="0"/>
                <a:sym typeface="Arial"/>
              </a:rPr>
              <a:t> variants</a:t>
            </a:r>
            <a:r>
              <a:rPr kumimoji="0" lang="en-US" sz="2800" b="1" i="1" u="none" strike="noStrike" kern="1200" cap="none" spc="0" normalizeH="0" baseline="0" noProof="0" dirty="0">
                <a:ln>
                  <a:noFill/>
                </a:ln>
                <a:solidFill>
                  <a:srgbClr val="002E5D"/>
                </a:solidFill>
                <a:effectLst/>
                <a:uLnTx/>
                <a:uFillTx/>
                <a:latin typeface="Lato"/>
                <a:ea typeface="+mn-ea"/>
                <a:cs typeface="Lato" panose="020F0502020204030203" pitchFamily="34" charset="0"/>
                <a:sym typeface="Arial"/>
              </a:rPr>
              <a:t>)</a:t>
            </a:r>
          </a:p>
        </p:txBody>
      </p:sp>
      <p:sp>
        <p:nvSpPr>
          <p:cNvPr id="5" name="TextBox 4"/>
          <p:cNvSpPr txBox="1"/>
          <p:nvPr/>
        </p:nvSpPr>
        <p:spPr>
          <a:xfrm>
            <a:off x="6096000" y="2055813"/>
            <a:ext cx="3616960"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2E5D"/>
                </a:solidFill>
                <a:effectLst/>
                <a:uLnTx/>
                <a:uFillTx/>
                <a:latin typeface="Lato"/>
                <a:ea typeface="+mn-ea"/>
                <a:cs typeface="Lato" panose="020F0502020204030203" pitchFamily="34" charset="0"/>
                <a:sym typeface="Arial"/>
              </a:rPr>
              <a:t>LOINC is the official national standard in 30+ countries</a:t>
            </a:r>
          </a:p>
        </p:txBody>
      </p:sp>
      <p:grpSp>
        <p:nvGrpSpPr>
          <p:cNvPr id="7" name="Group 6">
            <a:extLst>
              <a:ext uri="{FF2B5EF4-FFF2-40B4-BE49-F238E27FC236}">
                <a16:creationId xmlns:a16="http://schemas.microsoft.com/office/drawing/2014/main" id="{86A0E8CF-BF57-8039-28CE-96F2A0876C62}"/>
              </a:ext>
            </a:extLst>
          </p:cNvPr>
          <p:cNvGrpSpPr>
            <a:grpSpLocks noChangeAspect="1"/>
          </p:cNvGrpSpPr>
          <p:nvPr/>
        </p:nvGrpSpPr>
        <p:grpSpPr>
          <a:xfrm>
            <a:off x="10117400" y="0"/>
            <a:ext cx="2074600" cy="6858000"/>
            <a:chOff x="915324" y="-133350"/>
            <a:chExt cx="1371600" cy="4534079"/>
          </a:xfrm>
        </p:grpSpPr>
        <p:grpSp>
          <p:nvGrpSpPr>
            <p:cNvPr id="8" name="Group 7">
              <a:extLst>
                <a:ext uri="{FF2B5EF4-FFF2-40B4-BE49-F238E27FC236}">
                  <a16:creationId xmlns:a16="http://schemas.microsoft.com/office/drawing/2014/main" id="{949756E9-63BF-802D-6CC7-3C857CEC73C2}"/>
                </a:ext>
              </a:extLst>
            </p:cNvPr>
            <p:cNvGrpSpPr>
              <a:grpSpLocks noChangeAspect="1"/>
            </p:cNvGrpSpPr>
            <p:nvPr/>
          </p:nvGrpSpPr>
          <p:grpSpPr>
            <a:xfrm>
              <a:off x="915324" y="-133350"/>
              <a:ext cx="1371600" cy="2848716"/>
              <a:chOff x="820052" y="0"/>
              <a:chExt cx="3302009" cy="6858000"/>
            </a:xfrm>
          </p:grpSpPr>
          <p:pic>
            <p:nvPicPr>
              <p:cNvPr id="12" name="Picture 11">
                <a:extLst>
                  <a:ext uri="{FF2B5EF4-FFF2-40B4-BE49-F238E27FC236}">
                    <a16:creationId xmlns:a16="http://schemas.microsoft.com/office/drawing/2014/main" id="{222EB795-21DF-7460-EDA4-35437547431D}"/>
                  </a:ext>
                </a:extLst>
              </p:cNvPr>
              <p:cNvPicPr>
                <a:picLocks noChangeAspect="1"/>
              </p:cNvPicPr>
              <p:nvPr/>
            </p:nvPicPr>
            <p:blipFill>
              <a:blip r:embed="rId3"/>
              <a:srcRect r="81178"/>
              <a:stretch/>
            </p:blipFill>
            <p:spPr>
              <a:xfrm>
                <a:off x="820052" y="0"/>
                <a:ext cx="834577" cy="6858000"/>
              </a:xfrm>
              <a:prstGeom prst="rect">
                <a:avLst/>
              </a:prstGeom>
            </p:spPr>
          </p:pic>
          <p:pic>
            <p:nvPicPr>
              <p:cNvPr id="13" name="Picture 12">
                <a:extLst>
                  <a:ext uri="{FF2B5EF4-FFF2-40B4-BE49-F238E27FC236}">
                    <a16:creationId xmlns:a16="http://schemas.microsoft.com/office/drawing/2014/main" id="{16C710F3-FE47-74EA-90E9-7A9BC9B8FC79}"/>
                  </a:ext>
                </a:extLst>
              </p:cNvPr>
              <p:cNvPicPr>
                <a:picLocks noChangeAspect="1"/>
              </p:cNvPicPr>
              <p:nvPr/>
            </p:nvPicPr>
            <p:blipFill>
              <a:blip r:embed="rId3"/>
              <a:srcRect l="44354"/>
              <a:stretch/>
            </p:blipFill>
            <p:spPr>
              <a:xfrm>
                <a:off x="1654629" y="0"/>
                <a:ext cx="2467432" cy="6858000"/>
              </a:xfrm>
              <a:prstGeom prst="rect">
                <a:avLst/>
              </a:prstGeom>
            </p:spPr>
          </p:pic>
        </p:grpSp>
        <p:grpSp>
          <p:nvGrpSpPr>
            <p:cNvPr id="9" name="Group 8">
              <a:extLst>
                <a:ext uri="{FF2B5EF4-FFF2-40B4-BE49-F238E27FC236}">
                  <a16:creationId xmlns:a16="http://schemas.microsoft.com/office/drawing/2014/main" id="{6D0DC225-A1AD-A1B7-134C-CB4140ABBB9A}"/>
                </a:ext>
              </a:extLst>
            </p:cNvPr>
            <p:cNvGrpSpPr>
              <a:grpSpLocks noChangeAspect="1"/>
            </p:cNvGrpSpPr>
            <p:nvPr/>
          </p:nvGrpSpPr>
          <p:grpSpPr>
            <a:xfrm>
              <a:off x="915324" y="2715366"/>
              <a:ext cx="1371600" cy="1685363"/>
              <a:chOff x="5159829" y="912700"/>
              <a:chExt cx="3953927" cy="4858428"/>
            </a:xfrm>
          </p:grpSpPr>
          <p:pic>
            <p:nvPicPr>
              <p:cNvPr id="10" name="Picture 9">
                <a:extLst>
                  <a:ext uri="{FF2B5EF4-FFF2-40B4-BE49-F238E27FC236}">
                    <a16:creationId xmlns:a16="http://schemas.microsoft.com/office/drawing/2014/main" id="{4D33CEB0-66FB-DDE2-3E53-DA67A827DCC2}"/>
                  </a:ext>
                </a:extLst>
              </p:cNvPr>
              <p:cNvPicPr>
                <a:picLocks noChangeAspect="1"/>
              </p:cNvPicPr>
              <p:nvPr/>
            </p:nvPicPr>
            <p:blipFill>
              <a:blip r:embed="rId4"/>
              <a:srcRect l="1318" r="79331"/>
              <a:stretch/>
            </p:blipFill>
            <p:spPr>
              <a:xfrm>
                <a:off x="5159829" y="912700"/>
                <a:ext cx="1034142" cy="4858428"/>
              </a:xfrm>
              <a:prstGeom prst="rect">
                <a:avLst/>
              </a:prstGeom>
            </p:spPr>
          </p:pic>
          <p:pic>
            <p:nvPicPr>
              <p:cNvPr id="11" name="Picture 10">
                <a:extLst>
                  <a:ext uri="{FF2B5EF4-FFF2-40B4-BE49-F238E27FC236}">
                    <a16:creationId xmlns:a16="http://schemas.microsoft.com/office/drawing/2014/main" id="{65C1E3A1-4A30-3FFF-5BBC-1905F07F0F5A}"/>
                  </a:ext>
                </a:extLst>
              </p:cNvPr>
              <p:cNvPicPr>
                <a:picLocks noChangeAspect="1"/>
              </p:cNvPicPr>
              <p:nvPr/>
            </p:nvPicPr>
            <p:blipFill>
              <a:blip r:embed="rId4"/>
              <a:srcRect l="44297"/>
              <a:stretch/>
            </p:blipFill>
            <p:spPr>
              <a:xfrm>
                <a:off x="6136821" y="912700"/>
                <a:ext cx="2976935" cy="4858428"/>
              </a:xfrm>
              <a:prstGeom prst="rect">
                <a:avLst/>
              </a:prstGeom>
            </p:spPr>
          </p:pic>
        </p:grpSp>
      </p:grpSp>
      <p:sp>
        <p:nvSpPr>
          <p:cNvPr id="2" name="Slide Number Placeholder 6">
            <a:extLst>
              <a:ext uri="{FF2B5EF4-FFF2-40B4-BE49-F238E27FC236}">
                <a16:creationId xmlns:a16="http://schemas.microsoft.com/office/drawing/2014/main" id="{7E2A9542-F764-8E78-2E52-FE8428A0716F}"/>
              </a:ext>
            </a:extLst>
          </p:cNvPr>
          <p:cNvSpPr txBox="1">
            <a:spLocks/>
          </p:cNvSpPr>
          <p:nvPr/>
        </p:nvSpPr>
        <p:spPr>
          <a:xfrm>
            <a:off x="457196"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latin typeface="Lato" panose="020F0502020204030203" pitchFamily="34" charset="0"/>
              </a:rPr>
              <a:t>© Regenstrief Institute, Inc.</a:t>
            </a:r>
          </a:p>
        </p:txBody>
      </p:sp>
    </p:spTree>
    <p:extLst>
      <p:ext uri="{BB962C8B-B14F-4D97-AF65-F5344CB8AC3E}">
        <p14:creationId xmlns:p14="http://schemas.microsoft.com/office/powerpoint/2010/main" val="38316411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161FEB4-511C-364D-85A0-334B42E1A1DE}"/>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A37F7294-A2E7-A733-E79D-70A27CF462B3}"/>
              </a:ext>
            </a:extLst>
          </p:cNvPr>
          <p:cNvSpPr>
            <a:spLocks noGrp="1"/>
          </p:cNvSpPr>
          <p:nvPr>
            <p:ph type="title"/>
          </p:nvPr>
        </p:nvSpPr>
        <p:spPr>
          <a:xfrm>
            <a:off x="838200" y="365125"/>
            <a:ext cx="10515600" cy="1325563"/>
          </a:xfrm>
        </p:spPr>
        <p:txBody>
          <a:bodyPr>
            <a:noAutofit/>
          </a:bodyPr>
          <a:lstStyle/>
          <a:p>
            <a:r>
              <a:rPr lang="en-US" dirty="0"/>
              <a:t>Example instance data for Neisseria gonorrhoeae DNA </a:t>
            </a:r>
          </a:p>
        </p:txBody>
      </p:sp>
      <p:sp>
        <p:nvSpPr>
          <p:cNvPr id="8" name="Content Placeholder 7">
            <a:extLst>
              <a:ext uri="{FF2B5EF4-FFF2-40B4-BE49-F238E27FC236}">
                <a16:creationId xmlns:a16="http://schemas.microsoft.com/office/drawing/2014/main" id="{1B634335-B10E-B11C-DBEE-B4927B7E629E}"/>
              </a:ext>
            </a:extLst>
          </p:cNvPr>
          <p:cNvSpPr>
            <a:spLocks noGrp="1"/>
          </p:cNvSpPr>
          <p:nvPr>
            <p:ph sz="quarter" idx="4294967295"/>
          </p:nvPr>
        </p:nvSpPr>
        <p:spPr>
          <a:xfrm>
            <a:off x="972987" y="2568635"/>
            <a:ext cx="4572000" cy="2579688"/>
          </a:xfrm>
          <a:prstGeom prst="rect">
            <a:avLst/>
          </a:prstGeom>
          <a:ln/>
        </p:spPr>
        <p:style>
          <a:lnRef idx="0">
            <a:schemeClr val="accent6"/>
          </a:lnRef>
          <a:fillRef idx="3">
            <a:schemeClr val="accent6"/>
          </a:fillRef>
          <a:effectRef idx="3">
            <a:schemeClr val="accent6"/>
          </a:effectRef>
          <a:fontRef idx="minor">
            <a:schemeClr val="lt1"/>
          </a:fontRef>
        </p:style>
        <p:txBody>
          <a:bodyPr>
            <a:normAutofit/>
          </a:bodyPr>
          <a:lstStyle/>
          <a:p>
            <a:pPr marL="0" lvl="1" indent="0">
              <a:buNone/>
            </a:pPr>
            <a:r>
              <a:rPr lang="en-US" sz="2000" dirty="0">
                <a:solidFill>
                  <a:schemeClr val="tx1"/>
                </a:solidFill>
                <a:latin typeface="Lato" panose="020F0502020204030203" pitchFamily="34" charset="0"/>
              </a:rPr>
              <a:t>Observation</a:t>
            </a:r>
          </a:p>
          <a:p>
            <a:pPr marL="0" lvl="1" indent="0">
              <a:buNone/>
            </a:pPr>
            <a:r>
              <a:rPr lang="en-US" sz="2000" dirty="0">
                <a:solidFill>
                  <a:schemeClr val="tx1"/>
                </a:solidFill>
                <a:latin typeface="Lato" panose="020F0502020204030203" pitchFamily="34" charset="0"/>
              </a:rPr>
              <a:t>    code: </a:t>
            </a:r>
            <a:r>
              <a:rPr lang="en-US" sz="2000" b="0" kern="100" dirty="0">
                <a:solidFill>
                  <a:schemeClr val="tx1"/>
                </a:solidFill>
                <a:effectLst/>
                <a:latin typeface="Lato" panose="020F0502020204030203" pitchFamily="34" charset="0"/>
              </a:rPr>
              <a:t>47387-6 </a:t>
            </a:r>
            <a:r>
              <a:rPr lang="en-US" sz="2000" kern="100" dirty="0">
                <a:solidFill>
                  <a:schemeClr val="tx1"/>
                </a:solidFill>
                <a:latin typeface="Lato" panose="020F0502020204030203" pitchFamily="34" charset="0"/>
              </a:rPr>
              <a:t>Neisseria gonorrhoeae DNA [Presence] in Genital specimen by NAA with probe detection</a:t>
            </a:r>
            <a:endParaRPr lang="en-US" sz="2000" dirty="0">
              <a:solidFill>
                <a:schemeClr val="tx1"/>
              </a:solidFill>
              <a:latin typeface="Lato" panose="020F0502020204030203" pitchFamily="34" charset="0"/>
            </a:endParaRPr>
          </a:p>
          <a:p>
            <a:pPr marL="0" lvl="1" indent="0">
              <a:buNone/>
            </a:pPr>
            <a:r>
              <a:rPr lang="en-US" sz="2000" dirty="0">
                <a:solidFill>
                  <a:schemeClr val="tx1"/>
                </a:solidFill>
                <a:latin typeface="Lato" panose="020F0502020204030203" pitchFamily="34" charset="0"/>
              </a:rPr>
              <a:t>    value: Positive</a:t>
            </a:r>
          </a:p>
          <a:p>
            <a:pPr marL="0" lvl="1" indent="0">
              <a:buNone/>
            </a:pPr>
            <a:endParaRPr lang="en-US" sz="2000" dirty="0">
              <a:solidFill>
                <a:schemeClr val="tx1"/>
              </a:solidFill>
              <a:latin typeface="Lato" panose="020F0502020204030203" pitchFamily="34" charset="0"/>
            </a:endParaRPr>
          </a:p>
        </p:txBody>
      </p:sp>
      <p:sp>
        <p:nvSpPr>
          <p:cNvPr id="3" name="Content Placeholder 7">
            <a:extLst>
              <a:ext uri="{FF2B5EF4-FFF2-40B4-BE49-F238E27FC236}">
                <a16:creationId xmlns:a16="http://schemas.microsoft.com/office/drawing/2014/main" id="{041D8C74-4528-938E-71CC-479511A63697}"/>
              </a:ext>
            </a:extLst>
          </p:cNvPr>
          <p:cNvSpPr txBox="1">
            <a:spLocks/>
          </p:cNvSpPr>
          <p:nvPr/>
        </p:nvSpPr>
        <p:spPr>
          <a:xfrm>
            <a:off x="6310876" y="2532638"/>
            <a:ext cx="5029200" cy="4002056"/>
          </a:xfrm>
          <a:prstGeom prst="rect">
            <a:avLst/>
          </a:prstGeom>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a:bodyPr>
          <a:lstStyle>
            <a:lvl1pPr indent="0" defTabSz="914318">
              <a:lnSpc>
                <a:spcPct val="100000"/>
              </a:lnSpc>
              <a:spcBef>
                <a:spcPts val="600"/>
              </a:spcBef>
              <a:buFont typeface="Arial" panose="020B0604020202020204" pitchFamily="34" charset="0"/>
              <a:buNone/>
              <a:defRPr sz="2000" b="0" i="0">
                <a:solidFill>
                  <a:srgbClr val="333333"/>
                </a:solidFill>
                <a:latin typeface="Century Gothic" panose="020B0502020202020204" pitchFamily="34" charset="0"/>
              </a:defRPr>
            </a:lvl1pPr>
            <a:lvl2pPr marL="0" lvl="1" indent="0" defTabSz="914318">
              <a:lnSpc>
                <a:spcPct val="100000"/>
              </a:lnSpc>
              <a:spcBef>
                <a:spcPts val="600"/>
              </a:spcBef>
              <a:buClr>
                <a:schemeClr val="accent3"/>
              </a:buClr>
              <a:buFont typeface="Arial" panose="020B0604020202020204" pitchFamily="34" charset="0"/>
              <a:buNone/>
              <a:defRPr sz="2400">
                <a:solidFill>
                  <a:srgbClr val="333333"/>
                </a:solidFill>
                <a:latin typeface="Century Gothic" panose="020B0502020202020204" pitchFamily="34" charset="0"/>
              </a:defRPr>
            </a:lvl2pPr>
            <a:lvl3pPr marL="406400" indent="-203200" defTabSz="914318">
              <a:lnSpc>
                <a:spcPct val="100000"/>
              </a:lnSpc>
              <a:spcBef>
                <a:spcPts val="600"/>
              </a:spcBef>
              <a:buClr>
                <a:schemeClr val="accent3"/>
              </a:buClr>
              <a:buFont typeface="Arial" panose="020B0604020202020204" pitchFamily="34" charset="0"/>
              <a:buChar char="•"/>
              <a:tabLst/>
              <a:defRPr sz="1600" b="0" i="0">
                <a:solidFill>
                  <a:srgbClr val="333333"/>
                </a:solidFill>
                <a:latin typeface="Century Gothic" panose="020B0502020202020204" pitchFamily="34" charset="0"/>
              </a:defRPr>
            </a:lvl3pPr>
            <a:lvl4pPr marL="628650" indent="-203200" defTabSz="914318">
              <a:lnSpc>
                <a:spcPct val="100000"/>
              </a:lnSpc>
              <a:spcBef>
                <a:spcPts val="600"/>
              </a:spcBef>
              <a:buClr>
                <a:schemeClr val="accent3"/>
              </a:buClr>
              <a:buFont typeface="Arial" panose="020B0604020202020204" pitchFamily="34" charset="0"/>
              <a:buChar char="•"/>
              <a:tabLst/>
              <a:defRPr sz="1400" b="0" i="0">
                <a:solidFill>
                  <a:srgbClr val="333333"/>
                </a:solidFill>
                <a:latin typeface="Century Gothic" panose="020B0502020202020204" pitchFamily="34" charset="0"/>
              </a:defRPr>
            </a:lvl4pPr>
            <a:lvl5pPr marL="863600" indent="-203200" defTabSz="914318">
              <a:lnSpc>
                <a:spcPct val="100000"/>
              </a:lnSpc>
              <a:spcBef>
                <a:spcPts val="600"/>
              </a:spcBef>
              <a:buClr>
                <a:schemeClr val="accent3"/>
              </a:buClr>
              <a:buFont typeface="Arial" panose="020B0604020202020204" pitchFamily="34" charset="0"/>
              <a:buChar char="•"/>
              <a:tabLst/>
              <a:defRPr sz="1200" b="0" i="0" baseline="0">
                <a:solidFill>
                  <a:srgbClr val="333333"/>
                </a:solidFill>
                <a:latin typeface="Century Gothic" panose="020B0502020202020204" pitchFamily="34" charset="0"/>
              </a:defRPr>
            </a:lvl5pPr>
            <a:lvl6pPr marL="2514374" indent="-228580" defTabSz="914318">
              <a:lnSpc>
                <a:spcPct val="90000"/>
              </a:lnSpc>
              <a:spcBef>
                <a:spcPts val="499"/>
              </a:spcBef>
              <a:buFont typeface="Arial" panose="020B0604020202020204" pitchFamily="34" charset="0"/>
              <a:buChar char="•"/>
            </a:lvl6pPr>
            <a:lvl7pPr marL="2971534" indent="-228580" defTabSz="914318">
              <a:lnSpc>
                <a:spcPct val="90000"/>
              </a:lnSpc>
              <a:spcBef>
                <a:spcPts val="499"/>
              </a:spcBef>
              <a:buFont typeface="Arial" panose="020B0604020202020204" pitchFamily="34" charset="0"/>
              <a:buChar char="•"/>
            </a:lvl7pPr>
            <a:lvl8pPr marL="3428692" indent="-228580" defTabSz="914318">
              <a:lnSpc>
                <a:spcPct val="90000"/>
              </a:lnSpc>
              <a:spcBef>
                <a:spcPts val="499"/>
              </a:spcBef>
              <a:buFont typeface="Arial" panose="020B0604020202020204" pitchFamily="34" charset="0"/>
              <a:buChar char="•"/>
            </a:lvl8pPr>
            <a:lvl9pPr marL="3885850" indent="-228580" defTabSz="914318">
              <a:lnSpc>
                <a:spcPct val="90000"/>
              </a:lnSpc>
              <a:spcBef>
                <a:spcPts val="499"/>
              </a:spcBef>
              <a:buFont typeface="Arial" panose="020B0604020202020204" pitchFamily="34" charset="0"/>
              <a:buChar char="•"/>
            </a:lvl9pPr>
          </a:lstStyle>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2000" b="0" i="0" u="none" strike="noStrike" kern="0" cap="none" spc="0" normalizeH="0" baseline="0" noProof="0" dirty="0">
                <a:ln>
                  <a:noFill/>
                </a:ln>
                <a:solidFill>
                  <a:srgbClr val="333333"/>
                </a:solidFill>
                <a:effectLst/>
                <a:uLnTx/>
                <a:uFillTx/>
                <a:latin typeface="Lato"/>
                <a:cs typeface="Lato" panose="020F0502020204030203" pitchFamily="34" charset="0"/>
                <a:sym typeface="Arial"/>
              </a:rPr>
              <a:t>Observation</a:t>
            </a: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2000" b="0" i="0" u="none" strike="noStrike" kern="0" cap="none" spc="0" normalizeH="0" baseline="0" noProof="0" dirty="0">
                <a:ln>
                  <a:noFill/>
                </a:ln>
                <a:solidFill>
                  <a:srgbClr val="333333"/>
                </a:solidFill>
                <a:effectLst/>
                <a:uLnTx/>
                <a:uFillTx/>
                <a:latin typeface="Lato"/>
                <a:cs typeface="Lato" panose="020F0502020204030203" pitchFamily="34" charset="0"/>
                <a:sym typeface="Arial"/>
              </a:rPr>
              <a:t>    code: </a:t>
            </a:r>
            <a:r>
              <a:rPr kumimoji="0" lang="en-US" sz="2000" b="1" i="0" u="none" strike="noStrike" kern="0" cap="none" spc="0" normalizeH="0" baseline="0" noProof="0" dirty="0">
                <a:ln>
                  <a:noFill/>
                </a:ln>
                <a:solidFill>
                  <a:srgbClr val="333333"/>
                </a:solidFill>
                <a:effectLst/>
                <a:uLnTx/>
                <a:uFillTx/>
                <a:latin typeface="Century Gothic" panose="020B0502020202020204" pitchFamily="34" charset="0"/>
                <a:cs typeface="Lato" panose="020F0502020204030203" pitchFamily="34" charset="0"/>
                <a:sym typeface="Arial"/>
              </a:rPr>
              <a:t>New</a:t>
            </a:r>
            <a:r>
              <a:rPr kumimoji="0" lang="en-US" sz="2000" b="0" i="0" u="none" strike="noStrike" kern="0" cap="none" spc="0" normalizeH="0" baseline="0" noProof="0" dirty="0">
                <a:ln>
                  <a:noFill/>
                </a:ln>
                <a:solidFill>
                  <a:srgbClr val="333333"/>
                </a:solidFill>
                <a:effectLst/>
                <a:uLnTx/>
                <a:uFillTx/>
                <a:latin typeface="Lato"/>
                <a:cs typeface="Lato" panose="020F0502020204030203" pitchFamily="34" charset="0"/>
                <a:sym typeface="Arial"/>
              </a:rPr>
              <a:t>, </a:t>
            </a:r>
            <a:r>
              <a:rPr kumimoji="0" lang="en-US" sz="2000" b="0" i="0" u="none" strike="noStrike" kern="100" cap="none" spc="0" normalizeH="0" baseline="0" noProof="0" dirty="0">
                <a:ln>
                  <a:noFill/>
                </a:ln>
                <a:solidFill>
                  <a:srgbClr val="000000"/>
                </a:solidFill>
                <a:effectLst/>
                <a:uLnTx/>
                <a:uFillTx/>
                <a:latin typeface="Century Gothic" panose="020B0502020202020204" pitchFamily="34" charset="0"/>
                <a:cs typeface="Lato" panose="020F0502020204030203" pitchFamily="34" charset="0"/>
                <a:sym typeface="Arial"/>
              </a:rPr>
              <a:t>Neisseria gonorrhoeae DNA [Presence] </a:t>
            </a: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2000" b="0" i="0" u="none" strike="noStrike" kern="0" cap="none" spc="0" normalizeH="0" baseline="0" noProof="0" dirty="0">
                <a:ln>
                  <a:noFill/>
                </a:ln>
                <a:solidFill>
                  <a:srgbClr val="333333"/>
                </a:solidFill>
                <a:effectLst/>
                <a:uLnTx/>
                <a:uFillTx/>
                <a:latin typeface="Lato"/>
                <a:cs typeface="Lato" panose="020F0502020204030203" pitchFamily="34" charset="0"/>
                <a:sym typeface="Arial"/>
              </a:rPr>
              <a:t>    original/pre-coordinated: </a:t>
            </a:r>
            <a:r>
              <a:rPr kumimoji="0" lang="en-US" sz="2000" b="0" i="0" u="none" strike="noStrike" kern="100" cap="none" spc="0" normalizeH="0" baseline="0" noProof="0" dirty="0">
                <a:ln>
                  <a:noFill/>
                </a:ln>
                <a:solidFill>
                  <a:srgbClr val="000000"/>
                </a:solidFill>
                <a:effectLst/>
                <a:uLnTx/>
                <a:uFillTx/>
                <a:latin typeface="Century Gothic" panose="020B0502020202020204" pitchFamily="34" charset="0"/>
                <a:cs typeface="Lato" panose="020F0502020204030203" pitchFamily="34" charset="0"/>
                <a:sym typeface="Arial"/>
              </a:rPr>
              <a:t>47387-6</a:t>
            </a:r>
            <a:endParaRPr kumimoji="0" lang="en-US" sz="2000" b="0" i="0" u="none" strike="noStrike" kern="0" cap="none" spc="0" normalizeH="0" baseline="0" noProof="0" dirty="0">
              <a:ln>
                <a:noFill/>
              </a:ln>
              <a:solidFill>
                <a:srgbClr val="333333"/>
              </a:solidFill>
              <a:effectLst/>
              <a:uLnTx/>
              <a:uFillTx/>
              <a:latin typeface="Lato"/>
              <a:cs typeface="Lato" panose="020F0502020204030203" pitchFamily="34" charset="0"/>
              <a:sym typeface="Arial"/>
            </a:endParaRP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2000" b="0" i="0" u="none" strike="noStrike" kern="0" cap="none" spc="0" normalizeH="0" baseline="0" noProof="0" dirty="0">
                <a:ln>
                  <a:noFill/>
                </a:ln>
                <a:solidFill>
                  <a:srgbClr val="333333"/>
                </a:solidFill>
                <a:effectLst/>
                <a:uLnTx/>
                <a:uFillTx/>
                <a:latin typeface="Lato"/>
                <a:cs typeface="Lato" panose="020F0502020204030203" pitchFamily="34" charset="0"/>
                <a:sym typeface="Arial"/>
              </a:rPr>
              <a:t>    system (66746-9): Genital specimen</a:t>
            </a: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2000" b="0" i="0" u="none" strike="noStrike" kern="0" cap="none" spc="0" normalizeH="0" baseline="0" noProof="0" dirty="0">
                <a:ln>
                  <a:noFill/>
                </a:ln>
                <a:solidFill>
                  <a:srgbClr val="333333"/>
                </a:solidFill>
                <a:effectLst/>
                <a:uLnTx/>
                <a:uFillTx/>
                <a:latin typeface="Lato"/>
                <a:cs typeface="Lato" panose="020F0502020204030203" pitchFamily="34" charset="0"/>
                <a:sym typeface="Arial"/>
              </a:rPr>
              <a:t>                                 (SCTID: 119344008)</a:t>
            </a: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2000" b="0" i="0" u="none" strike="noStrike" kern="0" cap="none" spc="0" normalizeH="0" baseline="0" noProof="0" dirty="0">
                <a:ln>
                  <a:noFill/>
                </a:ln>
                <a:solidFill>
                  <a:srgbClr val="333333"/>
                </a:solidFill>
                <a:effectLst/>
                <a:uLnTx/>
                <a:uFillTx/>
                <a:latin typeface="Lato"/>
                <a:cs typeface="Lato" panose="020F0502020204030203" pitchFamily="34" charset="0"/>
                <a:sym typeface="Arial"/>
              </a:rPr>
              <a:t>     method: (85069-3):  Probe.amp.tar </a:t>
            </a: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2000" b="0" i="0" u="none" strike="noStrike" kern="0" cap="none" spc="0" normalizeH="0" baseline="0" noProof="0" dirty="0">
                <a:ln>
                  <a:noFill/>
                </a:ln>
                <a:solidFill>
                  <a:srgbClr val="333333"/>
                </a:solidFill>
                <a:effectLst/>
                <a:uLnTx/>
                <a:uFillTx/>
                <a:latin typeface="Lato"/>
                <a:cs typeface="Lato" panose="020F0502020204030203" pitchFamily="34" charset="0"/>
                <a:sym typeface="Arial"/>
              </a:rPr>
              <a:t>                                  (SCTID: 702675006)</a:t>
            </a: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2000" b="0" i="0" u="none" strike="noStrike" kern="0" cap="none" spc="0" normalizeH="0" baseline="0" noProof="0" dirty="0">
                <a:ln>
                  <a:noFill/>
                </a:ln>
                <a:solidFill>
                  <a:prstClr val="black"/>
                </a:solidFill>
                <a:effectLst/>
                <a:uLnTx/>
                <a:uFillTx/>
                <a:latin typeface="Lato"/>
                <a:cs typeface="Lato" panose="020F0502020204030203" pitchFamily="34" charset="0"/>
                <a:sym typeface="Arial"/>
              </a:rPr>
              <a:t>      value: Positive</a:t>
            </a:r>
            <a:endParaRPr kumimoji="0" lang="en-US" sz="2000" b="0" i="0" u="none" strike="noStrike" kern="0" cap="none" spc="0" normalizeH="0" baseline="0" noProof="0" dirty="0">
              <a:ln>
                <a:noFill/>
              </a:ln>
              <a:solidFill>
                <a:srgbClr val="333333"/>
              </a:solidFill>
              <a:effectLst/>
              <a:uLnTx/>
              <a:uFillTx/>
              <a:latin typeface="Lato"/>
              <a:cs typeface="Lato" panose="020F0502020204030203" pitchFamily="34" charset="0"/>
              <a:sym typeface="Arial"/>
            </a:endParaRP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endParaRPr kumimoji="0" lang="en-US" sz="2400" b="0" i="0" u="none" strike="noStrike" kern="0" cap="none" spc="0" normalizeH="0" baseline="0" noProof="0" dirty="0">
              <a:ln>
                <a:noFill/>
              </a:ln>
              <a:solidFill>
                <a:srgbClr val="333333"/>
              </a:solidFill>
              <a:effectLst/>
              <a:uLnTx/>
              <a:uFillTx/>
              <a:latin typeface="Century Gothic" panose="020B0502020202020204" pitchFamily="34" charset="0"/>
              <a:cs typeface="Lato" panose="020F0502020204030203" pitchFamily="34" charset="0"/>
              <a:sym typeface="Arial"/>
            </a:endParaRP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endParaRPr kumimoji="0" lang="en-US" sz="2400" b="0" i="0" u="none" strike="noStrike" kern="0" cap="none" spc="0" normalizeH="0" baseline="0" noProof="0" dirty="0">
              <a:ln>
                <a:noFill/>
              </a:ln>
              <a:solidFill>
                <a:srgbClr val="333333"/>
              </a:solidFill>
              <a:effectLst/>
              <a:uLnTx/>
              <a:uFillTx/>
              <a:latin typeface="Century Gothic" panose="020B0502020202020204" pitchFamily="34" charset="0"/>
              <a:cs typeface="Lato" panose="020F0502020204030203" pitchFamily="34" charset="0"/>
              <a:sym typeface="Arial"/>
            </a:endParaRPr>
          </a:p>
        </p:txBody>
      </p:sp>
      <p:sp>
        <p:nvSpPr>
          <p:cNvPr id="5" name="TextBox 4">
            <a:extLst>
              <a:ext uri="{FF2B5EF4-FFF2-40B4-BE49-F238E27FC236}">
                <a16:creationId xmlns:a16="http://schemas.microsoft.com/office/drawing/2014/main" id="{6716C606-DD1E-5D87-B667-9E4B7F7223F3}"/>
              </a:ext>
            </a:extLst>
          </p:cNvPr>
          <p:cNvSpPr txBox="1"/>
          <p:nvPr/>
        </p:nvSpPr>
        <p:spPr>
          <a:xfrm>
            <a:off x="957747" y="2039898"/>
            <a:ext cx="1840568" cy="52322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Century Gothic" panose="020B0502020202020204" pitchFamily="34" charset="0"/>
                <a:cs typeface="Lato" panose="020F0502020204030203" pitchFamily="34" charset="0"/>
                <a:sym typeface="Arial"/>
              </a:rPr>
              <a:t>Option</a:t>
            </a:r>
            <a:r>
              <a:rPr kumimoji="0" lang="en-US" sz="1400" b="1" i="0" u="none" strike="noStrike" kern="0" cap="none" spc="0" normalizeH="0" baseline="0" noProof="0" dirty="0">
                <a:ln>
                  <a:noFill/>
                </a:ln>
                <a:solidFill>
                  <a:srgbClr val="000000"/>
                </a:solidFill>
                <a:effectLst/>
                <a:uLnTx/>
                <a:uFillTx/>
                <a:latin typeface="Century Gothic" panose="020B0502020202020204" pitchFamily="34" charset="0"/>
                <a:cs typeface="Lato" panose="020F0502020204030203" pitchFamily="34" charset="0"/>
                <a:sym typeface="Arial"/>
              </a:rPr>
              <a:t> </a:t>
            </a:r>
            <a:r>
              <a:rPr kumimoji="0" lang="en-US" sz="2800" b="1" i="0" u="none" strike="noStrike" kern="0" cap="none" spc="0" normalizeH="0" baseline="0" noProof="0" dirty="0">
                <a:ln>
                  <a:noFill/>
                </a:ln>
                <a:solidFill>
                  <a:srgbClr val="000000"/>
                </a:solidFill>
                <a:effectLst/>
                <a:uLnTx/>
                <a:uFillTx/>
                <a:latin typeface="Century Gothic" panose="020B0502020202020204" pitchFamily="34" charset="0"/>
                <a:cs typeface="Lato" panose="020F0502020204030203" pitchFamily="34" charset="0"/>
                <a:sym typeface="Arial"/>
              </a:rPr>
              <a:t>#1</a:t>
            </a:r>
          </a:p>
        </p:txBody>
      </p:sp>
      <p:sp>
        <p:nvSpPr>
          <p:cNvPr id="6" name="TextBox 5">
            <a:extLst>
              <a:ext uri="{FF2B5EF4-FFF2-40B4-BE49-F238E27FC236}">
                <a16:creationId xmlns:a16="http://schemas.microsoft.com/office/drawing/2014/main" id="{4830881B-2856-2346-1B12-99DB00D161D9}"/>
              </a:ext>
            </a:extLst>
          </p:cNvPr>
          <p:cNvSpPr txBox="1"/>
          <p:nvPr/>
        </p:nvSpPr>
        <p:spPr>
          <a:xfrm>
            <a:off x="6295812" y="1994178"/>
            <a:ext cx="3765774" cy="52322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chemeClr val="bg1"/>
                </a:solidFill>
                <a:effectLst/>
                <a:uLnTx/>
                <a:uFillTx/>
                <a:latin typeface="Century Gothic" panose="020B0502020202020204" pitchFamily="34" charset="0"/>
                <a:cs typeface="Lato" panose="020F0502020204030203" pitchFamily="34" charset="0"/>
                <a:sym typeface="Arial"/>
              </a:rPr>
              <a:t>Option</a:t>
            </a:r>
            <a:r>
              <a:rPr kumimoji="0" lang="en-US" sz="1400" b="1" i="0" u="none" strike="noStrike" kern="0" cap="none" spc="0" normalizeH="0" baseline="0" noProof="0" dirty="0">
                <a:ln>
                  <a:noFill/>
                </a:ln>
                <a:solidFill>
                  <a:schemeClr val="bg1"/>
                </a:solidFill>
                <a:effectLst/>
                <a:uLnTx/>
                <a:uFillTx/>
                <a:latin typeface="Century Gothic" panose="020B0502020202020204" pitchFamily="34" charset="0"/>
                <a:cs typeface="Lato" panose="020F0502020204030203" pitchFamily="34" charset="0"/>
                <a:sym typeface="Arial"/>
              </a:rPr>
              <a:t> </a:t>
            </a:r>
            <a:r>
              <a:rPr kumimoji="0" lang="en-US" sz="2800" b="1" i="0" u="none" strike="noStrike" kern="0" cap="none" spc="0" normalizeH="0" baseline="0" noProof="0" dirty="0">
                <a:ln>
                  <a:noFill/>
                </a:ln>
                <a:solidFill>
                  <a:schemeClr val="bg1"/>
                </a:solidFill>
                <a:effectLst/>
                <a:uLnTx/>
                <a:uFillTx/>
                <a:latin typeface="Century Gothic" panose="020B0502020202020204" pitchFamily="34" charset="0"/>
                <a:cs typeface="Lato" panose="020F0502020204030203" pitchFamily="34" charset="0"/>
                <a:sym typeface="Arial"/>
              </a:rPr>
              <a:t>#2 - Preferred</a:t>
            </a:r>
          </a:p>
        </p:txBody>
      </p:sp>
      <p:cxnSp>
        <p:nvCxnSpPr>
          <p:cNvPr id="4" name="Straight Arrow Connector 3">
            <a:extLst>
              <a:ext uri="{FF2B5EF4-FFF2-40B4-BE49-F238E27FC236}">
                <a16:creationId xmlns:a16="http://schemas.microsoft.com/office/drawing/2014/main" id="{4CBC6317-2305-463B-C8DD-B6DBBD39B445}"/>
              </a:ext>
            </a:extLst>
          </p:cNvPr>
          <p:cNvCxnSpPr>
            <a:cxnSpLocks/>
          </p:cNvCxnSpPr>
          <p:nvPr/>
        </p:nvCxnSpPr>
        <p:spPr>
          <a:xfrm>
            <a:off x="3084835" y="3124200"/>
            <a:ext cx="6400800" cy="6858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6">
            <a:extLst>
              <a:ext uri="{FF2B5EF4-FFF2-40B4-BE49-F238E27FC236}">
                <a16:creationId xmlns:a16="http://schemas.microsoft.com/office/drawing/2014/main" id="{C52EF7C6-FF7B-210C-9FDB-50B35B0764AA}"/>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7039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D3D18-744F-A7E2-50EF-FEF12F01A07A}"/>
              </a:ext>
            </a:extLst>
          </p:cNvPr>
          <p:cNvSpPr>
            <a:spLocks noGrp="1"/>
          </p:cNvSpPr>
          <p:nvPr>
            <p:ph type="title"/>
          </p:nvPr>
        </p:nvSpPr>
        <p:spPr/>
        <p:txBody>
          <a:bodyPr>
            <a:normAutofit fontScale="90000"/>
          </a:bodyPr>
          <a:lstStyle/>
          <a:p>
            <a:r>
              <a:rPr lang="en-US" dirty="0"/>
              <a:t>Constrained model for Neisseria gonorrhoeae DNA by Molecular genetics method </a:t>
            </a:r>
          </a:p>
        </p:txBody>
      </p:sp>
      <p:sp>
        <p:nvSpPr>
          <p:cNvPr id="3" name="Content Placeholder 2">
            <a:extLst>
              <a:ext uri="{FF2B5EF4-FFF2-40B4-BE49-F238E27FC236}">
                <a16:creationId xmlns:a16="http://schemas.microsoft.com/office/drawing/2014/main" id="{B74B285C-606D-EC74-4102-76C5DAD0C7E6}"/>
              </a:ext>
            </a:extLst>
          </p:cNvPr>
          <p:cNvSpPr>
            <a:spLocks noGrp="1"/>
          </p:cNvSpPr>
          <p:nvPr>
            <p:ph idx="1"/>
          </p:nvPr>
        </p:nvSpPr>
        <p:spPr>
          <a:xfrm>
            <a:off x="920260" y="1813902"/>
            <a:ext cx="11271739" cy="4690696"/>
          </a:xfrm>
        </p:spPr>
        <p:txBody>
          <a:bodyPr>
            <a:normAutofit fontScale="92500" lnSpcReduction="10000"/>
          </a:bodyPr>
          <a:lstStyle/>
          <a:p>
            <a:pPr marL="0" lvl="0" indent="0" defTabSz="914126">
              <a:spcBef>
                <a:spcPts val="0"/>
              </a:spcBef>
              <a:buClr>
                <a:srgbClr val="000000"/>
              </a:buClr>
              <a:buNone/>
              <a:defRPr/>
            </a:pPr>
            <a:r>
              <a:rPr lang="en-US" sz="2000" b="1" kern="0" dirty="0">
                <a:solidFill>
                  <a:srgbClr val="000000"/>
                </a:solidFill>
                <a:cs typeface="Lato" panose="020F0502020204030203" pitchFamily="34" charset="0"/>
                <a:sym typeface="Arial"/>
              </a:rPr>
              <a:t>LOINC code = 104765-3 </a:t>
            </a:r>
            <a:r>
              <a:rPr lang="en-US" sz="2000" b="1" kern="0" dirty="0">
                <a:solidFill>
                  <a:srgbClr val="000000"/>
                </a:solidFill>
                <a:highlight>
                  <a:srgbClr val="FFFF00"/>
                </a:highlight>
                <a:cs typeface="Lato" panose="020F0502020204030203" pitchFamily="34" charset="0"/>
                <a:sym typeface="Arial"/>
              </a:rPr>
              <a:t>(required)</a:t>
            </a:r>
          </a:p>
          <a:p>
            <a:pPr marL="0" lvl="0" indent="0" defTabSz="914126">
              <a:spcBef>
                <a:spcPts val="0"/>
              </a:spcBef>
              <a:buClr>
                <a:srgbClr val="000000"/>
              </a:buClr>
              <a:buNone/>
              <a:defRPr/>
            </a:pPr>
            <a:r>
              <a:rPr lang="en-US" sz="2000" b="1" kern="0" dirty="0">
                <a:solidFill>
                  <a:srgbClr val="000000"/>
                </a:solidFill>
                <a:cs typeface="Lato" panose="020F0502020204030203" pitchFamily="34" charset="0"/>
                <a:sym typeface="Arial"/>
              </a:rPr>
              <a:t>	original LOINC code (from value set of Neisseria gonorrhoeae DNA codes) </a:t>
            </a:r>
            <a:r>
              <a:rPr lang="en-US" sz="2000" b="1" kern="0" dirty="0">
                <a:solidFill>
                  <a:srgbClr val="000000"/>
                </a:solidFill>
                <a:highlight>
                  <a:srgbClr val="FFFF00"/>
                </a:highlight>
                <a:cs typeface="Lato" panose="020F0502020204030203" pitchFamily="34" charset="0"/>
                <a:sym typeface="Arial"/>
              </a:rPr>
              <a:t>(optional)</a:t>
            </a:r>
          </a:p>
          <a:p>
            <a:pPr marL="0" lvl="0" indent="0" defTabSz="914126">
              <a:spcBef>
                <a:spcPts val="0"/>
              </a:spcBef>
              <a:buClr>
                <a:srgbClr val="000000"/>
              </a:buClr>
              <a:buNone/>
              <a:defRPr/>
            </a:pPr>
            <a:r>
              <a:rPr lang="en-US" sz="2000" b="1" kern="0" dirty="0">
                <a:solidFill>
                  <a:srgbClr val="000000"/>
                </a:solidFill>
                <a:cs typeface="Lato" panose="020F0502020204030203" pitchFamily="34" charset="0"/>
                <a:sym typeface="Arial"/>
              </a:rPr>
              <a:t>	value </a:t>
            </a:r>
            <a:r>
              <a:rPr lang="en-US" sz="2000" b="1" kern="0" dirty="0">
                <a:solidFill>
                  <a:srgbClr val="FF0000"/>
                </a:solidFill>
                <a:cs typeface="Lato" panose="020F0502020204030203" pitchFamily="34" charset="0"/>
                <a:sym typeface="Arial"/>
              </a:rPr>
              <a:t>[coded: Positive, Negative] </a:t>
            </a:r>
            <a:r>
              <a:rPr lang="en-US" sz="2000" b="1" kern="0" dirty="0">
                <a:solidFill>
                  <a:srgbClr val="000000"/>
                </a:solidFill>
                <a:highlight>
                  <a:srgbClr val="FFFF00"/>
                </a:highlight>
                <a:cs typeface="Lato" panose="020F0502020204030203" pitchFamily="34" charset="0"/>
                <a:sym typeface="Arial"/>
              </a:rPr>
              <a:t>(required)</a:t>
            </a:r>
          </a:p>
          <a:p>
            <a:pPr marL="0" lvl="0" indent="0">
              <a:spcBef>
                <a:spcPts val="0"/>
              </a:spcBef>
              <a:buClr>
                <a:srgbClr val="000000"/>
              </a:buClr>
              <a:buNone/>
              <a:defRPr/>
            </a:pPr>
            <a:r>
              <a:rPr lang="en-US" sz="2000" b="1" kern="0" dirty="0">
                <a:solidFill>
                  <a:srgbClr val="000000"/>
                </a:solidFill>
                <a:cs typeface="Lato" panose="020F0502020204030203" pitchFamily="34" charset="0"/>
                <a:sym typeface="Arial"/>
              </a:rPr>
              <a:t>	</a:t>
            </a:r>
            <a:r>
              <a:rPr lang="en-US" sz="2000" b="1" kern="0" dirty="0">
                <a:solidFill>
                  <a:srgbClr val="595959">
                    <a:lumMod val="60000"/>
                    <a:lumOff val="40000"/>
                  </a:srgbClr>
                </a:solidFill>
                <a:cs typeface="Lato" panose="020F0502020204030203" pitchFamily="34" charset="0"/>
                <a:sym typeface="Arial"/>
              </a:rPr>
              <a:t>unit of measure, (not used for this analyte/test)</a:t>
            </a:r>
          </a:p>
          <a:p>
            <a:pPr marL="0" lvl="0" indent="0" defTabSz="914126">
              <a:spcBef>
                <a:spcPts val="0"/>
              </a:spcBef>
              <a:buClr>
                <a:srgbClr val="000000"/>
              </a:buClr>
              <a:buNone/>
              <a:defRPr/>
            </a:pPr>
            <a:r>
              <a:rPr lang="en-US" sz="2000" b="1" kern="0" dirty="0">
                <a:solidFill>
                  <a:srgbClr val="595959">
                    <a:lumMod val="60000"/>
                    <a:lumOff val="40000"/>
                  </a:srgbClr>
                </a:solidFill>
                <a:cs typeface="Lato" panose="020F0502020204030203" pitchFamily="34" charset="0"/>
                <a:sym typeface="Arial"/>
              </a:rPr>
              <a:t>	threshold/cutoff,  (not used for this analyte/test)</a:t>
            </a:r>
          </a:p>
          <a:p>
            <a:pPr marL="0" lvl="0" indent="0">
              <a:spcBef>
                <a:spcPts val="0"/>
              </a:spcBef>
              <a:buClr>
                <a:srgbClr val="000000"/>
              </a:buClr>
              <a:buNone/>
              <a:defRPr/>
            </a:pPr>
            <a:r>
              <a:rPr lang="en-US" sz="2000" b="1" kern="0" dirty="0">
                <a:solidFill>
                  <a:srgbClr val="000000"/>
                </a:solidFill>
                <a:cs typeface="Lato" panose="020F0502020204030203" pitchFamily="34" charset="0"/>
                <a:sym typeface="Arial"/>
              </a:rPr>
              <a:t>	interpretation, </a:t>
            </a:r>
            <a:r>
              <a:rPr lang="en-US" sz="2000" b="1" kern="0" dirty="0">
                <a:solidFill>
                  <a:srgbClr val="FF0000"/>
                </a:solidFill>
                <a:cs typeface="Lato" panose="020F0502020204030203" pitchFamily="34" charset="0"/>
                <a:sym typeface="Arial"/>
              </a:rPr>
              <a:t>[coded: Normal, Abnormal]</a:t>
            </a:r>
            <a:r>
              <a:rPr lang="en-US" sz="2000" b="1" kern="0" dirty="0">
                <a:solidFill>
                  <a:srgbClr val="000000"/>
                </a:solidFill>
                <a:cs typeface="Lato" panose="020F0502020204030203" pitchFamily="34" charset="0"/>
                <a:sym typeface="Arial"/>
              </a:rPr>
              <a:t> </a:t>
            </a:r>
            <a:r>
              <a:rPr lang="en-US" sz="2000" b="1" kern="0" dirty="0">
                <a:solidFill>
                  <a:srgbClr val="000000"/>
                </a:solidFill>
                <a:highlight>
                  <a:srgbClr val="FFFF00"/>
                </a:highlight>
                <a:cs typeface="Lato" panose="020F0502020204030203" pitchFamily="34" charset="0"/>
                <a:sym typeface="Arial"/>
              </a:rPr>
              <a:t>(optional)</a:t>
            </a:r>
          </a:p>
          <a:p>
            <a:pPr marL="0" lvl="0" indent="0">
              <a:spcBef>
                <a:spcPts val="0"/>
              </a:spcBef>
              <a:buClr>
                <a:srgbClr val="000000"/>
              </a:buClr>
              <a:buNone/>
              <a:defRPr/>
            </a:pPr>
            <a:r>
              <a:rPr lang="en-US" sz="2000" b="1" kern="0" dirty="0">
                <a:solidFill>
                  <a:srgbClr val="000000"/>
                </a:solidFill>
                <a:cs typeface="Lato" panose="020F0502020204030203" pitchFamily="34" charset="0"/>
                <a:sym typeface="Arial"/>
              </a:rPr>
              <a:t>	</a:t>
            </a:r>
            <a:r>
              <a:rPr lang="en-US" sz="2000" b="1" kern="0" dirty="0">
                <a:solidFill>
                  <a:srgbClr val="595959">
                    <a:lumMod val="60000"/>
                    <a:lumOff val="40000"/>
                  </a:srgbClr>
                </a:solidFill>
                <a:cs typeface="Lato" panose="020F0502020204030203" pitchFamily="34" charset="0"/>
                <a:sym typeface="Arial"/>
              </a:rPr>
              <a:t>reference range, (not used for this analyte/test)</a:t>
            </a:r>
          </a:p>
          <a:p>
            <a:pPr marL="0" lvl="0" indent="0" defTabSz="914126">
              <a:spcBef>
                <a:spcPts val="0"/>
              </a:spcBef>
              <a:buClr>
                <a:srgbClr val="000000"/>
              </a:buClr>
              <a:buNone/>
              <a:defRPr/>
            </a:pPr>
            <a:r>
              <a:rPr lang="en-US" sz="2000" b="1" kern="0" dirty="0">
                <a:solidFill>
                  <a:srgbClr val="000000"/>
                </a:solidFill>
                <a:cs typeface="Lato" panose="020F0502020204030203" pitchFamily="34" charset="0"/>
                <a:sym typeface="Arial"/>
              </a:rPr>
              <a:t>	method (from value set of Neisseria gonorrhoeae DNA test methods) </a:t>
            </a:r>
            <a:r>
              <a:rPr lang="en-US" sz="2000" b="1" kern="0" dirty="0">
                <a:solidFill>
                  <a:srgbClr val="000000"/>
                </a:solidFill>
                <a:highlight>
                  <a:srgbClr val="FFFF00"/>
                </a:highlight>
                <a:cs typeface="Lato" panose="020F0502020204030203" pitchFamily="34" charset="0"/>
                <a:sym typeface="Arial"/>
              </a:rPr>
              <a:t>(optional)</a:t>
            </a:r>
          </a:p>
          <a:p>
            <a:pPr marL="0" lvl="0" indent="0" defTabSz="914126">
              <a:spcBef>
                <a:spcPts val="0"/>
              </a:spcBef>
              <a:buClr>
                <a:srgbClr val="000000"/>
              </a:buClr>
              <a:buNone/>
              <a:defRPr/>
            </a:pPr>
            <a:r>
              <a:rPr lang="en-US" sz="2000" b="1" kern="0" dirty="0">
                <a:solidFill>
                  <a:srgbClr val="000000"/>
                </a:solidFill>
                <a:cs typeface="Lato" panose="020F0502020204030203" pitchFamily="34" charset="0"/>
                <a:sym typeface="Arial"/>
              </a:rPr>
              <a:t>	</a:t>
            </a:r>
            <a:r>
              <a:rPr lang="en-US" sz="2000" b="1" kern="0" dirty="0">
                <a:solidFill>
                  <a:srgbClr val="595959">
                    <a:lumMod val="60000"/>
                    <a:lumOff val="40000"/>
                  </a:srgbClr>
                </a:solidFill>
                <a:cs typeface="Lato" panose="020F0502020204030203" pitchFamily="34" charset="0"/>
                <a:sym typeface="Arial"/>
              </a:rPr>
              <a:t>screen/confirm, (not used for this analyte/test)</a:t>
            </a:r>
          </a:p>
          <a:p>
            <a:pPr marL="0" lvl="0" indent="0" defTabSz="914126">
              <a:spcBef>
                <a:spcPts val="0"/>
              </a:spcBef>
              <a:buClr>
                <a:srgbClr val="000000"/>
              </a:buClr>
              <a:buNone/>
              <a:defRPr/>
            </a:pPr>
            <a:r>
              <a:rPr lang="en-US" sz="2000" b="1" kern="0" dirty="0">
                <a:solidFill>
                  <a:srgbClr val="595959">
                    <a:lumMod val="60000"/>
                    <a:lumOff val="40000"/>
                  </a:srgbClr>
                </a:solidFill>
                <a:cs typeface="Lato" panose="020F0502020204030203" pitchFamily="34" charset="0"/>
                <a:sym typeface="Arial"/>
              </a:rPr>
              <a:t>	</a:t>
            </a:r>
            <a:r>
              <a:rPr lang="en-US" sz="2000" b="1" kern="0" dirty="0">
                <a:solidFill>
                  <a:srgbClr val="2E2E36"/>
                </a:solidFill>
                <a:cs typeface="Lato" panose="020F0502020204030203" pitchFamily="34" charset="0"/>
                <a:sym typeface="Arial"/>
              </a:rPr>
              <a:t>device (UDI), (optional)</a:t>
            </a:r>
          </a:p>
          <a:p>
            <a:pPr marL="0" lvl="0" indent="0" defTabSz="914126">
              <a:spcBef>
                <a:spcPts val="0"/>
              </a:spcBef>
              <a:buClr>
                <a:srgbClr val="000000"/>
              </a:buClr>
              <a:buNone/>
              <a:defRPr/>
            </a:pPr>
            <a:r>
              <a:rPr lang="en-US" sz="2000" b="1" kern="0" dirty="0">
                <a:solidFill>
                  <a:srgbClr val="000000"/>
                </a:solidFill>
                <a:cs typeface="Lato" panose="020F0502020204030203" pitchFamily="34" charset="0"/>
                <a:sym typeface="Arial"/>
              </a:rPr>
              <a:t>	reagent, </a:t>
            </a:r>
            <a:r>
              <a:rPr lang="en-US" sz="2000" b="1" kern="0" dirty="0">
                <a:solidFill>
                  <a:srgbClr val="000000"/>
                </a:solidFill>
                <a:highlight>
                  <a:srgbClr val="FFFF00"/>
                </a:highlight>
                <a:cs typeface="Lato" panose="020F0502020204030203" pitchFamily="34" charset="0"/>
                <a:sym typeface="Arial"/>
              </a:rPr>
              <a:t>(required)</a:t>
            </a:r>
          </a:p>
          <a:p>
            <a:pPr marL="0" lvl="0" indent="0" defTabSz="914126">
              <a:spcBef>
                <a:spcPts val="0"/>
              </a:spcBef>
              <a:buClr>
                <a:srgbClr val="000000"/>
              </a:buClr>
              <a:buNone/>
              <a:defRPr/>
            </a:pPr>
            <a:r>
              <a:rPr lang="en-US" sz="2000" b="1" kern="0" dirty="0">
                <a:solidFill>
                  <a:srgbClr val="000000"/>
                </a:solidFill>
                <a:cs typeface="Lato" panose="020F0502020204030203" pitchFamily="34" charset="0"/>
                <a:sym typeface="Arial"/>
              </a:rPr>
              <a:t>	specimen </a:t>
            </a:r>
            <a:r>
              <a:rPr lang="en-US" sz="2000" b="1" kern="0" dirty="0">
                <a:solidFill>
                  <a:srgbClr val="FF0000"/>
                </a:solidFill>
                <a:cs typeface="Lato" panose="020F0502020204030203" pitchFamily="34" charset="0"/>
                <a:sym typeface="Arial"/>
              </a:rPr>
              <a:t>(from value set of Neisseria gonorrhoeae DNA specific specimens)</a:t>
            </a:r>
            <a:r>
              <a:rPr lang="en-US" sz="2000" b="1" kern="0" dirty="0">
                <a:solidFill>
                  <a:srgbClr val="000000"/>
                </a:solidFill>
                <a:cs typeface="Lato" panose="020F0502020204030203" pitchFamily="34" charset="0"/>
                <a:sym typeface="Arial"/>
              </a:rPr>
              <a:t> </a:t>
            </a:r>
            <a:r>
              <a:rPr lang="en-US" sz="2000" b="1" kern="0" dirty="0">
                <a:solidFill>
                  <a:srgbClr val="000000"/>
                </a:solidFill>
                <a:highlight>
                  <a:srgbClr val="FFFF00"/>
                </a:highlight>
                <a:cs typeface="Lato" panose="020F0502020204030203" pitchFamily="34" charset="0"/>
                <a:sym typeface="Arial"/>
              </a:rPr>
              <a:t>(required)</a:t>
            </a:r>
          </a:p>
          <a:p>
            <a:pPr marL="0" lvl="0" indent="0" defTabSz="914126">
              <a:spcBef>
                <a:spcPts val="0"/>
              </a:spcBef>
              <a:buClr>
                <a:srgbClr val="000000"/>
              </a:buClr>
              <a:buNone/>
              <a:defRPr/>
            </a:pPr>
            <a:r>
              <a:rPr lang="en-US" sz="2000" b="1" kern="0" dirty="0">
                <a:solidFill>
                  <a:srgbClr val="000000"/>
                </a:solidFill>
                <a:cs typeface="Lato" panose="020F0502020204030203" pitchFamily="34" charset="0"/>
                <a:sym typeface="Arial"/>
              </a:rPr>
              <a:t>	provenance info</a:t>
            </a:r>
          </a:p>
          <a:p>
            <a:pPr marL="0" lvl="0" indent="0" defTabSz="914126">
              <a:spcBef>
                <a:spcPts val="0"/>
              </a:spcBef>
              <a:buClr>
                <a:srgbClr val="000000"/>
              </a:buClr>
              <a:buNone/>
              <a:defRPr/>
            </a:pPr>
            <a:r>
              <a:rPr lang="en-US" sz="2000" b="1" kern="0" dirty="0">
                <a:solidFill>
                  <a:srgbClr val="000000"/>
                </a:solidFill>
                <a:cs typeface="Lato" panose="020F0502020204030203" pitchFamily="34" charset="0"/>
                <a:sym typeface="Arial"/>
              </a:rPr>
              <a:t>		collection date/time</a:t>
            </a:r>
          </a:p>
          <a:p>
            <a:pPr marL="0" lvl="0" indent="0" defTabSz="914126">
              <a:spcBef>
                <a:spcPts val="0"/>
              </a:spcBef>
              <a:buClr>
                <a:srgbClr val="000000"/>
              </a:buClr>
              <a:buNone/>
              <a:defRPr/>
            </a:pPr>
            <a:r>
              <a:rPr lang="en-US" sz="2000" b="1" kern="0" dirty="0">
                <a:solidFill>
                  <a:srgbClr val="000000"/>
                </a:solidFill>
                <a:cs typeface="Lato" panose="020F0502020204030203" pitchFamily="34" charset="0"/>
                <a:sym typeface="Arial"/>
              </a:rPr>
              <a:t>		specimen in lab date/time</a:t>
            </a:r>
          </a:p>
          <a:p>
            <a:pPr marL="0" lvl="0" indent="0" defTabSz="914126">
              <a:spcBef>
                <a:spcPts val="0"/>
              </a:spcBef>
              <a:buClr>
                <a:srgbClr val="000000"/>
              </a:buClr>
              <a:buNone/>
              <a:defRPr/>
            </a:pPr>
            <a:r>
              <a:rPr lang="en-US" sz="2000" b="1" kern="0" dirty="0">
                <a:solidFill>
                  <a:srgbClr val="000000"/>
                </a:solidFill>
                <a:cs typeface="Lato" panose="020F0502020204030203" pitchFamily="34" charset="0"/>
                <a:sym typeface="Arial"/>
              </a:rPr>
              <a:t>		performer</a:t>
            </a:r>
          </a:p>
          <a:p>
            <a:pPr marL="0" lvl="0" indent="0" defTabSz="914126">
              <a:spcBef>
                <a:spcPts val="0"/>
              </a:spcBef>
              <a:buClr>
                <a:srgbClr val="000000"/>
              </a:buClr>
              <a:buNone/>
              <a:defRPr/>
            </a:pPr>
            <a:r>
              <a:rPr lang="en-US" sz="2000" b="1" kern="0" dirty="0">
                <a:solidFill>
                  <a:srgbClr val="000000"/>
                </a:solidFill>
                <a:cs typeface="Lato" panose="020F0502020204030203" pitchFamily="34" charset="0"/>
                <a:sym typeface="Arial"/>
              </a:rPr>
              <a:t>		testing laboratory</a:t>
            </a:r>
            <a:endParaRPr lang="en-US" sz="2000" dirty="0"/>
          </a:p>
        </p:txBody>
      </p:sp>
      <p:sp>
        <p:nvSpPr>
          <p:cNvPr id="4" name="Slide Number Placeholder 6">
            <a:extLst>
              <a:ext uri="{FF2B5EF4-FFF2-40B4-BE49-F238E27FC236}">
                <a16:creationId xmlns:a16="http://schemas.microsoft.com/office/drawing/2014/main" id="{614A4D30-A320-B316-67B5-BA67E7D7400D}"/>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11106144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C36E85E-95BE-5256-B0F2-9E5DBD2DD1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3C5BA2-476B-DFF6-BA46-8FABFB826110}"/>
              </a:ext>
            </a:extLst>
          </p:cNvPr>
          <p:cNvSpPr>
            <a:spLocks noGrp="1"/>
          </p:cNvSpPr>
          <p:nvPr>
            <p:ph type="title"/>
          </p:nvPr>
        </p:nvSpPr>
        <p:spPr/>
        <p:txBody>
          <a:bodyPr>
            <a:normAutofit/>
          </a:bodyPr>
          <a:lstStyle/>
          <a:p>
            <a:r>
              <a:rPr lang="en-US" dirty="0"/>
              <a:t>Benefits of a more post coordinated approach</a:t>
            </a:r>
          </a:p>
        </p:txBody>
      </p:sp>
      <p:sp>
        <p:nvSpPr>
          <p:cNvPr id="3" name="Text Placeholder 2">
            <a:extLst>
              <a:ext uri="{FF2B5EF4-FFF2-40B4-BE49-F238E27FC236}">
                <a16:creationId xmlns:a16="http://schemas.microsoft.com/office/drawing/2014/main" id="{6FF63E9B-B4FB-9413-4893-55B060482205}"/>
              </a:ext>
            </a:extLst>
          </p:cNvPr>
          <p:cNvSpPr>
            <a:spLocks noGrp="1"/>
          </p:cNvSpPr>
          <p:nvPr>
            <p:ph idx="1"/>
          </p:nvPr>
        </p:nvSpPr>
        <p:spPr>
          <a:noFill/>
        </p:spPr>
        <p:txBody>
          <a:bodyPr>
            <a:normAutofit/>
          </a:bodyPr>
          <a:lstStyle/>
          <a:p>
            <a:pPr>
              <a:lnSpc>
                <a:spcPct val="100000"/>
              </a:lnSpc>
              <a:buSzPct val="100000"/>
            </a:pPr>
            <a:r>
              <a:rPr lang="en-US" sz="2399" dirty="0"/>
              <a:t>Data is easier to query for all bacterial cultures when using the preferred model</a:t>
            </a:r>
          </a:p>
          <a:p>
            <a:pPr lvl="1">
              <a:lnSpc>
                <a:spcPct val="100000"/>
              </a:lnSpc>
              <a:buFont typeface="Wingdings" panose="05000000000000000000" pitchFamily="2" charset="2"/>
              <a:buChar char="§"/>
            </a:pPr>
            <a:r>
              <a:rPr lang="en-US" sz="1899" dirty="0"/>
              <a:t>Subsumption logic – querying for one LOINC code (the new code) retrieves all N. gonorrhoeae DNA tests, the specializations are subsumed in the LOINC Ontology</a:t>
            </a:r>
          </a:p>
          <a:p>
            <a:pPr lvl="1">
              <a:lnSpc>
                <a:spcPct val="100000"/>
              </a:lnSpc>
              <a:buFont typeface="Wingdings" panose="05000000000000000000" pitchFamily="2" charset="2"/>
              <a:buChar char="§"/>
            </a:pPr>
            <a:r>
              <a:rPr lang="en-US" sz="1899" dirty="0"/>
              <a:t>When you want a specific subtype, you specify LOINC code = (the new code) AND Specimen (66746-9): Genital (SCTID: 119344008)</a:t>
            </a:r>
          </a:p>
          <a:p>
            <a:pPr>
              <a:lnSpc>
                <a:spcPct val="100000"/>
              </a:lnSpc>
              <a:buSzPct val="100000"/>
            </a:pPr>
            <a:r>
              <a:rPr lang="en-US" sz="2399" dirty="0"/>
              <a:t>People using the data can decide what subtypes are correct for their use case</a:t>
            </a:r>
          </a:p>
          <a:p>
            <a:pPr>
              <a:lnSpc>
                <a:spcPct val="100000"/>
              </a:lnSpc>
              <a:buSzPct val="100000"/>
            </a:pPr>
            <a:r>
              <a:rPr lang="en-US" sz="2399" dirty="0"/>
              <a:t>It is easier to select the right primary LOINC code</a:t>
            </a:r>
          </a:p>
          <a:p>
            <a:pPr lvl="1">
              <a:lnSpc>
                <a:spcPct val="100000"/>
              </a:lnSpc>
              <a:buSzPct val="100000"/>
            </a:pPr>
            <a:r>
              <a:rPr lang="en-US" sz="1899" dirty="0"/>
              <a:t>Fewer highly pre-coordinated LOINC codes to choose from</a:t>
            </a:r>
          </a:p>
          <a:p>
            <a:pPr>
              <a:lnSpc>
                <a:spcPct val="100000"/>
              </a:lnSpc>
              <a:buSzPct val="100000"/>
            </a:pPr>
            <a:r>
              <a:rPr lang="en-US" sz="2399" dirty="0"/>
              <a:t>It is easier to maintain queries and CDS algorithms in software applications</a:t>
            </a:r>
          </a:p>
          <a:p>
            <a:pPr lvl="1">
              <a:lnSpc>
                <a:spcPct val="100000"/>
              </a:lnSpc>
              <a:buSzPct val="100000"/>
            </a:pPr>
            <a:r>
              <a:rPr lang="en-US" sz="1899" dirty="0"/>
              <a:t>Adding values to a value set is easier than accommodating a new pre-coordinated code</a:t>
            </a:r>
          </a:p>
        </p:txBody>
      </p:sp>
      <p:sp>
        <p:nvSpPr>
          <p:cNvPr id="4" name="Slide Number Placeholder 6">
            <a:extLst>
              <a:ext uri="{FF2B5EF4-FFF2-40B4-BE49-F238E27FC236}">
                <a16:creationId xmlns:a16="http://schemas.microsoft.com/office/drawing/2014/main" id="{8BF8445B-A959-12CF-5B3B-808D5A4629C7}"/>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21361344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Shape 561"/>
        <p:cNvGrpSpPr/>
        <p:nvPr/>
      </p:nvGrpSpPr>
      <p:grpSpPr>
        <a:xfrm>
          <a:off x="0" y="0"/>
          <a:ext cx="0" cy="0"/>
          <a:chOff x="0" y="0"/>
          <a:chExt cx="0" cy="0"/>
        </a:xfrm>
      </p:grpSpPr>
      <p:sp>
        <p:nvSpPr>
          <p:cNvPr id="562" name="Google Shape;562;p66"/>
          <p:cNvSpPr txBox="1">
            <a:spLocks noGrp="1"/>
          </p:cNvSpPr>
          <p:nvPr>
            <p:ph type="title"/>
          </p:nvPr>
        </p:nvSpPr>
        <p:spPr>
          <a:xfrm>
            <a:off x="838200" y="568036"/>
            <a:ext cx="10515600" cy="112265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Interoperability Today</a:t>
            </a:r>
            <a:endParaRPr/>
          </a:p>
        </p:txBody>
      </p:sp>
      <p:cxnSp>
        <p:nvCxnSpPr>
          <p:cNvPr id="563" name="Google Shape;563;p66"/>
          <p:cNvCxnSpPr/>
          <p:nvPr/>
        </p:nvCxnSpPr>
        <p:spPr>
          <a:xfrm>
            <a:off x="3820576" y="3953500"/>
            <a:ext cx="0" cy="0"/>
          </a:xfrm>
          <a:prstGeom prst="straightConnector1">
            <a:avLst/>
          </a:prstGeom>
          <a:noFill/>
          <a:ln w="34925" cap="flat" cmpd="sng">
            <a:solidFill>
              <a:schemeClr val="dk1"/>
            </a:solidFill>
            <a:prstDash val="solid"/>
            <a:round/>
            <a:headEnd type="none" w="sm" len="sm"/>
            <a:tailEnd type="none" w="sm" len="sm"/>
          </a:ln>
        </p:spPr>
      </p:cxnSp>
      <p:sp>
        <p:nvSpPr>
          <p:cNvPr id="564" name="Google Shape;564;p66"/>
          <p:cNvSpPr txBox="1"/>
          <p:nvPr/>
        </p:nvSpPr>
        <p:spPr>
          <a:xfrm>
            <a:off x="4562478" y="2140397"/>
            <a:ext cx="899605" cy="2742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82" b="0" i="0" u="none" strike="noStrike" cap="none" dirty="0">
                <a:solidFill>
                  <a:srgbClr val="FFFFFF"/>
                </a:solidFill>
                <a:latin typeface="Corbel"/>
                <a:ea typeface="Corbel"/>
                <a:cs typeface="Corbel"/>
                <a:sym typeface="Corbel"/>
              </a:rPr>
              <a:t>Application</a:t>
            </a:r>
            <a:endParaRPr dirty="0">
              <a:latin typeface="Lato" panose="020F0502020204030203" pitchFamily="34" charset="0"/>
            </a:endParaRPr>
          </a:p>
        </p:txBody>
      </p:sp>
      <p:cxnSp>
        <p:nvCxnSpPr>
          <p:cNvPr id="565" name="Google Shape;565;p66"/>
          <p:cNvCxnSpPr/>
          <p:nvPr/>
        </p:nvCxnSpPr>
        <p:spPr>
          <a:xfrm>
            <a:off x="4667250" y="1920480"/>
            <a:ext cx="57150" cy="3737371"/>
          </a:xfrm>
          <a:prstGeom prst="straightConnector1">
            <a:avLst/>
          </a:prstGeom>
          <a:noFill/>
          <a:ln w="76200" cap="flat" cmpd="sng">
            <a:solidFill>
              <a:schemeClr val="dk1"/>
            </a:solidFill>
            <a:prstDash val="solid"/>
            <a:round/>
            <a:headEnd type="none" w="sm" len="sm"/>
            <a:tailEnd type="none" w="sm" len="sm"/>
          </a:ln>
        </p:spPr>
      </p:cxnSp>
      <p:sp>
        <p:nvSpPr>
          <p:cNvPr id="566" name="Google Shape;566;p66"/>
          <p:cNvSpPr/>
          <p:nvPr/>
        </p:nvSpPr>
        <p:spPr>
          <a:xfrm>
            <a:off x="3009901" y="1920479"/>
            <a:ext cx="1143000" cy="58175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Real World</a:t>
            </a:r>
            <a:endParaRPr dirty="0">
              <a:latin typeface="Lato" panose="020F0502020204030203" pitchFamily="34" charset="0"/>
            </a:endParaRPr>
          </a:p>
        </p:txBody>
      </p:sp>
      <p:sp>
        <p:nvSpPr>
          <p:cNvPr id="567" name="Google Shape;567;p66"/>
          <p:cNvSpPr/>
          <p:nvPr/>
        </p:nvSpPr>
        <p:spPr>
          <a:xfrm>
            <a:off x="5094333" y="1893666"/>
            <a:ext cx="1143000" cy="58175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Digital</a:t>
            </a:r>
            <a:endParaRPr dirty="0">
              <a:latin typeface="Lato" panose="020F0502020204030203" pitchFamily="34" charset="0"/>
            </a:endParaRPr>
          </a:p>
          <a:p>
            <a:pPr marL="0" marR="0" lvl="0" indent="0" algn="ctr" rtl="0">
              <a:lnSpc>
                <a:spcPct val="100000"/>
              </a:lnSpc>
              <a:spcBef>
                <a:spcPts val="0"/>
              </a:spcBef>
              <a:spcAft>
                <a:spcPts val="0"/>
              </a:spcAft>
              <a:buNone/>
            </a:pPr>
            <a:r>
              <a:rPr lang="en-US" sz="18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World</a:t>
            </a:r>
            <a:endParaRPr dirty="0">
              <a:latin typeface="Lato" panose="020F0502020204030203" pitchFamily="34" charset="0"/>
            </a:endParaRPr>
          </a:p>
        </p:txBody>
      </p:sp>
      <p:cxnSp>
        <p:nvCxnSpPr>
          <p:cNvPr id="568" name="Google Shape;568;p66"/>
          <p:cNvCxnSpPr/>
          <p:nvPr/>
        </p:nvCxnSpPr>
        <p:spPr>
          <a:xfrm>
            <a:off x="6405598" y="1943979"/>
            <a:ext cx="57150" cy="3737371"/>
          </a:xfrm>
          <a:prstGeom prst="straightConnector1">
            <a:avLst/>
          </a:prstGeom>
          <a:noFill/>
          <a:ln w="76200" cap="flat" cmpd="sng">
            <a:solidFill>
              <a:schemeClr val="dk1"/>
            </a:solidFill>
            <a:prstDash val="solid"/>
            <a:round/>
            <a:headEnd type="none" w="sm" len="sm"/>
            <a:tailEnd type="none" w="sm" len="sm"/>
          </a:ln>
        </p:spPr>
      </p:cxnSp>
      <p:sp>
        <p:nvSpPr>
          <p:cNvPr id="569" name="Google Shape;569;p66"/>
          <p:cNvSpPr/>
          <p:nvPr/>
        </p:nvSpPr>
        <p:spPr>
          <a:xfrm>
            <a:off x="6998577" y="1882016"/>
            <a:ext cx="1541072" cy="58175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Data Sharing and Re-use</a:t>
            </a:r>
            <a:endParaRPr dirty="0">
              <a:latin typeface="Lato" panose="020F0502020204030203" pitchFamily="34" charset="0"/>
            </a:endParaRPr>
          </a:p>
        </p:txBody>
      </p:sp>
      <p:cxnSp>
        <p:nvCxnSpPr>
          <p:cNvPr id="570" name="Google Shape;570;p66"/>
          <p:cNvCxnSpPr/>
          <p:nvPr/>
        </p:nvCxnSpPr>
        <p:spPr>
          <a:xfrm>
            <a:off x="6176717" y="3254983"/>
            <a:ext cx="0" cy="0"/>
          </a:xfrm>
          <a:prstGeom prst="straightConnector1">
            <a:avLst/>
          </a:prstGeom>
          <a:noFill/>
          <a:ln w="34925" cap="flat" cmpd="sng">
            <a:solidFill>
              <a:schemeClr val="dk1"/>
            </a:solidFill>
            <a:prstDash val="solid"/>
            <a:round/>
            <a:headEnd type="none" w="sm" len="sm"/>
            <a:tailEnd type="none" w="sm" len="sm"/>
          </a:ln>
        </p:spPr>
      </p:cxnSp>
      <p:cxnSp>
        <p:nvCxnSpPr>
          <p:cNvPr id="571" name="Google Shape;571;p66"/>
          <p:cNvCxnSpPr/>
          <p:nvPr/>
        </p:nvCxnSpPr>
        <p:spPr>
          <a:xfrm>
            <a:off x="7079348" y="3208118"/>
            <a:ext cx="0" cy="0"/>
          </a:xfrm>
          <a:prstGeom prst="straightConnector1">
            <a:avLst/>
          </a:prstGeom>
          <a:noFill/>
          <a:ln w="34925" cap="flat" cmpd="sng">
            <a:solidFill>
              <a:schemeClr val="dk1"/>
            </a:solidFill>
            <a:prstDash val="solid"/>
            <a:round/>
            <a:headEnd type="none" w="sm" len="sm"/>
            <a:tailEnd type="none" w="sm" len="sm"/>
          </a:ln>
        </p:spPr>
      </p:cxnSp>
      <p:grpSp>
        <p:nvGrpSpPr>
          <p:cNvPr id="572" name="Google Shape;572;p66"/>
          <p:cNvGrpSpPr/>
          <p:nvPr/>
        </p:nvGrpSpPr>
        <p:grpSpPr>
          <a:xfrm>
            <a:off x="5997895" y="2533101"/>
            <a:ext cx="2699574" cy="639737"/>
            <a:chOff x="5965193" y="2234467"/>
            <a:chExt cx="3599432" cy="852982"/>
          </a:xfrm>
        </p:grpSpPr>
        <p:grpSp>
          <p:nvGrpSpPr>
            <p:cNvPr id="573" name="Google Shape;573;p66"/>
            <p:cNvGrpSpPr/>
            <p:nvPr/>
          </p:nvGrpSpPr>
          <p:grpSpPr>
            <a:xfrm rot="5400000">
              <a:off x="7038168" y="2355192"/>
              <a:ext cx="852982" cy="611532"/>
              <a:chOff x="1632" y="1248"/>
              <a:chExt cx="2682" cy="2286"/>
            </a:xfrm>
          </p:grpSpPr>
          <p:sp>
            <p:nvSpPr>
              <p:cNvPr id="574" name="Google Shape;574;p66"/>
              <p:cNvSpPr/>
              <p:nvPr/>
            </p:nvSpPr>
            <p:spPr>
              <a:xfrm>
                <a:off x="3119" y="1248"/>
                <a:ext cx="1195" cy="1048"/>
              </a:xfrm>
              <a:custGeom>
                <a:avLst/>
                <a:gdLst/>
                <a:ahLst/>
                <a:cxnLst/>
                <a:rect l="l" t="t" r="r" b="b"/>
                <a:pathLst>
                  <a:path w="21600" h="21600" extrusionOk="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accent2"/>
              </a:solidFill>
              <a:ln>
                <a:noFill/>
              </a:ln>
            </p:spPr>
            <p:txBody>
              <a:bodyPr spcFirstLastPara="1" wrap="square" lIns="38575" tIns="19275" rIns="38575" bIns="19275" anchor="t" anchorCtr="0">
                <a:noAutofit/>
              </a:bodyPr>
              <a:lstStyle/>
              <a:p>
                <a:pPr marL="0" marR="0" lvl="0" indent="0" algn="l" rtl="0">
                  <a:lnSpc>
                    <a:spcPct val="100000"/>
                  </a:lnSpc>
                  <a:spcBef>
                    <a:spcPts val="0"/>
                  </a:spcBef>
                  <a:spcAft>
                    <a:spcPts val="0"/>
                  </a:spcAft>
                  <a:buNone/>
                </a:pPr>
                <a:endParaRPr sz="760" b="0" i="0" u="none" strike="noStrike" cap="none">
                  <a:solidFill>
                    <a:srgbClr val="000000"/>
                  </a:solidFill>
                  <a:latin typeface="Corbel"/>
                  <a:ea typeface="Corbel"/>
                  <a:cs typeface="Corbel"/>
                  <a:sym typeface="Corbel"/>
                </a:endParaRPr>
              </a:p>
            </p:txBody>
          </p:sp>
          <p:sp>
            <p:nvSpPr>
              <p:cNvPr id="575" name="Google Shape;575;p66"/>
              <p:cNvSpPr/>
              <p:nvPr/>
            </p:nvSpPr>
            <p:spPr>
              <a:xfrm>
                <a:off x="1632" y="1680"/>
                <a:ext cx="1429" cy="1253"/>
              </a:xfrm>
              <a:custGeom>
                <a:avLst/>
                <a:gdLst/>
                <a:ahLst/>
                <a:cxnLst/>
                <a:rect l="l" t="t" r="r" b="b"/>
                <a:pathLst>
                  <a:path w="21600" h="21600" extrusionOk="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accent1"/>
              </a:solidFill>
              <a:ln>
                <a:noFill/>
              </a:ln>
            </p:spPr>
            <p:txBody>
              <a:bodyPr spcFirstLastPara="1" wrap="square" lIns="38575" tIns="19275" rIns="38575" bIns="19275" anchor="t" anchorCtr="0">
                <a:noAutofit/>
              </a:bodyPr>
              <a:lstStyle/>
              <a:p>
                <a:pPr marL="0" marR="0" lvl="0" indent="0" algn="l" rtl="0">
                  <a:lnSpc>
                    <a:spcPct val="100000"/>
                  </a:lnSpc>
                  <a:spcBef>
                    <a:spcPts val="0"/>
                  </a:spcBef>
                  <a:spcAft>
                    <a:spcPts val="0"/>
                  </a:spcAft>
                  <a:buNone/>
                </a:pPr>
                <a:endParaRPr sz="760" b="0" i="0" u="none" strike="noStrike" cap="none">
                  <a:solidFill>
                    <a:srgbClr val="000000"/>
                  </a:solidFill>
                  <a:latin typeface="Corbel"/>
                  <a:ea typeface="Corbel"/>
                  <a:cs typeface="Corbel"/>
                  <a:sym typeface="Corbel"/>
                </a:endParaRPr>
              </a:p>
            </p:txBody>
          </p:sp>
          <p:sp>
            <p:nvSpPr>
              <p:cNvPr id="576" name="Google Shape;576;p66"/>
              <p:cNvSpPr/>
              <p:nvPr/>
            </p:nvSpPr>
            <p:spPr>
              <a:xfrm>
                <a:off x="2559" y="2142"/>
                <a:ext cx="1588" cy="1392"/>
              </a:xfrm>
              <a:custGeom>
                <a:avLst/>
                <a:gdLst/>
                <a:ahLst/>
                <a:cxnLst/>
                <a:rect l="l" t="t" r="r" b="b"/>
                <a:pathLst>
                  <a:path w="21600" h="21600" extrusionOk="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FF0000"/>
              </a:solidFill>
              <a:ln>
                <a:noFill/>
              </a:ln>
            </p:spPr>
            <p:txBody>
              <a:bodyPr spcFirstLastPara="1" wrap="square" lIns="38575" tIns="19275" rIns="38575" bIns="19275" anchor="t" anchorCtr="0">
                <a:noAutofit/>
              </a:bodyPr>
              <a:lstStyle/>
              <a:p>
                <a:pPr marL="0" marR="0" lvl="0" indent="0" algn="l" rtl="0">
                  <a:lnSpc>
                    <a:spcPct val="100000"/>
                  </a:lnSpc>
                  <a:spcBef>
                    <a:spcPts val="0"/>
                  </a:spcBef>
                  <a:spcAft>
                    <a:spcPts val="0"/>
                  </a:spcAft>
                  <a:buNone/>
                </a:pPr>
                <a:endParaRPr sz="760" b="0" i="0" u="none" strike="noStrike" cap="none">
                  <a:solidFill>
                    <a:srgbClr val="000000"/>
                  </a:solidFill>
                  <a:latin typeface="Corbel"/>
                  <a:ea typeface="Corbel"/>
                  <a:cs typeface="Corbel"/>
                  <a:sym typeface="Corbel"/>
                </a:endParaRPr>
              </a:p>
            </p:txBody>
          </p:sp>
        </p:grpSp>
        <p:sp>
          <p:nvSpPr>
            <p:cNvPr id="577" name="Google Shape;577;p66"/>
            <p:cNvSpPr/>
            <p:nvPr/>
          </p:nvSpPr>
          <p:spPr>
            <a:xfrm>
              <a:off x="8992172" y="2545509"/>
              <a:ext cx="572453" cy="471488"/>
            </a:xfrm>
            <a:prstGeom prst="hexagon">
              <a:avLst>
                <a:gd name="adj" fmla="val 25000"/>
                <a:gd name="vf" fmla="val 11547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760" b="0" i="0" u="none" strike="noStrike" cap="none" dirty="0">
                <a:solidFill>
                  <a:srgbClr val="FFFFFF"/>
                </a:solidFill>
                <a:latin typeface="Lato" panose="020F0502020204030203" pitchFamily="34" charset="0"/>
                <a:ea typeface="Lato" panose="020F0502020204030203" pitchFamily="34" charset="0"/>
                <a:cs typeface="Lato" panose="020F0502020204030203" pitchFamily="34" charset="0"/>
                <a:sym typeface="Arial"/>
              </a:endParaRPr>
            </a:p>
          </p:txBody>
        </p:sp>
        <p:cxnSp>
          <p:nvCxnSpPr>
            <p:cNvPr id="578" name="Google Shape;578;p66"/>
            <p:cNvCxnSpPr/>
            <p:nvPr/>
          </p:nvCxnSpPr>
          <p:spPr>
            <a:xfrm rot="10800000" flipH="1">
              <a:off x="7861380" y="2768961"/>
              <a:ext cx="1035653" cy="28596"/>
            </a:xfrm>
            <a:prstGeom prst="straightConnector1">
              <a:avLst/>
            </a:prstGeom>
            <a:noFill/>
            <a:ln w="50800" cap="flat" cmpd="sng">
              <a:solidFill>
                <a:schemeClr val="dk1"/>
              </a:solidFill>
              <a:prstDash val="solid"/>
              <a:round/>
              <a:headEnd type="none" w="sm" len="sm"/>
              <a:tailEnd type="stealth" w="med" len="med"/>
            </a:ln>
          </p:spPr>
        </p:cxnSp>
        <p:cxnSp>
          <p:nvCxnSpPr>
            <p:cNvPr id="579" name="Google Shape;579;p66"/>
            <p:cNvCxnSpPr/>
            <p:nvPr/>
          </p:nvCxnSpPr>
          <p:spPr>
            <a:xfrm rot="10800000" flipH="1">
              <a:off x="5965193" y="2886426"/>
              <a:ext cx="1097786" cy="10994"/>
            </a:xfrm>
            <a:prstGeom prst="straightConnector1">
              <a:avLst/>
            </a:prstGeom>
            <a:noFill/>
            <a:ln w="50800" cap="flat" cmpd="sng">
              <a:solidFill>
                <a:schemeClr val="dk1"/>
              </a:solidFill>
              <a:prstDash val="solid"/>
              <a:round/>
              <a:headEnd type="none" w="sm" len="sm"/>
              <a:tailEnd type="stealth" w="med" len="med"/>
            </a:ln>
          </p:spPr>
        </p:cxnSp>
      </p:grpSp>
      <p:grpSp>
        <p:nvGrpSpPr>
          <p:cNvPr id="580" name="Google Shape;580;p66"/>
          <p:cNvGrpSpPr/>
          <p:nvPr/>
        </p:nvGrpSpPr>
        <p:grpSpPr>
          <a:xfrm>
            <a:off x="5928843" y="3639728"/>
            <a:ext cx="2744514" cy="640275"/>
            <a:chOff x="5873124" y="3709968"/>
            <a:chExt cx="3659352" cy="853700"/>
          </a:xfrm>
        </p:grpSpPr>
        <p:grpSp>
          <p:nvGrpSpPr>
            <p:cNvPr id="581" name="Google Shape;581;p66"/>
            <p:cNvGrpSpPr/>
            <p:nvPr/>
          </p:nvGrpSpPr>
          <p:grpSpPr>
            <a:xfrm rot="6229632">
              <a:off x="7102929" y="3831052"/>
              <a:ext cx="728663" cy="611532"/>
              <a:chOff x="1632" y="1248"/>
              <a:chExt cx="2682" cy="2286"/>
            </a:xfrm>
          </p:grpSpPr>
          <p:sp>
            <p:nvSpPr>
              <p:cNvPr id="582" name="Google Shape;582;p66"/>
              <p:cNvSpPr/>
              <p:nvPr/>
            </p:nvSpPr>
            <p:spPr>
              <a:xfrm>
                <a:off x="3119" y="1248"/>
                <a:ext cx="1195" cy="1048"/>
              </a:xfrm>
              <a:custGeom>
                <a:avLst/>
                <a:gdLst/>
                <a:ahLst/>
                <a:cxnLst/>
                <a:rect l="l" t="t" r="r" b="b"/>
                <a:pathLst>
                  <a:path w="21600" h="21600" extrusionOk="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92D050"/>
              </a:solidFill>
              <a:ln>
                <a:noFill/>
              </a:ln>
            </p:spPr>
            <p:txBody>
              <a:bodyPr spcFirstLastPara="1" wrap="square" lIns="38575" tIns="19275" rIns="38575" bIns="19275" anchor="t" anchorCtr="0">
                <a:noAutofit/>
              </a:bodyPr>
              <a:lstStyle/>
              <a:p>
                <a:pPr marL="0" marR="0" lvl="0" indent="0" algn="l" rtl="0">
                  <a:lnSpc>
                    <a:spcPct val="100000"/>
                  </a:lnSpc>
                  <a:spcBef>
                    <a:spcPts val="0"/>
                  </a:spcBef>
                  <a:spcAft>
                    <a:spcPts val="0"/>
                  </a:spcAft>
                  <a:buNone/>
                </a:pPr>
                <a:endParaRPr sz="760" b="0" i="0" u="none" strike="noStrike" cap="none">
                  <a:solidFill>
                    <a:srgbClr val="000000"/>
                  </a:solidFill>
                  <a:latin typeface="Corbel"/>
                  <a:ea typeface="Corbel"/>
                  <a:cs typeface="Corbel"/>
                  <a:sym typeface="Corbel"/>
                </a:endParaRPr>
              </a:p>
            </p:txBody>
          </p:sp>
          <p:sp>
            <p:nvSpPr>
              <p:cNvPr id="583" name="Google Shape;583;p66"/>
              <p:cNvSpPr/>
              <p:nvPr/>
            </p:nvSpPr>
            <p:spPr>
              <a:xfrm>
                <a:off x="1632" y="1680"/>
                <a:ext cx="1429" cy="1253"/>
              </a:xfrm>
              <a:custGeom>
                <a:avLst/>
                <a:gdLst/>
                <a:ahLst/>
                <a:cxnLst/>
                <a:rect l="l" t="t" r="r" b="b"/>
                <a:pathLst>
                  <a:path w="21600" h="21600" extrusionOk="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accent1"/>
              </a:solidFill>
              <a:ln>
                <a:noFill/>
              </a:ln>
            </p:spPr>
            <p:txBody>
              <a:bodyPr spcFirstLastPara="1" wrap="square" lIns="38575" tIns="19275" rIns="38575" bIns="19275" anchor="t" anchorCtr="0">
                <a:noAutofit/>
              </a:bodyPr>
              <a:lstStyle/>
              <a:p>
                <a:pPr marL="0" marR="0" lvl="0" indent="0" algn="l" rtl="0">
                  <a:lnSpc>
                    <a:spcPct val="100000"/>
                  </a:lnSpc>
                  <a:spcBef>
                    <a:spcPts val="0"/>
                  </a:spcBef>
                  <a:spcAft>
                    <a:spcPts val="0"/>
                  </a:spcAft>
                  <a:buNone/>
                </a:pPr>
                <a:endParaRPr sz="760" b="0" i="0" u="none" strike="noStrike" cap="none">
                  <a:solidFill>
                    <a:srgbClr val="000000"/>
                  </a:solidFill>
                  <a:latin typeface="Corbel"/>
                  <a:ea typeface="Corbel"/>
                  <a:cs typeface="Corbel"/>
                  <a:sym typeface="Corbel"/>
                </a:endParaRPr>
              </a:p>
            </p:txBody>
          </p:sp>
          <p:sp>
            <p:nvSpPr>
              <p:cNvPr id="584" name="Google Shape;584;p66"/>
              <p:cNvSpPr/>
              <p:nvPr/>
            </p:nvSpPr>
            <p:spPr>
              <a:xfrm>
                <a:off x="2559" y="2142"/>
                <a:ext cx="1588" cy="1392"/>
              </a:xfrm>
              <a:custGeom>
                <a:avLst/>
                <a:gdLst/>
                <a:ahLst/>
                <a:cxnLst/>
                <a:rect l="l" t="t" r="r" b="b"/>
                <a:pathLst>
                  <a:path w="21600" h="21600" extrusionOk="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FFFF00"/>
              </a:solidFill>
              <a:ln>
                <a:noFill/>
              </a:ln>
            </p:spPr>
            <p:txBody>
              <a:bodyPr spcFirstLastPara="1" wrap="square" lIns="38575" tIns="19275" rIns="38575" bIns="19275" anchor="t" anchorCtr="0">
                <a:noAutofit/>
              </a:bodyPr>
              <a:lstStyle/>
              <a:p>
                <a:pPr marL="0" marR="0" lvl="0" indent="0" algn="l" rtl="0">
                  <a:lnSpc>
                    <a:spcPct val="100000"/>
                  </a:lnSpc>
                  <a:spcBef>
                    <a:spcPts val="0"/>
                  </a:spcBef>
                  <a:spcAft>
                    <a:spcPts val="0"/>
                  </a:spcAft>
                  <a:buNone/>
                </a:pPr>
                <a:endParaRPr sz="760" b="0" i="0" u="none" strike="noStrike" cap="none">
                  <a:solidFill>
                    <a:srgbClr val="000000"/>
                  </a:solidFill>
                  <a:latin typeface="Corbel"/>
                  <a:ea typeface="Corbel"/>
                  <a:cs typeface="Corbel"/>
                  <a:sym typeface="Corbel"/>
                </a:endParaRPr>
              </a:p>
            </p:txBody>
          </p:sp>
        </p:grpSp>
        <p:sp>
          <p:nvSpPr>
            <p:cNvPr id="585" name="Google Shape;585;p66"/>
            <p:cNvSpPr/>
            <p:nvPr/>
          </p:nvSpPr>
          <p:spPr>
            <a:xfrm>
              <a:off x="8960023" y="3929400"/>
              <a:ext cx="572453" cy="471488"/>
            </a:xfrm>
            <a:prstGeom prst="hexagon">
              <a:avLst>
                <a:gd name="adj" fmla="val 25000"/>
                <a:gd name="vf" fmla="val 115470"/>
              </a:avLst>
            </a:prstGeom>
            <a:solidFill>
              <a:srgbClr val="87ABDE"/>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760" b="0" i="0" u="none" strike="noStrike" cap="none" dirty="0">
                <a:solidFill>
                  <a:srgbClr val="FFFFFF"/>
                </a:solidFill>
                <a:latin typeface="Lato" panose="020F0502020204030203" pitchFamily="34" charset="0"/>
                <a:ea typeface="Lato" panose="020F0502020204030203" pitchFamily="34" charset="0"/>
                <a:cs typeface="Lato" panose="020F0502020204030203" pitchFamily="34" charset="0"/>
                <a:sym typeface="Arial"/>
              </a:endParaRPr>
            </a:p>
          </p:txBody>
        </p:sp>
        <p:cxnSp>
          <p:nvCxnSpPr>
            <p:cNvPr id="586" name="Google Shape;586;p66"/>
            <p:cNvCxnSpPr/>
            <p:nvPr/>
          </p:nvCxnSpPr>
          <p:spPr>
            <a:xfrm>
              <a:off x="7913414" y="4155537"/>
              <a:ext cx="913180" cy="9499"/>
            </a:xfrm>
            <a:prstGeom prst="straightConnector1">
              <a:avLst/>
            </a:prstGeom>
            <a:noFill/>
            <a:ln w="50800" cap="flat" cmpd="sng">
              <a:solidFill>
                <a:schemeClr val="dk1"/>
              </a:solidFill>
              <a:prstDash val="solid"/>
              <a:round/>
              <a:headEnd type="none" w="sm" len="sm"/>
              <a:tailEnd type="stealth" w="med" len="med"/>
            </a:ln>
          </p:spPr>
        </p:cxnSp>
        <p:cxnSp>
          <p:nvCxnSpPr>
            <p:cNvPr id="587" name="Google Shape;587;p66"/>
            <p:cNvCxnSpPr/>
            <p:nvPr/>
          </p:nvCxnSpPr>
          <p:spPr>
            <a:xfrm>
              <a:off x="5873124" y="4165035"/>
              <a:ext cx="1205338" cy="16020"/>
            </a:xfrm>
            <a:prstGeom prst="straightConnector1">
              <a:avLst/>
            </a:prstGeom>
            <a:noFill/>
            <a:ln w="50800" cap="flat" cmpd="sng">
              <a:solidFill>
                <a:schemeClr val="dk1"/>
              </a:solidFill>
              <a:prstDash val="solid"/>
              <a:round/>
              <a:headEnd type="none" w="sm" len="sm"/>
              <a:tailEnd type="stealth" w="med" len="med"/>
            </a:ln>
          </p:spPr>
        </p:cxnSp>
      </p:grpSp>
      <p:grpSp>
        <p:nvGrpSpPr>
          <p:cNvPr id="588" name="Google Shape;588;p66"/>
          <p:cNvGrpSpPr/>
          <p:nvPr/>
        </p:nvGrpSpPr>
        <p:grpSpPr>
          <a:xfrm>
            <a:off x="6009508" y="4689421"/>
            <a:ext cx="2652237" cy="708988"/>
            <a:chOff x="5980676" y="5109562"/>
            <a:chExt cx="3536316" cy="945316"/>
          </a:xfrm>
        </p:grpSpPr>
        <p:grpSp>
          <p:nvGrpSpPr>
            <p:cNvPr id="589" name="Google Shape;589;p66"/>
            <p:cNvGrpSpPr/>
            <p:nvPr/>
          </p:nvGrpSpPr>
          <p:grpSpPr>
            <a:xfrm rot="8185243">
              <a:off x="7102002" y="5276454"/>
              <a:ext cx="728663" cy="611532"/>
              <a:chOff x="1632" y="1248"/>
              <a:chExt cx="2682" cy="2286"/>
            </a:xfrm>
          </p:grpSpPr>
          <p:sp>
            <p:nvSpPr>
              <p:cNvPr id="590" name="Google Shape;590;p66"/>
              <p:cNvSpPr/>
              <p:nvPr/>
            </p:nvSpPr>
            <p:spPr>
              <a:xfrm>
                <a:off x="3119" y="1248"/>
                <a:ext cx="1195" cy="1048"/>
              </a:xfrm>
              <a:custGeom>
                <a:avLst/>
                <a:gdLst/>
                <a:ahLst/>
                <a:cxnLst/>
                <a:rect l="l" t="t" r="r" b="b"/>
                <a:pathLst>
                  <a:path w="21600" h="21600" extrusionOk="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accent2"/>
              </a:solidFill>
              <a:ln>
                <a:noFill/>
              </a:ln>
            </p:spPr>
            <p:txBody>
              <a:bodyPr spcFirstLastPara="1" wrap="square" lIns="38575" tIns="19275" rIns="38575" bIns="19275" anchor="t" anchorCtr="0">
                <a:noAutofit/>
              </a:bodyPr>
              <a:lstStyle/>
              <a:p>
                <a:pPr marL="0" marR="0" lvl="0" indent="0" algn="l" rtl="0">
                  <a:lnSpc>
                    <a:spcPct val="100000"/>
                  </a:lnSpc>
                  <a:spcBef>
                    <a:spcPts val="0"/>
                  </a:spcBef>
                  <a:spcAft>
                    <a:spcPts val="0"/>
                  </a:spcAft>
                  <a:buNone/>
                </a:pPr>
                <a:endParaRPr sz="760" b="0" i="0" u="none" strike="noStrike" cap="none">
                  <a:solidFill>
                    <a:srgbClr val="000000"/>
                  </a:solidFill>
                  <a:latin typeface="Corbel"/>
                  <a:ea typeface="Corbel"/>
                  <a:cs typeface="Corbel"/>
                  <a:sym typeface="Corbel"/>
                </a:endParaRPr>
              </a:p>
            </p:txBody>
          </p:sp>
          <p:sp>
            <p:nvSpPr>
              <p:cNvPr id="591" name="Google Shape;591;p66"/>
              <p:cNvSpPr/>
              <p:nvPr/>
            </p:nvSpPr>
            <p:spPr>
              <a:xfrm>
                <a:off x="1632" y="1680"/>
                <a:ext cx="1429" cy="1253"/>
              </a:xfrm>
              <a:custGeom>
                <a:avLst/>
                <a:gdLst/>
                <a:ahLst/>
                <a:cxnLst/>
                <a:rect l="l" t="t" r="r" b="b"/>
                <a:pathLst>
                  <a:path w="21600" h="21600" extrusionOk="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accent1"/>
              </a:solidFill>
              <a:ln>
                <a:noFill/>
              </a:ln>
            </p:spPr>
            <p:txBody>
              <a:bodyPr spcFirstLastPara="1" wrap="square" lIns="38575" tIns="19275" rIns="38575" bIns="19275" anchor="t" anchorCtr="0">
                <a:noAutofit/>
              </a:bodyPr>
              <a:lstStyle/>
              <a:p>
                <a:pPr marL="0" marR="0" lvl="0" indent="0" algn="l" rtl="0">
                  <a:lnSpc>
                    <a:spcPct val="100000"/>
                  </a:lnSpc>
                  <a:spcBef>
                    <a:spcPts val="0"/>
                  </a:spcBef>
                  <a:spcAft>
                    <a:spcPts val="0"/>
                  </a:spcAft>
                  <a:buNone/>
                </a:pPr>
                <a:endParaRPr sz="760" b="0" i="0" u="none" strike="noStrike" cap="none">
                  <a:solidFill>
                    <a:srgbClr val="000000"/>
                  </a:solidFill>
                  <a:latin typeface="Corbel"/>
                  <a:ea typeface="Corbel"/>
                  <a:cs typeface="Corbel"/>
                  <a:sym typeface="Corbel"/>
                </a:endParaRPr>
              </a:p>
            </p:txBody>
          </p:sp>
          <p:sp>
            <p:nvSpPr>
              <p:cNvPr id="592" name="Google Shape;592;p66"/>
              <p:cNvSpPr/>
              <p:nvPr/>
            </p:nvSpPr>
            <p:spPr>
              <a:xfrm>
                <a:off x="2559" y="2142"/>
                <a:ext cx="1588" cy="1392"/>
              </a:xfrm>
              <a:custGeom>
                <a:avLst/>
                <a:gdLst/>
                <a:ahLst/>
                <a:cxnLst/>
                <a:rect l="l" t="t" r="r" b="b"/>
                <a:pathLst>
                  <a:path w="21600" h="21600" extrusionOk="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F21CC9"/>
              </a:solidFill>
              <a:ln>
                <a:noFill/>
              </a:ln>
            </p:spPr>
            <p:txBody>
              <a:bodyPr spcFirstLastPara="1" wrap="square" lIns="38575" tIns="19275" rIns="38575" bIns="19275" anchor="t" anchorCtr="0">
                <a:noAutofit/>
              </a:bodyPr>
              <a:lstStyle/>
              <a:p>
                <a:pPr marL="0" marR="0" lvl="0" indent="0" algn="l" rtl="0">
                  <a:lnSpc>
                    <a:spcPct val="100000"/>
                  </a:lnSpc>
                  <a:spcBef>
                    <a:spcPts val="0"/>
                  </a:spcBef>
                  <a:spcAft>
                    <a:spcPts val="0"/>
                  </a:spcAft>
                  <a:buNone/>
                </a:pPr>
                <a:endParaRPr sz="760" b="0" i="0" u="none" strike="noStrike" cap="none">
                  <a:solidFill>
                    <a:srgbClr val="000000"/>
                  </a:solidFill>
                  <a:latin typeface="Corbel"/>
                  <a:ea typeface="Corbel"/>
                  <a:cs typeface="Corbel"/>
                  <a:sym typeface="Corbel"/>
                </a:endParaRPr>
              </a:p>
            </p:txBody>
          </p:sp>
        </p:grpSp>
        <p:sp>
          <p:nvSpPr>
            <p:cNvPr id="593" name="Google Shape;593;p66"/>
            <p:cNvSpPr/>
            <p:nvPr/>
          </p:nvSpPr>
          <p:spPr>
            <a:xfrm>
              <a:off x="8944539" y="5511832"/>
              <a:ext cx="572453" cy="471488"/>
            </a:xfrm>
            <a:prstGeom prst="hexagon">
              <a:avLst>
                <a:gd name="adj" fmla="val 25000"/>
                <a:gd name="vf" fmla="val 115470"/>
              </a:avLst>
            </a:prstGeom>
            <a:solidFill>
              <a:srgbClr val="418364"/>
            </a:solidFill>
            <a:ln w="25400" cap="flat" cmpd="sng">
              <a:solidFill>
                <a:srgbClr val="3789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760" b="0" i="0" u="none" strike="noStrike" cap="none" dirty="0">
                <a:solidFill>
                  <a:srgbClr val="FFFFFF"/>
                </a:solidFill>
                <a:latin typeface="Lato" panose="020F0502020204030203" pitchFamily="34" charset="0"/>
                <a:ea typeface="Lato" panose="020F0502020204030203" pitchFamily="34" charset="0"/>
                <a:cs typeface="Lato" panose="020F0502020204030203" pitchFamily="34" charset="0"/>
                <a:sym typeface="Arial"/>
              </a:endParaRPr>
            </a:p>
          </p:txBody>
        </p:sp>
        <p:cxnSp>
          <p:nvCxnSpPr>
            <p:cNvPr id="594" name="Google Shape;594;p66"/>
            <p:cNvCxnSpPr/>
            <p:nvPr/>
          </p:nvCxnSpPr>
          <p:spPr>
            <a:xfrm>
              <a:off x="8033227" y="5736488"/>
              <a:ext cx="825625" cy="19374"/>
            </a:xfrm>
            <a:prstGeom prst="straightConnector1">
              <a:avLst/>
            </a:prstGeom>
            <a:noFill/>
            <a:ln w="50800" cap="flat" cmpd="sng">
              <a:solidFill>
                <a:schemeClr val="dk1"/>
              </a:solidFill>
              <a:prstDash val="solid"/>
              <a:round/>
              <a:headEnd type="none" w="sm" len="sm"/>
              <a:tailEnd type="stealth" w="med" len="med"/>
            </a:ln>
          </p:spPr>
        </p:cxnSp>
        <p:cxnSp>
          <p:nvCxnSpPr>
            <p:cNvPr id="595" name="Google Shape;595;p66"/>
            <p:cNvCxnSpPr/>
            <p:nvPr/>
          </p:nvCxnSpPr>
          <p:spPr>
            <a:xfrm>
              <a:off x="5980676" y="5668106"/>
              <a:ext cx="1113448" cy="10867"/>
            </a:xfrm>
            <a:prstGeom prst="straightConnector1">
              <a:avLst/>
            </a:prstGeom>
            <a:noFill/>
            <a:ln w="50800" cap="flat" cmpd="sng">
              <a:solidFill>
                <a:schemeClr val="dk1"/>
              </a:solidFill>
              <a:prstDash val="solid"/>
              <a:round/>
              <a:headEnd type="none" w="sm" len="sm"/>
              <a:tailEnd type="stealth" w="med" len="med"/>
            </a:ln>
          </p:spPr>
        </p:cxnSp>
      </p:grpSp>
      <p:sp>
        <p:nvSpPr>
          <p:cNvPr id="596" name="Google Shape;596;p66"/>
          <p:cNvSpPr/>
          <p:nvPr/>
        </p:nvSpPr>
        <p:spPr>
          <a:xfrm>
            <a:off x="8697469" y="1567011"/>
            <a:ext cx="2049160" cy="107762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800" b="1" i="0" u="sng"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Legend</a:t>
            </a:r>
            <a:r>
              <a:rPr lang="en-US" sz="18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 </a:t>
            </a:r>
            <a:endParaRPr dirty="0">
              <a:latin typeface="Lato" panose="020F0502020204030203" pitchFamily="34" charset="0"/>
            </a:endParaRPr>
          </a:p>
          <a:p>
            <a:pPr marL="0" marR="0" lvl="0" indent="0" algn="l" rtl="0">
              <a:lnSpc>
                <a:spcPct val="100000"/>
              </a:lnSpc>
              <a:spcBef>
                <a:spcPts val="0"/>
              </a:spcBef>
              <a:spcAft>
                <a:spcPts val="0"/>
              </a:spcAft>
              <a:buNone/>
            </a:pPr>
            <a:r>
              <a:rPr lang="en-US" sz="18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shape = structure</a:t>
            </a:r>
            <a:endParaRPr dirty="0">
              <a:latin typeface="Lato" panose="020F0502020204030203" pitchFamily="34" charset="0"/>
            </a:endParaRPr>
          </a:p>
          <a:p>
            <a:pPr marL="0" marR="0" lvl="0" indent="0" algn="l" rtl="0">
              <a:lnSpc>
                <a:spcPct val="100000"/>
              </a:lnSpc>
              <a:spcBef>
                <a:spcPts val="0"/>
              </a:spcBef>
              <a:spcAft>
                <a:spcPts val="0"/>
              </a:spcAft>
              <a:buNone/>
            </a:pPr>
            <a:r>
              <a:rPr lang="en-US" sz="18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color = terminology</a:t>
            </a:r>
            <a:endParaRPr dirty="0">
              <a:latin typeface="Lato" panose="020F0502020204030203" pitchFamily="34" charset="0"/>
            </a:endParaRPr>
          </a:p>
        </p:txBody>
      </p:sp>
      <p:cxnSp>
        <p:nvCxnSpPr>
          <p:cNvPr id="597" name="Google Shape;597;p66"/>
          <p:cNvCxnSpPr/>
          <p:nvPr/>
        </p:nvCxnSpPr>
        <p:spPr>
          <a:xfrm>
            <a:off x="3820576" y="3953500"/>
            <a:ext cx="0" cy="0"/>
          </a:xfrm>
          <a:prstGeom prst="straightConnector1">
            <a:avLst/>
          </a:prstGeom>
          <a:noFill/>
          <a:ln w="34925" cap="flat" cmpd="sng">
            <a:solidFill>
              <a:schemeClr val="dk1"/>
            </a:solidFill>
            <a:prstDash val="solid"/>
            <a:round/>
            <a:headEnd type="none" w="sm" len="sm"/>
            <a:tailEnd type="none" w="sm" len="sm"/>
          </a:ln>
        </p:spPr>
      </p:cxnSp>
      <p:pic>
        <p:nvPicPr>
          <p:cNvPr id="598" name="Google Shape;598;p66"/>
          <p:cNvPicPr preferRelativeResize="0"/>
          <p:nvPr/>
        </p:nvPicPr>
        <p:blipFill rotWithShape="1">
          <a:blip r:embed="rId3">
            <a:alphaModFix/>
          </a:blip>
          <a:srcRect/>
          <a:stretch/>
        </p:blipFill>
        <p:spPr>
          <a:xfrm>
            <a:off x="3223751" y="2612101"/>
            <a:ext cx="777838" cy="902946"/>
          </a:xfrm>
          <a:prstGeom prst="rect">
            <a:avLst/>
          </a:prstGeom>
          <a:noFill/>
          <a:ln>
            <a:noFill/>
          </a:ln>
        </p:spPr>
      </p:pic>
      <p:pic>
        <p:nvPicPr>
          <p:cNvPr id="599" name="Google Shape;599;p66"/>
          <p:cNvPicPr preferRelativeResize="0"/>
          <p:nvPr/>
        </p:nvPicPr>
        <p:blipFill rotWithShape="1">
          <a:blip r:embed="rId3">
            <a:alphaModFix/>
          </a:blip>
          <a:srcRect/>
          <a:stretch/>
        </p:blipFill>
        <p:spPr>
          <a:xfrm>
            <a:off x="3241166" y="3647160"/>
            <a:ext cx="777838" cy="902946"/>
          </a:xfrm>
          <a:prstGeom prst="rect">
            <a:avLst/>
          </a:prstGeom>
          <a:noFill/>
          <a:ln>
            <a:noFill/>
          </a:ln>
        </p:spPr>
      </p:pic>
      <p:pic>
        <p:nvPicPr>
          <p:cNvPr id="600" name="Google Shape;600;p66"/>
          <p:cNvPicPr preferRelativeResize="0"/>
          <p:nvPr/>
        </p:nvPicPr>
        <p:blipFill rotWithShape="1">
          <a:blip r:embed="rId3">
            <a:alphaModFix/>
          </a:blip>
          <a:srcRect/>
          <a:stretch/>
        </p:blipFill>
        <p:spPr>
          <a:xfrm>
            <a:off x="3312442" y="4814280"/>
            <a:ext cx="777838" cy="902946"/>
          </a:xfrm>
          <a:prstGeom prst="rect">
            <a:avLst/>
          </a:prstGeom>
          <a:noFill/>
          <a:ln>
            <a:noFill/>
          </a:ln>
        </p:spPr>
      </p:pic>
      <p:grpSp>
        <p:nvGrpSpPr>
          <p:cNvPr id="601" name="Google Shape;601;p66"/>
          <p:cNvGrpSpPr/>
          <p:nvPr/>
        </p:nvGrpSpPr>
        <p:grpSpPr>
          <a:xfrm>
            <a:off x="4152902" y="2829434"/>
            <a:ext cx="1737961" cy="2501442"/>
            <a:chOff x="3504288" y="2629787"/>
            <a:chExt cx="2316678" cy="3334388"/>
          </a:xfrm>
        </p:grpSpPr>
        <p:grpSp>
          <p:nvGrpSpPr>
            <p:cNvPr id="602" name="Google Shape;602;p66"/>
            <p:cNvGrpSpPr/>
            <p:nvPr/>
          </p:nvGrpSpPr>
          <p:grpSpPr>
            <a:xfrm>
              <a:off x="3504288" y="5492810"/>
              <a:ext cx="2302871" cy="471365"/>
              <a:chOff x="3505201" y="5493347"/>
              <a:chExt cx="2303471" cy="471488"/>
            </a:xfrm>
          </p:grpSpPr>
          <p:sp>
            <p:nvSpPr>
              <p:cNvPr id="603" name="Google Shape;603;p66"/>
              <p:cNvSpPr/>
              <p:nvPr/>
            </p:nvSpPr>
            <p:spPr>
              <a:xfrm>
                <a:off x="5236219" y="5493347"/>
                <a:ext cx="572453" cy="471488"/>
              </a:xfrm>
              <a:prstGeom prst="hexagon">
                <a:avLst>
                  <a:gd name="adj" fmla="val 25000"/>
                  <a:gd name="vf" fmla="val 115470"/>
                </a:avLst>
              </a:prstGeom>
              <a:solidFill>
                <a:srgbClr val="F21CC9"/>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760" b="0" i="0" u="none" strike="noStrike" cap="none" dirty="0">
                  <a:solidFill>
                    <a:srgbClr val="FFFFFF"/>
                  </a:solidFill>
                  <a:latin typeface="Lato" panose="020F0502020204030203" pitchFamily="34" charset="0"/>
                  <a:ea typeface="Lato" panose="020F0502020204030203" pitchFamily="34" charset="0"/>
                  <a:cs typeface="Lato" panose="020F0502020204030203" pitchFamily="34" charset="0"/>
                  <a:sym typeface="Arial"/>
                </a:endParaRPr>
              </a:p>
            </p:txBody>
          </p:sp>
          <p:cxnSp>
            <p:nvCxnSpPr>
              <p:cNvPr id="604" name="Google Shape;604;p66"/>
              <p:cNvCxnSpPr/>
              <p:nvPr/>
            </p:nvCxnSpPr>
            <p:spPr>
              <a:xfrm rot="10800000" flipH="1">
                <a:off x="3505201" y="5699533"/>
                <a:ext cx="1392317" cy="8927"/>
              </a:xfrm>
              <a:prstGeom prst="straightConnector1">
                <a:avLst/>
              </a:prstGeom>
              <a:noFill/>
              <a:ln w="50800" cap="flat" cmpd="sng">
                <a:solidFill>
                  <a:schemeClr val="dk1"/>
                </a:solidFill>
                <a:prstDash val="solid"/>
                <a:round/>
                <a:headEnd type="none" w="sm" len="sm"/>
                <a:tailEnd type="stealth" w="med" len="med"/>
              </a:ln>
            </p:spPr>
          </p:cxnSp>
        </p:grpSp>
        <p:grpSp>
          <p:nvGrpSpPr>
            <p:cNvPr id="605" name="Google Shape;605;p66"/>
            <p:cNvGrpSpPr/>
            <p:nvPr/>
          </p:nvGrpSpPr>
          <p:grpSpPr>
            <a:xfrm>
              <a:off x="3583217" y="3909094"/>
              <a:ext cx="2134599" cy="569212"/>
              <a:chOff x="3584150" y="3909219"/>
              <a:chExt cx="2135155" cy="569360"/>
            </a:xfrm>
          </p:grpSpPr>
          <p:sp>
            <p:nvSpPr>
              <p:cNvPr id="606" name="Google Shape;606;p66"/>
              <p:cNvSpPr/>
              <p:nvPr/>
            </p:nvSpPr>
            <p:spPr>
              <a:xfrm>
                <a:off x="5287484" y="3909219"/>
                <a:ext cx="431821" cy="569360"/>
              </a:xfrm>
              <a:prstGeom prst="trapezoid">
                <a:avLst>
                  <a:gd name="adj" fmla="val 25000"/>
                </a:avLst>
              </a:prstGeom>
              <a:solidFill>
                <a:srgbClr val="FFFF00"/>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760" b="0" i="0" u="none" strike="noStrike" cap="none" dirty="0">
                  <a:solidFill>
                    <a:srgbClr val="FFFFFF"/>
                  </a:solidFill>
                  <a:latin typeface="Lato" panose="020F0502020204030203" pitchFamily="34" charset="0"/>
                  <a:ea typeface="Lato" panose="020F0502020204030203" pitchFamily="34" charset="0"/>
                  <a:cs typeface="Lato" panose="020F0502020204030203" pitchFamily="34" charset="0"/>
                  <a:sym typeface="Arial"/>
                </a:endParaRPr>
              </a:p>
            </p:txBody>
          </p:sp>
          <p:cxnSp>
            <p:nvCxnSpPr>
              <p:cNvPr id="607" name="Google Shape;607;p66"/>
              <p:cNvCxnSpPr/>
              <p:nvPr/>
            </p:nvCxnSpPr>
            <p:spPr>
              <a:xfrm rot="10800000" flipH="1">
                <a:off x="3584150" y="4286361"/>
                <a:ext cx="1392317" cy="8927"/>
              </a:xfrm>
              <a:prstGeom prst="straightConnector1">
                <a:avLst/>
              </a:prstGeom>
              <a:noFill/>
              <a:ln w="50800" cap="flat" cmpd="sng">
                <a:solidFill>
                  <a:schemeClr val="dk1"/>
                </a:solidFill>
                <a:prstDash val="solid"/>
                <a:round/>
                <a:headEnd type="none" w="sm" len="sm"/>
                <a:tailEnd type="stealth" w="med" len="med"/>
              </a:ln>
            </p:spPr>
          </p:cxnSp>
        </p:grpSp>
        <p:grpSp>
          <p:nvGrpSpPr>
            <p:cNvPr id="608" name="Google Shape;608;p66"/>
            <p:cNvGrpSpPr/>
            <p:nvPr/>
          </p:nvGrpSpPr>
          <p:grpSpPr>
            <a:xfrm>
              <a:off x="3554215" y="2629787"/>
              <a:ext cx="2266751" cy="624207"/>
              <a:chOff x="3555141" y="2629579"/>
              <a:chExt cx="2267341" cy="624370"/>
            </a:xfrm>
          </p:grpSpPr>
          <p:sp>
            <p:nvSpPr>
              <p:cNvPr id="609" name="Google Shape;609;p66"/>
              <p:cNvSpPr/>
              <p:nvPr/>
            </p:nvSpPr>
            <p:spPr>
              <a:xfrm>
                <a:off x="5222407" y="2629579"/>
                <a:ext cx="600075" cy="624370"/>
              </a:xfrm>
              <a:prstGeom prst="ellipse">
                <a:avLst/>
              </a:prstGeom>
              <a:solidFill>
                <a:srgbClr val="FF0000"/>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760" b="0" i="0" u="none" strike="noStrike" cap="none" dirty="0">
                  <a:solidFill>
                    <a:srgbClr val="FFFFFF"/>
                  </a:solidFill>
                  <a:latin typeface="Lato" panose="020F0502020204030203" pitchFamily="34" charset="0"/>
                  <a:ea typeface="Lato" panose="020F0502020204030203" pitchFamily="34" charset="0"/>
                  <a:cs typeface="Lato" panose="020F0502020204030203" pitchFamily="34" charset="0"/>
                  <a:sym typeface="Arial"/>
                </a:endParaRPr>
              </a:p>
            </p:txBody>
          </p:sp>
          <p:cxnSp>
            <p:nvCxnSpPr>
              <p:cNvPr id="610" name="Google Shape;610;p66"/>
              <p:cNvCxnSpPr/>
              <p:nvPr/>
            </p:nvCxnSpPr>
            <p:spPr>
              <a:xfrm rot="10800000" flipH="1">
                <a:off x="3555141" y="2884056"/>
                <a:ext cx="1392317" cy="8927"/>
              </a:xfrm>
              <a:prstGeom prst="straightConnector1">
                <a:avLst/>
              </a:prstGeom>
              <a:noFill/>
              <a:ln w="50800" cap="flat" cmpd="sng">
                <a:solidFill>
                  <a:schemeClr val="dk1"/>
                </a:solidFill>
                <a:prstDash val="solid"/>
                <a:round/>
                <a:headEnd type="none" w="sm" len="sm"/>
                <a:tailEnd type="stealth" w="med" len="med"/>
              </a:ln>
            </p:spPr>
          </p:cxnSp>
        </p:grpSp>
      </p:grpSp>
      <p:sp>
        <p:nvSpPr>
          <p:cNvPr id="2" name="Slide Number Placeholder 6">
            <a:extLst>
              <a:ext uri="{FF2B5EF4-FFF2-40B4-BE49-F238E27FC236}">
                <a16:creationId xmlns:a16="http://schemas.microsoft.com/office/drawing/2014/main" id="{4C4721A1-F97E-1D3F-7F6B-5D5D69D940B3}"/>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1"/>
                                        </p:tgtEl>
                                        <p:attrNameLst>
                                          <p:attrName>style.visibility</p:attrName>
                                        </p:attrNameLst>
                                      </p:cBhvr>
                                      <p:to>
                                        <p:strVal val="visible"/>
                                      </p:to>
                                    </p:set>
                                    <p:animEffect transition="in" filter="fade">
                                      <p:cBhvr>
                                        <p:cTn id="7" dur="500"/>
                                        <p:tgtEl>
                                          <p:spTgt spid="6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2"/>
                                        </p:tgtEl>
                                        <p:attrNameLst>
                                          <p:attrName>style.visibility</p:attrName>
                                        </p:attrNameLst>
                                      </p:cBhvr>
                                      <p:to>
                                        <p:strVal val="visible"/>
                                      </p:to>
                                    </p:set>
                                    <p:animEffect transition="in" filter="fade">
                                      <p:cBhvr>
                                        <p:cTn id="12" dur="500"/>
                                        <p:tgtEl>
                                          <p:spTgt spid="5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0"/>
                                        </p:tgtEl>
                                        <p:attrNameLst>
                                          <p:attrName>style.visibility</p:attrName>
                                        </p:attrNameLst>
                                      </p:cBhvr>
                                      <p:to>
                                        <p:strVal val="visible"/>
                                      </p:to>
                                    </p:set>
                                    <p:animEffect transition="in" filter="fade">
                                      <p:cBhvr>
                                        <p:cTn id="17" dur="500"/>
                                        <p:tgtEl>
                                          <p:spTgt spid="58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88"/>
                                        </p:tgtEl>
                                        <p:attrNameLst>
                                          <p:attrName>style.visibility</p:attrName>
                                        </p:attrNameLst>
                                      </p:cBhvr>
                                      <p:to>
                                        <p:strVal val="visible"/>
                                      </p:to>
                                    </p:set>
                                    <p:animEffect transition="in" filter="fade">
                                      <p:cBhvr>
                                        <p:cTn id="22" dur="500"/>
                                        <p:tgtEl>
                                          <p:spTgt spid="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Shape 615"/>
        <p:cNvGrpSpPr/>
        <p:nvPr/>
      </p:nvGrpSpPr>
      <p:grpSpPr>
        <a:xfrm>
          <a:off x="0" y="0"/>
          <a:ext cx="0" cy="0"/>
          <a:chOff x="0" y="0"/>
          <a:chExt cx="0" cy="0"/>
        </a:xfrm>
      </p:grpSpPr>
      <p:sp>
        <p:nvSpPr>
          <p:cNvPr id="616" name="Google Shape;616;p67"/>
          <p:cNvSpPr txBox="1">
            <a:spLocks noGrp="1"/>
          </p:cNvSpPr>
          <p:nvPr>
            <p:ph type="title"/>
          </p:nvPr>
        </p:nvSpPr>
        <p:spPr>
          <a:xfrm>
            <a:off x="838200" y="568036"/>
            <a:ext cx="10515600" cy="112265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Interoperability in the Future</a:t>
            </a:r>
            <a:endParaRPr/>
          </a:p>
        </p:txBody>
      </p:sp>
      <p:cxnSp>
        <p:nvCxnSpPr>
          <p:cNvPr id="617" name="Google Shape;617;p67"/>
          <p:cNvCxnSpPr/>
          <p:nvPr/>
        </p:nvCxnSpPr>
        <p:spPr>
          <a:xfrm>
            <a:off x="3820576" y="3953500"/>
            <a:ext cx="0" cy="0"/>
          </a:xfrm>
          <a:prstGeom prst="straightConnector1">
            <a:avLst/>
          </a:prstGeom>
          <a:noFill/>
          <a:ln w="34925" cap="flat" cmpd="sng">
            <a:solidFill>
              <a:schemeClr val="dk1"/>
            </a:solidFill>
            <a:prstDash val="solid"/>
            <a:round/>
            <a:headEnd type="none" w="sm" len="sm"/>
            <a:tailEnd type="none" w="sm" len="sm"/>
          </a:ln>
        </p:spPr>
      </p:cxnSp>
      <p:sp>
        <p:nvSpPr>
          <p:cNvPr id="618" name="Google Shape;618;p67"/>
          <p:cNvSpPr txBox="1"/>
          <p:nvPr/>
        </p:nvSpPr>
        <p:spPr>
          <a:xfrm>
            <a:off x="4562478" y="2140397"/>
            <a:ext cx="899605" cy="2742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82" b="0" i="0" u="none" strike="noStrike" cap="none" dirty="0">
                <a:solidFill>
                  <a:srgbClr val="FFFFFF"/>
                </a:solidFill>
                <a:latin typeface="Corbel"/>
                <a:ea typeface="Corbel"/>
                <a:cs typeface="Corbel"/>
                <a:sym typeface="Corbel"/>
              </a:rPr>
              <a:t>Application</a:t>
            </a:r>
            <a:endParaRPr dirty="0">
              <a:latin typeface="Lato" panose="020F0502020204030203" pitchFamily="34" charset="0"/>
            </a:endParaRPr>
          </a:p>
        </p:txBody>
      </p:sp>
      <p:pic>
        <p:nvPicPr>
          <p:cNvPr id="619" name="Google Shape;619;p67"/>
          <p:cNvPicPr preferRelativeResize="0"/>
          <p:nvPr/>
        </p:nvPicPr>
        <p:blipFill rotWithShape="1">
          <a:blip r:embed="rId3">
            <a:alphaModFix/>
          </a:blip>
          <a:srcRect/>
          <a:stretch/>
        </p:blipFill>
        <p:spPr>
          <a:xfrm>
            <a:off x="3223751" y="2612101"/>
            <a:ext cx="777838" cy="902946"/>
          </a:xfrm>
          <a:prstGeom prst="rect">
            <a:avLst/>
          </a:prstGeom>
          <a:noFill/>
          <a:ln>
            <a:noFill/>
          </a:ln>
        </p:spPr>
      </p:pic>
      <p:cxnSp>
        <p:nvCxnSpPr>
          <p:cNvPr id="620" name="Google Shape;620;p67"/>
          <p:cNvCxnSpPr/>
          <p:nvPr/>
        </p:nvCxnSpPr>
        <p:spPr>
          <a:xfrm>
            <a:off x="4667250" y="1920480"/>
            <a:ext cx="57150" cy="3737371"/>
          </a:xfrm>
          <a:prstGeom prst="straightConnector1">
            <a:avLst/>
          </a:prstGeom>
          <a:noFill/>
          <a:ln w="76200" cap="flat" cmpd="sng">
            <a:solidFill>
              <a:schemeClr val="dk1"/>
            </a:solidFill>
            <a:prstDash val="solid"/>
            <a:round/>
            <a:headEnd type="none" w="sm" len="sm"/>
            <a:tailEnd type="none" w="sm" len="sm"/>
          </a:ln>
        </p:spPr>
      </p:cxnSp>
      <p:sp>
        <p:nvSpPr>
          <p:cNvPr id="621" name="Google Shape;621;p67"/>
          <p:cNvSpPr/>
          <p:nvPr/>
        </p:nvSpPr>
        <p:spPr>
          <a:xfrm>
            <a:off x="3019515" y="1954065"/>
            <a:ext cx="1143000" cy="58175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Real World</a:t>
            </a:r>
            <a:endParaRPr dirty="0">
              <a:latin typeface="Lato" panose="020F0502020204030203" pitchFamily="34" charset="0"/>
            </a:endParaRPr>
          </a:p>
        </p:txBody>
      </p:sp>
      <p:sp>
        <p:nvSpPr>
          <p:cNvPr id="622" name="Google Shape;622;p67"/>
          <p:cNvSpPr/>
          <p:nvPr/>
        </p:nvSpPr>
        <p:spPr>
          <a:xfrm>
            <a:off x="5094333" y="1893666"/>
            <a:ext cx="1143000" cy="58175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Digital</a:t>
            </a:r>
            <a:endParaRPr dirty="0">
              <a:latin typeface="Lato" panose="020F0502020204030203" pitchFamily="34" charset="0"/>
            </a:endParaRPr>
          </a:p>
          <a:p>
            <a:pPr marL="0" marR="0" lvl="0" indent="0" algn="ctr" rtl="0">
              <a:lnSpc>
                <a:spcPct val="100000"/>
              </a:lnSpc>
              <a:spcBef>
                <a:spcPts val="0"/>
              </a:spcBef>
              <a:spcAft>
                <a:spcPts val="0"/>
              </a:spcAft>
              <a:buNone/>
            </a:pPr>
            <a:r>
              <a:rPr lang="en-US" sz="18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World</a:t>
            </a:r>
            <a:endParaRPr dirty="0">
              <a:latin typeface="Lato" panose="020F0502020204030203" pitchFamily="34" charset="0"/>
            </a:endParaRPr>
          </a:p>
        </p:txBody>
      </p:sp>
      <p:cxnSp>
        <p:nvCxnSpPr>
          <p:cNvPr id="623" name="Google Shape;623;p67"/>
          <p:cNvCxnSpPr/>
          <p:nvPr/>
        </p:nvCxnSpPr>
        <p:spPr>
          <a:xfrm>
            <a:off x="6405598" y="1943979"/>
            <a:ext cx="57150" cy="3737371"/>
          </a:xfrm>
          <a:prstGeom prst="straightConnector1">
            <a:avLst/>
          </a:prstGeom>
          <a:noFill/>
          <a:ln w="76200" cap="flat" cmpd="sng">
            <a:solidFill>
              <a:schemeClr val="dk1"/>
            </a:solidFill>
            <a:prstDash val="solid"/>
            <a:round/>
            <a:headEnd type="none" w="sm" len="sm"/>
            <a:tailEnd type="none" w="sm" len="sm"/>
          </a:ln>
        </p:spPr>
      </p:cxnSp>
      <p:sp>
        <p:nvSpPr>
          <p:cNvPr id="624" name="Google Shape;624;p67"/>
          <p:cNvSpPr/>
          <p:nvPr/>
        </p:nvSpPr>
        <p:spPr>
          <a:xfrm>
            <a:off x="6611883" y="1902477"/>
            <a:ext cx="2738482" cy="58175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Data Sharing and Re-use </a:t>
            </a:r>
            <a:endParaRPr dirty="0">
              <a:latin typeface="Lato" panose="020F0502020204030203" pitchFamily="34" charset="0"/>
            </a:endParaRPr>
          </a:p>
          <a:p>
            <a:pPr marL="0" marR="0" lvl="0" indent="0" algn="ctr" rtl="0">
              <a:lnSpc>
                <a:spcPct val="100000"/>
              </a:lnSpc>
              <a:spcBef>
                <a:spcPts val="0"/>
              </a:spcBef>
              <a:spcAft>
                <a:spcPts val="0"/>
              </a:spcAft>
              <a:buNone/>
            </a:pPr>
            <a:r>
              <a:rPr lang="en-US" sz="18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(no translation, just use it!)</a:t>
            </a:r>
            <a:endParaRPr dirty="0">
              <a:latin typeface="Lato" panose="020F0502020204030203" pitchFamily="34" charset="0"/>
            </a:endParaRPr>
          </a:p>
        </p:txBody>
      </p:sp>
      <p:sp>
        <p:nvSpPr>
          <p:cNvPr id="625" name="Google Shape;625;p67"/>
          <p:cNvSpPr/>
          <p:nvPr/>
        </p:nvSpPr>
        <p:spPr>
          <a:xfrm>
            <a:off x="8482583" y="2614261"/>
            <a:ext cx="2007889" cy="9285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800" b="1" i="0" u="sng"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Legend</a:t>
            </a:r>
            <a:r>
              <a:rPr lang="en-US" sz="18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a:t>
            </a:r>
            <a:endParaRPr dirty="0">
              <a:latin typeface="Lato" panose="020F0502020204030203" pitchFamily="34" charset="0"/>
            </a:endParaRPr>
          </a:p>
          <a:p>
            <a:pPr marL="0" marR="0" lvl="0" indent="0" algn="l" rtl="0">
              <a:lnSpc>
                <a:spcPct val="100000"/>
              </a:lnSpc>
              <a:spcBef>
                <a:spcPts val="0"/>
              </a:spcBef>
              <a:spcAft>
                <a:spcPts val="0"/>
              </a:spcAft>
              <a:buNone/>
            </a:pPr>
            <a:r>
              <a:rPr lang="en-US" sz="18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shape = structure</a:t>
            </a:r>
            <a:endParaRPr dirty="0">
              <a:latin typeface="Lato" panose="020F0502020204030203" pitchFamily="34" charset="0"/>
            </a:endParaRPr>
          </a:p>
          <a:p>
            <a:pPr marL="0" marR="0" lvl="0" indent="0" algn="l" rtl="0">
              <a:lnSpc>
                <a:spcPct val="100000"/>
              </a:lnSpc>
              <a:spcBef>
                <a:spcPts val="0"/>
              </a:spcBef>
              <a:spcAft>
                <a:spcPts val="0"/>
              </a:spcAft>
              <a:buNone/>
            </a:pPr>
            <a:r>
              <a:rPr lang="en-US" sz="18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color = terminology</a:t>
            </a:r>
            <a:endParaRPr dirty="0">
              <a:latin typeface="Lato" panose="020F0502020204030203" pitchFamily="34" charset="0"/>
            </a:endParaRPr>
          </a:p>
        </p:txBody>
      </p:sp>
      <p:pic>
        <p:nvPicPr>
          <p:cNvPr id="626" name="Google Shape;626;p67"/>
          <p:cNvPicPr preferRelativeResize="0"/>
          <p:nvPr/>
        </p:nvPicPr>
        <p:blipFill rotWithShape="1">
          <a:blip r:embed="rId3">
            <a:alphaModFix/>
          </a:blip>
          <a:srcRect/>
          <a:stretch/>
        </p:blipFill>
        <p:spPr>
          <a:xfrm>
            <a:off x="3241166" y="3647160"/>
            <a:ext cx="777838" cy="902946"/>
          </a:xfrm>
          <a:prstGeom prst="rect">
            <a:avLst/>
          </a:prstGeom>
          <a:noFill/>
          <a:ln>
            <a:noFill/>
          </a:ln>
        </p:spPr>
      </p:pic>
      <p:pic>
        <p:nvPicPr>
          <p:cNvPr id="627" name="Google Shape;627;p67"/>
          <p:cNvPicPr preferRelativeResize="0"/>
          <p:nvPr/>
        </p:nvPicPr>
        <p:blipFill rotWithShape="1">
          <a:blip r:embed="rId3">
            <a:alphaModFix/>
          </a:blip>
          <a:srcRect/>
          <a:stretch/>
        </p:blipFill>
        <p:spPr>
          <a:xfrm>
            <a:off x="3312442" y="4814280"/>
            <a:ext cx="777838" cy="902946"/>
          </a:xfrm>
          <a:prstGeom prst="rect">
            <a:avLst/>
          </a:prstGeom>
          <a:noFill/>
          <a:ln>
            <a:noFill/>
          </a:ln>
        </p:spPr>
      </p:pic>
      <p:grpSp>
        <p:nvGrpSpPr>
          <p:cNvPr id="628" name="Google Shape;628;p67"/>
          <p:cNvGrpSpPr/>
          <p:nvPr/>
        </p:nvGrpSpPr>
        <p:grpSpPr>
          <a:xfrm>
            <a:off x="4152901" y="2840915"/>
            <a:ext cx="3357656" cy="2467792"/>
            <a:chOff x="3505201" y="2644886"/>
            <a:chExt cx="4476875" cy="3290390"/>
          </a:xfrm>
        </p:grpSpPr>
        <p:cxnSp>
          <p:nvCxnSpPr>
            <p:cNvPr id="629" name="Google Shape;629;p67"/>
            <p:cNvCxnSpPr/>
            <p:nvPr/>
          </p:nvCxnSpPr>
          <p:spPr>
            <a:xfrm>
              <a:off x="6203622" y="3196978"/>
              <a:ext cx="0" cy="0"/>
            </a:xfrm>
            <a:prstGeom prst="straightConnector1">
              <a:avLst/>
            </a:prstGeom>
            <a:noFill/>
            <a:ln w="34925" cap="flat" cmpd="sng">
              <a:solidFill>
                <a:schemeClr val="dk1"/>
              </a:solidFill>
              <a:prstDash val="solid"/>
              <a:round/>
              <a:headEnd type="none" w="sm" len="sm"/>
              <a:tailEnd type="none" w="sm" len="sm"/>
            </a:ln>
          </p:spPr>
        </p:cxnSp>
        <p:cxnSp>
          <p:nvCxnSpPr>
            <p:cNvPr id="630" name="Google Shape;630;p67"/>
            <p:cNvCxnSpPr/>
            <p:nvPr/>
          </p:nvCxnSpPr>
          <p:spPr>
            <a:xfrm>
              <a:off x="7407130" y="3134491"/>
              <a:ext cx="0" cy="0"/>
            </a:xfrm>
            <a:prstGeom prst="straightConnector1">
              <a:avLst/>
            </a:prstGeom>
            <a:noFill/>
            <a:ln w="34925" cap="flat" cmpd="sng">
              <a:solidFill>
                <a:schemeClr val="dk1"/>
              </a:solidFill>
              <a:prstDash val="solid"/>
              <a:round/>
              <a:headEnd type="none" w="sm" len="sm"/>
              <a:tailEnd type="none" w="sm" len="sm"/>
            </a:ln>
          </p:spPr>
        </p:cxnSp>
        <p:cxnSp>
          <p:nvCxnSpPr>
            <p:cNvPr id="631" name="Google Shape;631;p67"/>
            <p:cNvCxnSpPr/>
            <p:nvPr/>
          </p:nvCxnSpPr>
          <p:spPr>
            <a:xfrm rot="10800000" flipH="1">
              <a:off x="3505201" y="5699533"/>
              <a:ext cx="1392317" cy="8927"/>
            </a:xfrm>
            <a:prstGeom prst="straightConnector1">
              <a:avLst/>
            </a:prstGeom>
            <a:noFill/>
            <a:ln w="50800" cap="flat" cmpd="sng">
              <a:solidFill>
                <a:schemeClr val="dk1"/>
              </a:solidFill>
              <a:prstDash val="solid"/>
              <a:round/>
              <a:headEnd type="none" w="sm" len="sm"/>
              <a:tailEnd type="stealth" w="med" len="med"/>
            </a:ln>
          </p:spPr>
        </p:cxnSp>
        <p:sp>
          <p:nvSpPr>
            <p:cNvPr id="632" name="Google Shape;632;p67"/>
            <p:cNvSpPr/>
            <p:nvPr/>
          </p:nvSpPr>
          <p:spPr>
            <a:xfrm>
              <a:off x="5100357" y="5463788"/>
              <a:ext cx="572453" cy="471488"/>
            </a:xfrm>
            <a:prstGeom prst="hexagon">
              <a:avLst>
                <a:gd name="adj" fmla="val 25000"/>
                <a:gd name="vf" fmla="val 11547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760" b="0" i="0" u="none" strike="noStrike" cap="none" dirty="0">
                <a:solidFill>
                  <a:srgbClr val="FFFFFF"/>
                </a:solidFill>
                <a:latin typeface="Lato" panose="020F0502020204030203" pitchFamily="34" charset="0"/>
                <a:ea typeface="Lato" panose="020F0502020204030203" pitchFamily="34" charset="0"/>
                <a:cs typeface="Lato" panose="020F0502020204030203" pitchFamily="34" charset="0"/>
                <a:sym typeface="Arial"/>
              </a:endParaRPr>
            </a:p>
          </p:txBody>
        </p:sp>
        <p:cxnSp>
          <p:nvCxnSpPr>
            <p:cNvPr id="633" name="Google Shape;633;p67"/>
            <p:cNvCxnSpPr/>
            <p:nvPr/>
          </p:nvCxnSpPr>
          <p:spPr>
            <a:xfrm>
              <a:off x="5873124" y="5703026"/>
              <a:ext cx="1113448" cy="10867"/>
            </a:xfrm>
            <a:prstGeom prst="straightConnector1">
              <a:avLst/>
            </a:prstGeom>
            <a:noFill/>
            <a:ln w="50800" cap="flat" cmpd="sng">
              <a:solidFill>
                <a:schemeClr val="dk1"/>
              </a:solidFill>
              <a:prstDash val="solid"/>
              <a:round/>
              <a:headEnd type="none" w="sm" len="sm"/>
              <a:tailEnd type="stealth" w="med" len="med"/>
            </a:ln>
          </p:spPr>
        </p:cxnSp>
        <p:sp>
          <p:nvSpPr>
            <p:cNvPr id="634" name="Google Shape;634;p67"/>
            <p:cNvSpPr/>
            <p:nvPr/>
          </p:nvSpPr>
          <p:spPr>
            <a:xfrm>
              <a:off x="7330674" y="5460363"/>
              <a:ext cx="572453" cy="471488"/>
            </a:xfrm>
            <a:prstGeom prst="hexagon">
              <a:avLst>
                <a:gd name="adj" fmla="val 25000"/>
                <a:gd name="vf" fmla="val 11547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760" b="0" i="0" u="none" strike="noStrike" cap="none" dirty="0">
                <a:solidFill>
                  <a:srgbClr val="FFFFFF"/>
                </a:solidFill>
                <a:latin typeface="Lato" panose="020F0502020204030203" pitchFamily="34" charset="0"/>
                <a:ea typeface="Lato" panose="020F0502020204030203" pitchFamily="34" charset="0"/>
                <a:cs typeface="Lato" panose="020F0502020204030203" pitchFamily="34" charset="0"/>
                <a:sym typeface="Arial"/>
              </a:endParaRPr>
            </a:p>
          </p:txBody>
        </p:sp>
        <p:cxnSp>
          <p:nvCxnSpPr>
            <p:cNvPr id="635" name="Google Shape;635;p67"/>
            <p:cNvCxnSpPr/>
            <p:nvPr/>
          </p:nvCxnSpPr>
          <p:spPr>
            <a:xfrm rot="10800000" flipH="1">
              <a:off x="3584150" y="4286361"/>
              <a:ext cx="1392317" cy="8927"/>
            </a:xfrm>
            <a:prstGeom prst="straightConnector1">
              <a:avLst/>
            </a:prstGeom>
            <a:noFill/>
            <a:ln w="50800" cap="flat" cmpd="sng">
              <a:solidFill>
                <a:schemeClr val="dk1"/>
              </a:solidFill>
              <a:prstDash val="solid"/>
              <a:round/>
              <a:headEnd type="none" w="sm" len="sm"/>
              <a:tailEnd type="stealth" w="med" len="med"/>
            </a:ln>
          </p:spPr>
        </p:cxnSp>
        <p:sp>
          <p:nvSpPr>
            <p:cNvPr id="636" name="Google Shape;636;p67"/>
            <p:cNvSpPr/>
            <p:nvPr/>
          </p:nvSpPr>
          <p:spPr>
            <a:xfrm>
              <a:off x="5179306" y="4050616"/>
              <a:ext cx="572453" cy="471488"/>
            </a:xfrm>
            <a:prstGeom prst="hexagon">
              <a:avLst>
                <a:gd name="adj" fmla="val 25000"/>
                <a:gd name="vf" fmla="val 11547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760" b="0" i="0" u="none" strike="noStrike" cap="none" dirty="0">
                <a:solidFill>
                  <a:srgbClr val="FFFFFF"/>
                </a:solidFill>
                <a:latin typeface="Lato" panose="020F0502020204030203" pitchFamily="34" charset="0"/>
                <a:ea typeface="Lato" panose="020F0502020204030203" pitchFamily="34" charset="0"/>
                <a:cs typeface="Lato" panose="020F0502020204030203" pitchFamily="34" charset="0"/>
                <a:sym typeface="Arial"/>
              </a:endParaRPr>
            </a:p>
          </p:txBody>
        </p:sp>
        <p:cxnSp>
          <p:nvCxnSpPr>
            <p:cNvPr id="637" name="Google Shape;637;p67"/>
            <p:cNvCxnSpPr/>
            <p:nvPr/>
          </p:nvCxnSpPr>
          <p:spPr>
            <a:xfrm>
              <a:off x="5952073" y="4289854"/>
              <a:ext cx="1113448" cy="10867"/>
            </a:xfrm>
            <a:prstGeom prst="straightConnector1">
              <a:avLst/>
            </a:prstGeom>
            <a:noFill/>
            <a:ln w="50800" cap="flat" cmpd="sng">
              <a:solidFill>
                <a:schemeClr val="dk1"/>
              </a:solidFill>
              <a:prstDash val="solid"/>
              <a:round/>
              <a:headEnd type="none" w="sm" len="sm"/>
              <a:tailEnd type="stealth" w="med" len="med"/>
            </a:ln>
          </p:spPr>
        </p:cxnSp>
        <p:sp>
          <p:nvSpPr>
            <p:cNvPr id="638" name="Google Shape;638;p67"/>
            <p:cNvSpPr/>
            <p:nvPr/>
          </p:nvSpPr>
          <p:spPr>
            <a:xfrm>
              <a:off x="7409623" y="4047191"/>
              <a:ext cx="572453" cy="471488"/>
            </a:xfrm>
            <a:prstGeom prst="hexagon">
              <a:avLst>
                <a:gd name="adj" fmla="val 25000"/>
                <a:gd name="vf" fmla="val 11547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760" b="0" i="0" u="none" strike="noStrike" cap="none" dirty="0">
                <a:solidFill>
                  <a:srgbClr val="FFFFFF"/>
                </a:solidFill>
                <a:latin typeface="Lato" panose="020F0502020204030203" pitchFamily="34" charset="0"/>
                <a:ea typeface="Lato" panose="020F0502020204030203" pitchFamily="34" charset="0"/>
                <a:cs typeface="Lato" panose="020F0502020204030203" pitchFamily="34" charset="0"/>
                <a:sym typeface="Arial"/>
              </a:endParaRPr>
            </a:p>
          </p:txBody>
        </p:sp>
        <p:cxnSp>
          <p:nvCxnSpPr>
            <p:cNvPr id="639" name="Google Shape;639;p67"/>
            <p:cNvCxnSpPr/>
            <p:nvPr/>
          </p:nvCxnSpPr>
          <p:spPr>
            <a:xfrm rot="10800000" flipH="1">
              <a:off x="3555141" y="2884056"/>
              <a:ext cx="1392317" cy="8927"/>
            </a:xfrm>
            <a:prstGeom prst="straightConnector1">
              <a:avLst/>
            </a:prstGeom>
            <a:noFill/>
            <a:ln w="50800" cap="flat" cmpd="sng">
              <a:solidFill>
                <a:schemeClr val="dk1"/>
              </a:solidFill>
              <a:prstDash val="solid"/>
              <a:round/>
              <a:headEnd type="none" w="sm" len="sm"/>
              <a:tailEnd type="stealth" w="med" len="med"/>
            </a:ln>
          </p:spPr>
        </p:cxnSp>
        <p:sp>
          <p:nvSpPr>
            <p:cNvPr id="640" name="Google Shape;640;p67"/>
            <p:cNvSpPr/>
            <p:nvPr/>
          </p:nvSpPr>
          <p:spPr>
            <a:xfrm>
              <a:off x="5150297" y="2648311"/>
              <a:ext cx="572453" cy="471488"/>
            </a:xfrm>
            <a:prstGeom prst="hexagon">
              <a:avLst>
                <a:gd name="adj" fmla="val 25000"/>
                <a:gd name="vf" fmla="val 11547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760" b="0" i="0" u="none" strike="noStrike" cap="none" dirty="0">
                <a:solidFill>
                  <a:srgbClr val="FFFFFF"/>
                </a:solidFill>
                <a:latin typeface="Lato" panose="020F0502020204030203" pitchFamily="34" charset="0"/>
                <a:ea typeface="Lato" panose="020F0502020204030203" pitchFamily="34" charset="0"/>
                <a:cs typeface="Lato" panose="020F0502020204030203" pitchFamily="34" charset="0"/>
                <a:sym typeface="Arial"/>
              </a:endParaRPr>
            </a:p>
          </p:txBody>
        </p:sp>
        <p:cxnSp>
          <p:nvCxnSpPr>
            <p:cNvPr id="641" name="Google Shape;641;p67"/>
            <p:cNvCxnSpPr/>
            <p:nvPr/>
          </p:nvCxnSpPr>
          <p:spPr>
            <a:xfrm>
              <a:off x="5923064" y="2887549"/>
              <a:ext cx="1113448" cy="10867"/>
            </a:xfrm>
            <a:prstGeom prst="straightConnector1">
              <a:avLst/>
            </a:prstGeom>
            <a:noFill/>
            <a:ln w="50800" cap="flat" cmpd="sng">
              <a:solidFill>
                <a:schemeClr val="dk1"/>
              </a:solidFill>
              <a:prstDash val="solid"/>
              <a:round/>
              <a:headEnd type="none" w="sm" len="sm"/>
              <a:tailEnd type="stealth" w="med" len="med"/>
            </a:ln>
          </p:spPr>
        </p:cxnSp>
        <p:sp>
          <p:nvSpPr>
            <p:cNvPr id="642" name="Google Shape;642;p67"/>
            <p:cNvSpPr/>
            <p:nvPr/>
          </p:nvSpPr>
          <p:spPr>
            <a:xfrm>
              <a:off x="7380614" y="2644886"/>
              <a:ext cx="572453" cy="471488"/>
            </a:xfrm>
            <a:prstGeom prst="hexagon">
              <a:avLst>
                <a:gd name="adj" fmla="val 25000"/>
                <a:gd name="vf" fmla="val 11547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760" b="0" i="0" u="none" strike="noStrike" cap="none" dirty="0">
                <a:solidFill>
                  <a:srgbClr val="FFFFFF"/>
                </a:solidFill>
                <a:latin typeface="Lato" panose="020F0502020204030203" pitchFamily="34" charset="0"/>
                <a:ea typeface="Lato" panose="020F0502020204030203" pitchFamily="34" charset="0"/>
                <a:cs typeface="Lato" panose="020F0502020204030203" pitchFamily="34" charset="0"/>
                <a:sym typeface="Arial"/>
              </a:endParaRPr>
            </a:p>
          </p:txBody>
        </p:sp>
      </p:grpSp>
      <p:sp>
        <p:nvSpPr>
          <p:cNvPr id="2" name="Slide Number Placeholder 6">
            <a:extLst>
              <a:ext uri="{FF2B5EF4-FFF2-40B4-BE49-F238E27FC236}">
                <a16:creationId xmlns:a16="http://schemas.microsoft.com/office/drawing/2014/main" id="{403E205D-AC00-0C27-F441-A889610258C6}"/>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8"/>
                                        </p:tgtEl>
                                        <p:attrNameLst>
                                          <p:attrName>style.visibility</p:attrName>
                                        </p:attrNameLst>
                                      </p:cBhvr>
                                      <p:to>
                                        <p:strVal val="visible"/>
                                      </p:to>
                                    </p:set>
                                    <p:animEffect transition="in" filter="fade">
                                      <p:cBhvr>
                                        <p:cTn id="7" dur="500"/>
                                        <p:tgtEl>
                                          <p:spTgt spid="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Shape 646"/>
        <p:cNvGrpSpPr/>
        <p:nvPr/>
      </p:nvGrpSpPr>
      <p:grpSpPr>
        <a:xfrm>
          <a:off x="0" y="0"/>
          <a:ext cx="0" cy="0"/>
          <a:chOff x="0" y="0"/>
          <a:chExt cx="0" cy="0"/>
        </a:xfrm>
      </p:grpSpPr>
      <p:sp>
        <p:nvSpPr>
          <p:cNvPr id="649" name="Google Shape;649;p68"/>
          <p:cNvSpPr txBox="1">
            <a:spLocks noGrp="1"/>
          </p:cNvSpPr>
          <p:nvPr>
            <p:ph type="title"/>
          </p:nvPr>
        </p:nvSpPr>
        <p:spPr>
          <a:xfrm>
            <a:off x="920261" y="353402"/>
            <a:ext cx="10515600" cy="1325563"/>
          </a:xfrm>
          <a:noFill/>
          <a:ln>
            <a:noFill/>
          </a:ln>
        </p:spPr>
        <p:txBody>
          <a:bodyPr spcFirstLastPara="1" wrap="square" lIns="91425" tIns="45700" rIns="91425" bIns="45700" anchor="ctr" anchorCtr="0">
            <a:normAutofit/>
          </a:bodyPr>
          <a:lstStyle/>
          <a:p>
            <a:pPr lvl="0"/>
            <a:r>
              <a:rPr lang="en-US" dirty="0"/>
              <a:t>Founding Lab LOINC Committee Members</a:t>
            </a:r>
          </a:p>
        </p:txBody>
      </p:sp>
      <p:sp>
        <p:nvSpPr>
          <p:cNvPr id="650" name="Google Shape;650;p68"/>
          <p:cNvSpPr txBox="1">
            <a:spLocks noGrp="1"/>
          </p:cNvSpPr>
          <p:nvPr>
            <p:ph idx="1"/>
          </p:nvPr>
        </p:nvSpPr>
        <p:spPr>
          <a:xfrm>
            <a:off x="920261" y="1813902"/>
            <a:ext cx="10515600" cy="4690696"/>
          </a:xfrm>
          <a:noFill/>
          <a:ln>
            <a:noFill/>
          </a:ln>
        </p:spPr>
        <p:txBody>
          <a:bodyPr spcFirstLastPara="1" wrap="square" lIns="91425" tIns="45700" rIns="91425" bIns="45700" numCol="3" anchor="t" anchorCtr="0">
            <a:normAutofit fontScale="92500" lnSpcReduction="10000"/>
          </a:bodyPr>
          <a:lstStyle/>
          <a:p>
            <a:pPr lvl="0"/>
            <a:r>
              <a:rPr lang="en-US" dirty="0"/>
              <a:t>Ray Aller</a:t>
            </a:r>
          </a:p>
          <a:p>
            <a:pPr lvl="0"/>
            <a:r>
              <a:rPr lang="en-US" dirty="0"/>
              <a:t>John Baenziger</a:t>
            </a:r>
          </a:p>
          <a:p>
            <a:pPr lvl="0"/>
            <a:r>
              <a:rPr lang="en-US" dirty="0"/>
              <a:t>Pam Banning</a:t>
            </a:r>
          </a:p>
          <a:p>
            <a:pPr lvl="0"/>
            <a:r>
              <a:rPr lang="en-US" dirty="0"/>
              <a:t>Jim Bristol</a:t>
            </a:r>
          </a:p>
          <a:p>
            <a:pPr lvl="0"/>
            <a:r>
              <a:rPr lang="en-US" dirty="0"/>
              <a:t>Tom Burgess</a:t>
            </a:r>
          </a:p>
          <a:p>
            <a:pPr lvl="0"/>
            <a:r>
              <a:rPr lang="en-US" dirty="0"/>
              <a:t>Jim Case</a:t>
            </a:r>
          </a:p>
          <a:p>
            <a:pPr lvl="0"/>
            <a:r>
              <a:rPr lang="en-US" dirty="0"/>
              <a:t>Linda Charles</a:t>
            </a:r>
          </a:p>
          <a:p>
            <a:pPr lvl="0"/>
            <a:r>
              <a:rPr lang="en-US" dirty="0"/>
              <a:t>Jim Cimino </a:t>
            </a:r>
          </a:p>
          <a:p>
            <a:pPr lvl="0"/>
            <a:r>
              <a:rPr lang="en-US" dirty="0"/>
              <a:t>Diane Dwyer</a:t>
            </a:r>
          </a:p>
          <a:p>
            <a:pPr lvl="0"/>
            <a:r>
              <a:rPr lang="en-US" dirty="0"/>
              <a:t>Arden Forrey</a:t>
            </a:r>
          </a:p>
          <a:p>
            <a:pPr lvl="0"/>
            <a:r>
              <a:rPr lang="en-US" dirty="0"/>
              <a:t>Andy Gajda</a:t>
            </a:r>
          </a:p>
          <a:p>
            <a:pPr lvl="0"/>
            <a:r>
              <a:rPr lang="en-US" dirty="0"/>
              <a:t>Norbert Goldfield</a:t>
            </a:r>
          </a:p>
          <a:p>
            <a:pPr lvl="0"/>
            <a:r>
              <a:rPr lang="en-US" dirty="0"/>
              <a:t>Brian Griffin</a:t>
            </a:r>
          </a:p>
          <a:p>
            <a:pPr lvl="0"/>
            <a:r>
              <a:rPr lang="en-US" dirty="0"/>
              <a:t>Ed Hazell</a:t>
            </a:r>
          </a:p>
          <a:p>
            <a:pPr lvl="0"/>
            <a:r>
              <a:rPr lang="en-US" dirty="0"/>
              <a:t>Gil Hill</a:t>
            </a:r>
          </a:p>
          <a:p>
            <a:pPr lvl="0"/>
            <a:r>
              <a:rPr lang="en-US" dirty="0"/>
              <a:t>Stan Huff</a:t>
            </a:r>
          </a:p>
          <a:p>
            <a:pPr lvl="0"/>
            <a:r>
              <a:rPr lang="en-US" dirty="0"/>
              <a:t>Kathy Kammerer</a:t>
            </a:r>
          </a:p>
          <a:p>
            <a:pPr lvl="0"/>
            <a:r>
              <a:rPr lang="en-US" dirty="0"/>
              <a:t>Dennis Leavelle</a:t>
            </a:r>
          </a:p>
          <a:p>
            <a:pPr lvl="0"/>
            <a:r>
              <a:rPr lang="en-US" dirty="0"/>
              <a:t>Diane Leland</a:t>
            </a:r>
          </a:p>
          <a:p>
            <a:pPr lvl="0"/>
            <a:r>
              <a:rPr lang="en-US" dirty="0"/>
              <a:t>Pat Maloney</a:t>
            </a:r>
          </a:p>
          <a:p>
            <a:pPr lvl="0"/>
            <a:r>
              <a:rPr lang="en-US" dirty="0"/>
              <a:t>Doug Martin</a:t>
            </a:r>
          </a:p>
          <a:p>
            <a:pPr lvl="0"/>
            <a:r>
              <a:rPr lang="en-US" dirty="0"/>
              <a:t>Clem McDonald</a:t>
            </a:r>
          </a:p>
          <a:p>
            <a:pPr lvl="0"/>
            <a:r>
              <a:rPr lang="en-US" dirty="0"/>
              <a:t>Bill Meilahn</a:t>
            </a:r>
          </a:p>
          <a:p>
            <a:pPr lvl="0"/>
            <a:r>
              <a:rPr lang="en-US" dirty="0"/>
              <a:t>Frank Stalling</a:t>
            </a:r>
          </a:p>
          <a:p>
            <a:pPr lvl="0"/>
            <a:r>
              <a:rPr lang="en-US" dirty="0"/>
              <a:t>John Stelling</a:t>
            </a:r>
          </a:p>
          <a:p>
            <a:pPr lvl="0"/>
            <a:r>
              <a:rPr lang="en-US" dirty="0"/>
              <a:t>Bill Thurston</a:t>
            </a:r>
          </a:p>
          <a:p>
            <a:pPr lvl="0"/>
            <a:r>
              <a:rPr lang="en-US" dirty="0"/>
              <a:t>Dan Yokota</a:t>
            </a:r>
          </a:p>
        </p:txBody>
      </p:sp>
      <p:sp>
        <p:nvSpPr>
          <p:cNvPr id="2" name="Slide Number Placeholder 6">
            <a:extLst>
              <a:ext uri="{FF2B5EF4-FFF2-40B4-BE49-F238E27FC236}">
                <a16:creationId xmlns:a16="http://schemas.microsoft.com/office/drawing/2014/main" id="{F603B41A-48D6-0229-13C9-51B8441735CC}"/>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Shape 654"/>
        <p:cNvGrpSpPr/>
        <p:nvPr/>
      </p:nvGrpSpPr>
      <p:grpSpPr>
        <a:xfrm>
          <a:off x="0" y="0"/>
          <a:ext cx="0" cy="0"/>
          <a:chOff x="0" y="0"/>
          <a:chExt cx="0" cy="0"/>
        </a:xfrm>
      </p:grpSpPr>
      <p:sp>
        <p:nvSpPr>
          <p:cNvPr id="657" name="Google Shape;657;p69"/>
          <p:cNvSpPr txBox="1">
            <a:spLocks noGrp="1"/>
          </p:cNvSpPr>
          <p:nvPr>
            <p:ph type="title"/>
          </p:nvPr>
        </p:nvSpPr>
        <p:spPr>
          <a:xfrm>
            <a:off x="920261" y="353402"/>
            <a:ext cx="10515600" cy="1325563"/>
          </a:xfrm>
          <a:noFill/>
          <a:ln>
            <a:noFill/>
          </a:ln>
        </p:spPr>
        <p:txBody>
          <a:bodyPr spcFirstLastPara="1" wrap="square" lIns="91425" tIns="45700" rIns="91425" bIns="45700" anchor="ctr" anchorCtr="0">
            <a:normAutofit/>
          </a:bodyPr>
          <a:lstStyle/>
          <a:p>
            <a:pPr lvl="0"/>
            <a:r>
              <a:rPr lang="en-US" dirty="0"/>
              <a:t>Founding Clinical LOINC Members</a:t>
            </a:r>
          </a:p>
        </p:txBody>
      </p:sp>
      <p:sp>
        <p:nvSpPr>
          <p:cNvPr id="658" name="Google Shape;658;p69"/>
          <p:cNvSpPr txBox="1">
            <a:spLocks noGrp="1"/>
          </p:cNvSpPr>
          <p:nvPr>
            <p:ph idx="1"/>
          </p:nvPr>
        </p:nvSpPr>
        <p:spPr>
          <a:xfrm>
            <a:off x="920261" y="1813902"/>
            <a:ext cx="10515600" cy="4690696"/>
          </a:xfrm>
          <a:noFill/>
          <a:ln>
            <a:noFill/>
          </a:ln>
        </p:spPr>
        <p:txBody>
          <a:bodyPr spcFirstLastPara="1" wrap="square" lIns="91425" tIns="45700" rIns="91425" bIns="45700" numCol="3" anchor="t" anchorCtr="0">
            <a:normAutofit fontScale="92500" lnSpcReduction="10000"/>
          </a:bodyPr>
          <a:lstStyle/>
          <a:p>
            <a:pPr lvl="0"/>
            <a:r>
              <a:rPr lang="en-US" dirty="0"/>
              <a:t>James Barthel</a:t>
            </a:r>
          </a:p>
          <a:p>
            <a:pPr lvl="0"/>
            <a:r>
              <a:rPr lang="en-US" dirty="0"/>
              <a:t>Dean Bidgood</a:t>
            </a:r>
          </a:p>
          <a:p>
            <a:pPr lvl="0"/>
            <a:r>
              <a:rPr lang="en-US" dirty="0"/>
              <a:t>Bruce Bray</a:t>
            </a:r>
          </a:p>
          <a:p>
            <a:pPr lvl="0"/>
            <a:r>
              <a:rPr lang="en-US" dirty="0"/>
              <a:t>Bill Francis</a:t>
            </a:r>
          </a:p>
          <a:p>
            <a:pPr lvl="0"/>
            <a:r>
              <a:rPr lang="en-US" dirty="0"/>
              <a:t>Alan </a:t>
            </a:r>
            <a:r>
              <a:rPr lang="en-US" dirty="0" err="1"/>
              <a:t>Golichowski</a:t>
            </a:r>
            <a:endParaRPr lang="en-US" dirty="0"/>
          </a:p>
          <a:p>
            <a:pPr lvl="0"/>
            <a:r>
              <a:rPr lang="en-US" dirty="0"/>
              <a:t>Karl Hammermeister</a:t>
            </a:r>
          </a:p>
          <a:p>
            <a:pPr lvl="0"/>
            <a:r>
              <a:rPr lang="en-US" dirty="0"/>
              <a:t>Anders Thurin</a:t>
            </a:r>
          </a:p>
          <a:p>
            <a:pPr lvl="0"/>
            <a:r>
              <a:rPr lang="en-US" dirty="0"/>
              <a:t>Barry Gordon</a:t>
            </a:r>
          </a:p>
          <a:p>
            <a:pPr lvl="0"/>
            <a:r>
              <a:rPr lang="en-US" dirty="0"/>
              <a:t>Warren Williams</a:t>
            </a:r>
          </a:p>
          <a:p>
            <a:pPr lvl="0"/>
            <a:r>
              <a:rPr lang="en-US" dirty="0"/>
              <a:t>James Campbell</a:t>
            </a:r>
          </a:p>
          <a:p>
            <a:pPr lvl="0"/>
            <a:r>
              <a:rPr lang="en-US" dirty="0"/>
              <a:t>Jim Cimino</a:t>
            </a:r>
          </a:p>
          <a:p>
            <a:pPr lvl="0"/>
            <a:r>
              <a:rPr lang="en-US" dirty="0"/>
              <a:t>Sue Bakken</a:t>
            </a:r>
          </a:p>
          <a:p>
            <a:pPr lvl="0"/>
            <a:r>
              <a:rPr lang="en-US" dirty="0"/>
              <a:t>Pat Wilson</a:t>
            </a:r>
          </a:p>
          <a:p>
            <a:pPr lvl="0"/>
            <a:r>
              <a:rPr lang="en-US" dirty="0"/>
              <a:t>Stan Huff</a:t>
            </a:r>
          </a:p>
          <a:p>
            <a:pPr lvl="0"/>
            <a:r>
              <a:rPr lang="en-US" dirty="0"/>
              <a:t>Doug Martin</a:t>
            </a:r>
          </a:p>
          <a:p>
            <a:pPr lvl="0"/>
            <a:r>
              <a:rPr lang="en-US" dirty="0"/>
              <a:t>Clem McDonald</a:t>
            </a:r>
          </a:p>
          <a:p>
            <a:pPr lvl="0"/>
            <a:r>
              <a:rPr lang="en-US" dirty="0"/>
              <a:t>Dan Pollock</a:t>
            </a:r>
          </a:p>
          <a:p>
            <a:pPr lvl="0"/>
            <a:r>
              <a:rPr lang="en-US" dirty="0"/>
              <a:t>Angelo Rossi Mori</a:t>
            </a:r>
          </a:p>
          <a:p>
            <a:pPr lvl="0"/>
            <a:r>
              <a:rPr lang="en-US" dirty="0"/>
              <a:t>Susan Matney</a:t>
            </a:r>
          </a:p>
          <a:p>
            <a:pPr lvl="0"/>
            <a:r>
              <a:rPr lang="en-US" dirty="0"/>
              <a:t>Jeff Suico</a:t>
            </a:r>
          </a:p>
          <a:p>
            <a:pPr lvl="0"/>
            <a:r>
              <a:rPr lang="en-US" dirty="0" err="1"/>
              <a:t>WayneTracy</a:t>
            </a:r>
            <a:endParaRPr lang="en-US" dirty="0"/>
          </a:p>
          <a:p>
            <a:pPr lvl="0"/>
            <a:r>
              <a:rPr lang="en-US" dirty="0"/>
              <a:t>Pavla Frazier</a:t>
            </a:r>
          </a:p>
          <a:p>
            <a:pPr lvl="0"/>
            <a:r>
              <a:rPr lang="en-US" dirty="0"/>
              <a:t>Lee Min Lau</a:t>
            </a:r>
          </a:p>
          <a:p>
            <a:pPr lvl="0"/>
            <a:r>
              <a:rPr lang="en-US" dirty="0"/>
              <a:t>Shaun Shakib</a:t>
            </a:r>
          </a:p>
          <a:p>
            <a:pPr lvl="0"/>
            <a:r>
              <a:rPr lang="en-US" dirty="0"/>
              <a:t>Bill </a:t>
            </a:r>
            <a:r>
              <a:rPr lang="en-US" dirty="0" err="1"/>
              <a:t>Karitis</a:t>
            </a:r>
            <a:endParaRPr lang="en-US" dirty="0"/>
          </a:p>
          <a:p>
            <a:pPr lvl="0"/>
            <a:r>
              <a:rPr lang="en-US" dirty="0"/>
              <a:t>Thomas White</a:t>
            </a:r>
          </a:p>
          <a:p>
            <a:pPr lvl="0"/>
            <a:r>
              <a:rPr lang="en-US" dirty="0"/>
              <a:t>Steven Steindel</a:t>
            </a:r>
          </a:p>
        </p:txBody>
      </p:sp>
      <p:sp>
        <p:nvSpPr>
          <p:cNvPr id="2" name="Slide Number Placeholder 6">
            <a:extLst>
              <a:ext uri="{FF2B5EF4-FFF2-40B4-BE49-F238E27FC236}">
                <a16:creationId xmlns:a16="http://schemas.microsoft.com/office/drawing/2014/main" id="{680ED9B2-3512-F5D5-353C-40D6AE361835}"/>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Shape 662"/>
        <p:cNvGrpSpPr/>
        <p:nvPr/>
      </p:nvGrpSpPr>
      <p:grpSpPr>
        <a:xfrm>
          <a:off x="0" y="0"/>
          <a:ext cx="0" cy="0"/>
          <a:chOff x="0" y="0"/>
          <a:chExt cx="0" cy="0"/>
        </a:xfrm>
      </p:grpSpPr>
      <p:sp>
        <p:nvSpPr>
          <p:cNvPr id="665" name="Google Shape;665;p70"/>
          <p:cNvSpPr txBox="1">
            <a:spLocks noGrp="1"/>
          </p:cNvSpPr>
          <p:nvPr>
            <p:ph type="title"/>
          </p:nvPr>
        </p:nvSpPr>
        <p:spPr>
          <a:xfrm>
            <a:off x="920261" y="353402"/>
            <a:ext cx="10515600" cy="1325563"/>
          </a:xfrm>
          <a:noFill/>
          <a:ln>
            <a:noFill/>
          </a:ln>
        </p:spPr>
        <p:txBody>
          <a:bodyPr spcFirstLastPara="1" wrap="square" lIns="91425" tIns="45700" rIns="91425" bIns="45700" anchor="ctr" anchorCtr="0">
            <a:normAutofit/>
          </a:bodyPr>
          <a:lstStyle/>
          <a:p>
            <a:pPr lvl="0"/>
            <a:r>
              <a:rPr lang="en-US"/>
              <a:t>Literature References</a:t>
            </a:r>
          </a:p>
        </p:txBody>
      </p:sp>
      <p:sp>
        <p:nvSpPr>
          <p:cNvPr id="666" name="Google Shape;666;p70"/>
          <p:cNvSpPr txBox="1">
            <a:spLocks noGrp="1"/>
          </p:cNvSpPr>
          <p:nvPr>
            <p:ph idx="1"/>
          </p:nvPr>
        </p:nvSpPr>
        <p:spPr>
          <a:xfrm>
            <a:off x="920261" y="1813902"/>
            <a:ext cx="10515600" cy="4690696"/>
          </a:xfrm>
          <a:noFill/>
          <a:ln>
            <a:noFill/>
          </a:ln>
        </p:spPr>
        <p:txBody>
          <a:bodyPr spcFirstLastPara="1" wrap="square" lIns="91425" tIns="45700" rIns="91425" bIns="45700" anchor="t" anchorCtr="0">
            <a:normAutofit fontScale="77500" lnSpcReduction="20000"/>
          </a:bodyPr>
          <a:lstStyle/>
          <a:p>
            <a:pPr lvl="0"/>
            <a:r>
              <a:rPr lang="en-US" dirty="0"/>
              <a:t>McDonald CJ, Huff SM, </a:t>
            </a:r>
            <a:r>
              <a:rPr lang="en-US" dirty="0" err="1"/>
              <a:t>etal</a:t>
            </a:r>
            <a:r>
              <a:rPr lang="en-US" dirty="0"/>
              <a:t>. LOINC® a universal standard for identifying laboratory observations – a 5-year Update. Clinical Chemistry, 2003 (Accepted) </a:t>
            </a:r>
          </a:p>
          <a:p>
            <a:pPr lvl="0"/>
            <a:r>
              <a:rPr lang="en-US" dirty="0"/>
              <a:t>Huff SM, Rocha RA, McDonald CJ, De Moor GJE, </a:t>
            </a:r>
            <a:r>
              <a:rPr lang="en-US" dirty="0" err="1"/>
              <a:t>etal</a:t>
            </a:r>
            <a:r>
              <a:rPr lang="en-US" dirty="0"/>
              <a:t>.  Development of the LOINC (Logical Observation Identifier Names and Codes) Vocabulary.  Journal of American Medical Informatics Association, 1998, 5:276-292.</a:t>
            </a:r>
          </a:p>
          <a:p>
            <a:pPr lvl="0"/>
            <a:r>
              <a:rPr lang="en-US" dirty="0"/>
              <a:t>Dolin RH, Huff SM, Rocha RA, Spackman KA, Campbell, KE.  Evaluation of a “Lexically Assign, Logically </a:t>
            </a:r>
            <a:r>
              <a:rPr lang="en-US" dirty="0" err="1"/>
              <a:t>Refine”Strategy</a:t>
            </a:r>
            <a:r>
              <a:rPr lang="en-US" dirty="0"/>
              <a:t> for Semi-Automated Integration of Overlapping Terminologies.  Journal of American Medical Informatics Association, 1998, 5:203-213.</a:t>
            </a:r>
          </a:p>
          <a:p>
            <a:pPr lvl="0"/>
            <a:r>
              <a:rPr lang="en-US" dirty="0"/>
              <a:t>Forrey AW,  McDonald CJ, DeMoor G, Huff SM , Leavelle D, Leland </a:t>
            </a:r>
            <a:r>
              <a:rPr lang="en-US" dirty="0" err="1"/>
              <a:t>Fiers</a:t>
            </a:r>
            <a:r>
              <a:rPr lang="en-US" dirty="0"/>
              <a:t> DT, Charles L, Griffin B, Stalling F, Tullis A, Hutchins K, Baenziger J.  Logical Observation Identifier Names and Codes (LOINC) Database: A public use set of codes and names for electronic reporting of clinical laboratory test results.  Clinical Chemistry, 1995.</a:t>
            </a:r>
          </a:p>
        </p:txBody>
      </p:sp>
      <p:sp>
        <p:nvSpPr>
          <p:cNvPr id="2" name="Slide Number Placeholder 6">
            <a:extLst>
              <a:ext uri="{FF2B5EF4-FFF2-40B4-BE49-F238E27FC236}">
                <a16:creationId xmlns:a16="http://schemas.microsoft.com/office/drawing/2014/main" id="{2EE20543-5745-9F6D-490D-425324E3C3B6}"/>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Shape 534">
          <a:extLst>
            <a:ext uri="{FF2B5EF4-FFF2-40B4-BE49-F238E27FC236}">
              <a16:creationId xmlns:a16="http://schemas.microsoft.com/office/drawing/2014/main" id="{0085B5F9-06A4-EF1F-005F-22716847D6BD}"/>
            </a:ext>
          </a:extLst>
        </p:cNvPr>
        <p:cNvGrpSpPr/>
        <p:nvPr/>
      </p:nvGrpSpPr>
      <p:grpSpPr>
        <a:xfrm>
          <a:off x="0" y="0"/>
          <a:ext cx="0" cy="0"/>
          <a:chOff x="0" y="0"/>
          <a:chExt cx="0" cy="0"/>
        </a:xfrm>
      </p:grpSpPr>
      <p:sp>
        <p:nvSpPr>
          <p:cNvPr id="537" name="Google Shape;537;p62">
            <a:extLst>
              <a:ext uri="{FF2B5EF4-FFF2-40B4-BE49-F238E27FC236}">
                <a16:creationId xmlns:a16="http://schemas.microsoft.com/office/drawing/2014/main" id="{2115E212-3E90-ACA4-25E7-F5F5C7D84265}"/>
              </a:ext>
            </a:extLst>
          </p:cNvPr>
          <p:cNvSpPr txBox="1">
            <a:spLocks noGrp="1"/>
          </p:cNvSpPr>
          <p:nvPr>
            <p:ph type="title"/>
          </p:nvPr>
        </p:nvSpPr>
        <p:spPr>
          <a:xfrm>
            <a:off x="920261" y="353402"/>
            <a:ext cx="10515600" cy="1325563"/>
          </a:xfrm>
          <a:noFill/>
          <a:ln>
            <a:noFill/>
          </a:ln>
        </p:spPr>
        <p:txBody>
          <a:bodyPr spcFirstLastPara="1" wrap="square" lIns="91425" tIns="45700" rIns="91425" bIns="45700" anchor="ctr" anchorCtr="0">
            <a:normAutofit/>
          </a:bodyPr>
          <a:lstStyle/>
          <a:p>
            <a:pPr lvl="0"/>
            <a:r>
              <a:rPr lang="en-US"/>
              <a:t>Examples of fully specified LOINC names</a:t>
            </a:r>
          </a:p>
        </p:txBody>
      </p:sp>
      <p:sp>
        <p:nvSpPr>
          <p:cNvPr id="536" name="Google Shape;536;p62">
            <a:extLst>
              <a:ext uri="{FF2B5EF4-FFF2-40B4-BE49-F238E27FC236}">
                <a16:creationId xmlns:a16="http://schemas.microsoft.com/office/drawing/2014/main" id="{6FF51233-822D-6C0A-5306-67C2D4CE2D95}"/>
              </a:ext>
            </a:extLst>
          </p:cNvPr>
          <p:cNvSpPr txBox="1">
            <a:spLocks noGrp="1"/>
          </p:cNvSpPr>
          <p:nvPr>
            <p:ph idx="1"/>
          </p:nvPr>
        </p:nvSpPr>
        <p:spPr>
          <a:xfrm>
            <a:off x="920261" y="1813902"/>
            <a:ext cx="10515600" cy="4690696"/>
          </a:xfrm>
          <a:noFill/>
          <a:ln>
            <a:noFill/>
          </a:ln>
        </p:spPr>
        <p:txBody>
          <a:bodyPr spcFirstLastPara="1" wrap="square" lIns="90475" tIns="44450" rIns="90475" bIns="44450" anchor="t" anchorCtr="0">
            <a:normAutofit fontScale="92500" lnSpcReduction="10000"/>
          </a:bodyPr>
          <a:lstStyle/>
          <a:p>
            <a:pPr lvl="0">
              <a:buClr>
                <a:schemeClr val="tx1"/>
              </a:buClr>
            </a:pPr>
            <a:r>
              <a:rPr lang="en-US" b="1" dirty="0">
                <a:solidFill>
                  <a:srgbClr val="FF0000"/>
                </a:solidFill>
              </a:rPr>
              <a:t>Sodium</a:t>
            </a:r>
            <a:r>
              <a:rPr lang="en-US" b="1" dirty="0"/>
              <a:t> :</a:t>
            </a:r>
            <a:r>
              <a:rPr lang="en-US" b="1" dirty="0">
                <a:solidFill>
                  <a:srgbClr val="663300"/>
                </a:solidFill>
              </a:rPr>
              <a:t>SCnc</a:t>
            </a:r>
            <a:r>
              <a:rPr lang="en-US" b="1" dirty="0"/>
              <a:t> :</a:t>
            </a:r>
            <a:r>
              <a:rPr lang="en-US" b="1" dirty="0">
                <a:ln>
                  <a:solidFill>
                    <a:srgbClr val="000000"/>
                  </a:solidFill>
                </a:ln>
                <a:solidFill>
                  <a:srgbClr val="FFFF00"/>
                </a:solidFill>
              </a:rPr>
              <a:t>Pt </a:t>
            </a:r>
            <a:r>
              <a:rPr lang="en-US" b="1" dirty="0"/>
              <a:t>:</a:t>
            </a:r>
            <a:r>
              <a:rPr lang="en-US" b="1" dirty="0">
                <a:solidFill>
                  <a:srgbClr val="00B050"/>
                </a:solidFill>
              </a:rPr>
              <a:t>Ser</a:t>
            </a:r>
            <a:r>
              <a:rPr lang="en-US" b="1" dirty="0"/>
              <a:t> :</a:t>
            </a:r>
            <a:r>
              <a:rPr lang="en-US" b="1" dirty="0">
                <a:solidFill>
                  <a:srgbClr val="0070C0"/>
                </a:solidFill>
              </a:rPr>
              <a:t>Qn</a:t>
            </a:r>
          </a:p>
          <a:p>
            <a:pPr lvl="0">
              <a:buClr>
                <a:schemeClr val="tx1"/>
              </a:buClr>
            </a:pPr>
            <a:r>
              <a:rPr lang="en-US" b="1" dirty="0">
                <a:solidFill>
                  <a:srgbClr val="FF0000"/>
                </a:solidFill>
              </a:rPr>
              <a:t>Sodium</a:t>
            </a:r>
            <a:r>
              <a:rPr lang="en-US" b="1" dirty="0"/>
              <a:t> :</a:t>
            </a:r>
            <a:r>
              <a:rPr lang="en-US" b="1" dirty="0" err="1">
                <a:solidFill>
                  <a:srgbClr val="663300"/>
                </a:solidFill>
              </a:rPr>
              <a:t>Scnc</a:t>
            </a:r>
            <a:r>
              <a:rPr lang="en-US" b="1" dirty="0"/>
              <a:t> :</a:t>
            </a:r>
            <a:r>
              <a:rPr lang="en-US" b="1" dirty="0">
                <a:ln>
                  <a:solidFill>
                    <a:srgbClr val="000000"/>
                  </a:solidFill>
                </a:ln>
                <a:solidFill>
                  <a:srgbClr val="FFFF00"/>
                </a:solidFill>
              </a:rPr>
              <a:t>Pt</a:t>
            </a:r>
            <a:r>
              <a:rPr lang="en-US" b="1" dirty="0"/>
              <a:t> :</a:t>
            </a:r>
            <a:r>
              <a:rPr lang="en-US" b="1" dirty="0">
                <a:solidFill>
                  <a:srgbClr val="00B050"/>
                </a:solidFill>
              </a:rPr>
              <a:t>Ur</a:t>
            </a:r>
            <a:r>
              <a:rPr lang="en-US" b="1" dirty="0"/>
              <a:t> :</a:t>
            </a:r>
            <a:r>
              <a:rPr lang="en-US" b="1" dirty="0">
                <a:solidFill>
                  <a:srgbClr val="0070C0"/>
                </a:solidFill>
              </a:rPr>
              <a:t>Qn</a:t>
            </a:r>
            <a:endParaRPr lang="en-US" b="1" dirty="0"/>
          </a:p>
          <a:p>
            <a:pPr lvl="0">
              <a:buClr>
                <a:schemeClr val="tx1"/>
              </a:buClr>
            </a:pPr>
            <a:r>
              <a:rPr lang="en-US" b="1" dirty="0">
                <a:solidFill>
                  <a:srgbClr val="FF0000"/>
                </a:solidFill>
              </a:rPr>
              <a:t>Sodium</a:t>
            </a:r>
            <a:r>
              <a:rPr lang="en-US" b="1" dirty="0"/>
              <a:t> :</a:t>
            </a:r>
            <a:r>
              <a:rPr lang="en-US" b="1" dirty="0" err="1">
                <a:solidFill>
                  <a:srgbClr val="663300"/>
                </a:solidFill>
              </a:rPr>
              <a:t>SRat</a:t>
            </a:r>
            <a:r>
              <a:rPr lang="en-US" b="1" dirty="0">
                <a:solidFill>
                  <a:srgbClr val="663300"/>
                </a:solidFill>
              </a:rPr>
              <a:t> </a:t>
            </a:r>
            <a:r>
              <a:rPr lang="en-US" b="1" dirty="0"/>
              <a:t>:</a:t>
            </a:r>
            <a:r>
              <a:rPr lang="en-US" b="1" dirty="0">
                <a:ln>
                  <a:solidFill>
                    <a:srgbClr val="000000"/>
                  </a:solidFill>
                </a:ln>
                <a:solidFill>
                  <a:srgbClr val="FFFF00"/>
                </a:solidFill>
              </a:rPr>
              <a:t>24H</a:t>
            </a:r>
            <a:r>
              <a:rPr lang="en-US" b="1" dirty="0"/>
              <a:t>:</a:t>
            </a:r>
            <a:r>
              <a:rPr lang="en-US" b="1" dirty="0">
                <a:solidFill>
                  <a:srgbClr val="00B050"/>
                </a:solidFill>
              </a:rPr>
              <a:t>Ur</a:t>
            </a:r>
            <a:r>
              <a:rPr lang="en-US" b="1" dirty="0"/>
              <a:t> :</a:t>
            </a:r>
            <a:r>
              <a:rPr lang="en-US" b="1" dirty="0">
                <a:solidFill>
                  <a:srgbClr val="0070C0"/>
                </a:solidFill>
              </a:rPr>
              <a:t>Qn</a:t>
            </a:r>
            <a:endParaRPr lang="en-US" b="1" dirty="0"/>
          </a:p>
          <a:p>
            <a:pPr lvl="0">
              <a:buClr>
                <a:schemeClr val="tx1"/>
              </a:buClr>
            </a:pPr>
            <a:r>
              <a:rPr lang="en-US" b="1" dirty="0" err="1">
                <a:solidFill>
                  <a:srgbClr val="FF0000"/>
                </a:solidFill>
              </a:rPr>
              <a:t>Gentamicin^trough</a:t>
            </a:r>
            <a:r>
              <a:rPr lang="en-US" b="1" dirty="0">
                <a:solidFill>
                  <a:srgbClr val="FF0000"/>
                </a:solidFill>
              </a:rPr>
              <a:t> </a:t>
            </a:r>
            <a:r>
              <a:rPr lang="en-US" b="1" dirty="0"/>
              <a:t>:</a:t>
            </a:r>
            <a:r>
              <a:rPr lang="en-US" b="1" dirty="0" err="1">
                <a:solidFill>
                  <a:srgbClr val="663300"/>
                </a:solidFill>
              </a:rPr>
              <a:t>MCnc</a:t>
            </a:r>
            <a:r>
              <a:rPr lang="en-US" b="1" dirty="0">
                <a:solidFill>
                  <a:srgbClr val="663300"/>
                </a:solidFill>
              </a:rPr>
              <a:t> </a:t>
            </a:r>
            <a:r>
              <a:rPr lang="en-US" b="1" dirty="0"/>
              <a:t>:</a:t>
            </a:r>
            <a:r>
              <a:rPr lang="en-US" b="1" dirty="0">
                <a:ln>
                  <a:solidFill>
                    <a:srgbClr val="000000"/>
                  </a:solidFill>
                </a:ln>
                <a:solidFill>
                  <a:srgbClr val="FFFF00"/>
                </a:solidFill>
              </a:rPr>
              <a:t>Pt</a:t>
            </a:r>
            <a:r>
              <a:rPr lang="en-US" b="1" dirty="0"/>
              <a:t> :</a:t>
            </a:r>
            <a:r>
              <a:rPr lang="en-US" b="1" dirty="0">
                <a:solidFill>
                  <a:srgbClr val="00B050"/>
                </a:solidFill>
              </a:rPr>
              <a:t>Ser</a:t>
            </a:r>
            <a:r>
              <a:rPr lang="en-US" b="1" dirty="0"/>
              <a:t> :</a:t>
            </a:r>
            <a:r>
              <a:rPr lang="en-US" b="1" dirty="0">
                <a:solidFill>
                  <a:srgbClr val="0070C0"/>
                </a:solidFill>
              </a:rPr>
              <a:t>Qn</a:t>
            </a:r>
            <a:endParaRPr lang="en-US" b="1" dirty="0"/>
          </a:p>
          <a:p>
            <a:pPr lvl="0">
              <a:buClr>
                <a:schemeClr val="tx1"/>
              </a:buClr>
            </a:pPr>
            <a:r>
              <a:rPr lang="en-US" b="1" dirty="0" err="1">
                <a:solidFill>
                  <a:srgbClr val="FF0000"/>
                </a:solidFill>
              </a:rPr>
              <a:t>Calcium.free</a:t>
            </a:r>
            <a:r>
              <a:rPr lang="en-US" b="1" dirty="0">
                <a:solidFill>
                  <a:srgbClr val="FF0000"/>
                </a:solidFill>
              </a:rPr>
              <a:t> </a:t>
            </a:r>
            <a:r>
              <a:rPr lang="en-US" b="1" dirty="0"/>
              <a:t>:</a:t>
            </a:r>
            <a:r>
              <a:rPr lang="en-US" b="1" dirty="0" err="1">
                <a:solidFill>
                  <a:srgbClr val="663300"/>
                </a:solidFill>
              </a:rPr>
              <a:t>SCnc</a:t>
            </a:r>
            <a:r>
              <a:rPr lang="en-US" b="1" dirty="0">
                <a:solidFill>
                  <a:srgbClr val="663300"/>
                </a:solidFill>
              </a:rPr>
              <a:t> </a:t>
            </a:r>
            <a:r>
              <a:rPr lang="en-US" b="1" dirty="0"/>
              <a:t>:</a:t>
            </a:r>
            <a:r>
              <a:rPr lang="en-US" b="1" dirty="0">
                <a:ln>
                  <a:solidFill>
                    <a:srgbClr val="000000"/>
                  </a:solidFill>
                </a:ln>
                <a:solidFill>
                  <a:srgbClr val="FFFF00"/>
                </a:solidFill>
              </a:rPr>
              <a:t>Pt</a:t>
            </a:r>
            <a:r>
              <a:rPr lang="en-US" b="1" dirty="0"/>
              <a:t> :</a:t>
            </a:r>
            <a:r>
              <a:rPr lang="en-US" b="1" dirty="0">
                <a:solidFill>
                  <a:srgbClr val="00B050"/>
                </a:solidFill>
              </a:rPr>
              <a:t>Ser</a:t>
            </a:r>
            <a:r>
              <a:rPr lang="en-US" b="1" dirty="0"/>
              <a:t> :</a:t>
            </a:r>
            <a:r>
              <a:rPr lang="en-US" b="1" dirty="0">
                <a:solidFill>
                  <a:srgbClr val="0070C0"/>
                </a:solidFill>
              </a:rPr>
              <a:t>Qn</a:t>
            </a:r>
            <a:endParaRPr lang="en-US" b="1" dirty="0"/>
          </a:p>
          <a:p>
            <a:pPr lvl="0">
              <a:buClr>
                <a:schemeClr val="tx1"/>
              </a:buClr>
            </a:pPr>
            <a:r>
              <a:rPr lang="en-US" b="1" dirty="0" err="1">
                <a:solidFill>
                  <a:srgbClr val="FF0000"/>
                </a:solidFill>
              </a:rPr>
              <a:t>Protein.albumin</a:t>
            </a:r>
            <a:r>
              <a:rPr lang="en-US" b="1" dirty="0">
                <a:solidFill>
                  <a:srgbClr val="FF0000"/>
                </a:solidFill>
              </a:rPr>
              <a:t> </a:t>
            </a:r>
            <a:r>
              <a:rPr lang="en-US" b="1" dirty="0"/>
              <a:t>:</a:t>
            </a:r>
            <a:r>
              <a:rPr lang="en-US" b="1" dirty="0" err="1">
                <a:solidFill>
                  <a:srgbClr val="663300"/>
                </a:solidFill>
              </a:rPr>
              <a:t>MCnc</a:t>
            </a:r>
            <a:r>
              <a:rPr lang="en-US" b="1" dirty="0">
                <a:solidFill>
                  <a:srgbClr val="663300"/>
                </a:solidFill>
              </a:rPr>
              <a:t> </a:t>
            </a:r>
            <a:r>
              <a:rPr lang="en-US" b="1" dirty="0"/>
              <a:t>:</a:t>
            </a:r>
            <a:r>
              <a:rPr lang="en-US" b="1" dirty="0">
                <a:ln>
                  <a:solidFill>
                    <a:srgbClr val="000000"/>
                  </a:solidFill>
                </a:ln>
                <a:solidFill>
                  <a:srgbClr val="FFFF00"/>
                </a:solidFill>
              </a:rPr>
              <a:t>Pt</a:t>
            </a:r>
            <a:r>
              <a:rPr lang="en-US" b="1" dirty="0"/>
              <a:t> :</a:t>
            </a:r>
            <a:r>
              <a:rPr lang="en-US" b="1" dirty="0">
                <a:solidFill>
                  <a:srgbClr val="00B050"/>
                </a:solidFill>
              </a:rPr>
              <a:t>Syn</a:t>
            </a:r>
            <a:r>
              <a:rPr lang="en-US" b="1" dirty="0"/>
              <a:t> :</a:t>
            </a:r>
            <a:r>
              <a:rPr lang="en-US" b="1" dirty="0">
                <a:solidFill>
                  <a:srgbClr val="0070C0"/>
                </a:solidFill>
              </a:rPr>
              <a:t>Qn</a:t>
            </a:r>
            <a:r>
              <a:rPr lang="en-US" b="1" dirty="0"/>
              <a:t> :</a:t>
            </a:r>
            <a:r>
              <a:rPr lang="en-US" b="1" dirty="0">
                <a:solidFill>
                  <a:srgbClr val="7030A0"/>
                </a:solidFill>
              </a:rPr>
              <a:t>Electropheresis</a:t>
            </a:r>
          </a:p>
          <a:p>
            <a:pPr lvl="0">
              <a:buClr>
                <a:schemeClr val="tx1"/>
              </a:buClr>
            </a:pPr>
            <a:r>
              <a:rPr lang="en-US" b="1" dirty="0">
                <a:solidFill>
                  <a:srgbClr val="FF0000"/>
                </a:solidFill>
              </a:rPr>
              <a:t>Ejection fraction </a:t>
            </a:r>
            <a:r>
              <a:rPr lang="en-US" b="1" dirty="0"/>
              <a:t>:</a:t>
            </a:r>
            <a:r>
              <a:rPr lang="en-US" b="1" dirty="0" err="1">
                <a:solidFill>
                  <a:srgbClr val="663300"/>
                </a:solidFill>
              </a:rPr>
              <a:t>VFr</a:t>
            </a:r>
            <a:r>
              <a:rPr lang="en-US" b="1" dirty="0">
                <a:solidFill>
                  <a:srgbClr val="663300"/>
                </a:solidFill>
              </a:rPr>
              <a:t> </a:t>
            </a:r>
            <a:r>
              <a:rPr lang="en-US" b="1" dirty="0"/>
              <a:t>:</a:t>
            </a:r>
            <a:r>
              <a:rPr lang="en-US" b="1" dirty="0">
                <a:ln>
                  <a:solidFill>
                    <a:srgbClr val="000000"/>
                  </a:solidFill>
                </a:ln>
                <a:solidFill>
                  <a:srgbClr val="FFFF00"/>
                </a:solidFill>
              </a:rPr>
              <a:t>Pt</a:t>
            </a:r>
            <a:r>
              <a:rPr lang="en-US" b="1" dirty="0"/>
              <a:t> :</a:t>
            </a:r>
            <a:r>
              <a:rPr lang="en-US" b="1" dirty="0">
                <a:solidFill>
                  <a:srgbClr val="00B050"/>
                </a:solidFill>
              </a:rPr>
              <a:t>Cardiac </a:t>
            </a:r>
            <a:r>
              <a:rPr lang="en-US" b="1" dirty="0" err="1">
                <a:solidFill>
                  <a:srgbClr val="00B050"/>
                </a:solidFill>
              </a:rPr>
              <a:t>ventricular.left</a:t>
            </a:r>
            <a:r>
              <a:rPr lang="en-US" b="1" dirty="0"/>
              <a:t> :</a:t>
            </a:r>
            <a:r>
              <a:rPr lang="en-US" b="1" dirty="0">
                <a:solidFill>
                  <a:srgbClr val="0070C0"/>
                </a:solidFill>
              </a:rPr>
              <a:t>Qn</a:t>
            </a:r>
            <a:r>
              <a:rPr lang="en-US" b="1" dirty="0"/>
              <a:t> :</a:t>
            </a:r>
            <a:r>
              <a:rPr lang="en-US" b="1" dirty="0">
                <a:solidFill>
                  <a:srgbClr val="7030A0"/>
                </a:solidFill>
              </a:rPr>
              <a:t>Angiogram</a:t>
            </a:r>
          </a:p>
          <a:p>
            <a:pPr lvl="0">
              <a:buClr>
                <a:schemeClr val="tx1"/>
              </a:buClr>
            </a:pPr>
            <a:r>
              <a:rPr lang="en-US" b="1" dirty="0">
                <a:solidFill>
                  <a:srgbClr val="FF0000"/>
                </a:solidFill>
              </a:rPr>
              <a:t>History of present illness </a:t>
            </a:r>
            <a:r>
              <a:rPr lang="en-US" b="1" dirty="0"/>
              <a:t>:</a:t>
            </a:r>
            <a:r>
              <a:rPr lang="en-US" b="1" dirty="0">
                <a:solidFill>
                  <a:srgbClr val="663300"/>
                </a:solidFill>
              </a:rPr>
              <a:t>Find </a:t>
            </a:r>
            <a:r>
              <a:rPr lang="en-US" b="1" dirty="0"/>
              <a:t>:</a:t>
            </a:r>
            <a:r>
              <a:rPr lang="en-US" b="1" dirty="0">
                <a:ln>
                  <a:solidFill>
                    <a:srgbClr val="000000"/>
                  </a:solidFill>
                </a:ln>
                <a:solidFill>
                  <a:srgbClr val="FFFF00"/>
                </a:solidFill>
              </a:rPr>
              <a:t>Pt</a:t>
            </a:r>
            <a:r>
              <a:rPr lang="en-US" b="1" dirty="0"/>
              <a:t> :</a:t>
            </a:r>
            <a:r>
              <a:rPr lang="en-US" b="1" dirty="0">
                <a:solidFill>
                  <a:srgbClr val="00B050"/>
                </a:solidFill>
              </a:rPr>
              <a:t>^Patient </a:t>
            </a:r>
            <a:r>
              <a:rPr lang="en-US" b="1" dirty="0"/>
              <a:t>:</a:t>
            </a:r>
            <a:r>
              <a:rPr lang="en-US" b="1" dirty="0">
                <a:solidFill>
                  <a:srgbClr val="0070C0"/>
                </a:solidFill>
              </a:rPr>
              <a:t>Nar</a:t>
            </a:r>
            <a:r>
              <a:rPr lang="en-US" b="1" dirty="0"/>
              <a:t> :</a:t>
            </a:r>
            <a:r>
              <a:rPr lang="en-US" b="1" dirty="0">
                <a:solidFill>
                  <a:srgbClr val="7030A0"/>
                </a:solidFill>
              </a:rPr>
              <a:t>Reported</a:t>
            </a:r>
          </a:p>
          <a:p>
            <a:pPr lvl="0">
              <a:buClr>
                <a:schemeClr val="tx1"/>
              </a:buClr>
            </a:pPr>
            <a:r>
              <a:rPr lang="en-US" b="1" dirty="0">
                <a:solidFill>
                  <a:srgbClr val="FF0000"/>
                </a:solidFill>
              </a:rPr>
              <a:t>Physical findings </a:t>
            </a:r>
            <a:r>
              <a:rPr lang="en-US" b="1" dirty="0"/>
              <a:t>:</a:t>
            </a:r>
            <a:r>
              <a:rPr lang="en-US" b="1" dirty="0">
                <a:solidFill>
                  <a:srgbClr val="663300"/>
                </a:solidFill>
              </a:rPr>
              <a:t>Find </a:t>
            </a:r>
            <a:r>
              <a:rPr lang="en-US" b="1" dirty="0"/>
              <a:t>:</a:t>
            </a:r>
            <a:r>
              <a:rPr lang="en-US" b="1" dirty="0">
                <a:ln>
                  <a:solidFill>
                    <a:srgbClr val="000000"/>
                  </a:solidFill>
                </a:ln>
                <a:solidFill>
                  <a:srgbClr val="FFFF00"/>
                </a:solidFill>
              </a:rPr>
              <a:t>Pt</a:t>
            </a:r>
            <a:r>
              <a:rPr lang="en-US" b="1" dirty="0"/>
              <a:t> :</a:t>
            </a:r>
            <a:r>
              <a:rPr lang="en-US" b="1" dirty="0">
                <a:solidFill>
                  <a:srgbClr val="00B050"/>
                </a:solidFill>
              </a:rPr>
              <a:t>Ear </a:t>
            </a:r>
            <a:r>
              <a:rPr lang="en-US" b="1" dirty="0"/>
              <a:t>:</a:t>
            </a:r>
            <a:r>
              <a:rPr lang="en-US" b="1" dirty="0">
                <a:solidFill>
                  <a:srgbClr val="0070C0"/>
                </a:solidFill>
              </a:rPr>
              <a:t>Nom</a:t>
            </a:r>
            <a:r>
              <a:rPr lang="en-US" b="1" dirty="0"/>
              <a:t> :</a:t>
            </a:r>
            <a:r>
              <a:rPr lang="en-US" b="1" dirty="0">
                <a:solidFill>
                  <a:srgbClr val="7030A0"/>
                </a:solidFill>
              </a:rPr>
              <a:t>Observed</a:t>
            </a:r>
          </a:p>
        </p:txBody>
      </p:sp>
      <p:sp>
        <p:nvSpPr>
          <p:cNvPr id="2" name="Slide Number Placeholder 6">
            <a:extLst>
              <a:ext uri="{FF2B5EF4-FFF2-40B4-BE49-F238E27FC236}">
                <a16:creationId xmlns:a16="http://schemas.microsoft.com/office/drawing/2014/main" id="{78797D87-2E17-2416-4083-777989C40761}"/>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2418601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34"/>
        <p:cNvGrpSpPr/>
        <p:nvPr/>
      </p:nvGrpSpPr>
      <p:grpSpPr>
        <a:xfrm>
          <a:off x="0" y="0"/>
          <a:ext cx="0" cy="0"/>
          <a:chOff x="0" y="0"/>
          <a:chExt cx="0" cy="0"/>
        </a:xfrm>
      </p:grpSpPr>
      <p:sp>
        <p:nvSpPr>
          <p:cNvPr id="11" name="Title 10">
            <a:extLst>
              <a:ext uri="{FF2B5EF4-FFF2-40B4-BE49-F238E27FC236}">
                <a16:creationId xmlns:a16="http://schemas.microsoft.com/office/drawing/2014/main" id="{2C2A2975-4118-6318-2710-826985F3FFCB}"/>
              </a:ext>
            </a:extLst>
          </p:cNvPr>
          <p:cNvSpPr>
            <a:spLocks noGrp="1"/>
          </p:cNvSpPr>
          <p:nvPr>
            <p:ph type="title"/>
          </p:nvPr>
        </p:nvSpPr>
        <p:spPr/>
        <p:txBody>
          <a:bodyPr/>
          <a:lstStyle/>
          <a:p>
            <a:r>
              <a:rPr lang="en-US" dirty="0"/>
              <a:t>Scope</a:t>
            </a:r>
          </a:p>
        </p:txBody>
      </p:sp>
      <p:sp>
        <p:nvSpPr>
          <p:cNvPr id="12" name="Content Placeholder 11">
            <a:extLst>
              <a:ext uri="{FF2B5EF4-FFF2-40B4-BE49-F238E27FC236}">
                <a16:creationId xmlns:a16="http://schemas.microsoft.com/office/drawing/2014/main" id="{42842302-F23F-0C4A-04E1-E41F9E3A44BF}"/>
              </a:ext>
            </a:extLst>
          </p:cNvPr>
          <p:cNvSpPr>
            <a:spLocks noGrp="1"/>
          </p:cNvSpPr>
          <p:nvPr>
            <p:ph idx="1"/>
          </p:nvPr>
        </p:nvSpPr>
        <p:spPr/>
        <p:txBody>
          <a:bodyPr/>
          <a:lstStyle/>
          <a:p>
            <a:r>
              <a:rPr lang="en-US" dirty="0"/>
              <a:t>Over 108,000 concepts and growing</a:t>
            </a:r>
          </a:p>
          <a:p>
            <a:r>
              <a:rPr lang="en-US" dirty="0"/>
              <a:t>4 major categories of terms</a:t>
            </a:r>
          </a:p>
          <a:p>
            <a:pPr marL="457200" lvl="1" indent="0">
              <a:buNone/>
            </a:pPr>
            <a:endParaRPr lang="en-US" dirty="0"/>
          </a:p>
        </p:txBody>
      </p:sp>
      <p:grpSp>
        <p:nvGrpSpPr>
          <p:cNvPr id="41" name="Group 40">
            <a:extLst>
              <a:ext uri="{FF2B5EF4-FFF2-40B4-BE49-F238E27FC236}">
                <a16:creationId xmlns:a16="http://schemas.microsoft.com/office/drawing/2014/main" id="{1949314A-0A9F-CBEA-6D3E-96357A34EFBF}"/>
              </a:ext>
            </a:extLst>
          </p:cNvPr>
          <p:cNvGrpSpPr>
            <a:grpSpLocks noChangeAspect="1"/>
          </p:cNvGrpSpPr>
          <p:nvPr/>
        </p:nvGrpSpPr>
        <p:grpSpPr>
          <a:xfrm>
            <a:off x="756139" y="3429000"/>
            <a:ext cx="11387869" cy="1955227"/>
            <a:chOff x="967814" y="3733763"/>
            <a:chExt cx="9855199" cy="1692077"/>
          </a:xfrm>
        </p:grpSpPr>
        <p:grpSp>
          <p:nvGrpSpPr>
            <p:cNvPr id="35" name="Group 34">
              <a:extLst>
                <a:ext uri="{FF2B5EF4-FFF2-40B4-BE49-F238E27FC236}">
                  <a16:creationId xmlns:a16="http://schemas.microsoft.com/office/drawing/2014/main" id="{69E717D3-ECD9-54B7-A178-15665926B646}"/>
                </a:ext>
              </a:extLst>
            </p:cNvPr>
            <p:cNvGrpSpPr/>
            <p:nvPr/>
          </p:nvGrpSpPr>
          <p:grpSpPr>
            <a:xfrm>
              <a:off x="3273752" y="3735550"/>
              <a:ext cx="3035300" cy="1690290"/>
              <a:chOff x="4578350" y="4664624"/>
              <a:chExt cx="3035300" cy="1702445"/>
            </a:xfrm>
          </p:grpSpPr>
          <p:grpSp>
            <p:nvGrpSpPr>
              <p:cNvPr id="25" name="Group 24">
                <a:extLst>
                  <a:ext uri="{FF2B5EF4-FFF2-40B4-BE49-F238E27FC236}">
                    <a16:creationId xmlns:a16="http://schemas.microsoft.com/office/drawing/2014/main" id="{79100B8C-75FC-D78F-EB3F-7082D2871EA6}"/>
                  </a:ext>
                </a:extLst>
              </p:cNvPr>
              <p:cNvGrpSpPr/>
              <p:nvPr/>
            </p:nvGrpSpPr>
            <p:grpSpPr>
              <a:xfrm>
                <a:off x="5410200" y="4664624"/>
                <a:ext cx="1371600" cy="1371600"/>
                <a:chOff x="5492261" y="4664624"/>
                <a:chExt cx="1371600" cy="1371600"/>
              </a:xfrm>
            </p:grpSpPr>
            <p:sp>
              <p:nvSpPr>
                <p:cNvPr id="14" name="Oval 13">
                  <a:extLst>
                    <a:ext uri="{FF2B5EF4-FFF2-40B4-BE49-F238E27FC236}">
                      <a16:creationId xmlns:a16="http://schemas.microsoft.com/office/drawing/2014/main" id="{8F752CD1-F4F4-2109-4E01-3B8D1FF3146E}"/>
                    </a:ext>
                  </a:extLst>
                </p:cNvPr>
                <p:cNvSpPr/>
                <p:nvPr/>
              </p:nvSpPr>
              <p:spPr>
                <a:xfrm>
                  <a:off x="5492261" y="4664624"/>
                  <a:ext cx="1371600" cy="1371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Lato" panose="020F0502020204030203" pitchFamily="34" charset="0"/>
                  </a:endParaRPr>
                </a:p>
              </p:txBody>
            </p:sp>
            <p:pic>
              <p:nvPicPr>
                <p:cNvPr id="24" name="Graphic 23" descr="Stethoscope outline">
                  <a:extLst>
                    <a:ext uri="{FF2B5EF4-FFF2-40B4-BE49-F238E27FC236}">
                      <a16:creationId xmlns:a16="http://schemas.microsoft.com/office/drawing/2014/main" id="{517E6EFA-ED65-2061-BCFA-CBC0E813A87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20861" y="4893224"/>
                  <a:ext cx="914400" cy="914400"/>
                </a:xfrm>
                <a:prstGeom prst="rect">
                  <a:avLst/>
                </a:prstGeom>
              </p:spPr>
            </p:pic>
          </p:grpSp>
          <p:sp>
            <p:nvSpPr>
              <p:cNvPr id="31" name="TextBox 30">
                <a:extLst>
                  <a:ext uri="{FF2B5EF4-FFF2-40B4-BE49-F238E27FC236}">
                    <a16:creationId xmlns:a16="http://schemas.microsoft.com/office/drawing/2014/main" id="{89D19D35-80B7-9B06-1F0B-A807A9114854}"/>
                  </a:ext>
                </a:extLst>
              </p:cNvPr>
              <p:cNvSpPr txBox="1"/>
              <p:nvPr/>
            </p:nvSpPr>
            <p:spPr>
              <a:xfrm>
                <a:off x="4578350" y="6045146"/>
                <a:ext cx="3035300" cy="321923"/>
              </a:xfrm>
              <a:prstGeom prst="rect">
                <a:avLst/>
              </a:prstGeom>
              <a:noFill/>
            </p:spPr>
            <p:txBody>
              <a:bodyPr wrap="square" rtlCol="0">
                <a:spAutoFit/>
              </a:bodyPr>
              <a:lstStyle/>
              <a:p>
                <a:pPr algn="ctr"/>
                <a:r>
                  <a:rPr lang="en-US" dirty="0">
                    <a:latin typeface="Lato" panose="020F0502020204030203" pitchFamily="34" charset="0"/>
                  </a:rPr>
                  <a:t>Clinical LOINC</a:t>
                </a:r>
              </a:p>
            </p:txBody>
          </p:sp>
        </p:grpSp>
        <p:grpSp>
          <p:nvGrpSpPr>
            <p:cNvPr id="38" name="Group 37">
              <a:extLst>
                <a:ext uri="{FF2B5EF4-FFF2-40B4-BE49-F238E27FC236}">
                  <a16:creationId xmlns:a16="http://schemas.microsoft.com/office/drawing/2014/main" id="{C120FFE0-836D-0D25-6E2D-ADDD984059C6}"/>
                </a:ext>
              </a:extLst>
            </p:cNvPr>
            <p:cNvGrpSpPr/>
            <p:nvPr/>
          </p:nvGrpSpPr>
          <p:grpSpPr>
            <a:xfrm>
              <a:off x="5513751" y="3733763"/>
              <a:ext cx="3035300" cy="1691364"/>
              <a:chOff x="5829544" y="2743200"/>
              <a:chExt cx="3035300" cy="1708531"/>
            </a:xfrm>
          </p:grpSpPr>
          <p:grpSp>
            <p:nvGrpSpPr>
              <p:cNvPr id="37" name="Group 36">
                <a:extLst>
                  <a:ext uri="{FF2B5EF4-FFF2-40B4-BE49-F238E27FC236}">
                    <a16:creationId xmlns:a16="http://schemas.microsoft.com/office/drawing/2014/main" id="{72E7160D-0C97-5865-10B9-45226A1BD3B5}"/>
                  </a:ext>
                </a:extLst>
              </p:cNvPr>
              <p:cNvGrpSpPr/>
              <p:nvPr/>
            </p:nvGrpSpPr>
            <p:grpSpPr>
              <a:xfrm>
                <a:off x="6661394" y="2743200"/>
                <a:ext cx="1371600" cy="1371600"/>
                <a:chOff x="6689480" y="2616200"/>
                <a:chExt cx="1371600" cy="1371600"/>
              </a:xfrm>
            </p:grpSpPr>
            <p:sp>
              <p:nvSpPr>
                <p:cNvPr id="15" name="Oval 14">
                  <a:extLst>
                    <a:ext uri="{FF2B5EF4-FFF2-40B4-BE49-F238E27FC236}">
                      <a16:creationId xmlns:a16="http://schemas.microsoft.com/office/drawing/2014/main" id="{0F24DD2C-0D9C-E26D-F8DA-08D7F91ED910}"/>
                    </a:ext>
                  </a:extLst>
                </p:cNvPr>
                <p:cNvSpPr/>
                <p:nvPr/>
              </p:nvSpPr>
              <p:spPr>
                <a:xfrm>
                  <a:off x="6689480" y="2616200"/>
                  <a:ext cx="1371600" cy="1371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Lato" panose="020F0502020204030203" pitchFamily="34" charset="0"/>
                  </a:endParaRPr>
                </a:p>
              </p:txBody>
            </p:sp>
            <p:pic>
              <p:nvPicPr>
                <p:cNvPr id="27" name="Graphic 26" descr="Questions outline">
                  <a:extLst>
                    <a:ext uri="{FF2B5EF4-FFF2-40B4-BE49-F238E27FC236}">
                      <a16:creationId xmlns:a16="http://schemas.microsoft.com/office/drawing/2014/main" id="{9583A69A-53D5-D6C2-B54B-EB07AA58C40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918080" y="2844800"/>
                  <a:ext cx="914400" cy="914400"/>
                </a:xfrm>
                <a:prstGeom prst="rect">
                  <a:avLst/>
                </a:prstGeom>
              </p:spPr>
            </p:pic>
          </p:grpSp>
          <p:sp>
            <p:nvSpPr>
              <p:cNvPr id="32" name="TextBox 31">
                <a:extLst>
                  <a:ext uri="{FF2B5EF4-FFF2-40B4-BE49-F238E27FC236}">
                    <a16:creationId xmlns:a16="http://schemas.microsoft.com/office/drawing/2014/main" id="{883F2910-073F-96EF-55F0-00D078AFB4E7}"/>
                  </a:ext>
                </a:extLst>
              </p:cNvPr>
              <p:cNvSpPr txBox="1"/>
              <p:nvPr/>
            </p:nvSpPr>
            <p:spPr>
              <a:xfrm>
                <a:off x="5829544" y="4128862"/>
                <a:ext cx="3035300" cy="322869"/>
              </a:xfrm>
              <a:prstGeom prst="rect">
                <a:avLst/>
              </a:prstGeom>
              <a:noFill/>
            </p:spPr>
            <p:txBody>
              <a:bodyPr wrap="square" rtlCol="0">
                <a:spAutoFit/>
              </a:bodyPr>
              <a:lstStyle/>
              <a:p>
                <a:pPr algn="ctr"/>
                <a:r>
                  <a:rPr lang="en-US" dirty="0">
                    <a:latin typeface="Lato" panose="020F0502020204030203" pitchFamily="34" charset="0"/>
                  </a:rPr>
                  <a:t>Survey Instruments</a:t>
                </a:r>
              </a:p>
            </p:txBody>
          </p:sp>
        </p:grpSp>
        <p:grpSp>
          <p:nvGrpSpPr>
            <p:cNvPr id="39" name="Group 38">
              <a:extLst>
                <a:ext uri="{FF2B5EF4-FFF2-40B4-BE49-F238E27FC236}">
                  <a16:creationId xmlns:a16="http://schemas.microsoft.com/office/drawing/2014/main" id="{64E099DD-7C7D-0628-140A-C51155203987}"/>
                </a:ext>
              </a:extLst>
            </p:cNvPr>
            <p:cNvGrpSpPr/>
            <p:nvPr/>
          </p:nvGrpSpPr>
          <p:grpSpPr>
            <a:xfrm>
              <a:off x="7787713" y="3733763"/>
              <a:ext cx="3035300" cy="1691224"/>
              <a:chOff x="9119089" y="4222268"/>
              <a:chExt cx="3035300" cy="1691224"/>
            </a:xfrm>
          </p:grpSpPr>
          <p:grpSp>
            <p:nvGrpSpPr>
              <p:cNvPr id="36" name="Group 35">
                <a:extLst>
                  <a:ext uri="{FF2B5EF4-FFF2-40B4-BE49-F238E27FC236}">
                    <a16:creationId xmlns:a16="http://schemas.microsoft.com/office/drawing/2014/main" id="{DA7D67C4-A37E-34FD-76F5-5BD918C037BE}"/>
                  </a:ext>
                </a:extLst>
              </p:cNvPr>
              <p:cNvGrpSpPr/>
              <p:nvPr/>
            </p:nvGrpSpPr>
            <p:grpSpPr>
              <a:xfrm>
                <a:off x="9950939" y="4222268"/>
                <a:ext cx="1371600" cy="1371600"/>
                <a:chOff x="8147539" y="3733800"/>
                <a:chExt cx="1371600" cy="1371600"/>
              </a:xfrm>
            </p:grpSpPr>
            <p:sp>
              <p:nvSpPr>
                <p:cNvPr id="16" name="Oval 15">
                  <a:extLst>
                    <a:ext uri="{FF2B5EF4-FFF2-40B4-BE49-F238E27FC236}">
                      <a16:creationId xmlns:a16="http://schemas.microsoft.com/office/drawing/2014/main" id="{A276B02D-2CBF-85ED-B695-5A109CAF8F7A}"/>
                    </a:ext>
                  </a:extLst>
                </p:cNvPr>
                <p:cNvSpPr/>
                <p:nvPr/>
              </p:nvSpPr>
              <p:spPr>
                <a:xfrm>
                  <a:off x="8147539" y="3733800"/>
                  <a:ext cx="1371600" cy="1371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Lato" panose="020F0502020204030203" pitchFamily="34" charset="0"/>
                  </a:endParaRPr>
                </a:p>
              </p:txBody>
            </p:sp>
            <p:pic>
              <p:nvPicPr>
                <p:cNvPr id="29" name="Graphic 28" descr="Document outline">
                  <a:extLst>
                    <a:ext uri="{FF2B5EF4-FFF2-40B4-BE49-F238E27FC236}">
                      <a16:creationId xmlns:a16="http://schemas.microsoft.com/office/drawing/2014/main" id="{95751919-4B44-B90A-2A18-70C1F112E43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376139" y="3962400"/>
                  <a:ext cx="914400" cy="914400"/>
                </a:xfrm>
                <a:prstGeom prst="rect">
                  <a:avLst/>
                </a:prstGeom>
              </p:spPr>
            </p:pic>
          </p:grpSp>
          <p:sp>
            <p:nvSpPr>
              <p:cNvPr id="33" name="TextBox 32">
                <a:extLst>
                  <a:ext uri="{FF2B5EF4-FFF2-40B4-BE49-F238E27FC236}">
                    <a16:creationId xmlns:a16="http://schemas.microsoft.com/office/drawing/2014/main" id="{D24AC0B9-E8F3-881D-C8BB-4EAF8BC439C3}"/>
                  </a:ext>
                </a:extLst>
              </p:cNvPr>
              <p:cNvSpPr txBox="1"/>
              <p:nvPr/>
            </p:nvSpPr>
            <p:spPr>
              <a:xfrm>
                <a:off x="9119089" y="5593868"/>
                <a:ext cx="3035300" cy="319624"/>
              </a:xfrm>
              <a:prstGeom prst="rect">
                <a:avLst/>
              </a:prstGeom>
              <a:noFill/>
            </p:spPr>
            <p:txBody>
              <a:bodyPr wrap="square" rtlCol="0">
                <a:spAutoFit/>
              </a:bodyPr>
              <a:lstStyle/>
              <a:p>
                <a:pPr algn="ctr"/>
                <a:r>
                  <a:rPr lang="en-US" dirty="0">
                    <a:latin typeface="Lato" panose="020F0502020204030203" pitchFamily="34" charset="0"/>
                  </a:rPr>
                  <a:t>Documents</a:t>
                </a:r>
              </a:p>
            </p:txBody>
          </p:sp>
        </p:grpSp>
        <p:grpSp>
          <p:nvGrpSpPr>
            <p:cNvPr id="34" name="Group 33">
              <a:extLst>
                <a:ext uri="{FF2B5EF4-FFF2-40B4-BE49-F238E27FC236}">
                  <a16:creationId xmlns:a16="http://schemas.microsoft.com/office/drawing/2014/main" id="{B9288B16-E31D-99E4-3660-04B647EC941C}"/>
                </a:ext>
              </a:extLst>
            </p:cNvPr>
            <p:cNvGrpSpPr/>
            <p:nvPr/>
          </p:nvGrpSpPr>
          <p:grpSpPr>
            <a:xfrm>
              <a:off x="967814" y="3733763"/>
              <a:ext cx="3035300" cy="1690749"/>
              <a:chOff x="756139" y="3610524"/>
              <a:chExt cx="3035300" cy="1705047"/>
            </a:xfrm>
          </p:grpSpPr>
          <p:sp>
            <p:nvSpPr>
              <p:cNvPr id="30" name="TextBox 29">
                <a:extLst>
                  <a:ext uri="{FF2B5EF4-FFF2-40B4-BE49-F238E27FC236}">
                    <a16:creationId xmlns:a16="http://schemas.microsoft.com/office/drawing/2014/main" id="{24DC5B0B-1B07-1F23-4097-50C209A71C8F}"/>
                  </a:ext>
                </a:extLst>
              </p:cNvPr>
              <p:cNvSpPr txBox="1"/>
              <p:nvPr/>
            </p:nvSpPr>
            <p:spPr>
              <a:xfrm>
                <a:off x="756139" y="4993244"/>
                <a:ext cx="3035300" cy="322327"/>
              </a:xfrm>
              <a:prstGeom prst="rect">
                <a:avLst/>
              </a:prstGeom>
              <a:noFill/>
            </p:spPr>
            <p:txBody>
              <a:bodyPr wrap="square" rtlCol="0">
                <a:spAutoFit/>
              </a:bodyPr>
              <a:lstStyle/>
              <a:p>
                <a:pPr algn="ctr"/>
                <a:r>
                  <a:rPr lang="en-US" dirty="0">
                    <a:latin typeface="Lato" panose="020F0502020204030203" pitchFamily="34" charset="0"/>
                  </a:rPr>
                  <a:t>Laboratory LOINC</a:t>
                </a:r>
              </a:p>
            </p:txBody>
          </p:sp>
          <p:grpSp>
            <p:nvGrpSpPr>
              <p:cNvPr id="19" name="Group 18">
                <a:extLst>
                  <a:ext uri="{FF2B5EF4-FFF2-40B4-BE49-F238E27FC236}">
                    <a16:creationId xmlns:a16="http://schemas.microsoft.com/office/drawing/2014/main" id="{36425EE1-5141-35D1-85F2-8C649AA64847}"/>
                  </a:ext>
                </a:extLst>
              </p:cNvPr>
              <p:cNvGrpSpPr/>
              <p:nvPr/>
            </p:nvGrpSpPr>
            <p:grpSpPr>
              <a:xfrm>
                <a:off x="1587989" y="3610524"/>
                <a:ext cx="1371600" cy="1371600"/>
                <a:chOff x="3848100" y="4823289"/>
                <a:chExt cx="1371600" cy="1371600"/>
              </a:xfrm>
            </p:grpSpPr>
            <p:sp>
              <p:nvSpPr>
                <p:cNvPr id="13" name="Oval 12">
                  <a:extLst>
                    <a:ext uri="{FF2B5EF4-FFF2-40B4-BE49-F238E27FC236}">
                      <a16:creationId xmlns:a16="http://schemas.microsoft.com/office/drawing/2014/main" id="{D0502680-D0B5-7174-499D-1B9123F51A30}"/>
                    </a:ext>
                  </a:extLst>
                </p:cNvPr>
                <p:cNvSpPr/>
                <p:nvPr/>
              </p:nvSpPr>
              <p:spPr>
                <a:xfrm>
                  <a:off x="3848100" y="4823289"/>
                  <a:ext cx="1371600" cy="1371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Lato" panose="020F0502020204030203" pitchFamily="34" charset="0"/>
                  </a:endParaRPr>
                </a:p>
              </p:txBody>
            </p:sp>
            <p:pic>
              <p:nvPicPr>
                <p:cNvPr id="18" name="Graphic 17" descr="Flask outline">
                  <a:extLst>
                    <a:ext uri="{FF2B5EF4-FFF2-40B4-BE49-F238E27FC236}">
                      <a16:creationId xmlns:a16="http://schemas.microsoft.com/office/drawing/2014/main" id="{FDDE3D23-E2BB-DB2A-5739-3220E076E1B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985260" y="4960449"/>
                  <a:ext cx="1097280" cy="1097280"/>
                </a:xfrm>
                <a:prstGeom prst="rect">
                  <a:avLst/>
                </a:prstGeom>
              </p:spPr>
            </p:pic>
          </p:grpSp>
        </p:grpSp>
      </p:grpSp>
      <p:sp>
        <p:nvSpPr>
          <p:cNvPr id="2" name="Slide Number Placeholder 6">
            <a:extLst>
              <a:ext uri="{FF2B5EF4-FFF2-40B4-BE49-F238E27FC236}">
                <a16:creationId xmlns:a16="http://schemas.microsoft.com/office/drawing/2014/main" id="{2B9B1E17-4109-5813-95DC-161B8BD44783}"/>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98">
          <a:extLst>
            <a:ext uri="{FF2B5EF4-FFF2-40B4-BE49-F238E27FC236}">
              <a16:creationId xmlns:a16="http://schemas.microsoft.com/office/drawing/2014/main" id="{0F69AE8D-F0C5-BC7E-ACA7-23BC16746C0B}"/>
            </a:ext>
          </a:extLst>
        </p:cNvPr>
        <p:cNvGrpSpPr/>
        <p:nvPr/>
      </p:nvGrpSpPr>
      <p:grpSpPr>
        <a:xfrm>
          <a:off x="0" y="0"/>
          <a:ext cx="0" cy="0"/>
          <a:chOff x="0" y="0"/>
          <a:chExt cx="0" cy="0"/>
        </a:xfrm>
      </p:grpSpPr>
      <p:sp>
        <p:nvSpPr>
          <p:cNvPr id="199" name="Google Shape;199;p29">
            <a:extLst>
              <a:ext uri="{FF2B5EF4-FFF2-40B4-BE49-F238E27FC236}">
                <a16:creationId xmlns:a16="http://schemas.microsoft.com/office/drawing/2014/main" id="{A92263A4-F864-106E-4AFF-69F2B48A67F8}"/>
              </a:ext>
            </a:extLst>
          </p:cNvPr>
          <p:cNvSpPr txBox="1">
            <a:spLocks noGrp="1"/>
          </p:cNvSpPr>
          <p:nvPr>
            <p:ph type="title"/>
          </p:nvPr>
        </p:nvSpPr>
        <p:spPr>
          <a:xfrm>
            <a:off x="838200" y="466725"/>
            <a:ext cx="10515600" cy="1223963"/>
          </a:xfrm>
        </p:spPr>
        <p:txBody>
          <a:bodyPr spcFirstLastPara="1" wrap="square" lIns="91425" tIns="45700" rIns="91425" bIns="45700" anchor="ctr" anchorCtr="0">
            <a:normAutofit/>
          </a:bodyPr>
          <a:lstStyle/>
          <a:p>
            <a:pPr marL="0" lvl="0" indent="0" rtl="0">
              <a:spcBef>
                <a:spcPts val="0"/>
              </a:spcBef>
              <a:spcAft>
                <a:spcPts val="0"/>
              </a:spcAft>
              <a:buSzPts val="4400"/>
              <a:buNone/>
            </a:pPr>
            <a:r>
              <a:rPr lang="en-US" dirty="0"/>
              <a:t>In 1994 …</a:t>
            </a:r>
            <a:endParaRPr lang="en-US"/>
          </a:p>
        </p:txBody>
      </p:sp>
      <p:graphicFrame>
        <p:nvGraphicFramePr>
          <p:cNvPr id="203" name="Google Shape;200;p29">
            <a:extLst>
              <a:ext uri="{FF2B5EF4-FFF2-40B4-BE49-F238E27FC236}">
                <a16:creationId xmlns:a16="http://schemas.microsoft.com/office/drawing/2014/main" id="{3BDB159D-53FB-00FB-11E5-090E75FA14E8}"/>
              </a:ext>
            </a:extLst>
          </p:cNvPr>
          <p:cNvGraphicFramePr/>
          <p:nvPr>
            <p:extLst>
              <p:ext uri="{D42A27DB-BD31-4B8C-83A1-F6EECF244321}">
                <p14:modId xmlns:p14="http://schemas.microsoft.com/office/powerpoint/2010/main" val="1283735947"/>
              </p:ext>
            </p:extLst>
          </p:nvPr>
        </p:nvGraphicFramePr>
        <p:xfrm>
          <a:off x="838200" y="1881188"/>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6">
            <a:extLst>
              <a:ext uri="{FF2B5EF4-FFF2-40B4-BE49-F238E27FC236}">
                <a16:creationId xmlns:a16="http://schemas.microsoft.com/office/drawing/2014/main" id="{EF40C8D5-B08F-1808-EBB0-B100EE4AE58F}"/>
              </a:ext>
            </a:extLst>
          </p:cNvPr>
          <p:cNvSpPr txBox="1">
            <a:spLocks/>
          </p:cNvSpPr>
          <p:nvPr/>
        </p:nvSpPr>
        <p:spPr>
          <a:xfrm>
            <a:off x="9448800" y="6504026"/>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343096110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st">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OINCinar Template v2.2" id="{38CEB250-748A-4641-987B-D5D3CA2E19ED}" vid="{7A7EB35E-AA7A-3C42-B8D4-BD48A9866C65}"/>
    </a:ext>
  </a:extLst>
</a:theme>
</file>

<file path=ppt/theme/theme2.xml><?xml version="1.0" encoding="utf-8"?>
<a:theme xmlns:a="http://schemas.openxmlformats.org/drawingml/2006/main" name="2025 LOINC Conf">
  <a:themeElements>
    <a:clrScheme name="LOINC">
      <a:dk1>
        <a:srgbClr val="000000"/>
      </a:dk1>
      <a:lt1>
        <a:srgbClr val="FFFFFF"/>
      </a:lt1>
      <a:dk2>
        <a:srgbClr val="002E5D"/>
      </a:dk2>
      <a:lt2>
        <a:srgbClr val="E6E6E6"/>
      </a:lt2>
      <a:accent1>
        <a:srgbClr val="28A9E1"/>
      </a:accent1>
      <a:accent2>
        <a:srgbClr val="002E5D"/>
      </a:accent2>
      <a:accent3>
        <a:srgbClr val="7B7B7B"/>
      </a:accent3>
      <a:accent4>
        <a:srgbClr val="93D3F0"/>
      </a:accent4>
      <a:accent5>
        <a:srgbClr val="0047BA"/>
      </a:accent5>
      <a:accent6>
        <a:srgbClr val="E6E6E6"/>
      </a:accent6>
      <a:hlink>
        <a:srgbClr val="E06328"/>
      </a:hlink>
      <a:folHlink>
        <a:srgbClr val="E0632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Plain">
  <a:themeElements>
    <a:clrScheme name="LOINC">
      <a:dk1>
        <a:srgbClr val="000000"/>
      </a:dk1>
      <a:lt1>
        <a:srgbClr val="FFFFFF"/>
      </a:lt1>
      <a:dk2>
        <a:srgbClr val="002E5D"/>
      </a:dk2>
      <a:lt2>
        <a:srgbClr val="E6E6E6"/>
      </a:lt2>
      <a:accent1>
        <a:srgbClr val="28A9E1"/>
      </a:accent1>
      <a:accent2>
        <a:srgbClr val="002E5D"/>
      </a:accent2>
      <a:accent3>
        <a:srgbClr val="7B7B7B"/>
      </a:accent3>
      <a:accent4>
        <a:srgbClr val="93D3F0"/>
      </a:accent4>
      <a:accent5>
        <a:srgbClr val="0047BA"/>
      </a:accent5>
      <a:accent6>
        <a:srgbClr val="E6E6E6"/>
      </a:accent6>
      <a:hlink>
        <a:srgbClr val="E06328"/>
      </a:hlink>
      <a:folHlink>
        <a:srgbClr val="E0632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17824</TotalTime>
  <Words>7471</Words>
  <Application>Microsoft Macintosh PowerPoint</Application>
  <PresentationFormat>Widescreen</PresentationFormat>
  <Paragraphs>1047</Paragraphs>
  <Slides>78</Slides>
  <Notes>63</Notes>
  <HiddenSlides>0</HiddenSlides>
  <MMClips>0</MMClips>
  <ScaleCrop>false</ScaleCrop>
  <HeadingPairs>
    <vt:vector size="8" baseType="variant">
      <vt:variant>
        <vt:lpstr>Fonts Used</vt:lpstr>
      </vt:variant>
      <vt:variant>
        <vt:i4>26</vt:i4>
      </vt:variant>
      <vt:variant>
        <vt:lpstr>Theme</vt:lpstr>
      </vt:variant>
      <vt:variant>
        <vt:i4>4</vt:i4>
      </vt:variant>
      <vt:variant>
        <vt:lpstr>Embedded OLE Servers</vt:lpstr>
      </vt:variant>
      <vt:variant>
        <vt:i4>1</vt:i4>
      </vt:variant>
      <vt:variant>
        <vt:lpstr>Slide Titles</vt:lpstr>
      </vt:variant>
      <vt:variant>
        <vt:i4>78</vt:i4>
      </vt:variant>
    </vt:vector>
  </HeadingPairs>
  <TitlesOfParts>
    <vt:vector size="109" baseType="lpstr">
      <vt:lpstr>MS PGothic</vt:lpstr>
      <vt:lpstr>Aptos</vt:lpstr>
      <vt:lpstr>Archivo Light</vt:lpstr>
      <vt:lpstr>Arial</vt:lpstr>
      <vt:lpstr>Arial Black</vt:lpstr>
      <vt:lpstr>Avenir Next LT Pro</vt:lpstr>
      <vt:lpstr>Calibri</vt:lpstr>
      <vt:lpstr>Century Gothic</vt:lpstr>
      <vt:lpstr>Corbel</vt:lpstr>
      <vt:lpstr>Courier New</vt:lpstr>
      <vt:lpstr>Helvetica</vt:lpstr>
      <vt:lpstr>Helvetica Neue Medium</vt:lpstr>
      <vt:lpstr>Lato</vt:lpstr>
      <vt:lpstr>Lato Black</vt:lpstr>
      <vt:lpstr>Lato Medium</vt:lpstr>
      <vt:lpstr>Mulish</vt:lpstr>
      <vt:lpstr>Mulish Black</vt:lpstr>
      <vt:lpstr>Mulish SemiBold</vt:lpstr>
      <vt:lpstr>Noto Sans Symbols</vt:lpstr>
      <vt:lpstr>NTR</vt:lpstr>
      <vt:lpstr>Open Sans Condensed</vt:lpstr>
      <vt:lpstr>Play</vt:lpstr>
      <vt:lpstr>Segoe Print</vt:lpstr>
      <vt:lpstr>Times New Roman</vt:lpstr>
      <vt:lpstr>Trebuchet MS</vt:lpstr>
      <vt:lpstr>Wingdings</vt:lpstr>
      <vt:lpstr>1_Office Theme</vt:lpstr>
      <vt:lpstr>2025 LOINC Conf</vt:lpstr>
      <vt:lpstr>Plain</vt:lpstr>
      <vt:lpstr>Office Theme</vt:lpstr>
      <vt:lpstr>Visio</vt:lpstr>
      <vt:lpstr>LOINC and Clinical Terminology: Achieving Unified Mapping Across Healthcare Enterprises</vt:lpstr>
      <vt:lpstr>Topics</vt:lpstr>
      <vt:lpstr>LOINC Overview</vt:lpstr>
      <vt:lpstr>Why do we need coding of health data?</vt:lpstr>
      <vt:lpstr>What uses of health data do we want to support?</vt:lpstr>
      <vt:lpstr>Brief history of LOINC</vt:lpstr>
      <vt:lpstr>LOINC adoption around the world</vt:lpstr>
      <vt:lpstr>Scope</vt:lpstr>
      <vt:lpstr>In 1994 …</vt:lpstr>
      <vt:lpstr>The HL7 Messaging Paradigm</vt:lpstr>
      <vt:lpstr>HL7 V2 Result Message (ORU)</vt:lpstr>
      <vt:lpstr>OBX: an HL7 V2 name-value pair approach</vt:lpstr>
      <vt:lpstr>OBX: with a coded value</vt:lpstr>
      <vt:lpstr>The name-value pair pattern in the FHIR Observation Resource</vt:lpstr>
      <vt:lpstr>PowerPoint Presentation</vt:lpstr>
      <vt:lpstr>General Form of Clinical LOINC Names</vt:lpstr>
      <vt:lpstr>How different terminologies fit into data exchange models</vt:lpstr>
      <vt:lpstr>SNOMED CT Overview</vt:lpstr>
      <vt:lpstr>SNOMED – a short history</vt:lpstr>
      <vt:lpstr>Basic Elements of SNOMED CT</vt:lpstr>
      <vt:lpstr>SNOMED CT - Core Tables</vt:lpstr>
      <vt:lpstr>Subtype relationships</vt:lpstr>
      <vt:lpstr>Other defining relationships</vt:lpstr>
      <vt:lpstr>SNOMED CT: Pain of joint of knee</vt:lpstr>
      <vt:lpstr>LOINC Ontology:                       a LOINC® and SNOMED CT® Interoperability Solution</vt:lpstr>
      <vt:lpstr>Moving Forward Together</vt:lpstr>
      <vt:lpstr>The LOINC Ontology: A LOINC and SNOMED CT Interoperability Solution </vt:lpstr>
      <vt:lpstr>Modeling and content approach &amp; considerations</vt:lpstr>
      <vt:lpstr>LOINC Ontology structure</vt:lpstr>
      <vt:lpstr>What is in the LOINC Ontology 2.82 release? </vt:lpstr>
      <vt:lpstr>How do I make optimal use of search functionality in the hierarchy of the LOINC Ontology?</vt:lpstr>
      <vt:lpstr>What is a use case for the LOINC Ontology and how would I use it?     </vt:lpstr>
      <vt:lpstr>ECL Query for all tests for sexually transmitted infections</vt:lpstr>
      <vt:lpstr>LOINC Mapping Use Cases</vt:lpstr>
      <vt:lpstr>The current situation</vt:lpstr>
      <vt:lpstr>Why Use Cases Matter in Mapping</vt:lpstr>
      <vt:lpstr>Mapping local codes to LOINC</vt:lpstr>
      <vt:lpstr>Options for Mapping</vt:lpstr>
      <vt:lpstr>Mapping tools</vt:lpstr>
      <vt:lpstr>Semantic equivalence through mapping</vt:lpstr>
      <vt:lpstr>Why semantic equivalence matters in mapping</vt:lpstr>
      <vt:lpstr>Semantic equivalence through mapping: Examples</vt:lpstr>
      <vt:lpstr>Changing any attribute changes the LOINC term</vt:lpstr>
      <vt:lpstr>Common Mapping Errors</vt:lpstr>
      <vt:lpstr>PowerPoint Presentation</vt:lpstr>
      <vt:lpstr>PowerPoint Presentation</vt:lpstr>
      <vt:lpstr>Reference Slides </vt:lpstr>
      <vt:lpstr>Challenges to Semantic Interoperability</vt:lpstr>
      <vt:lpstr>Organizational Challenges</vt:lpstr>
      <vt:lpstr>Tasks for Clinical Experts</vt:lpstr>
      <vt:lpstr>Is Semantic Interoperability Even Possible?</vt:lpstr>
      <vt:lpstr>Goal: Find all LOINC observations where the component is an organism causing a STD (69)</vt:lpstr>
      <vt:lpstr>LOINC makes names for things in use </vt:lpstr>
      <vt:lpstr>The LOINC code never stands alone…</vt:lpstr>
      <vt:lpstr>Foundational assumptions</vt:lpstr>
      <vt:lpstr>Foundational assumptions (part 2)</vt:lpstr>
      <vt:lpstr>Things that are never part of the LOINC code</vt:lpstr>
      <vt:lpstr>Avoiding combinatorial explosion</vt:lpstr>
      <vt:lpstr>PowerPoint Presentation</vt:lpstr>
      <vt:lpstr>Technical design and processes</vt:lpstr>
      <vt:lpstr>The MRCM – Observable entity</vt:lpstr>
      <vt:lpstr>MRCM and LOINC Axes</vt:lpstr>
      <vt:lpstr>Improving Data Access Using Post Coordination in the Representation of Clinical Data</vt:lpstr>
      <vt:lpstr>Acknolwedging the contributions of</vt:lpstr>
      <vt:lpstr>What is Pre and Post Coordination?</vt:lpstr>
      <vt:lpstr>Current state of LOINC, an example</vt:lpstr>
      <vt:lpstr>Systolic BP Example</vt:lpstr>
      <vt:lpstr>Systolic BP Instance Data</vt:lpstr>
      <vt:lpstr>Neisseria gonorrhoeae DNA example</vt:lpstr>
      <vt:lpstr>Example instance data for Neisseria gonorrhoeae DNA </vt:lpstr>
      <vt:lpstr>Constrained model for Neisseria gonorrhoeae DNA by Molecular genetics method </vt:lpstr>
      <vt:lpstr>Benefits of a more post coordinated approach</vt:lpstr>
      <vt:lpstr>Interoperability Today</vt:lpstr>
      <vt:lpstr>Interoperability in the Future</vt:lpstr>
      <vt:lpstr>Founding Lab LOINC Committee Members</vt:lpstr>
      <vt:lpstr>Founding Clinical LOINC Members</vt:lpstr>
      <vt:lpstr>Literature References</vt:lpstr>
      <vt:lpstr>Examples of fully specified LOINC names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Rallins, Marjorie</dc:creator>
  <cp:lastModifiedBy>Stanley Huff</cp:lastModifiedBy>
  <cp:revision>220</cp:revision>
  <cp:lastPrinted>2025-09-15T13:00:51Z</cp:lastPrinted>
  <dcterms:created xsi:type="dcterms:W3CDTF">2025-08-26T22:14:20Z</dcterms:created>
  <dcterms:modified xsi:type="dcterms:W3CDTF">2026-03-27T15:02:25Z</dcterms:modified>
</cp:coreProperties>
</file>