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8" r:id="rId2"/>
    <p:sldMasterId id="2147483704" r:id="rId3"/>
    <p:sldMasterId id="2147483708" r:id="rId4"/>
    <p:sldMasterId id="2147483729" r:id="rId5"/>
  </p:sldMasterIdLst>
  <p:notesMasterIdLst>
    <p:notesMasterId r:id="rId59"/>
  </p:notesMasterIdLst>
  <p:handoutMasterIdLst>
    <p:handoutMasterId r:id="rId60"/>
  </p:handoutMasterIdLst>
  <p:sldIdLst>
    <p:sldId id="271" r:id="rId6"/>
    <p:sldId id="2147474252" r:id="rId7"/>
    <p:sldId id="2147474682" r:id="rId8"/>
    <p:sldId id="2147474117" r:id="rId9"/>
    <p:sldId id="2406" r:id="rId10"/>
    <p:sldId id="2487" r:id="rId11"/>
    <p:sldId id="2147474087" r:id="rId12"/>
    <p:sldId id="2147474681" r:id="rId13"/>
    <p:sldId id="2147474189" r:id="rId14"/>
    <p:sldId id="2147474105" r:id="rId15"/>
    <p:sldId id="2147474190" r:id="rId16"/>
    <p:sldId id="2147474191" r:id="rId17"/>
    <p:sldId id="2147474202" r:id="rId18"/>
    <p:sldId id="2147474195" r:id="rId19"/>
    <p:sldId id="2147474196" r:id="rId20"/>
    <p:sldId id="2147474197" r:id="rId21"/>
    <p:sldId id="329" r:id="rId22"/>
    <p:sldId id="2147474683" r:id="rId23"/>
    <p:sldId id="15611" r:id="rId24"/>
    <p:sldId id="2147474188" r:id="rId25"/>
    <p:sldId id="2147474177" r:id="rId26"/>
    <p:sldId id="2147474183" r:id="rId27"/>
    <p:sldId id="2147474684" r:id="rId28"/>
    <p:sldId id="2147471850" r:id="rId29"/>
    <p:sldId id="2147474178" r:id="rId30"/>
    <p:sldId id="2147471842" r:id="rId31"/>
    <p:sldId id="2147474673" r:id="rId32"/>
    <p:sldId id="2147474201" r:id="rId33"/>
    <p:sldId id="2399" r:id="rId34"/>
    <p:sldId id="2147474674" r:id="rId35"/>
    <p:sldId id="2147474675" r:id="rId36"/>
    <p:sldId id="2147474644" r:id="rId37"/>
    <p:sldId id="311" r:id="rId38"/>
    <p:sldId id="2147474680" r:id="rId39"/>
    <p:sldId id="306" r:id="rId40"/>
    <p:sldId id="307" r:id="rId41"/>
    <p:sldId id="308" r:id="rId42"/>
    <p:sldId id="2147474170" r:id="rId43"/>
    <p:sldId id="2147474678" r:id="rId44"/>
    <p:sldId id="2147474515" r:id="rId45"/>
    <p:sldId id="2147474516" r:id="rId46"/>
    <p:sldId id="2147474637" r:id="rId47"/>
    <p:sldId id="2147474651" r:id="rId48"/>
    <p:sldId id="2147474519" r:id="rId49"/>
    <p:sldId id="2147474520" r:id="rId50"/>
    <p:sldId id="2147474639" r:id="rId51"/>
    <p:sldId id="2147474522" r:id="rId52"/>
    <p:sldId id="2147474523" r:id="rId53"/>
    <p:sldId id="2147474524" r:id="rId54"/>
    <p:sldId id="2147474525" r:id="rId55"/>
    <p:sldId id="2147474642" r:id="rId56"/>
    <p:sldId id="2147474527" r:id="rId57"/>
    <p:sldId id="2147474528" r:id="rId58"/>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919C3C-D9D5-84C5-6721-FEB9EBE43A60}" name="Wagers, Steven" initials="SW" userId="S::swagers@iu.edu::4a6a0710-c28a-4e16-ba61-5a08004fe61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06328"/>
    <a:srgbClr val="002E5D"/>
    <a:srgbClr val="29A9E1"/>
    <a:srgbClr val="000000"/>
    <a:srgbClr val="66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2971" autoAdjust="0"/>
  </p:normalViewPr>
  <p:slideViewPr>
    <p:cSldViewPr snapToGrid="0">
      <p:cViewPr varScale="1">
        <p:scale>
          <a:sx n="122" d="100"/>
          <a:sy n="122" d="100"/>
        </p:scale>
        <p:origin x="672" y="192"/>
      </p:cViewPr>
      <p:guideLst/>
    </p:cSldViewPr>
  </p:slideViewPr>
  <p:outlineViewPr>
    <p:cViewPr>
      <p:scale>
        <a:sx n="33" d="100"/>
        <a:sy n="33" d="100"/>
      </p:scale>
      <p:origin x="0" y="-116141"/>
    </p:cViewPr>
  </p:outlineViewPr>
  <p:notesTextViewPr>
    <p:cViewPr>
      <p:scale>
        <a:sx n="3" d="2"/>
        <a:sy n="3" d="2"/>
      </p:scale>
      <p:origin x="0" y="0"/>
    </p:cViewPr>
  </p:notesTextViewPr>
  <p:sorterViewPr>
    <p:cViewPr>
      <p:scale>
        <a:sx n="100" d="100"/>
        <a:sy n="100" d="100"/>
      </p:scale>
      <p:origin x="0" y="-183113"/>
    </p:cViewPr>
  </p:sorterViewPr>
  <p:notesViewPr>
    <p:cSldViewPr snapToGrid="0">
      <p:cViewPr>
        <p:scale>
          <a:sx n="88" d="100"/>
          <a:sy n="88" d="100"/>
        </p:scale>
        <p:origin x="2630" y="-91"/>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80C8E-0C1C-4ACB-9592-4A698EF7709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0FACBAB-9542-4A26-9ED1-1B2B4E4AA9F4}">
      <dgm:prSet/>
      <dgm:spPr/>
      <dgm:t>
        <a:bodyPr/>
        <a:lstStyle/>
        <a:p>
          <a:r>
            <a:rPr lang="en-US" dirty="0"/>
            <a:t>Concept models </a:t>
          </a:r>
        </a:p>
      </dgm:t>
    </dgm:pt>
    <dgm:pt modelId="{CF2F0C44-B9CF-431B-BD09-BC66CBC74120}" type="parTrans" cxnId="{FBDCE31F-B1CD-43E7-9233-89D4CC280763}">
      <dgm:prSet/>
      <dgm:spPr/>
      <dgm:t>
        <a:bodyPr/>
        <a:lstStyle/>
        <a:p>
          <a:endParaRPr lang="en-US"/>
        </a:p>
      </dgm:t>
    </dgm:pt>
    <dgm:pt modelId="{D73981A6-A8DD-4F25-B2A4-D8243A023B13}" type="sibTrans" cxnId="{FBDCE31F-B1CD-43E7-9233-89D4CC280763}">
      <dgm:prSet/>
      <dgm:spPr/>
      <dgm:t>
        <a:bodyPr/>
        <a:lstStyle/>
        <a:p>
          <a:endParaRPr lang="en-US"/>
        </a:p>
      </dgm:t>
    </dgm:pt>
    <dgm:pt modelId="{C8884200-010A-4BE2-8742-99AFBEDBD8FC}">
      <dgm:prSet/>
      <dgm:spPr/>
      <dgm:t>
        <a:bodyPr/>
        <a:lstStyle/>
        <a:p>
          <a:r>
            <a:rPr lang="en-US" dirty="0"/>
            <a:t>Models used to define how to organize words and terms (parts) to create formal codes/concepts (LOINC, SNOMED, </a:t>
          </a:r>
          <a:r>
            <a:rPr lang="en-US" dirty="0" err="1"/>
            <a:t>RxNorm</a:t>
          </a:r>
          <a:r>
            <a:rPr lang="en-US" dirty="0"/>
            <a:t>, …) concepts</a:t>
          </a:r>
        </a:p>
      </dgm:t>
    </dgm:pt>
    <dgm:pt modelId="{DD200195-97A1-44AB-9BFA-29C71AB10EDE}" type="parTrans" cxnId="{8F2AE152-4DAC-49D4-97BA-E14316B3349A}">
      <dgm:prSet/>
      <dgm:spPr/>
      <dgm:t>
        <a:bodyPr/>
        <a:lstStyle/>
        <a:p>
          <a:endParaRPr lang="en-US"/>
        </a:p>
      </dgm:t>
    </dgm:pt>
    <dgm:pt modelId="{21A3D5F1-172E-4789-8B55-47A64A1A97FF}" type="sibTrans" cxnId="{8F2AE152-4DAC-49D4-97BA-E14316B3349A}">
      <dgm:prSet/>
      <dgm:spPr/>
      <dgm:t>
        <a:bodyPr/>
        <a:lstStyle/>
        <a:p>
          <a:endParaRPr lang="en-US"/>
        </a:p>
      </dgm:t>
    </dgm:pt>
    <dgm:pt modelId="{42BC7552-29F9-4C9E-B05A-AB63CB3362E4}">
      <dgm:prSet/>
      <dgm:spPr/>
      <dgm:t>
        <a:bodyPr/>
        <a:lstStyle/>
        <a:p>
          <a:r>
            <a:rPr lang="en-US"/>
            <a:t>Information models</a:t>
          </a:r>
        </a:p>
      </dgm:t>
    </dgm:pt>
    <dgm:pt modelId="{919F27BB-A16E-4176-9057-804E4B2134D0}" type="parTrans" cxnId="{11DFF29D-C3FC-49A0-AC5A-B9AE50283C4B}">
      <dgm:prSet/>
      <dgm:spPr/>
      <dgm:t>
        <a:bodyPr/>
        <a:lstStyle/>
        <a:p>
          <a:endParaRPr lang="en-US"/>
        </a:p>
      </dgm:t>
    </dgm:pt>
    <dgm:pt modelId="{1B732BDE-1EBE-484B-B598-E915A77ACAD2}" type="sibTrans" cxnId="{11DFF29D-C3FC-49A0-AC5A-B9AE50283C4B}">
      <dgm:prSet/>
      <dgm:spPr/>
      <dgm:t>
        <a:bodyPr/>
        <a:lstStyle/>
        <a:p>
          <a:endParaRPr lang="en-US"/>
        </a:p>
      </dgm:t>
    </dgm:pt>
    <dgm:pt modelId="{D9EC7795-6A9C-4272-AC29-9DEDD233AB7C}">
      <dgm:prSet/>
      <dgm:spPr/>
      <dgm:t>
        <a:bodyPr/>
        <a:lstStyle/>
        <a:p>
          <a:r>
            <a:rPr lang="en-US" dirty="0"/>
            <a:t>Models used to guide creation of instances of data about things in the real world</a:t>
          </a:r>
        </a:p>
      </dgm:t>
    </dgm:pt>
    <dgm:pt modelId="{200C4453-7F50-40C5-A0C3-AD129943540A}" type="parTrans" cxnId="{AE65E592-A2EF-456D-90F0-F8072CF21B06}">
      <dgm:prSet/>
      <dgm:spPr/>
      <dgm:t>
        <a:bodyPr/>
        <a:lstStyle/>
        <a:p>
          <a:endParaRPr lang="en-US"/>
        </a:p>
      </dgm:t>
    </dgm:pt>
    <dgm:pt modelId="{1888D249-6005-4C15-8D71-A65707003FA4}" type="sibTrans" cxnId="{AE65E592-A2EF-456D-90F0-F8072CF21B06}">
      <dgm:prSet/>
      <dgm:spPr/>
      <dgm:t>
        <a:bodyPr/>
        <a:lstStyle/>
        <a:p>
          <a:endParaRPr lang="en-US"/>
        </a:p>
      </dgm:t>
    </dgm:pt>
    <dgm:pt modelId="{61456D1C-8317-9A49-8FE1-352D46E2602E}" type="pres">
      <dgm:prSet presAssocID="{81E80C8E-0C1C-4ACB-9592-4A698EF7709C}" presName="linear" presStyleCnt="0">
        <dgm:presLayoutVars>
          <dgm:dir/>
          <dgm:animLvl val="lvl"/>
          <dgm:resizeHandles val="exact"/>
        </dgm:presLayoutVars>
      </dgm:prSet>
      <dgm:spPr/>
    </dgm:pt>
    <dgm:pt modelId="{6AC0A75F-3EFE-5F4C-B023-3E77266C720E}" type="pres">
      <dgm:prSet presAssocID="{E0FACBAB-9542-4A26-9ED1-1B2B4E4AA9F4}" presName="parentLin" presStyleCnt="0"/>
      <dgm:spPr/>
    </dgm:pt>
    <dgm:pt modelId="{01BDC2BB-5952-864D-B700-FB41457C0D68}" type="pres">
      <dgm:prSet presAssocID="{E0FACBAB-9542-4A26-9ED1-1B2B4E4AA9F4}" presName="parentLeftMargin" presStyleLbl="node1" presStyleIdx="0" presStyleCnt="2"/>
      <dgm:spPr/>
    </dgm:pt>
    <dgm:pt modelId="{FFDC042B-038E-F841-BA0A-4A46CFD60CE4}" type="pres">
      <dgm:prSet presAssocID="{E0FACBAB-9542-4A26-9ED1-1B2B4E4AA9F4}" presName="parentText" presStyleLbl="node1" presStyleIdx="0" presStyleCnt="2">
        <dgm:presLayoutVars>
          <dgm:chMax val="0"/>
          <dgm:bulletEnabled val="1"/>
        </dgm:presLayoutVars>
      </dgm:prSet>
      <dgm:spPr/>
    </dgm:pt>
    <dgm:pt modelId="{33E99022-AC24-5345-9AB1-FC02F7F5EDCC}" type="pres">
      <dgm:prSet presAssocID="{E0FACBAB-9542-4A26-9ED1-1B2B4E4AA9F4}" presName="negativeSpace" presStyleCnt="0"/>
      <dgm:spPr/>
    </dgm:pt>
    <dgm:pt modelId="{7217E14B-5AA9-F143-8079-0198FE2BC477}" type="pres">
      <dgm:prSet presAssocID="{E0FACBAB-9542-4A26-9ED1-1B2B4E4AA9F4}" presName="childText" presStyleLbl="conFgAcc1" presStyleIdx="0" presStyleCnt="2" custLinFactNeighborX="-2535" custLinFactNeighborY="29944">
        <dgm:presLayoutVars>
          <dgm:bulletEnabled val="1"/>
        </dgm:presLayoutVars>
      </dgm:prSet>
      <dgm:spPr/>
    </dgm:pt>
    <dgm:pt modelId="{EFA03CC3-CDC9-BA43-9CFE-F8237D37F768}" type="pres">
      <dgm:prSet presAssocID="{D73981A6-A8DD-4F25-B2A4-D8243A023B13}" presName="spaceBetweenRectangles" presStyleCnt="0"/>
      <dgm:spPr/>
    </dgm:pt>
    <dgm:pt modelId="{0A789166-90A6-B343-9472-7487E7599EDD}" type="pres">
      <dgm:prSet presAssocID="{42BC7552-29F9-4C9E-B05A-AB63CB3362E4}" presName="parentLin" presStyleCnt="0"/>
      <dgm:spPr/>
    </dgm:pt>
    <dgm:pt modelId="{6391E83D-1A57-4441-9709-30AC8F16CDBD}" type="pres">
      <dgm:prSet presAssocID="{42BC7552-29F9-4C9E-B05A-AB63CB3362E4}" presName="parentLeftMargin" presStyleLbl="node1" presStyleIdx="0" presStyleCnt="2"/>
      <dgm:spPr/>
    </dgm:pt>
    <dgm:pt modelId="{9B55AF8D-A23E-7449-9F2D-1259024691F7}" type="pres">
      <dgm:prSet presAssocID="{42BC7552-29F9-4C9E-B05A-AB63CB3362E4}" presName="parentText" presStyleLbl="node1" presStyleIdx="1" presStyleCnt="2">
        <dgm:presLayoutVars>
          <dgm:chMax val="0"/>
          <dgm:bulletEnabled val="1"/>
        </dgm:presLayoutVars>
      </dgm:prSet>
      <dgm:spPr/>
    </dgm:pt>
    <dgm:pt modelId="{CF435159-E5A6-C348-82E3-A97F167313E9}" type="pres">
      <dgm:prSet presAssocID="{42BC7552-29F9-4C9E-B05A-AB63CB3362E4}" presName="negativeSpace" presStyleCnt="0"/>
      <dgm:spPr/>
    </dgm:pt>
    <dgm:pt modelId="{62A5C56C-F1C4-6842-B2FC-F481EE7428FD}" type="pres">
      <dgm:prSet presAssocID="{42BC7552-29F9-4C9E-B05A-AB63CB3362E4}" presName="childText" presStyleLbl="conFgAcc1" presStyleIdx="1" presStyleCnt="2">
        <dgm:presLayoutVars>
          <dgm:bulletEnabled val="1"/>
        </dgm:presLayoutVars>
      </dgm:prSet>
      <dgm:spPr/>
    </dgm:pt>
  </dgm:ptLst>
  <dgm:cxnLst>
    <dgm:cxn modelId="{36FFFD0C-17B1-9D45-9128-93404408781B}" type="presOf" srcId="{81E80C8E-0C1C-4ACB-9592-4A698EF7709C}" destId="{61456D1C-8317-9A49-8FE1-352D46E2602E}" srcOrd="0" destOrd="0" presId="urn:microsoft.com/office/officeart/2005/8/layout/list1"/>
    <dgm:cxn modelId="{1610DF18-B77F-BD49-BCB1-0389BD254D65}" type="presOf" srcId="{E0FACBAB-9542-4A26-9ED1-1B2B4E4AA9F4}" destId="{01BDC2BB-5952-864D-B700-FB41457C0D68}" srcOrd="0" destOrd="0" presId="urn:microsoft.com/office/officeart/2005/8/layout/list1"/>
    <dgm:cxn modelId="{FBDCE31F-B1CD-43E7-9233-89D4CC280763}" srcId="{81E80C8E-0C1C-4ACB-9592-4A698EF7709C}" destId="{E0FACBAB-9542-4A26-9ED1-1B2B4E4AA9F4}" srcOrd="0" destOrd="0" parTransId="{CF2F0C44-B9CF-431B-BD09-BC66CBC74120}" sibTransId="{D73981A6-A8DD-4F25-B2A4-D8243A023B13}"/>
    <dgm:cxn modelId="{8F2AE152-4DAC-49D4-97BA-E14316B3349A}" srcId="{E0FACBAB-9542-4A26-9ED1-1B2B4E4AA9F4}" destId="{C8884200-010A-4BE2-8742-99AFBEDBD8FC}" srcOrd="0" destOrd="0" parTransId="{DD200195-97A1-44AB-9BFA-29C71AB10EDE}" sibTransId="{21A3D5F1-172E-4789-8B55-47A64A1A97FF}"/>
    <dgm:cxn modelId="{FCAE136C-3666-FC47-BAFF-81CED7F2E155}" type="presOf" srcId="{D9EC7795-6A9C-4272-AC29-9DEDD233AB7C}" destId="{62A5C56C-F1C4-6842-B2FC-F481EE7428FD}" srcOrd="0" destOrd="0" presId="urn:microsoft.com/office/officeart/2005/8/layout/list1"/>
    <dgm:cxn modelId="{514C8C7D-07FE-404D-B16B-5DF916CB938A}" type="presOf" srcId="{C8884200-010A-4BE2-8742-99AFBEDBD8FC}" destId="{7217E14B-5AA9-F143-8079-0198FE2BC477}" srcOrd="0" destOrd="0" presId="urn:microsoft.com/office/officeart/2005/8/layout/list1"/>
    <dgm:cxn modelId="{7CA6FA8E-AADF-2846-9624-1CFDFA26B904}" type="presOf" srcId="{42BC7552-29F9-4C9E-B05A-AB63CB3362E4}" destId="{9B55AF8D-A23E-7449-9F2D-1259024691F7}" srcOrd="1" destOrd="0" presId="urn:microsoft.com/office/officeart/2005/8/layout/list1"/>
    <dgm:cxn modelId="{AE65E592-A2EF-456D-90F0-F8072CF21B06}" srcId="{42BC7552-29F9-4C9E-B05A-AB63CB3362E4}" destId="{D9EC7795-6A9C-4272-AC29-9DEDD233AB7C}" srcOrd="0" destOrd="0" parTransId="{200C4453-7F50-40C5-A0C3-AD129943540A}" sibTransId="{1888D249-6005-4C15-8D71-A65707003FA4}"/>
    <dgm:cxn modelId="{11DFF29D-C3FC-49A0-AC5A-B9AE50283C4B}" srcId="{81E80C8E-0C1C-4ACB-9592-4A698EF7709C}" destId="{42BC7552-29F9-4C9E-B05A-AB63CB3362E4}" srcOrd="1" destOrd="0" parTransId="{919F27BB-A16E-4176-9057-804E4B2134D0}" sibTransId="{1B732BDE-1EBE-484B-B598-E915A77ACAD2}"/>
    <dgm:cxn modelId="{6BD218D8-C095-5640-8D7F-0319767BCF54}" type="presOf" srcId="{42BC7552-29F9-4C9E-B05A-AB63CB3362E4}" destId="{6391E83D-1A57-4441-9709-30AC8F16CDBD}" srcOrd="0" destOrd="0" presId="urn:microsoft.com/office/officeart/2005/8/layout/list1"/>
    <dgm:cxn modelId="{F5FA60D9-017B-D045-ADCE-BFBE16BAE320}" type="presOf" srcId="{E0FACBAB-9542-4A26-9ED1-1B2B4E4AA9F4}" destId="{FFDC042B-038E-F841-BA0A-4A46CFD60CE4}" srcOrd="1" destOrd="0" presId="urn:microsoft.com/office/officeart/2005/8/layout/list1"/>
    <dgm:cxn modelId="{68EE0972-1F0E-AE4F-91D4-B58AFDBB9F3B}" type="presParOf" srcId="{61456D1C-8317-9A49-8FE1-352D46E2602E}" destId="{6AC0A75F-3EFE-5F4C-B023-3E77266C720E}" srcOrd="0" destOrd="0" presId="urn:microsoft.com/office/officeart/2005/8/layout/list1"/>
    <dgm:cxn modelId="{A4AEB6CC-DD91-7E43-A9DA-366D9AEB6245}" type="presParOf" srcId="{6AC0A75F-3EFE-5F4C-B023-3E77266C720E}" destId="{01BDC2BB-5952-864D-B700-FB41457C0D68}" srcOrd="0" destOrd="0" presId="urn:microsoft.com/office/officeart/2005/8/layout/list1"/>
    <dgm:cxn modelId="{61DBEA9B-96D1-FF46-9472-464C28A29B67}" type="presParOf" srcId="{6AC0A75F-3EFE-5F4C-B023-3E77266C720E}" destId="{FFDC042B-038E-F841-BA0A-4A46CFD60CE4}" srcOrd="1" destOrd="0" presId="urn:microsoft.com/office/officeart/2005/8/layout/list1"/>
    <dgm:cxn modelId="{02546FC4-7935-624D-86BB-C7C61E5BB9BD}" type="presParOf" srcId="{61456D1C-8317-9A49-8FE1-352D46E2602E}" destId="{33E99022-AC24-5345-9AB1-FC02F7F5EDCC}" srcOrd="1" destOrd="0" presId="urn:microsoft.com/office/officeart/2005/8/layout/list1"/>
    <dgm:cxn modelId="{B1FED8E7-346B-814F-B5CE-EB7FE26F0DA6}" type="presParOf" srcId="{61456D1C-8317-9A49-8FE1-352D46E2602E}" destId="{7217E14B-5AA9-F143-8079-0198FE2BC477}" srcOrd="2" destOrd="0" presId="urn:microsoft.com/office/officeart/2005/8/layout/list1"/>
    <dgm:cxn modelId="{B46CBB3E-201D-D244-9757-1EC31C33ECA7}" type="presParOf" srcId="{61456D1C-8317-9A49-8FE1-352D46E2602E}" destId="{EFA03CC3-CDC9-BA43-9CFE-F8237D37F768}" srcOrd="3" destOrd="0" presId="urn:microsoft.com/office/officeart/2005/8/layout/list1"/>
    <dgm:cxn modelId="{B9083FE7-A3F7-474F-A5A0-E79C7A5F0CA9}" type="presParOf" srcId="{61456D1C-8317-9A49-8FE1-352D46E2602E}" destId="{0A789166-90A6-B343-9472-7487E7599EDD}" srcOrd="4" destOrd="0" presId="urn:microsoft.com/office/officeart/2005/8/layout/list1"/>
    <dgm:cxn modelId="{4B464FE0-1917-4D49-BE9B-7969FBB013BF}" type="presParOf" srcId="{0A789166-90A6-B343-9472-7487E7599EDD}" destId="{6391E83D-1A57-4441-9709-30AC8F16CDBD}" srcOrd="0" destOrd="0" presId="urn:microsoft.com/office/officeart/2005/8/layout/list1"/>
    <dgm:cxn modelId="{7981510C-23AB-3C40-BB80-9E6FEA961EF0}" type="presParOf" srcId="{0A789166-90A6-B343-9472-7487E7599EDD}" destId="{9B55AF8D-A23E-7449-9F2D-1259024691F7}" srcOrd="1" destOrd="0" presId="urn:microsoft.com/office/officeart/2005/8/layout/list1"/>
    <dgm:cxn modelId="{8E8F903F-AF0E-394A-9C25-094B8FD5647B}" type="presParOf" srcId="{61456D1C-8317-9A49-8FE1-352D46E2602E}" destId="{CF435159-E5A6-C348-82E3-A97F167313E9}" srcOrd="5" destOrd="0" presId="urn:microsoft.com/office/officeart/2005/8/layout/list1"/>
    <dgm:cxn modelId="{F9D6287B-FDEB-0F41-BC55-8FA9D2A82CC7}" type="presParOf" srcId="{61456D1C-8317-9A49-8FE1-352D46E2602E}" destId="{62A5C56C-F1C4-6842-B2FC-F481EE7428F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2C28B2-A73B-4270-B955-5674401E4C97}"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BBB9A656-71F7-4173-87EC-BF896700435F}">
      <dgm:prSet custT="1"/>
      <dgm:spPr>
        <a:solidFill>
          <a:srgbClr val="07BDEE">
            <a:hueOff val="0"/>
            <a:satOff val="0"/>
            <a:lumOff val="0"/>
            <a:alphaOff val="0"/>
          </a:srgbClr>
        </a:solidFill>
        <a:ln w="25400" cap="flat" cmpd="sng" algn="ctr">
          <a:solidFill>
            <a:srgbClr val="FFFFFF">
              <a:hueOff val="0"/>
              <a:satOff val="0"/>
              <a:lumOff val="0"/>
              <a:alphaOff val="0"/>
            </a:srgbClr>
          </a:solidFill>
          <a:prstDash val="solid"/>
        </a:ln>
        <a:effectLst/>
      </dgm:spPr>
      <dgm:t>
        <a:bodyPr spcFirstLastPara="0" vert="horz" wrap="square" lIns="285198" tIns="0" rIns="285198" bIns="0" numCol="1" spcCol="1270" anchor="ctr" anchorCtr="0"/>
        <a:lstStyle/>
        <a:p>
          <a:pPr marL="0" lvl="0" indent="0" algn="l" defTabSz="1155700">
            <a:lnSpc>
              <a:spcPct val="90000"/>
            </a:lnSpc>
            <a:spcBef>
              <a:spcPct val="0"/>
            </a:spcBef>
            <a:spcAft>
              <a:spcPct val="35000"/>
            </a:spcAft>
            <a:buNone/>
          </a:pPr>
          <a:r>
            <a:rPr lang="en-US" sz="3600" kern="1200" dirty="0">
              <a:solidFill>
                <a:srgbClr val="FFFFFF"/>
              </a:solidFill>
              <a:latin typeface="Arial"/>
              <a:ea typeface="+mn-ea"/>
              <a:cs typeface="+mn-cs"/>
            </a:rPr>
            <a:t>The Classic Six Axis LOINC Model</a:t>
          </a:r>
        </a:p>
      </dgm:t>
    </dgm:pt>
    <dgm:pt modelId="{90A28A40-93DD-484B-B2D4-15B30460F4A7}" type="parTrans" cxnId="{169351D0-68FE-4B27-A2A0-CBC4F885B595}">
      <dgm:prSet/>
      <dgm:spPr/>
      <dgm:t>
        <a:bodyPr/>
        <a:lstStyle/>
        <a:p>
          <a:endParaRPr lang="en-US" sz="1400"/>
        </a:p>
      </dgm:t>
    </dgm:pt>
    <dgm:pt modelId="{4458DC56-D341-4BE6-A49A-898AB10C59BB}" type="sibTrans" cxnId="{169351D0-68FE-4B27-A2A0-CBC4F885B595}">
      <dgm:prSet/>
      <dgm:spPr/>
      <dgm:t>
        <a:bodyPr/>
        <a:lstStyle/>
        <a:p>
          <a:endParaRPr lang="en-US" sz="1400"/>
        </a:p>
      </dgm:t>
    </dgm:pt>
    <dgm:pt modelId="{143DE5CC-43BE-4D01-B749-E4EF9F400463}">
      <dgm:prSet custT="1"/>
      <dgm:spPr/>
      <dgm:t>
        <a:bodyPr/>
        <a:lstStyle/>
        <a:p>
          <a:r>
            <a:rPr lang="en-US" sz="3200" dirty="0"/>
            <a:t>&lt;component&gt; : &lt;property&gt; : &lt;timing&gt; </a:t>
          </a:r>
        </a:p>
      </dgm:t>
    </dgm:pt>
    <dgm:pt modelId="{C9299A50-2DB4-4290-89C9-BED3F9F284D5}" type="parTrans" cxnId="{62140221-FAAB-4EF1-89AD-73F427EDB37F}">
      <dgm:prSet/>
      <dgm:spPr/>
      <dgm:t>
        <a:bodyPr/>
        <a:lstStyle/>
        <a:p>
          <a:endParaRPr lang="en-US" sz="1400"/>
        </a:p>
      </dgm:t>
    </dgm:pt>
    <dgm:pt modelId="{82965CFB-EC64-43EF-B17E-1059AF908DCA}" type="sibTrans" cxnId="{62140221-FAAB-4EF1-89AD-73F427EDB37F}">
      <dgm:prSet/>
      <dgm:spPr/>
      <dgm:t>
        <a:bodyPr/>
        <a:lstStyle/>
        <a:p>
          <a:endParaRPr lang="en-US" sz="1400"/>
        </a:p>
      </dgm:t>
    </dgm:pt>
    <dgm:pt modelId="{C102AA0B-3ECF-4D50-9A99-A0A1C79B4A35}">
      <dgm:prSet custT="1"/>
      <dgm:spPr/>
      <dgm:t>
        <a:bodyPr/>
        <a:lstStyle/>
        <a:p>
          <a:r>
            <a:rPr lang="en-US" sz="3200"/>
            <a:t>&lt;system&gt; : &lt;scale&gt; : &lt;method&gt;</a:t>
          </a:r>
        </a:p>
      </dgm:t>
    </dgm:pt>
    <dgm:pt modelId="{CB7DAD97-03F6-4262-9D3A-13AEB6CB1E7F}" type="parTrans" cxnId="{B7637156-BF52-40C0-B59D-15E348BFDAA2}">
      <dgm:prSet/>
      <dgm:spPr/>
      <dgm:t>
        <a:bodyPr/>
        <a:lstStyle/>
        <a:p>
          <a:endParaRPr lang="en-US" sz="1400"/>
        </a:p>
      </dgm:t>
    </dgm:pt>
    <dgm:pt modelId="{E926B01C-7271-41E6-948A-FCAE724733C0}" type="sibTrans" cxnId="{B7637156-BF52-40C0-B59D-15E348BFDAA2}">
      <dgm:prSet/>
      <dgm:spPr/>
      <dgm:t>
        <a:bodyPr/>
        <a:lstStyle/>
        <a:p>
          <a:endParaRPr lang="en-US" sz="1400"/>
        </a:p>
      </dgm:t>
    </dgm:pt>
    <dgm:pt modelId="{D53AC42B-5792-4217-BFBF-E20437DF97BA}">
      <dgm:prSet custT="1"/>
      <dgm:spPr>
        <a:solidFill>
          <a:srgbClr val="07BDEE">
            <a:hueOff val="0"/>
            <a:satOff val="0"/>
            <a:lumOff val="0"/>
            <a:alphaOff val="0"/>
          </a:srgbClr>
        </a:solidFill>
        <a:ln w="25400" cap="flat" cmpd="sng" algn="ctr">
          <a:solidFill>
            <a:srgbClr val="FFFFFF">
              <a:hueOff val="0"/>
              <a:satOff val="0"/>
              <a:lumOff val="0"/>
              <a:alphaOff val="0"/>
            </a:srgbClr>
          </a:solidFill>
          <a:prstDash val="solid"/>
        </a:ln>
        <a:effectLst/>
      </dgm:spPr>
      <dgm:t>
        <a:bodyPr spcFirstLastPara="0" vert="horz" wrap="square" lIns="285198" tIns="0" rIns="285198" bIns="0" numCol="1" spcCol="1270" anchor="ctr" anchorCtr="0"/>
        <a:lstStyle/>
        <a:p>
          <a:pPr marL="0" lvl="0" indent="0" algn="l" defTabSz="1155700">
            <a:lnSpc>
              <a:spcPct val="90000"/>
            </a:lnSpc>
            <a:spcBef>
              <a:spcPct val="0"/>
            </a:spcBef>
            <a:spcAft>
              <a:spcPct val="35000"/>
            </a:spcAft>
            <a:buNone/>
          </a:pPr>
          <a:r>
            <a:rPr lang="en-US" sz="3600" kern="1200" dirty="0">
              <a:solidFill>
                <a:srgbClr val="FFFFFF"/>
              </a:solidFill>
              <a:latin typeface="Arial"/>
              <a:ea typeface="+mn-ea"/>
              <a:cs typeface="+mn-cs"/>
            </a:rPr>
            <a:t>The SNOMED CT Machine Readable Concept Model</a:t>
          </a:r>
        </a:p>
      </dgm:t>
    </dgm:pt>
    <dgm:pt modelId="{06172099-30EC-4DD6-9229-2D5E3987549E}" type="parTrans" cxnId="{3ED25B5B-CE11-4EEF-A2B8-A6FE6B2C4C67}">
      <dgm:prSet/>
      <dgm:spPr/>
      <dgm:t>
        <a:bodyPr/>
        <a:lstStyle/>
        <a:p>
          <a:endParaRPr lang="en-US" sz="1400"/>
        </a:p>
      </dgm:t>
    </dgm:pt>
    <dgm:pt modelId="{52F77645-6BE4-449A-8E49-B6F8734DB1FD}" type="sibTrans" cxnId="{3ED25B5B-CE11-4EEF-A2B8-A6FE6B2C4C67}">
      <dgm:prSet/>
      <dgm:spPr/>
      <dgm:t>
        <a:bodyPr/>
        <a:lstStyle/>
        <a:p>
          <a:endParaRPr lang="en-US" sz="1400"/>
        </a:p>
      </dgm:t>
    </dgm:pt>
    <dgm:pt modelId="{83742FBB-1DD7-4B4B-9871-22440C22E6E9}" type="pres">
      <dgm:prSet presAssocID="{F52C28B2-A73B-4270-B955-5674401E4C97}" presName="linear" presStyleCnt="0">
        <dgm:presLayoutVars>
          <dgm:animLvl val="lvl"/>
          <dgm:resizeHandles val="exact"/>
        </dgm:presLayoutVars>
      </dgm:prSet>
      <dgm:spPr/>
    </dgm:pt>
    <dgm:pt modelId="{B41C617C-755F-6C46-B596-417F770406B5}" type="pres">
      <dgm:prSet presAssocID="{BBB9A656-71F7-4173-87EC-BF896700435F}" presName="parentText" presStyleLbl="node1" presStyleIdx="0" presStyleCnt="2" custLinFactNeighborX="-32189" custLinFactNeighborY="11842">
        <dgm:presLayoutVars>
          <dgm:chMax val="0"/>
          <dgm:bulletEnabled val="1"/>
        </dgm:presLayoutVars>
      </dgm:prSet>
      <dgm:spPr>
        <a:xfrm>
          <a:off x="0" y="622854"/>
          <a:ext cx="8881241" cy="1673100"/>
        </a:xfrm>
        <a:prstGeom prst="roundRect">
          <a:avLst/>
        </a:prstGeom>
      </dgm:spPr>
    </dgm:pt>
    <dgm:pt modelId="{8C4C71EA-B37C-D04F-A359-0D9E9D7C901F}" type="pres">
      <dgm:prSet presAssocID="{BBB9A656-71F7-4173-87EC-BF896700435F}" presName="childText" presStyleLbl="revTx" presStyleIdx="0" presStyleCnt="1" custLinFactNeighborX="170">
        <dgm:presLayoutVars>
          <dgm:bulletEnabled val="1"/>
        </dgm:presLayoutVars>
      </dgm:prSet>
      <dgm:spPr/>
    </dgm:pt>
    <dgm:pt modelId="{2DC16E33-C3CA-864D-8CE7-8420D26373BE}" type="pres">
      <dgm:prSet presAssocID="{D53AC42B-5792-4217-BFBF-E20437DF97BA}" presName="parentText" presStyleLbl="node1" presStyleIdx="1" presStyleCnt="2">
        <dgm:presLayoutVars>
          <dgm:chMax val="0"/>
          <dgm:bulletEnabled val="1"/>
        </dgm:presLayoutVars>
      </dgm:prSet>
      <dgm:spPr>
        <a:xfrm>
          <a:off x="0" y="3244887"/>
          <a:ext cx="8881241" cy="1673100"/>
        </a:xfrm>
        <a:prstGeom prst="roundRect">
          <a:avLst/>
        </a:prstGeom>
      </dgm:spPr>
    </dgm:pt>
  </dgm:ptLst>
  <dgm:cxnLst>
    <dgm:cxn modelId="{62140221-FAAB-4EF1-89AD-73F427EDB37F}" srcId="{BBB9A656-71F7-4173-87EC-BF896700435F}" destId="{143DE5CC-43BE-4D01-B749-E4EF9F400463}" srcOrd="0" destOrd="0" parTransId="{C9299A50-2DB4-4290-89C9-BED3F9F284D5}" sibTransId="{82965CFB-EC64-43EF-B17E-1059AF908DCA}"/>
    <dgm:cxn modelId="{23B4142D-8289-5D46-9DC0-5D72F76EEF76}" type="presOf" srcId="{C102AA0B-3ECF-4D50-9A99-A0A1C79B4A35}" destId="{8C4C71EA-B37C-D04F-A359-0D9E9D7C901F}" srcOrd="0" destOrd="1" presId="urn:microsoft.com/office/officeart/2005/8/layout/vList2"/>
    <dgm:cxn modelId="{B7637156-BF52-40C0-B59D-15E348BFDAA2}" srcId="{BBB9A656-71F7-4173-87EC-BF896700435F}" destId="{C102AA0B-3ECF-4D50-9A99-A0A1C79B4A35}" srcOrd="1" destOrd="0" parTransId="{CB7DAD97-03F6-4262-9D3A-13AEB6CB1E7F}" sibTransId="{E926B01C-7271-41E6-948A-FCAE724733C0}"/>
    <dgm:cxn modelId="{3ED25B5B-CE11-4EEF-A2B8-A6FE6B2C4C67}" srcId="{F52C28B2-A73B-4270-B955-5674401E4C97}" destId="{D53AC42B-5792-4217-BFBF-E20437DF97BA}" srcOrd="1" destOrd="0" parTransId="{06172099-30EC-4DD6-9229-2D5E3987549E}" sibTransId="{52F77645-6BE4-449A-8E49-B6F8734DB1FD}"/>
    <dgm:cxn modelId="{3469CB89-B371-8A49-B0C1-13A4C8482B3E}" type="presOf" srcId="{D53AC42B-5792-4217-BFBF-E20437DF97BA}" destId="{2DC16E33-C3CA-864D-8CE7-8420D26373BE}" srcOrd="0" destOrd="0" presId="urn:microsoft.com/office/officeart/2005/8/layout/vList2"/>
    <dgm:cxn modelId="{BC62848A-F177-6A4A-9258-D7EED86A2920}" type="presOf" srcId="{143DE5CC-43BE-4D01-B749-E4EF9F400463}" destId="{8C4C71EA-B37C-D04F-A359-0D9E9D7C901F}" srcOrd="0" destOrd="0" presId="urn:microsoft.com/office/officeart/2005/8/layout/vList2"/>
    <dgm:cxn modelId="{D4696391-6E38-8D40-AB94-9B7DDE7DF992}" type="presOf" srcId="{BBB9A656-71F7-4173-87EC-BF896700435F}" destId="{B41C617C-755F-6C46-B596-417F770406B5}" srcOrd="0" destOrd="0" presId="urn:microsoft.com/office/officeart/2005/8/layout/vList2"/>
    <dgm:cxn modelId="{4C41FCB4-C95C-CC41-A279-FC8FDF90D611}" type="presOf" srcId="{F52C28B2-A73B-4270-B955-5674401E4C97}" destId="{83742FBB-1DD7-4B4B-9871-22440C22E6E9}" srcOrd="0" destOrd="0" presId="urn:microsoft.com/office/officeart/2005/8/layout/vList2"/>
    <dgm:cxn modelId="{169351D0-68FE-4B27-A2A0-CBC4F885B595}" srcId="{F52C28B2-A73B-4270-B955-5674401E4C97}" destId="{BBB9A656-71F7-4173-87EC-BF896700435F}" srcOrd="0" destOrd="0" parTransId="{90A28A40-93DD-484B-B2D4-15B30460F4A7}" sibTransId="{4458DC56-D341-4BE6-A49A-898AB10C59BB}"/>
    <dgm:cxn modelId="{2CAC5136-97DF-AE48-A2AA-B29C3DF7ADBA}" type="presParOf" srcId="{83742FBB-1DD7-4B4B-9871-22440C22E6E9}" destId="{B41C617C-755F-6C46-B596-417F770406B5}" srcOrd="0" destOrd="0" presId="urn:microsoft.com/office/officeart/2005/8/layout/vList2"/>
    <dgm:cxn modelId="{FCBC60AC-56D7-8A42-B74C-89914FB412D6}" type="presParOf" srcId="{83742FBB-1DD7-4B4B-9871-22440C22E6E9}" destId="{8C4C71EA-B37C-D04F-A359-0D9E9D7C901F}" srcOrd="1" destOrd="0" presId="urn:microsoft.com/office/officeart/2005/8/layout/vList2"/>
    <dgm:cxn modelId="{89D153DC-8125-3042-9F15-48A5A68776BA}" type="presParOf" srcId="{83742FBB-1DD7-4B4B-9871-22440C22E6E9}" destId="{2DC16E33-C3CA-864D-8CE7-8420D26373B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7E14B-5AA9-F143-8079-0198FE2BC477}">
      <dsp:nvSpPr>
        <dsp:cNvPr id="0" name=""/>
        <dsp:cNvSpPr/>
      </dsp:nvSpPr>
      <dsp:spPr>
        <a:xfrm>
          <a:off x="0" y="468974"/>
          <a:ext cx="10779125" cy="177187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6580" tIns="520700" rIns="836580"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Models used to define how to organize words and terms (parts) to create formal codes/concepts (LOINC, SNOMED, </a:t>
          </a:r>
          <a:r>
            <a:rPr lang="en-US" sz="2500" kern="1200" dirty="0" err="1"/>
            <a:t>RxNorm</a:t>
          </a:r>
          <a:r>
            <a:rPr lang="en-US" sz="2500" kern="1200" dirty="0"/>
            <a:t>, …) concepts</a:t>
          </a:r>
        </a:p>
      </dsp:txBody>
      <dsp:txXfrm>
        <a:off x="0" y="468974"/>
        <a:ext cx="10779125" cy="1771875"/>
      </dsp:txXfrm>
    </dsp:sp>
    <dsp:sp modelId="{FFDC042B-038E-F841-BA0A-4A46CFD60CE4}">
      <dsp:nvSpPr>
        <dsp:cNvPr id="0" name=""/>
        <dsp:cNvSpPr/>
      </dsp:nvSpPr>
      <dsp:spPr>
        <a:xfrm>
          <a:off x="538956" y="59550"/>
          <a:ext cx="7545387" cy="73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198" tIns="0" rIns="285198" bIns="0" numCol="1" spcCol="1270" anchor="ctr" anchorCtr="0">
          <a:noAutofit/>
        </a:bodyPr>
        <a:lstStyle/>
        <a:p>
          <a:pPr marL="0" lvl="0" indent="0" algn="l" defTabSz="1111250">
            <a:lnSpc>
              <a:spcPct val="90000"/>
            </a:lnSpc>
            <a:spcBef>
              <a:spcPct val="0"/>
            </a:spcBef>
            <a:spcAft>
              <a:spcPct val="35000"/>
            </a:spcAft>
            <a:buNone/>
          </a:pPr>
          <a:r>
            <a:rPr lang="en-US" sz="2500" kern="1200" dirty="0"/>
            <a:t>Concept models </a:t>
          </a:r>
        </a:p>
      </dsp:txBody>
      <dsp:txXfrm>
        <a:off x="574982" y="95576"/>
        <a:ext cx="7473335" cy="665948"/>
      </dsp:txXfrm>
    </dsp:sp>
    <dsp:sp modelId="{62A5C56C-F1C4-6842-B2FC-F481EE7428FD}">
      <dsp:nvSpPr>
        <dsp:cNvPr id="0" name=""/>
        <dsp:cNvSpPr/>
      </dsp:nvSpPr>
      <dsp:spPr>
        <a:xfrm>
          <a:off x="0" y="2704425"/>
          <a:ext cx="10779125" cy="14175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6580" tIns="520700" rIns="836580"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Models used to guide creation of instances of data about things in the real world</a:t>
          </a:r>
        </a:p>
      </dsp:txBody>
      <dsp:txXfrm>
        <a:off x="0" y="2704425"/>
        <a:ext cx="10779125" cy="1417500"/>
      </dsp:txXfrm>
    </dsp:sp>
    <dsp:sp modelId="{9B55AF8D-A23E-7449-9F2D-1259024691F7}">
      <dsp:nvSpPr>
        <dsp:cNvPr id="0" name=""/>
        <dsp:cNvSpPr/>
      </dsp:nvSpPr>
      <dsp:spPr>
        <a:xfrm>
          <a:off x="538956" y="2335425"/>
          <a:ext cx="7545387" cy="73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198" tIns="0" rIns="285198" bIns="0" numCol="1" spcCol="1270" anchor="ctr" anchorCtr="0">
          <a:noAutofit/>
        </a:bodyPr>
        <a:lstStyle/>
        <a:p>
          <a:pPr marL="0" lvl="0" indent="0" algn="l" defTabSz="1111250">
            <a:lnSpc>
              <a:spcPct val="90000"/>
            </a:lnSpc>
            <a:spcBef>
              <a:spcPct val="0"/>
            </a:spcBef>
            <a:spcAft>
              <a:spcPct val="35000"/>
            </a:spcAft>
            <a:buNone/>
          </a:pPr>
          <a:r>
            <a:rPr lang="en-US" sz="2500" kern="1200"/>
            <a:t>Information models</a:t>
          </a:r>
        </a:p>
      </dsp:txBody>
      <dsp:txXfrm>
        <a:off x="574982" y="2371451"/>
        <a:ext cx="7473335"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C617C-755F-6C46-B596-417F770406B5}">
      <dsp:nvSpPr>
        <dsp:cNvPr id="0" name=""/>
        <dsp:cNvSpPr/>
      </dsp:nvSpPr>
      <dsp:spPr>
        <a:xfrm>
          <a:off x="0" y="1079154"/>
          <a:ext cx="8881241" cy="1216800"/>
        </a:xfrm>
        <a:prstGeom prst="roundRect">
          <a:avLst/>
        </a:prstGeom>
        <a:solidFill>
          <a:srgbClr val="07BDEE">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198" tIns="0" rIns="285198" bIns="0" numCol="1" spcCol="1270" anchor="ctr" anchorCtr="0">
          <a:noAutofit/>
        </a:bodyPr>
        <a:lstStyle/>
        <a:p>
          <a:pPr marL="0" lvl="0" indent="0" algn="l" defTabSz="1155700">
            <a:lnSpc>
              <a:spcPct val="90000"/>
            </a:lnSpc>
            <a:spcBef>
              <a:spcPct val="0"/>
            </a:spcBef>
            <a:spcAft>
              <a:spcPct val="35000"/>
            </a:spcAft>
            <a:buNone/>
          </a:pPr>
          <a:r>
            <a:rPr lang="en-US" sz="3600" kern="1200" dirty="0">
              <a:solidFill>
                <a:srgbClr val="FFFFFF"/>
              </a:solidFill>
              <a:latin typeface="Arial"/>
              <a:ea typeface="+mn-ea"/>
              <a:cs typeface="+mn-cs"/>
            </a:rPr>
            <a:t>The Classic Six Axis LOINC Model</a:t>
          </a:r>
        </a:p>
      </dsp:txBody>
      <dsp:txXfrm>
        <a:off x="59399" y="1138553"/>
        <a:ext cx="8762443" cy="1098002"/>
      </dsp:txXfrm>
    </dsp:sp>
    <dsp:sp modelId="{8C4C71EA-B37C-D04F-A359-0D9E9D7C901F}">
      <dsp:nvSpPr>
        <dsp:cNvPr id="0" name=""/>
        <dsp:cNvSpPr/>
      </dsp:nvSpPr>
      <dsp:spPr>
        <a:xfrm>
          <a:off x="0" y="2168487"/>
          <a:ext cx="8881241"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979"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&lt;component&gt; : &lt;property&gt; : &lt;timing&gt; </a:t>
          </a:r>
        </a:p>
        <a:p>
          <a:pPr marL="285750" lvl="1" indent="-285750" algn="l" defTabSz="1422400">
            <a:lnSpc>
              <a:spcPct val="90000"/>
            </a:lnSpc>
            <a:spcBef>
              <a:spcPct val="0"/>
            </a:spcBef>
            <a:spcAft>
              <a:spcPct val="20000"/>
            </a:spcAft>
            <a:buChar char="•"/>
          </a:pPr>
          <a:r>
            <a:rPr lang="en-US" sz="3200" kern="1200"/>
            <a:t>&lt;system&gt; : &lt;scale&gt; : &lt;method&gt;</a:t>
          </a:r>
        </a:p>
      </dsp:txBody>
      <dsp:txXfrm>
        <a:off x="0" y="2168487"/>
        <a:ext cx="8881241" cy="1076400"/>
      </dsp:txXfrm>
    </dsp:sp>
    <dsp:sp modelId="{2DC16E33-C3CA-864D-8CE7-8420D26373BE}">
      <dsp:nvSpPr>
        <dsp:cNvPr id="0" name=""/>
        <dsp:cNvSpPr/>
      </dsp:nvSpPr>
      <dsp:spPr>
        <a:xfrm>
          <a:off x="0" y="3244887"/>
          <a:ext cx="8881241" cy="1216800"/>
        </a:xfrm>
        <a:prstGeom prst="roundRect">
          <a:avLst/>
        </a:prstGeom>
        <a:solidFill>
          <a:srgbClr val="07BDEE">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198" tIns="0" rIns="285198" bIns="0" numCol="1" spcCol="1270" anchor="ctr" anchorCtr="0">
          <a:noAutofit/>
        </a:bodyPr>
        <a:lstStyle/>
        <a:p>
          <a:pPr marL="0" lvl="0" indent="0" algn="l" defTabSz="1155700">
            <a:lnSpc>
              <a:spcPct val="90000"/>
            </a:lnSpc>
            <a:spcBef>
              <a:spcPct val="0"/>
            </a:spcBef>
            <a:spcAft>
              <a:spcPct val="35000"/>
            </a:spcAft>
            <a:buNone/>
          </a:pPr>
          <a:r>
            <a:rPr lang="en-US" sz="3600" kern="1200" dirty="0">
              <a:solidFill>
                <a:srgbClr val="FFFFFF"/>
              </a:solidFill>
              <a:latin typeface="Arial"/>
              <a:ea typeface="+mn-ea"/>
              <a:cs typeface="+mn-cs"/>
            </a:rPr>
            <a:t>The SNOMED CT Machine Readable Concept Model</a:t>
          </a:r>
        </a:p>
      </dsp:txBody>
      <dsp:txXfrm>
        <a:off x="59399" y="3304286"/>
        <a:ext cx="8762443"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25C758-E12E-50B5-C961-A4D75414E544}"/>
              </a:ext>
            </a:extLst>
          </p:cNvPr>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en-US" dirty="0">
              <a:latin typeface="Lato" panose="020F0502020204030203" pitchFamily="34" charset="0"/>
            </a:endParaRPr>
          </a:p>
        </p:txBody>
      </p:sp>
      <p:sp>
        <p:nvSpPr>
          <p:cNvPr id="3" name="Date Placeholder 2">
            <a:extLst>
              <a:ext uri="{FF2B5EF4-FFF2-40B4-BE49-F238E27FC236}">
                <a16:creationId xmlns:a16="http://schemas.microsoft.com/office/drawing/2014/main" id="{3EDF6F7E-9EB3-347B-BC48-8317CB412386}"/>
              </a:ext>
            </a:extLst>
          </p:cNvPr>
          <p:cNvSpPr>
            <a:spLocks noGrp="1"/>
          </p:cNvSpPr>
          <p:nvPr>
            <p:ph type="dt" sz="quarter" idx="1"/>
          </p:nvPr>
        </p:nvSpPr>
        <p:spPr>
          <a:xfrm>
            <a:off x="3967163" y="0"/>
            <a:ext cx="3035300" cy="465138"/>
          </a:xfrm>
          <a:prstGeom prst="rect">
            <a:avLst/>
          </a:prstGeom>
        </p:spPr>
        <p:txBody>
          <a:bodyPr vert="horz" lIns="91440" tIns="45720" rIns="91440" bIns="45720" rtlCol="0"/>
          <a:lstStyle>
            <a:lvl1pPr algn="r">
              <a:defRPr sz="1200"/>
            </a:lvl1pPr>
          </a:lstStyle>
          <a:p>
            <a:fld id="{1A1EF74B-37FC-4A3F-B52A-1BB837F246A7}" type="datetimeFigureOut">
              <a:rPr lang="en-US" smtClean="0">
                <a:latin typeface="Lato" panose="020F0502020204030203" pitchFamily="34" charset="0"/>
              </a:rPr>
              <a:t>3/27/26</a:t>
            </a:fld>
            <a:endParaRPr lang="en-US" dirty="0">
              <a:latin typeface="Lato" panose="020F0502020204030203" pitchFamily="34" charset="0"/>
            </a:endParaRPr>
          </a:p>
        </p:txBody>
      </p:sp>
      <p:sp>
        <p:nvSpPr>
          <p:cNvPr id="4" name="Footer Placeholder 3">
            <a:extLst>
              <a:ext uri="{FF2B5EF4-FFF2-40B4-BE49-F238E27FC236}">
                <a16:creationId xmlns:a16="http://schemas.microsoft.com/office/drawing/2014/main" id="{45FC471D-171C-6109-6D25-734A619AFBDD}"/>
              </a:ext>
            </a:extLst>
          </p:cNvPr>
          <p:cNvSpPr>
            <a:spLocks noGrp="1"/>
          </p:cNvSpPr>
          <p:nvPr>
            <p:ph type="ftr" sz="quarter" idx="2"/>
          </p:nvPr>
        </p:nvSpPr>
        <p:spPr>
          <a:xfrm>
            <a:off x="0" y="8824913"/>
            <a:ext cx="3035300" cy="465137"/>
          </a:xfrm>
          <a:prstGeom prst="rect">
            <a:avLst/>
          </a:prstGeom>
        </p:spPr>
        <p:txBody>
          <a:bodyPr vert="horz" lIns="91440" tIns="45720" rIns="91440" bIns="45720" rtlCol="0" anchor="b"/>
          <a:lstStyle>
            <a:lvl1pPr algn="l">
              <a:defRPr sz="1200"/>
            </a:lvl1pPr>
          </a:lstStyle>
          <a:p>
            <a:endParaRPr lang="en-US" dirty="0">
              <a:latin typeface="Lato" panose="020F0502020204030203" pitchFamily="34" charset="0"/>
            </a:endParaRPr>
          </a:p>
        </p:txBody>
      </p:sp>
      <p:sp>
        <p:nvSpPr>
          <p:cNvPr id="5" name="Slide Number Placeholder 4">
            <a:extLst>
              <a:ext uri="{FF2B5EF4-FFF2-40B4-BE49-F238E27FC236}">
                <a16:creationId xmlns:a16="http://schemas.microsoft.com/office/drawing/2014/main" id="{3EAF849E-201C-BA4A-933F-A33CB53A3C80}"/>
              </a:ext>
            </a:extLst>
          </p:cNvPr>
          <p:cNvSpPr>
            <a:spLocks noGrp="1"/>
          </p:cNvSpPr>
          <p:nvPr>
            <p:ph type="sldNum" sz="quarter" idx="3"/>
          </p:nvPr>
        </p:nvSpPr>
        <p:spPr>
          <a:xfrm>
            <a:off x="3967163" y="8824913"/>
            <a:ext cx="3035300" cy="465137"/>
          </a:xfrm>
          <a:prstGeom prst="rect">
            <a:avLst/>
          </a:prstGeom>
        </p:spPr>
        <p:txBody>
          <a:bodyPr vert="horz" lIns="91440" tIns="45720" rIns="91440" bIns="45720" rtlCol="0" anchor="b"/>
          <a:lstStyle>
            <a:lvl1pPr algn="r">
              <a:defRPr sz="1200"/>
            </a:lvl1pPr>
          </a:lstStyle>
          <a:p>
            <a:fld id="{EA31442A-8977-4800-BE04-E5BB78DBA52D}" type="slidenum">
              <a:rPr lang="en-US" smtClean="0">
                <a:latin typeface="Lato" panose="020F0502020204030203" pitchFamily="34" charset="0"/>
              </a:rPr>
              <a:t>‹#›</a:t>
            </a:fld>
            <a:endParaRPr lang="en-US" dirty="0">
              <a:latin typeface="Lato" panose="020F0502020204030203" pitchFamily="34" charset="0"/>
            </a:endParaRPr>
          </a:p>
        </p:txBody>
      </p:sp>
    </p:spTree>
    <p:extLst>
      <p:ext uri="{BB962C8B-B14F-4D97-AF65-F5344CB8AC3E}">
        <p14:creationId xmlns:p14="http://schemas.microsoft.com/office/powerpoint/2010/main" val="3843066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atin typeface="Lato" panose="020F0502020204030203" pitchFamily="34" charset="0"/>
              </a:defRPr>
            </a:lvl1pPr>
          </a:lstStyle>
          <a:p>
            <a:endParaRPr lang="en-US" dirty="0"/>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atin typeface="Lato" panose="020F0502020204030203" pitchFamily="34" charset="0"/>
              </a:defRPr>
            </a:lvl1pPr>
          </a:lstStyle>
          <a:p>
            <a:fld id="{E176A5BE-8FB1-4EDC-AD02-76BABACD2FD7}" type="datetimeFigureOut">
              <a:rPr lang="en-US" smtClean="0"/>
              <a:pPr/>
              <a:t>3/27/26</a:t>
            </a:fld>
            <a:endParaRPr lang="en-US" dirty="0"/>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dirty="0"/>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atin typeface="Lato" panose="020F0502020204030203" pitchFamily="34" charset="0"/>
              </a:defRPr>
            </a:lvl1pPr>
          </a:lstStyle>
          <a:p>
            <a:endParaRPr lang="en-US" dirty="0"/>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atin typeface="Lato" panose="020F0502020204030203" pitchFamily="34" charset="0"/>
              </a:defRPr>
            </a:lvl1pPr>
          </a:lstStyle>
          <a:p>
            <a:fld id="{B96BC3EE-0ACA-4A86-A327-FE81CC6AC798}" type="slidenum">
              <a:rPr lang="en-US" smtClean="0"/>
              <a:pPr/>
              <a:t>‹#›</a:t>
            </a:fld>
            <a:endParaRPr lang="en-US" dirty="0"/>
          </a:p>
        </p:txBody>
      </p:sp>
    </p:spTree>
    <p:extLst>
      <p:ext uri="{BB962C8B-B14F-4D97-AF65-F5344CB8AC3E}">
        <p14:creationId xmlns:p14="http://schemas.microsoft.com/office/powerpoint/2010/main" val="399715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ato" panose="020F0502020204030203" pitchFamily="34" charset="0"/>
        <a:ea typeface="+mn-ea"/>
        <a:cs typeface="+mn-cs"/>
      </a:defRPr>
    </a:lvl1pPr>
    <a:lvl2pPr marL="457200" algn="l" defTabSz="914400" rtl="0" eaLnBrk="1" latinLnBrk="0" hangingPunct="1">
      <a:defRPr sz="1200" kern="1200">
        <a:solidFill>
          <a:schemeClr val="tx1"/>
        </a:solidFill>
        <a:latin typeface="Lato" panose="020F0502020204030203" pitchFamily="34" charset="0"/>
        <a:ea typeface="+mn-ea"/>
        <a:cs typeface="+mn-cs"/>
      </a:defRPr>
    </a:lvl2pPr>
    <a:lvl3pPr marL="914400" algn="l" defTabSz="914400" rtl="0" eaLnBrk="1" latinLnBrk="0" hangingPunct="1">
      <a:defRPr sz="1200" kern="1200">
        <a:solidFill>
          <a:schemeClr val="tx1"/>
        </a:solidFill>
        <a:latin typeface="Lato" panose="020F0502020204030203" pitchFamily="34" charset="0"/>
        <a:ea typeface="+mn-ea"/>
        <a:cs typeface="+mn-cs"/>
      </a:defRPr>
    </a:lvl3pPr>
    <a:lvl4pPr marL="1371600" algn="l" defTabSz="914400" rtl="0" eaLnBrk="1" latinLnBrk="0" hangingPunct="1">
      <a:defRPr sz="1200" kern="1200">
        <a:solidFill>
          <a:schemeClr val="tx1"/>
        </a:solidFill>
        <a:latin typeface="Lato" panose="020F0502020204030203" pitchFamily="34" charset="0"/>
        <a:ea typeface="+mn-ea"/>
        <a:cs typeface="+mn-cs"/>
      </a:defRPr>
    </a:lvl4pPr>
    <a:lvl5pPr marL="1828800" algn="l" defTabSz="914400" rtl="0" eaLnBrk="1" latinLnBrk="0" hangingPunct="1">
      <a:defRPr sz="1200" kern="1200">
        <a:solidFill>
          <a:schemeClr val="tx1"/>
        </a:solidFill>
        <a:latin typeface="Lato" panose="020F050202020403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685800" y="1143000"/>
            <a:ext cx="5480050" cy="3082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 name="Google Shape;33;p1:notes"/>
          <p:cNvSpPr txBox="1">
            <a:spLocks noGrp="1"/>
          </p:cNvSpPr>
          <p:nvPr>
            <p:ph type="body" idx="1"/>
          </p:nvPr>
        </p:nvSpPr>
        <p:spPr>
          <a:xfrm>
            <a:off x="733580" y="4226211"/>
            <a:ext cx="5715873" cy="4808667"/>
          </a:xfrm>
          <a:prstGeom prst="rect">
            <a:avLst/>
          </a:prstGeom>
          <a:noFill/>
          <a:ln>
            <a:noFill/>
          </a:ln>
        </p:spPr>
        <p:txBody>
          <a:bodyPr spcFirstLastPara="1" wrap="square" lIns="91352" tIns="45663" rIns="91352" bIns="45663" anchor="t" anchorCtr="0">
            <a:noAutofit/>
          </a:bodyPr>
          <a:lstStyle/>
          <a:p>
            <a:pPr marL="456834" indent="-228417">
              <a:buSzPts val="1400"/>
            </a:pPr>
            <a:r>
              <a:rPr lang="en-US" sz="1800" dirty="0"/>
              <a:t>Welcome Back </a:t>
            </a:r>
          </a:p>
          <a:p>
            <a:pPr marL="456834" indent="-228417">
              <a:buSzPts val="1400"/>
            </a:pPr>
            <a:r>
              <a:rPr lang="en-US" sz="1800" dirty="0"/>
              <a:t>We hope you enjoyed that excellent and thought provoking keynote by Dr. Ehrenfeld that definitely left us with some important call to actions.</a:t>
            </a:r>
          </a:p>
          <a:p>
            <a:pPr marL="456834" indent="-228417">
              <a:buSzPts val="1400"/>
            </a:pPr>
            <a:r>
              <a:rPr lang="en-US" sz="1800" dirty="0"/>
              <a:t>And we hope you have had some time  during the break for networking.</a:t>
            </a:r>
          </a:p>
          <a:p>
            <a:pPr marL="456834" indent="-228417">
              <a:buSzPts val="1400"/>
            </a:pPr>
            <a:r>
              <a:rPr lang="en-US" sz="1800" dirty="0"/>
              <a:t>Now we would like to move to the next part of the program and talk about our vision for LOINC.</a:t>
            </a:r>
          </a:p>
          <a:p>
            <a:pPr marL="456834" indent="-228417">
              <a:buSzPts val="1400"/>
            </a:pPr>
            <a:r>
              <a:rPr lang="en-US" sz="1800" dirty="0"/>
              <a:t>Earlier in the year, we celebrated LOINC’s 30</a:t>
            </a:r>
            <a:r>
              <a:rPr lang="en-US" sz="1800" baseline="30000" dirty="0"/>
              <a:t>th</a:t>
            </a:r>
            <a:r>
              <a:rPr lang="en-US" sz="1800" dirty="0"/>
              <a:t> anniversary which is a tremendous milestone of 30 years of working together to improve health data and interoperability for better care and better health.</a:t>
            </a:r>
          </a:p>
          <a:p>
            <a:pPr marL="456834" indent="-228417">
              <a:buSzPts val="1400"/>
            </a:pPr>
            <a:r>
              <a:rPr lang="en-US" sz="1800" dirty="0"/>
              <a:t>That was a time to reminisce, now we would like to take some time to look forward and talk about where LOINC is going next. </a:t>
            </a:r>
          </a:p>
          <a:p>
            <a:pPr marL="456834" indent="-228417">
              <a:buSzPts val="1400"/>
            </a:pPr>
            <a:r>
              <a:rPr lang="en-US" sz="1800" dirty="0"/>
              <a:t>I am going to talk about where we are headed strategically and then Stan Huff, who Chairs the LOINC Clinical Committee will drill down a bit more and talk about where we are going with LOINC in terms of its content and concept model and the changes we are proposing to LOINC so that it continues to grow and evolve to meet the needs or interoperability, particularly semantic interoperability.</a:t>
            </a:r>
          </a:p>
        </p:txBody>
      </p:sp>
      <p:sp>
        <p:nvSpPr>
          <p:cNvPr id="34" name="Google Shape;34;p1:notes"/>
          <p:cNvSpPr txBox="1">
            <a:spLocks noGrp="1"/>
          </p:cNvSpPr>
          <p:nvPr>
            <p:ph type="sldNum" idx="12"/>
          </p:nvPr>
        </p:nvSpPr>
        <p:spPr>
          <a:xfrm>
            <a:off x="3881094" y="8679281"/>
            <a:ext cx="2969108" cy="458474"/>
          </a:xfrm>
          <a:prstGeom prst="rect">
            <a:avLst/>
          </a:prstGeom>
          <a:noFill/>
          <a:ln>
            <a:noFill/>
          </a:ln>
        </p:spPr>
        <p:txBody>
          <a:bodyPr spcFirstLastPara="1" wrap="square" lIns="91352" tIns="45663" rIns="91352" bIns="45663" anchor="b" anchorCtr="0">
            <a:noAutofit/>
          </a:bodyPr>
          <a:lstStyle/>
          <a:p>
            <a:pPr algn="l" defTabSz="913668">
              <a:buClr>
                <a:srgbClr val="000000"/>
              </a:buClr>
              <a:buSzPts val="1400"/>
              <a:defRPr/>
            </a:pPr>
            <a:fld id="{00000000-1234-1234-1234-123412341234}" type="slidenum">
              <a:rPr lang="en-US" sz="1400" kern="0">
                <a:solidFill>
                  <a:srgbClr val="000000"/>
                </a:solidFill>
                <a:latin typeface="Arial"/>
                <a:cs typeface="Arial"/>
                <a:sym typeface="Arial"/>
              </a:rPr>
              <a:pPr algn="l" defTabSz="913668">
                <a:buClr>
                  <a:srgbClr val="000000"/>
                </a:buClr>
                <a:buSzPts val="1400"/>
                <a:defRPr/>
              </a:pPr>
              <a:t>1</a:t>
            </a:fld>
            <a:endParaRPr sz="1400" kern="0" dirty="0">
              <a:solidFill>
                <a:srgbClr val="000000"/>
              </a:solidFill>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dirty="0"/>
              <a:t>Defining the structural knowledge of medical data is the hard job.  It is relatively easy to create cross compilers that create the different exchange syntaxes.</a:t>
            </a:r>
          </a:p>
        </p:txBody>
      </p:sp>
      <p:sp>
        <p:nvSpPr>
          <p:cNvPr id="4" name="Slide Number Placeholder 3"/>
          <p:cNvSpPr>
            <a:spLocks noGrp="1"/>
          </p:cNvSpPr>
          <p:nvPr>
            <p:ph type="sldNum" sz="quarter" idx="5"/>
          </p:nvPr>
        </p:nvSpPr>
        <p:spPr/>
        <p:txBody>
          <a:bodyPr/>
          <a:lstStyle/>
          <a:p>
            <a:fld id="{592511F7-0578-498F-A9E7-ED26CE2FC20C}" type="slidenum">
              <a:rPr lang="en-US" smtClean="0"/>
              <a:t>25</a:t>
            </a:fld>
            <a:endParaRPr lang="en-US"/>
          </a:p>
        </p:txBody>
      </p:sp>
    </p:spTree>
    <p:extLst>
      <p:ext uri="{BB962C8B-B14F-4D97-AF65-F5344CB8AC3E}">
        <p14:creationId xmlns:p14="http://schemas.microsoft.com/office/powerpoint/2010/main" val="110194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98A96-5231-51CD-805C-D661C8102A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6A537-5988-052F-2178-3192AFB2568D}"/>
              </a:ext>
            </a:extLst>
          </p:cNvPr>
          <p:cNvSpPr>
            <a:spLocks noGrp="1" noRot="1" noChangeAspect="1"/>
          </p:cNvSpPr>
          <p:nvPr>
            <p:ph type="sldImg"/>
          </p:nvPr>
        </p:nvSpPr>
        <p:spPr>
          <a:xfrm>
            <a:off x="382588" y="685800"/>
            <a:ext cx="6094412" cy="3429000"/>
          </a:xfrm>
        </p:spPr>
      </p:sp>
      <p:sp>
        <p:nvSpPr>
          <p:cNvPr id="3" name="Notes Placeholder 2">
            <a:extLst>
              <a:ext uri="{FF2B5EF4-FFF2-40B4-BE49-F238E27FC236}">
                <a16:creationId xmlns:a16="http://schemas.microsoft.com/office/drawing/2014/main" id="{95B647DE-8C71-F367-C812-36D2EE361D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939786B-B353-D589-E874-C3CAFF69CAA3}"/>
              </a:ext>
            </a:extLst>
          </p:cNvPr>
          <p:cNvSpPr>
            <a:spLocks noGrp="1"/>
          </p:cNvSpPr>
          <p:nvPr>
            <p:ph type="sldNum" sz="quarter" idx="5"/>
          </p:nvPr>
        </p:nvSpPr>
        <p:spPr/>
        <p:txBody>
          <a:bodyPr/>
          <a:lstStyle/>
          <a:p>
            <a:pPr marL="0" marR="0" lvl="0" indent="0" algn="l" defTabSz="931774" rtl="0" eaLnBrk="1" fontAlgn="auto" latinLnBrk="0" hangingPunct="1">
              <a:lnSpc>
                <a:spcPct val="100000"/>
              </a:lnSpc>
              <a:spcBef>
                <a:spcPts val="0"/>
              </a:spcBef>
              <a:spcAft>
                <a:spcPts val="0"/>
              </a:spcAft>
              <a:buClr>
                <a:srgbClr val="000000"/>
              </a:buClr>
              <a:buSzTx/>
              <a:buFont typeface="Arial"/>
              <a:buNone/>
              <a:tabLst/>
              <a:defRPr/>
            </a:pPr>
            <a:fld id="{326BED9E-78BD-4C4E-B037-F792E5B37933}" type="slidenum">
              <a:rPr kumimoji="0" lang="en-US" sz="1400" b="0" i="0" u="none" strike="noStrike" kern="0" cap="none" spc="0" normalizeH="0" baseline="0" noProof="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pPr marL="0" marR="0" lvl="0" indent="0" algn="l" defTabSz="931774" rtl="0" eaLnBrk="1" fontAlgn="auto" latinLnBrk="0" hangingPunct="1">
                <a:lnSpc>
                  <a:spcPct val="100000"/>
                </a:lnSpc>
                <a:spcBef>
                  <a:spcPts val="0"/>
                </a:spcBef>
                <a:spcAft>
                  <a:spcPts val="0"/>
                </a:spcAft>
                <a:buClr>
                  <a:srgbClr val="000000"/>
                </a:buClr>
                <a:buSzTx/>
                <a:buFont typeface="Arial"/>
                <a:buNone/>
                <a:tabLst/>
                <a:defRPr/>
              </a:pPr>
              <a:t>28</a:t>
            </a:fld>
            <a:endParaRPr kumimoji="0" lang="en-US" sz="1400" b="0" i="0" u="none" strike="noStrike" kern="0" cap="none" spc="0" normalizeH="0" baseline="0" noProof="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endParaRPr>
          </a:p>
        </p:txBody>
      </p:sp>
    </p:spTree>
    <p:extLst>
      <p:ext uri="{BB962C8B-B14F-4D97-AF65-F5344CB8AC3E}">
        <p14:creationId xmlns:p14="http://schemas.microsoft.com/office/powerpoint/2010/main" val="2294139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dirty="0"/>
              <a:t>This method can only be used for concepts where the relationships exist in current medical ontologies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BED9E-78BD-4C4E-B037-F792E5B379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34326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66279-7413-A1D6-C135-C8995FA309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D8BE6-1A4F-C39D-34D1-DFD9F3B1CEE9}"/>
              </a:ext>
            </a:extLst>
          </p:cNvPr>
          <p:cNvSpPr>
            <a:spLocks noGrp="1" noRot="1" noChangeAspect="1"/>
          </p:cNvSpPr>
          <p:nvPr>
            <p:ph type="sldImg"/>
          </p:nvPr>
        </p:nvSpPr>
        <p:spPr>
          <a:xfrm>
            <a:off x="382588" y="685800"/>
            <a:ext cx="6094412" cy="3429000"/>
          </a:xfrm>
        </p:spPr>
      </p:sp>
      <p:sp>
        <p:nvSpPr>
          <p:cNvPr id="3" name="Notes Placeholder 2">
            <a:extLst>
              <a:ext uri="{FF2B5EF4-FFF2-40B4-BE49-F238E27FC236}">
                <a16:creationId xmlns:a16="http://schemas.microsoft.com/office/drawing/2014/main" id="{CD48C6C6-0995-DF07-0A4F-0819F582C288}"/>
              </a:ext>
            </a:extLst>
          </p:cNvPr>
          <p:cNvSpPr>
            <a:spLocks noGrp="1"/>
          </p:cNvSpPr>
          <p:nvPr>
            <p:ph type="body" idx="1"/>
          </p:nvPr>
        </p:nvSpPr>
        <p:spPr/>
        <p:txBody>
          <a:bodyPr/>
          <a:lstStyle/>
          <a:p>
            <a:r>
              <a:rPr lang="en-US" dirty="0"/>
              <a:t>Defining the structural knowledge of medical data is the hard job.  It is relatively easy to create cross compilers that create the different exchange syntaxes.</a:t>
            </a:r>
          </a:p>
        </p:txBody>
      </p:sp>
      <p:sp>
        <p:nvSpPr>
          <p:cNvPr id="4" name="Slide Number Placeholder 3">
            <a:extLst>
              <a:ext uri="{FF2B5EF4-FFF2-40B4-BE49-F238E27FC236}">
                <a16:creationId xmlns:a16="http://schemas.microsoft.com/office/drawing/2014/main" id="{9A0E8F96-49D1-7E86-7199-DFCC4DDBC233}"/>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592511F7-0578-498F-A9E7-ED26CE2FC20C}"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688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D77D7-0026-5704-9F0C-3970A574FD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E227AC-6E63-EE66-8953-275F64B5F2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75FF0C-8B94-5AB9-F10A-61DEDBA0D1BF}"/>
              </a:ext>
            </a:extLst>
          </p:cNvPr>
          <p:cNvSpPr>
            <a:spLocks noGrp="1"/>
          </p:cNvSpPr>
          <p:nvPr>
            <p:ph type="body" idx="1"/>
          </p:nvPr>
        </p:nvSpPr>
        <p:spPr>
          <a:xfrm>
            <a:off x="700405" y="4470835"/>
            <a:ext cx="5691928" cy="4004297"/>
          </a:xfrm>
        </p:spPr>
        <p:txBody>
          <a:bodyPr/>
          <a:lstStyle/>
          <a:p>
            <a:r>
              <a:rPr lang="en-US" sz="2400" dirty="0"/>
              <a:t>Thank you all for being with us today for LOINC Education Day. </a:t>
            </a:r>
          </a:p>
          <a:p>
            <a:endParaRPr lang="en-US" sz="2400" dirty="0"/>
          </a:p>
          <a:p>
            <a:r>
              <a:rPr lang="en-US" sz="2400" dirty="0"/>
              <a:t>We hope the sessions sparked new insights, gave you practical tools, and deepened your understanding of how LOINC can support your work.</a:t>
            </a:r>
          </a:p>
          <a:p>
            <a:endParaRPr lang="en-US" sz="2400" dirty="0"/>
          </a:p>
          <a:p>
            <a:r>
              <a:rPr lang="en-US" sz="2400" dirty="0"/>
              <a:t>It’s been wonderful to learn alongside such a diverse and engaged group. </a:t>
            </a:r>
          </a:p>
          <a:p>
            <a:r>
              <a:rPr lang="en-US" sz="2400" dirty="0"/>
              <a:t>Your participation, questions, and reflections are what make this day so valuable.</a:t>
            </a:r>
          </a:p>
          <a:p>
            <a:r>
              <a:rPr lang="en-US" sz="2400" dirty="0"/>
              <a:t>We look forward to carrying this momentum into the main LOINC Conference, which begins tomorrow. </a:t>
            </a:r>
          </a:p>
          <a:p>
            <a:endParaRPr lang="en-US" sz="2400" dirty="0"/>
          </a:p>
          <a:p>
            <a:r>
              <a:rPr lang="en-US" sz="2400" dirty="0"/>
              <a:t>I hope you’ll join us for the opening sessions as we continue to explore, share, and advance the use of data standards together.</a:t>
            </a:r>
          </a:p>
          <a:p>
            <a:endParaRPr lang="en-US" sz="2400" dirty="0"/>
          </a:p>
          <a:p>
            <a:r>
              <a:rPr lang="en-US" sz="2400" dirty="0"/>
              <a:t>On behalf of the entire team, thank you again for spending your day with us. </a:t>
            </a:r>
          </a:p>
          <a:p>
            <a:endParaRPr lang="en-US" sz="2400" dirty="0"/>
          </a:p>
          <a:p>
            <a:r>
              <a:rPr lang="en-US" sz="2400" dirty="0"/>
              <a:t>We’ll see you tomorrow at the opening of the LOINC Conference!</a:t>
            </a:r>
          </a:p>
        </p:txBody>
      </p:sp>
      <p:sp>
        <p:nvSpPr>
          <p:cNvPr id="4" name="Slide Number Placeholder 3">
            <a:extLst>
              <a:ext uri="{FF2B5EF4-FFF2-40B4-BE49-F238E27FC236}">
                <a16:creationId xmlns:a16="http://schemas.microsoft.com/office/drawing/2014/main" id="{EBDC87F1-DEA2-E4C0-0C24-1EB3D00C3F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5063B-65CE-2E4C-8BC5-6494B223945B}"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86474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65:notes"/>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a:p>
        </p:txBody>
      </p:sp>
      <p:sp>
        <p:nvSpPr>
          <p:cNvPr id="552" name="Google Shape;552;p65: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14485" eaLnBrk="0" hangingPunct="0">
              <a:defRPr sz="2100">
                <a:solidFill>
                  <a:schemeClr val="tx1"/>
                </a:solidFill>
                <a:latin typeface="Times New Roman" pitchFamily="18" charset="0"/>
              </a:defRPr>
            </a:lvl1pPr>
            <a:lvl2pPr marL="702756" indent="-270291" algn="ctr" defTabSz="914485" eaLnBrk="0" hangingPunct="0">
              <a:defRPr sz="2100">
                <a:solidFill>
                  <a:schemeClr val="tx1"/>
                </a:solidFill>
                <a:latin typeface="Times New Roman" pitchFamily="18" charset="0"/>
              </a:defRPr>
            </a:lvl2pPr>
            <a:lvl3pPr marL="1081164" indent="-216233" algn="ctr" defTabSz="914485" eaLnBrk="0" hangingPunct="0">
              <a:defRPr sz="2100">
                <a:solidFill>
                  <a:schemeClr val="tx1"/>
                </a:solidFill>
                <a:latin typeface="Times New Roman" pitchFamily="18" charset="0"/>
              </a:defRPr>
            </a:lvl3pPr>
            <a:lvl4pPr marL="1513629" indent="-216233" algn="ctr" defTabSz="914485" eaLnBrk="0" hangingPunct="0">
              <a:defRPr sz="2100">
                <a:solidFill>
                  <a:schemeClr val="tx1"/>
                </a:solidFill>
                <a:latin typeface="Times New Roman" pitchFamily="18" charset="0"/>
              </a:defRPr>
            </a:lvl4pPr>
            <a:lvl5pPr marL="1946095" indent="-216233" algn="ctr" defTabSz="914485" eaLnBrk="0" hangingPunct="0">
              <a:defRPr sz="2100">
                <a:solidFill>
                  <a:schemeClr val="tx1"/>
                </a:solidFill>
                <a:latin typeface="Times New Roman" pitchFamily="18" charset="0"/>
              </a:defRPr>
            </a:lvl5pPr>
            <a:lvl6pPr marL="2378560" indent="-216233" algn="ctr" defTabSz="914485" eaLnBrk="0" fontAlgn="base" hangingPunct="0">
              <a:spcBef>
                <a:spcPct val="0"/>
              </a:spcBef>
              <a:spcAft>
                <a:spcPct val="0"/>
              </a:spcAft>
              <a:defRPr sz="2100">
                <a:solidFill>
                  <a:schemeClr val="tx1"/>
                </a:solidFill>
                <a:latin typeface="Times New Roman" pitchFamily="18" charset="0"/>
              </a:defRPr>
            </a:lvl6pPr>
            <a:lvl7pPr marL="2811026" indent="-216233" algn="ctr" defTabSz="914485" eaLnBrk="0" fontAlgn="base" hangingPunct="0">
              <a:spcBef>
                <a:spcPct val="0"/>
              </a:spcBef>
              <a:spcAft>
                <a:spcPct val="0"/>
              </a:spcAft>
              <a:defRPr sz="2100">
                <a:solidFill>
                  <a:schemeClr val="tx1"/>
                </a:solidFill>
                <a:latin typeface="Times New Roman" pitchFamily="18" charset="0"/>
              </a:defRPr>
            </a:lvl7pPr>
            <a:lvl8pPr marL="3243491" indent="-216233" algn="ctr" defTabSz="914485" eaLnBrk="0" fontAlgn="base" hangingPunct="0">
              <a:spcBef>
                <a:spcPct val="0"/>
              </a:spcBef>
              <a:spcAft>
                <a:spcPct val="0"/>
              </a:spcAft>
              <a:defRPr sz="2100">
                <a:solidFill>
                  <a:schemeClr val="tx1"/>
                </a:solidFill>
                <a:latin typeface="Times New Roman" pitchFamily="18" charset="0"/>
              </a:defRPr>
            </a:lvl8pPr>
            <a:lvl9pPr marL="3675957" indent="-216233" algn="ctr" defTabSz="914485" eaLnBrk="0" fontAlgn="base" hangingPunct="0">
              <a:spcBef>
                <a:spcPct val="0"/>
              </a:spcBef>
              <a:spcAft>
                <a:spcPct val="0"/>
              </a:spcAft>
              <a:defRPr sz="2100">
                <a:solidFill>
                  <a:schemeClr val="tx1"/>
                </a:solidFill>
                <a:latin typeface="Times New Roman" pitchFamily="18" charset="0"/>
              </a:defRPr>
            </a:lvl9pPr>
          </a:lstStyle>
          <a:p>
            <a:pPr algn="r"/>
            <a:fld id="{74040582-3B9B-4998-9EBF-CC2CD6F11D19}" type="slidenum">
              <a:rPr lang="en-US" sz="1200"/>
              <a:pPr algn="r"/>
              <a:t>35</a:t>
            </a:fld>
            <a:endParaRPr lang="en-US" sz="1200"/>
          </a:p>
        </p:txBody>
      </p:sp>
      <p:sp>
        <p:nvSpPr>
          <p:cNvPr id="152579" name="Rectangle 2"/>
          <p:cNvSpPr>
            <a:spLocks noGrp="1" noRot="1" noChangeAspect="1" noChangeArrowheads="1" noTextEdit="1"/>
          </p:cNvSpPr>
          <p:nvPr>
            <p:ph type="sldImg"/>
          </p:nvPr>
        </p:nvSpPr>
        <p:spPr>
          <a:xfrm>
            <a:off x="-95250" y="217488"/>
            <a:ext cx="7277100" cy="4094162"/>
          </a:xfrm>
          <a:ln/>
        </p:spPr>
      </p:sp>
      <p:sp>
        <p:nvSpPr>
          <p:cNvPr id="152580" name="Rectangle 3"/>
          <p:cNvSpPr>
            <a:spLocks noGrp="1" noChangeArrowheads="1"/>
          </p:cNvSpPr>
          <p:nvPr>
            <p:ph type="body" idx="1"/>
          </p:nvPr>
        </p:nvSpPr>
        <p:spPr>
          <a:xfrm>
            <a:off x="857251" y="4426858"/>
            <a:ext cx="5372695" cy="40912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Do not want to store LOINC, SNOMED code directly by design. We link to external coded terminology.</a:t>
            </a:r>
          </a:p>
          <a:p>
            <a:r>
              <a:rPr lang="en-US"/>
              <a:t>1. Impossible to correct errors made in standard terminology, I.e. SNOMED, unless change database. If use mapping, then can just change the mapping to correct the error.</a:t>
            </a:r>
          </a:p>
          <a:p>
            <a:r>
              <a:rPr lang="en-US"/>
              <a:t>2. Standard terminology makes mistakes.</a:t>
            </a:r>
          </a:p>
        </p:txBody>
      </p:sp>
    </p:spTree>
    <p:extLst>
      <p:ext uri="{BB962C8B-B14F-4D97-AF65-F5344CB8AC3E}">
        <p14:creationId xmlns:p14="http://schemas.microsoft.com/office/powerpoint/2010/main" val="3523213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F47D9-7619-BE78-D9BD-FF9A83B94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6673B-5BE5-270E-0D5F-2974CE2B6B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15E165-07E4-C71E-00E9-D794E83F27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F8A8B8-1210-5474-CC4B-75F715ABEA2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ea typeface="Lato" panose="020F0502020204030203" pitchFamily="34" charset="0"/>
                <a:cs typeface="Lato" panose="020F0502020204030203"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40</a:t>
            </a:fld>
            <a:endParaRPr kumimoji="0" lang="en-US" sz="1200" b="0" i="0" u="none" strike="noStrike" kern="0" cap="none" spc="0" normalizeH="0" baseline="0" noProof="0" dirty="0">
              <a:ln>
                <a:noFill/>
              </a:ln>
              <a:solidFill>
                <a:srgbClr val="000000"/>
              </a:solidFill>
              <a:effectLst/>
              <a:uLnTx/>
              <a:uFillTx/>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4003222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ea typeface="Lato" panose="020F0502020204030203" pitchFamily="34" charset="0"/>
                <a:cs typeface="Lato" panose="020F0502020204030203"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41</a:t>
            </a:fld>
            <a:endParaRPr kumimoji="0" lang="en-US" sz="1200" b="0" i="0" u="none" strike="noStrike" kern="0" cap="none" spc="0" normalizeH="0" baseline="0" noProof="0" dirty="0">
              <a:ln>
                <a:noFill/>
              </a:ln>
              <a:solidFill>
                <a:srgbClr val="000000"/>
              </a:solidFill>
              <a:effectLst/>
              <a:uLnTx/>
              <a:uFillTx/>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2661712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9A82B-A5C0-80C4-6710-063895EE0A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E0B695-6628-33C7-20AF-849CC573D4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121FF-AA52-93C4-947E-FDBBEEA8C2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DC3CAC-8558-3081-3BE3-B57AFA97D300}"/>
              </a:ext>
            </a:extLst>
          </p:cNvPr>
          <p:cNvSpPr>
            <a:spLocks noGrp="1"/>
          </p:cNvSpPr>
          <p:nvPr>
            <p:ph type="sldNum" sz="quarter" idx="5"/>
          </p:nvPr>
        </p:nvSpPr>
        <p:spPr/>
        <p:txBody>
          <a:bodyPr/>
          <a:lstStyle/>
          <a:p>
            <a:pPr marL="0" marR="0" lvl="0" indent="0" algn="l" defTabSz="931774" rtl="0" eaLnBrk="1" fontAlgn="auto" latinLnBrk="0" hangingPunct="1">
              <a:lnSpc>
                <a:spcPct val="100000"/>
              </a:lnSpc>
              <a:spcBef>
                <a:spcPts val="0"/>
              </a:spcBef>
              <a:spcAft>
                <a:spcPts val="0"/>
              </a:spcAft>
              <a:buClr>
                <a:srgbClr val="000000"/>
              </a:buClr>
              <a:buSzTx/>
              <a:buFont typeface="Arial"/>
              <a:buNone/>
              <a:tabLst/>
              <a:defRPr/>
            </a:pPr>
            <a:fld id="{326BED9E-78BD-4C4E-B037-F792E5B37933}" type="slidenum">
              <a:rPr kumimoji="0" lang="en-US" sz="1400" b="0" i="0" u="none" strike="noStrike" kern="0" cap="none" spc="0" normalizeH="0" baseline="0" noProof="0">
                <a:ln>
                  <a:noFill/>
                </a:ln>
                <a:solidFill>
                  <a:srgbClr val="000000"/>
                </a:solidFill>
                <a:effectLst/>
                <a:uLnTx/>
                <a:uFillTx/>
                <a:cs typeface="Lato" panose="020F0502020204030203" pitchFamily="34" charset="0"/>
                <a:sym typeface="Arial"/>
              </a:rPr>
              <a:pPr marL="0" marR="0" lvl="0" indent="0" algn="l" defTabSz="931774" rtl="0" eaLnBrk="1" fontAlgn="auto" latinLnBrk="0" hangingPunct="1">
                <a:lnSpc>
                  <a:spcPct val="100000"/>
                </a:lnSpc>
                <a:spcBef>
                  <a:spcPts val="0"/>
                </a:spcBef>
                <a:spcAft>
                  <a:spcPts val="0"/>
                </a:spcAft>
                <a:buClr>
                  <a:srgbClr val="000000"/>
                </a:buClr>
                <a:buSzTx/>
                <a:buFont typeface="Arial"/>
                <a:buNone/>
                <a:tabLst/>
                <a:defRPr/>
              </a:pPr>
              <a:t>42</a:t>
            </a:fld>
            <a:endParaRPr kumimoji="0" lang="en-US" sz="1400" b="0" i="0" u="none" strike="noStrike" kern="0" cap="none" spc="0" normalizeH="0" baseline="0" noProof="0" dirty="0">
              <a:ln>
                <a:noFill/>
              </a:ln>
              <a:solidFill>
                <a:srgbClr val="000000"/>
              </a:solidFill>
              <a:effectLst/>
              <a:uLnTx/>
              <a:uFillTx/>
              <a:cs typeface="Lato" panose="020F0502020204030203" pitchFamily="34" charset="0"/>
              <a:sym typeface="Arial"/>
            </a:endParaRPr>
          </a:p>
        </p:txBody>
      </p:sp>
    </p:spTree>
    <p:extLst>
      <p:ext uri="{BB962C8B-B14F-4D97-AF65-F5344CB8AC3E}">
        <p14:creationId xmlns:p14="http://schemas.microsoft.com/office/powerpoint/2010/main" val="111203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6BC3EE-0ACA-4A86-A327-FE81CC6AC798}" type="slidenum">
              <a:rPr lang="en-US" smtClean="0"/>
              <a:t>2</a:t>
            </a:fld>
            <a:endParaRPr lang="en-US"/>
          </a:p>
        </p:txBody>
      </p:sp>
    </p:spTree>
    <p:extLst>
      <p:ext uri="{BB962C8B-B14F-4D97-AF65-F5344CB8AC3E}">
        <p14:creationId xmlns:p14="http://schemas.microsoft.com/office/powerpoint/2010/main" val="2024213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4245E189-58F1-C3DA-03A0-6519D81B48AF}"/>
            </a:ext>
          </a:extLst>
        </p:cNvPr>
        <p:cNvGrpSpPr/>
        <p:nvPr/>
      </p:nvGrpSpPr>
      <p:grpSpPr>
        <a:xfrm>
          <a:off x="0" y="0"/>
          <a:ext cx="0" cy="0"/>
          <a:chOff x="0" y="0"/>
          <a:chExt cx="0" cy="0"/>
        </a:xfrm>
      </p:grpSpPr>
      <p:sp>
        <p:nvSpPr>
          <p:cNvPr id="361" name="Google Shape;361;p42:notes">
            <a:extLst>
              <a:ext uri="{FF2B5EF4-FFF2-40B4-BE49-F238E27FC236}">
                <a16:creationId xmlns:a16="http://schemas.microsoft.com/office/drawing/2014/main" id="{6281BB20-8C80-57A4-463B-5C753EDAB362}"/>
              </a:ext>
            </a:extLst>
          </p:cNvPr>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42:notes">
            <a:extLst>
              <a:ext uri="{FF2B5EF4-FFF2-40B4-BE49-F238E27FC236}">
                <a16:creationId xmlns:a16="http://schemas.microsoft.com/office/drawing/2014/main" id="{596F4E3F-3944-273E-B054-901D3315D0F8}"/>
              </a:ext>
            </a:extLst>
          </p:cNvPr>
          <p:cNvSpPr txBox="1">
            <a:spLocks noGrp="1"/>
          </p:cNvSpPr>
          <p:nvPr>
            <p:ph type="body" idx="1"/>
          </p:nvPr>
        </p:nvSpPr>
        <p:spPr>
          <a:xfrm>
            <a:off x="700405" y="4470836"/>
            <a:ext cx="5603240" cy="3657958"/>
          </a:xfrm>
          <a:prstGeom prst="rect">
            <a:avLst/>
          </a:prstGeom>
          <a:noFill/>
          <a:ln>
            <a:noFill/>
          </a:ln>
        </p:spPr>
        <p:txBody>
          <a:bodyPr spcFirstLastPara="1" wrap="square" lIns="93087" tIns="46531" rIns="93087" bIns="46531" anchor="t" anchorCtr="0">
            <a:noAutofit/>
          </a:bodyPr>
          <a:lstStyle/>
          <a:p>
            <a:pPr marL="465514" indent="-232757"/>
            <a:endParaRPr/>
          </a:p>
        </p:txBody>
      </p:sp>
      <p:sp>
        <p:nvSpPr>
          <p:cNvPr id="363" name="Google Shape;363;p42:notes">
            <a:extLst>
              <a:ext uri="{FF2B5EF4-FFF2-40B4-BE49-F238E27FC236}">
                <a16:creationId xmlns:a16="http://schemas.microsoft.com/office/drawing/2014/main" id="{611FB26D-88ED-73E2-761A-8EB0CA88ACAD}"/>
              </a:ext>
            </a:extLst>
          </p:cNvPr>
          <p:cNvSpPr txBox="1">
            <a:spLocks noGrp="1"/>
          </p:cNvSpPr>
          <p:nvPr>
            <p:ph type="sldNum" idx="12"/>
          </p:nvPr>
        </p:nvSpPr>
        <p:spPr>
          <a:xfrm>
            <a:off x="3967341" y="8823936"/>
            <a:ext cx="3035088" cy="466114"/>
          </a:xfrm>
          <a:prstGeom prst="rect">
            <a:avLst/>
          </a:prstGeom>
          <a:noFill/>
          <a:ln>
            <a:noFill/>
          </a:ln>
        </p:spPr>
        <p:txBody>
          <a:bodyPr spcFirstLastPara="1" wrap="square" lIns="93087" tIns="46531" rIns="93087" bIns="46531" anchor="b" anchorCtr="0">
            <a:noAutofit/>
          </a:bodyPr>
          <a:lstStyle/>
          <a:p>
            <a:pPr algn="r">
              <a:buSzPts val="1200"/>
            </a:pPr>
            <a:fld id="{00000000-1234-1234-1234-123412341234}" type="slidenum">
              <a:rPr lang="en-US" sz="1200">
                <a:solidFill>
                  <a:schemeClr val="dk1"/>
                </a:solidFill>
                <a:ea typeface="Lato" panose="020F0502020204030203" pitchFamily="34" charset="0"/>
                <a:cs typeface="Lato" panose="020F0502020204030203" pitchFamily="34" charset="0"/>
                <a:sym typeface="Calibri"/>
              </a:rPr>
              <a:pPr algn="r">
                <a:buSzPts val="1200"/>
              </a:pPr>
              <a:t>43</a:t>
            </a:fld>
            <a:endParaRPr sz="1200" dirty="0">
              <a:solidFill>
                <a:schemeClr val="dk1"/>
              </a:solidFill>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1289401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4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465887" indent="-232943"/>
            <a:r>
              <a:rPr lang="en-US" dirty="0"/>
              <a:t>Same clinical meaning details</a:t>
            </a:r>
            <a:endParaRPr dirty="0"/>
          </a:p>
          <a:p>
            <a:pPr marL="931774" lvl="1" indent="-232943">
              <a:lnSpc>
                <a:spcPct val="120000"/>
              </a:lnSpc>
              <a:buFont typeface="Noto Sans Symbols"/>
              <a:buChar char="▪"/>
            </a:pPr>
            <a:r>
              <a:rPr lang="en-US" dirty="0"/>
              <a:t>The decision is easy for most things. Things that have a different component never have the same meaning. A sodium level is never used in place of a potassium level. A serum sodium never has the same clinical meaning as a urine sodium. Things that have different ”kind of properties” don’t have the same meaning. </a:t>
            </a:r>
            <a:endParaRPr dirty="0"/>
          </a:p>
          <a:p>
            <a:pPr marL="931774" lvl="1" indent="-232943">
              <a:lnSpc>
                <a:spcPct val="120000"/>
              </a:lnSpc>
              <a:buFont typeface="Noto Sans Symbols"/>
              <a:buChar char="▪"/>
            </a:pPr>
            <a:r>
              <a:rPr lang="en-US" dirty="0"/>
              <a:t>However, do bilirubin measurements done by different methods have the same clinical meaning? Different use cases (patient care, research, public health) may have different views of what things are the “same.”</a:t>
            </a:r>
            <a:endParaRPr dirty="0"/>
          </a:p>
        </p:txBody>
      </p:sp>
      <p:sp>
        <p:nvSpPr>
          <p:cNvPr id="372" name="Google Shape;372;p43: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ea typeface="Lato" panose="020F0502020204030203" pitchFamily="34" charset="0"/>
                <a:cs typeface="Lato" panose="020F0502020204030203"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44</a:t>
            </a:fld>
            <a:endParaRPr kumimoji="0" sz="1200" b="0" i="0" u="none" strike="noStrike" kern="0" cap="none" spc="0" normalizeH="0" baseline="0" noProof="0" dirty="0">
              <a:ln>
                <a:noFill/>
              </a:ln>
              <a:solidFill>
                <a:srgbClr val="000000"/>
              </a:solidFill>
              <a:effectLst/>
              <a:uLnTx/>
              <a:uFillTx/>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3576259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4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465887" indent="-232943"/>
            <a:r>
              <a:rPr lang="en-US"/>
              <a:t>Same clinical meaning details</a:t>
            </a:r>
            <a:endParaRPr/>
          </a:p>
          <a:p>
            <a:pPr marL="931774" lvl="1" indent="-232943">
              <a:lnSpc>
                <a:spcPct val="120000"/>
              </a:lnSpc>
              <a:buFont typeface="Noto Sans Symbols"/>
              <a:buChar char="▪"/>
            </a:pPr>
            <a:r>
              <a:rPr lang="en-US"/>
              <a:t>The decision is easy for most things. Things that have a different component never have the same meaning. A sodium level is never used in place of a potassium level. A serum sodium never has the same clinical meaning as a urine sodium. Things that have different ”kind of properties” don’t have the same meaning. </a:t>
            </a:r>
            <a:endParaRPr/>
          </a:p>
          <a:p>
            <a:pPr marL="931774" lvl="1" indent="-232943">
              <a:lnSpc>
                <a:spcPct val="120000"/>
              </a:lnSpc>
              <a:buFont typeface="Noto Sans Symbols"/>
              <a:buChar char="▪"/>
            </a:pPr>
            <a:r>
              <a:rPr lang="en-US"/>
              <a:t>However, do bilirubin measurements done by different methods have the same clinical meaning? Different use cases (patient care, research, public health) may have different views of what things are the “same.”</a:t>
            </a:r>
            <a:endParaRPr/>
          </a:p>
        </p:txBody>
      </p:sp>
      <p:sp>
        <p:nvSpPr>
          <p:cNvPr id="379" name="Google Shape;379;p44: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ea typeface="Lato" panose="020F0502020204030203" pitchFamily="34" charset="0"/>
                <a:cs typeface="Lato" panose="020F0502020204030203"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45</a:t>
            </a:fld>
            <a:endParaRPr kumimoji="0" sz="1200" b="0" i="0" u="none" strike="noStrike" kern="0" cap="none" spc="0" normalizeH="0" baseline="0" noProof="0" dirty="0">
              <a:ln>
                <a:noFill/>
              </a:ln>
              <a:solidFill>
                <a:srgbClr val="000000"/>
              </a:solidFill>
              <a:effectLst/>
              <a:uLnTx/>
              <a:uFillTx/>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3296419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7E7D3-5EEE-250A-C70F-10194C763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9D447-7A59-ACC7-0C8F-0CCC216F4A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31FA63-02D7-0D71-BC5A-F1B0A2BFFF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19AA4F-4227-F1E3-CE3B-18E1D083464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ea typeface="Lato" panose="020F0502020204030203" pitchFamily="34" charset="0"/>
                <a:cs typeface="Lato" panose="020F0502020204030203"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46</a:t>
            </a:fld>
            <a:endParaRPr kumimoji="0" lang="en-US" sz="1200" b="0" i="0" u="none" strike="noStrike" kern="0" cap="none" spc="0" normalizeH="0" baseline="0" noProof="0" dirty="0">
              <a:ln>
                <a:noFill/>
              </a:ln>
              <a:solidFill>
                <a:srgbClr val="000000"/>
              </a:solidFill>
              <a:effectLst/>
              <a:uLnTx/>
              <a:uFillTx/>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4269181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ea typeface="Lato" panose="020F0502020204030203" pitchFamily="34" charset="0"/>
                <a:cs typeface="Lato" panose="020F0502020204030203"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47</a:t>
            </a:fld>
            <a:endParaRPr kumimoji="0" lang="en-US" sz="1200" b="0" i="0" u="none" strike="noStrike" kern="0" cap="none" spc="0" normalizeH="0" baseline="0" noProof="0" dirty="0">
              <a:ln>
                <a:noFill/>
              </a:ln>
              <a:solidFill>
                <a:srgbClr val="000000"/>
              </a:solidFill>
              <a:effectLst/>
              <a:uLnTx/>
              <a:uFillTx/>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622930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31774" rtl="0" eaLnBrk="1" fontAlgn="auto" latinLnBrk="0" hangingPunct="1">
              <a:lnSpc>
                <a:spcPct val="100000"/>
              </a:lnSpc>
              <a:spcBef>
                <a:spcPts val="0"/>
              </a:spcBef>
              <a:spcAft>
                <a:spcPts val="0"/>
              </a:spcAft>
              <a:buClr>
                <a:srgbClr val="000000"/>
              </a:buClr>
              <a:buSzTx/>
              <a:buFont typeface="Arial"/>
              <a:buNone/>
              <a:tabLst/>
              <a:defRPr/>
            </a:pPr>
            <a:fld id="{326BED9E-78BD-4C4E-B037-F792E5B37933}" type="slidenum">
              <a:rPr kumimoji="0" lang="en-US" sz="1400" b="0" i="0" u="none" strike="noStrike" kern="0" cap="none" spc="0" normalizeH="0" baseline="0" noProof="0">
                <a:ln>
                  <a:noFill/>
                </a:ln>
                <a:solidFill>
                  <a:srgbClr val="000000"/>
                </a:solidFill>
                <a:effectLst/>
                <a:uLnTx/>
                <a:uFillTx/>
                <a:cs typeface="Lato" panose="020F0502020204030203" pitchFamily="34" charset="0"/>
                <a:sym typeface="Arial"/>
              </a:rPr>
              <a:pPr marL="0" marR="0" lvl="0" indent="0" algn="l" defTabSz="931774" rtl="0" eaLnBrk="1" fontAlgn="auto" latinLnBrk="0" hangingPunct="1">
                <a:lnSpc>
                  <a:spcPct val="100000"/>
                </a:lnSpc>
                <a:spcBef>
                  <a:spcPts val="0"/>
                </a:spcBef>
                <a:spcAft>
                  <a:spcPts val="0"/>
                </a:spcAft>
                <a:buClr>
                  <a:srgbClr val="000000"/>
                </a:buClr>
                <a:buSzTx/>
                <a:buFont typeface="Arial"/>
                <a:buNone/>
                <a:tabLst/>
                <a:defRPr/>
              </a:pPr>
              <a:t>48</a:t>
            </a:fld>
            <a:endParaRPr kumimoji="0" lang="en-US" sz="1400" b="0" i="0" u="none" strike="noStrike" kern="0" cap="none" spc="0" normalizeH="0" baseline="0" noProof="0" dirty="0">
              <a:ln>
                <a:noFill/>
              </a:ln>
              <a:solidFill>
                <a:srgbClr val="000000"/>
              </a:solidFill>
              <a:effectLst/>
              <a:uLnTx/>
              <a:uFillTx/>
              <a:cs typeface="Lato" panose="020F0502020204030203" pitchFamily="34" charset="0"/>
              <a:sym typeface="Arial"/>
            </a:endParaRPr>
          </a:p>
        </p:txBody>
      </p:sp>
    </p:spTree>
    <p:extLst>
      <p:ext uri="{BB962C8B-B14F-4D97-AF65-F5344CB8AC3E}">
        <p14:creationId xmlns:p14="http://schemas.microsoft.com/office/powerpoint/2010/main" val="3572659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whole proposed solution can’t be represented in the six axis parts of the model</a:t>
            </a:r>
          </a:p>
          <a:p>
            <a:r>
              <a:rPr lang="en-US" dirty="0"/>
              <a:t>Proposed rule: only represent the value sets that are part of the six axes as the definitional part of the LOINC code?</a:t>
            </a:r>
          </a:p>
        </p:txBody>
      </p:sp>
      <p:sp>
        <p:nvSpPr>
          <p:cNvPr id="4" name="Slide Number Placeholder 3"/>
          <p:cNvSpPr>
            <a:spLocks noGrp="1"/>
          </p:cNvSpPr>
          <p:nvPr>
            <p:ph type="sldNum" idx="12"/>
          </p:nvPr>
        </p:nvSpPr>
        <p:spPr/>
        <p:txBody>
          <a:bodyPr/>
          <a:lstStyle/>
          <a:p>
            <a:pPr marL="0" marR="0" lvl="0" indent="0" algn="r" defTabSz="931774"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ea typeface="Lato" panose="020F0502020204030203" pitchFamily="34" charset="0"/>
                <a:cs typeface="Lato" panose="020F0502020204030203" pitchFamily="34" charset="0"/>
                <a:sym typeface="Calibri"/>
              </a:rPr>
              <a:pPr marL="0" marR="0" lvl="0" indent="0" algn="r" defTabSz="931774" rtl="0" eaLnBrk="1" fontAlgn="auto" latinLnBrk="0" hangingPunct="1">
                <a:lnSpc>
                  <a:spcPct val="100000"/>
                </a:lnSpc>
                <a:spcBef>
                  <a:spcPts val="0"/>
                </a:spcBef>
                <a:spcAft>
                  <a:spcPts val="0"/>
                </a:spcAft>
                <a:buClr>
                  <a:srgbClr val="000000"/>
                </a:buClr>
                <a:buSzPts val="1200"/>
                <a:buFont typeface="Arial"/>
                <a:buNone/>
                <a:tabLst/>
                <a:defRPr/>
              </a:pPr>
              <a:t>49</a:t>
            </a:fld>
            <a:endParaRPr kumimoji="0" lang="en-US" sz="1200" b="0" i="0" u="none" strike="noStrike" kern="0" cap="none" spc="0" normalizeH="0" baseline="0" noProof="0" dirty="0">
              <a:ln>
                <a:noFill/>
              </a:ln>
              <a:solidFill>
                <a:srgbClr val="000000"/>
              </a:solidFill>
              <a:effectLst/>
              <a:uLnTx/>
              <a:uFillTx/>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4033578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C4125-AC4E-453C-4D89-9FB921813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D982C-5C17-72DA-C7E1-F1E30CA8F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EA01DE-0A42-DFF2-1DCE-ADA3767546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AA64AA4-1E8A-58D5-0DF2-9C7E78EEA96F}"/>
              </a:ext>
            </a:extLst>
          </p:cNvPr>
          <p:cNvSpPr>
            <a:spLocks noGrp="1"/>
          </p:cNvSpPr>
          <p:nvPr>
            <p:ph type="sldNum" sz="quarter" idx="5"/>
          </p:nvPr>
        </p:nvSpPr>
        <p:spPr/>
        <p:txBody>
          <a:bodyPr/>
          <a:lstStyle/>
          <a:p>
            <a:pPr marL="0" marR="0" lvl="0" indent="0" algn="l" defTabSz="931774" rtl="0" eaLnBrk="1" fontAlgn="auto" latinLnBrk="0" hangingPunct="1">
              <a:lnSpc>
                <a:spcPct val="100000"/>
              </a:lnSpc>
              <a:spcBef>
                <a:spcPts val="0"/>
              </a:spcBef>
              <a:spcAft>
                <a:spcPts val="0"/>
              </a:spcAft>
              <a:buClr>
                <a:srgbClr val="000000"/>
              </a:buClr>
              <a:buSzTx/>
              <a:buFont typeface="Arial"/>
              <a:buNone/>
              <a:tabLst/>
              <a:defRPr/>
            </a:pPr>
            <a:fld id="{326BED9E-78BD-4C4E-B037-F792E5B37933}" type="slidenum">
              <a:rPr kumimoji="0" lang="en-US" sz="1400" b="0" i="0" u="none" strike="noStrike" kern="0" cap="none" spc="0" normalizeH="0" baseline="0" noProof="0">
                <a:ln>
                  <a:noFill/>
                </a:ln>
                <a:solidFill>
                  <a:srgbClr val="000000"/>
                </a:solidFill>
                <a:effectLst/>
                <a:uLnTx/>
                <a:uFillTx/>
                <a:cs typeface="Lato" panose="020F0502020204030203" pitchFamily="34" charset="0"/>
                <a:sym typeface="Arial"/>
              </a:rPr>
              <a:pPr marL="0" marR="0" lvl="0" indent="0" algn="l" defTabSz="931774" rtl="0" eaLnBrk="1" fontAlgn="auto" latinLnBrk="0" hangingPunct="1">
                <a:lnSpc>
                  <a:spcPct val="100000"/>
                </a:lnSpc>
                <a:spcBef>
                  <a:spcPts val="0"/>
                </a:spcBef>
                <a:spcAft>
                  <a:spcPts val="0"/>
                </a:spcAft>
                <a:buClr>
                  <a:srgbClr val="000000"/>
                </a:buClr>
                <a:buSzTx/>
                <a:buFont typeface="Arial"/>
                <a:buNone/>
                <a:tabLst/>
                <a:defRPr/>
              </a:pPr>
              <a:t>50</a:t>
            </a:fld>
            <a:endParaRPr kumimoji="0" lang="en-US" sz="1400" b="0" i="0" u="none" strike="noStrike" kern="0" cap="none" spc="0" normalizeH="0" baseline="0" noProof="0" dirty="0">
              <a:ln>
                <a:noFill/>
              </a:ln>
              <a:solidFill>
                <a:srgbClr val="000000"/>
              </a:solidFill>
              <a:effectLst/>
              <a:uLnTx/>
              <a:uFillTx/>
              <a:cs typeface="Lato" panose="020F0502020204030203" pitchFamily="34" charset="0"/>
              <a:sym typeface="Arial"/>
            </a:endParaRPr>
          </a:p>
        </p:txBody>
      </p:sp>
    </p:spTree>
    <p:extLst>
      <p:ext uri="{BB962C8B-B14F-4D97-AF65-F5344CB8AC3E}">
        <p14:creationId xmlns:p14="http://schemas.microsoft.com/office/powerpoint/2010/main" val="3816322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ea typeface="Lato" panose="020F0502020204030203" pitchFamily="34" charset="0"/>
                <a:cs typeface="Lato" panose="020F0502020204030203"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52</a:t>
            </a:fld>
            <a:endParaRPr kumimoji="0" lang="en-US" sz="1200" b="0" i="0" u="none" strike="noStrike" kern="0" cap="none" spc="0" normalizeH="0" baseline="0" noProof="0" dirty="0">
              <a:ln>
                <a:noFill/>
              </a:ln>
              <a:solidFill>
                <a:srgbClr val="000000"/>
              </a:solidFill>
              <a:effectLst/>
              <a:uLnTx/>
              <a:uFillTx/>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4260751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ea typeface="Lato" panose="020F0502020204030203" pitchFamily="34" charset="0"/>
                <a:cs typeface="Lato" panose="020F0502020204030203"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53</a:t>
            </a:fld>
            <a:endParaRPr kumimoji="0" lang="en-US" sz="1200" b="0" i="0" u="none" strike="noStrike" kern="0" cap="none" spc="0" normalizeH="0" baseline="0" noProof="0" dirty="0">
              <a:ln>
                <a:noFill/>
              </a:ln>
              <a:solidFill>
                <a:srgbClr val="000000"/>
              </a:solidFill>
              <a:effectLst/>
              <a:uLnTx/>
              <a:uFillTx/>
              <a:ea typeface="Lato" panose="020F0502020204030203" pitchFamily="34" charset="0"/>
              <a:cs typeface="Lato" panose="020F0502020204030203" pitchFamily="34" charset="0"/>
              <a:sym typeface="Calibri"/>
            </a:endParaRPr>
          </a:p>
        </p:txBody>
      </p:sp>
    </p:spTree>
    <p:extLst>
      <p:ext uri="{BB962C8B-B14F-4D97-AF65-F5344CB8AC3E}">
        <p14:creationId xmlns:p14="http://schemas.microsoft.com/office/powerpoint/2010/main" val="3452562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a:extLst>
            <a:ext uri="{FF2B5EF4-FFF2-40B4-BE49-F238E27FC236}">
              <a16:creationId xmlns:a16="http://schemas.microsoft.com/office/drawing/2014/main" id="{78F23E25-C9F9-0917-E50B-9D727EC1A115}"/>
            </a:ext>
          </a:extLst>
        </p:cNvPr>
        <p:cNvGrpSpPr/>
        <p:nvPr/>
      </p:nvGrpSpPr>
      <p:grpSpPr>
        <a:xfrm>
          <a:off x="0" y="0"/>
          <a:ext cx="0" cy="0"/>
          <a:chOff x="0" y="0"/>
          <a:chExt cx="0" cy="0"/>
        </a:xfrm>
      </p:grpSpPr>
      <p:sp>
        <p:nvSpPr>
          <p:cNvPr id="397" name="Google Shape;397;p47:notes">
            <a:extLst>
              <a:ext uri="{FF2B5EF4-FFF2-40B4-BE49-F238E27FC236}">
                <a16:creationId xmlns:a16="http://schemas.microsoft.com/office/drawing/2014/main" id="{E07EA3A0-ADC7-ABC6-B1BF-AEB8A91F132C}"/>
              </a:ext>
            </a:extLst>
          </p:cNvPr>
          <p:cNvSpPr txBox="1">
            <a:spLocks noGrp="1"/>
          </p:cNvSpPr>
          <p:nvPr>
            <p:ph type="body" idx="1"/>
          </p:nvPr>
        </p:nvSpPr>
        <p:spPr>
          <a:xfrm>
            <a:off x="700405" y="4470836"/>
            <a:ext cx="5603240" cy="3657958"/>
          </a:xfrm>
          <a:prstGeom prst="rect">
            <a:avLst/>
          </a:prstGeom>
        </p:spPr>
        <p:txBody>
          <a:bodyPr spcFirstLastPara="1" wrap="square" lIns="93087" tIns="46531" rIns="93087" bIns="46531" anchor="t" anchorCtr="0">
            <a:noAutofit/>
          </a:bodyPr>
          <a:lstStyle/>
          <a:p>
            <a:pPr marL="0" indent="0"/>
            <a:endParaRPr dirty="0">
              <a:latin typeface="Lato" panose="020F0502020204030203" pitchFamily="34" charset="0"/>
              <a:ea typeface="Lato" panose="020F0502020204030203" pitchFamily="34" charset="0"/>
              <a:cs typeface="Lato" panose="020F0502020204030203" pitchFamily="34" charset="0"/>
            </a:endParaRPr>
          </a:p>
        </p:txBody>
      </p:sp>
      <p:sp>
        <p:nvSpPr>
          <p:cNvPr id="398" name="Google Shape;398;p47:notes">
            <a:extLst>
              <a:ext uri="{FF2B5EF4-FFF2-40B4-BE49-F238E27FC236}">
                <a16:creationId xmlns:a16="http://schemas.microsoft.com/office/drawing/2014/main" id="{2FB8D237-D4D5-22D2-213D-52615908FBEA}"/>
              </a:ext>
            </a:extLst>
          </p:cNvPr>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196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C4125-AC4E-453C-4D89-9FB921813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D982C-5C17-72DA-C7E1-F1E30CA8F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EA01DE-0A42-DFF2-1DCE-ADA3767546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A64AA4-1E8A-58D5-0DF2-9C7E78EEA96F}"/>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26BED9E-78BD-4C4E-B037-F792E5B37933}"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85573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00E00-0AAE-DAC5-680F-6BA9A52B2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F11A36-4AAB-2D6C-0EE2-93367DB52554}"/>
              </a:ext>
            </a:extLst>
          </p:cNvPr>
          <p:cNvSpPr>
            <a:spLocks noGrp="1" noRot="1" noChangeAspect="1"/>
          </p:cNvSpPr>
          <p:nvPr>
            <p:ph type="sldImg"/>
          </p:nvPr>
        </p:nvSpPr>
        <p:spPr>
          <a:xfrm>
            <a:off x="382588" y="685800"/>
            <a:ext cx="6094412" cy="3429000"/>
          </a:xfrm>
        </p:spPr>
      </p:sp>
      <p:sp>
        <p:nvSpPr>
          <p:cNvPr id="3" name="Notes Placeholder 2">
            <a:extLst>
              <a:ext uri="{FF2B5EF4-FFF2-40B4-BE49-F238E27FC236}">
                <a16:creationId xmlns:a16="http://schemas.microsoft.com/office/drawing/2014/main" id="{6B38CAD3-4FAD-BF19-DD59-2CB5848ED23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FA5358-34F6-253D-8F12-ABC11125E265}"/>
              </a:ext>
            </a:extLst>
          </p:cNvPr>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14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2342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FB52C-147D-B015-A0ED-D46B087865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DBC2F1-290A-09E4-4701-D1A3F189D376}"/>
              </a:ext>
            </a:extLst>
          </p:cNvPr>
          <p:cNvSpPr>
            <a:spLocks noGrp="1" noRot="1" noChangeAspect="1"/>
          </p:cNvSpPr>
          <p:nvPr>
            <p:ph type="sldImg"/>
          </p:nvPr>
        </p:nvSpPr>
        <p:spPr>
          <a:xfrm>
            <a:off x="382588" y="685800"/>
            <a:ext cx="6094412" cy="3429000"/>
          </a:xfrm>
        </p:spPr>
      </p:sp>
      <p:sp>
        <p:nvSpPr>
          <p:cNvPr id="3" name="Notes Placeholder 2">
            <a:extLst>
              <a:ext uri="{FF2B5EF4-FFF2-40B4-BE49-F238E27FC236}">
                <a16:creationId xmlns:a16="http://schemas.microsoft.com/office/drawing/2014/main" id="{D991B121-F363-2364-42EB-9544EAF2E0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B520302-BD31-E6C8-9A9C-03D34A408808}"/>
              </a:ext>
            </a:extLst>
          </p:cNvPr>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15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628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CF067-0595-15DF-E4FE-B19DDAF71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479ED-4470-C057-5D68-9D22673AB983}"/>
              </a:ext>
            </a:extLst>
          </p:cNvPr>
          <p:cNvSpPr>
            <a:spLocks noGrp="1" noRot="1" noChangeAspect="1"/>
          </p:cNvSpPr>
          <p:nvPr>
            <p:ph type="sldImg"/>
          </p:nvPr>
        </p:nvSpPr>
        <p:spPr>
          <a:xfrm>
            <a:off x="382588" y="685800"/>
            <a:ext cx="6094412" cy="3429000"/>
          </a:xfrm>
        </p:spPr>
      </p:sp>
      <p:sp>
        <p:nvSpPr>
          <p:cNvPr id="3" name="Notes Placeholder 2">
            <a:extLst>
              <a:ext uri="{FF2B5EF4-FFF2-40B4-BE49-F238E27FC236}">
                <a16:creationId xmlns:a16="http://schemas.microsoft.com/office/drawing/2014/main" id="{CBC8B8DF-8CEB-80C9-0974-4128E71E54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472609-80E6-B582-DF59-9EBB14BA5B19}"/>
              </a:ext>
            </a:extLst>
          </p:cNvPr>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16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5183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5694AB-8620-4548-AFBE-371807CD7F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063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7307B-FA13-23BC-7785-A2AB264A9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272520-EA93-5E6A-5EA4-4B763AC83B2C}"/>
              </a:ext>
            </a:extLst>
          </p:cNvPr>
          <p:cNvSpPr>
            <a:spLocks noGrp="1" noRot="1" noChangeAspect="1"/>
          </p:cNvSpPr>
          <p:nvPr>
            <p:ph type="sldImg"/>
          </p:nvPr>
        </p:nvSpPr>
        <p:spPr>
          <a:xfrm>
            <a:off x="382588" y="685800"/>
            <a:ext cx="6094412" cy="3429000"/>
          </a:xfrm>
        </p:spPr>
      </p:sp>
      <p:sp>
        <p:nvSpPr>
          <p:cNvPr id="3" name="Notes Placeholder 2">
            <a:extLst>
              <a:ext uri="{FF2B5EF4-FFF2-40B4-BE49-F238E27FC236}">
                <a16:creationId xmlns:a16="http://schemas.microsoft.com/office/drawing/2014/main" id="{D9863BDB-D2DF-B77F-B4BA-86F8244B1DF7}"/>
              </a:ext>
            </a:extLst>
          </p:cNvPr>
          <p:cNvSpPr>
            <a:spLocks noGrp="1"/>
          </p:cNvSpPr>
          <p:nvPr>
            <p:ph type="body" idx="1"/>
          </p:nvPr>
        </p:nvSpPr>
        <p:spPr/>
        <p:txBody>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1A36E8A1-08AC-42DC-660E-5478BD1BE267}"/>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26BED9E-78BD-4C4E-B037-F792E5B37933}" type="slidenum">
              <a:rPr kumimoji="0" lang="en-US" sz="1400" u="none" strike="noStrike" kern="0" cap="none" spc="0" normalizeH="0" baseline="0" noProof="0" smtClean="0">
                <a:ln>
                  <a:noFill/>
                </a:ln>
                <a:solidFill>
                  <a:srgbClr val="000000"/>
                </a:solidFill>
                <a:effectLst/>
                <a:uLnTx/>
                <a:uFillTx/>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40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3358403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5.xml"/><Relationship Id="rId4" Type="http://schemas.openxmlformats.org/officeDocument/2006/relationships/image" Target="../media/image1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7FC70A7-F873-589B-6427-17A9C44CA2C2}"/>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277230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2 Column Content and Image">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70EEFE6-077D-DB49-B778-FA66FF929D72}"/>
              </a:ext>
            </a:extLst>
          </p:cNvPr>
          <p:cNvSpPr txBox="1">
            <a:spLocks/>
          </p:cNvSpPr>
          <p:nvPr userDrawn="1"/>
        </p:nvSpPr>
        <p:spPr>
          <a:xfrm>
            <a:off x="-30480" y="171574"/>
            <a:ext cx="4470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9C3163-F19B-2C48-9165-2CFC1523AB8D}" type="slidenum">
              <a:rPr lang="en-US" sz="1100" b="1" smtClean="0">
                <a:solidFill>
                  <a:schemeClr val="bg1">
                    <a:lumMod val="50000"/>
                  </a:schemeClr>
                </a:solidFill>
                <a:latin typeface="Lato" panose="020F0502020204030203" pitchFamily="34" charset="0"/>
                <a:cs typeface="Lato" panose="020F0502020204030203" pitchFamily="34" charset="0"/>
              </a:rPr>
              <a:pPr algn="r"/>
              <a:t>‹#›</a:t>
            </a:fld>
            <a:endParaRPr lang="en-US" sz="1100" b="1" dirty="0">
              <a:solidFill>
                <a:schemeClr val="bg1">
                  <a:lumMod val="50000"/>
                </a:schemeClr>
              </a:solidFill>
              <a:latin typeface="Lato" panose="020F0502020204030203" pitchFamily="34" charset="0"/>
              <a:cs typeface="Lato" panose="020F0502020204030203" pitchFamily="34" charset="0"/>
            </a:endParaRPr>
          </a:p>
        </p:txBody>
      </p:sp>
      <p:sp>
        <p:nvSpPr>
          <p:cNvPr id="11" name="Footer Placeholder 4">
            <a:extLst>
              <a:ext uri="{FF2B5EF4-FFF2-40B4-BE49-F238E27FC236}">
                <a16:creationId xmlns:a16="http://schemas.microsoft.com/office/drawing/2014/main" id="{AA98936B-9BEC-F84C-B5DA-8EC845CF58D2}"/>
              </a:ext>
            </a:extLst>
          </p:cNvPr>
          <p:cNvSpPr>
            <a:spLocks noGrp="1"/>
          </p:cNvSpPr>
          <p:nvPr>
            <p:ph type="ftr" sz="quarter" idx="11"/>
          </p:nvPr>
        </p:nvSpPr>
        <p:spPr>
          <a:xfrm>
            <a:off x="739317" y="221360"/>
            <a:ext cx="8143831" cy="348027"/>
          </a:xfrm>
          <a:prstGeom prst="rect">
            <a:avLst/>
          </a:prstGeom>
        </p:spPr>
        <p:txBody>
          <a:bodyPr/>
          <a:lstStyle>
            <a:lvl1pPr algn="l">
              <a:defRPr sz="1100">
                <a:solidFill>
                  <a:schemeClr val="tx1">
                    <a:lumMod val="50000"/>
                    <a:lumOff val="50000"/>
                  </a:schemeClr>
                </a:solidFill>
                <a:latin typeface="Lato" panose="020F0502020204030203" pitchFamily="34" charset="0"/>
                <a:cs typeface="Lato" panose="020F0502020204030203" pitchFamily="34" charset="0"/>
              </a:defRPr>
            </a:lvl1pPr>
          </a:lstStyle>
          <a:p>
            <a:endParaRPr lang="en-US" dirty="0"/>
          </a:p>
        </p:txBody>
      </p:sp>
      <p:sp>
        <p:nvSpPr>
          <p:cNvPr id="22" name="Content Placeholder 3">
            <a:extLst>
              <a:ext uri="{FF2B5EF4-FFF2-40B4-BE49-F238E27FC236}">
                <a16:creationId xmlns:a16="http://schemas.microsoft.com/office/drawing/2014/main" id="{0BA3573D-047C-E642-BB28-F06B1E7FADFE}"/>
              </a:ext>
            </a:extLst>
          </p:cNvPr>
          <p:cNvSpPr>
            <a:spLocks noGrp="1"/>
          </p:cNvSpPr>
          <p:nvPr>
            <p:ph sz="half" idx="2"/>
          </p:nvPr>
        </p:nvSpPr>
        <p:spPr>
          <a:xfrm>
            <a:off x="7407965" y="1749288"/>
            <a:ext cx="3998843" cy="4731025"/>
          </a:xfrm>
          <a:prstGeom prst="rect">
            <a:avLst/>
          </a:prstGeom>
          <a:solidFill>
            <a:schemeClr val="bg1">
              <a:lumMod val="95000"/>
            </a:schemeClr>
          </a:solidFill>
        </p:spPr>
        <p:txBody>
          <a:bodyPr>
            <a:normAutofit/>
          </a:bodyPr>
          <a:lstStyle>
            <a:lvl1pPr marL="0" indent="0">
              <a:buNone/>
              <a:defRPr sz="1800">
                <a:solidFill>
                  <a:schemeClr val="tx1">
                    <a:lumMod val="65000"/>
                    <a:lumOff val="35000"/>
                  </a:schemeClr>
                </a:solidFill>
                <a:latin typeface="Lato" panose="020F0502020204030203" pitchFamily="34" charset="0"/>
                <a:cs typeface="Lato" panose="020F0502020204030203" pitchFamily="34" charset="0"/>
              </a:defRPr>
            </a:lvl1pPr>
          </a:lstStyle>
          <a:p>
            <a:pPr lvl="0"/>
            <a:r>
              <a:rPr lang="en-US" dirty="0"/>
              <a:t>Click to edit Master text styles</a:t>
            </a:r>
          </a:p>
        </p:txBody>
      </p:sp>
      <p:sp>
        <p:nvSpPr>
          <p:cNvPr id="3" name="Content Placeholder 2">
            <a:extLst>
              <a:ext uri="{FF2B5EF4-FFF2-40B4-BE49-F238E27FC236}">
                <a16:creationId xmlns:a16="http://schemas.microsoft.com/office/drawing/2014/main" id="{F5484D10-A49C-5A4E-AFCB-93697C6F10CB}"/>
              </a:ext>
            </a:extLst>
          </p:cNvPr>
          <p:cNvSpPr>
            <a:spLocks noGrp="1"/>
          </p:cNvSpPr>
          <p:nvPr>
            <p:ph idx="1"/>
          </p:nvPr>
        </p:nvSpPr>
        <p:spPr>
          <a:xfrm>
            <a:off x="736778" y="1749287"/>
            <a:ext cx="6392893" cy="4731027"/>
          </a:xfrm>
          <a:prstGeom prst="rect">
            <a:avLst/>
          </a:prstGeom>
        </p:spPr>
        <p:txBody>
          <a:bodyPr>
            <a:normAutofit/>
          </a:bodyPr>
          <a:lstStyle>
            <a:lvl1pPr>
              <a:lnSpc>
                <a:spcPct val="100000"/>
              </a:lnSpc>
              <a:spcBef>
                <a:spcPts val="2200"/>
              </a:spcBef>
              <a:spcAft>
                <a:spcPts val="0"/>
              </a:spcAft>
              <a:buClr>
                <a:schemeClr val="accent1"/>
              </a:buClr>
              <a:defRPr sz="1800">
                <a:solidFill>
                  <a:schemeClr val="tx1"/>
                </a:solidFill>
                <a:latin typeface="Lato" panose="020F0502020204030203" pitchFamily="34" charset="0"/>
                <a:cs typeface="Lato" panose="020F0502020204030203" pitchFamily="34" charset="0"/>
              </a:defRPr>
            </a:lvl1pPr>
            <a:lvl2pPr>
              <a:lnSpc>
                <a:spcPct val="100000"/>
              </a:lnSpc>
              <a:spcBef>
                <a:spcPts val="600"/>
              </a:spcBef>
              <a:spcAft>
                <a:spcPts val="600"/>
              </a:spcAft>
              <a:buClr>
                <a:schemeClr val="tx2"/>
              </a:buClr>
              <a:defRPr sz="1800">
                <a:solidFill>
                  <a:schemeClr val="tx1"/>
                </a:solidFill>
                <a:latin typeface="Lato" panose="020F0502020204030203" pitchFamily="34" charset="0"/>
                <a:cs typeface="Lato" panose="020F0502020204030203" pitchFamily="34" charset="0"/>
              </a:defRPr>
            </a:lvl2pPr>
            <a:lvl3pPr>
              <a:lnSpc>
                <a:spcPct val="100000"/>
              </a:lnSpc>
              <a:spcBef>
                <a:spcPts val="300"/>
              </a:spcBef>
              <a:spcAft>
                <a:spcPts val="600"/>
              </a:spcAft>
              <a:buClr>
                <a:schemeClr val="tx1">
                  <a:lumMod val="50000"/>
                  <a:lumOff val="50000"/>
                </a:schemeClr>
              </a:buClr>
              <a:defRPr sz="1800">
                <a:solidFill>
                  <a:schemeClr val="tx1"/>
                </a:solidFill>
                <a:latin typeface="Lato" panose="020F0502020204030203" pitchFamily="34" charset="0"/>
                <a:cs typeface="Lato" panose="020F0502020204030203" pitchFamily="34" charset="0"/>
              </a:defRPr>
            </a:lvl3pPr>
            <a:lvl4pPr>
              <a:spcAft>
                <a:spcPts val="1200"/>
              </a:spcAft>
              <a:defRPr sz="1800">
                <a:solidFill>
                  <a:schemeClr val="tx1"/>
                </a:solidFill>
                <a:latin typeface="Arial" panose="020B0604020202020204" pitchFamily="34" charset="0"/>
                <a:cs typeface="Arial" panose="020B0604020202020204" pitchFamily="34" charset="0"/>
              </a:defRPr>
            </a:lvl4pPr>
            <a:lvl5pPr>
              <a:spcAft>
                <a:spcPts val="1200"/>
              </a:spcAft>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4CEC87AC-E1F0-A647-B21A-A0B823880D78}"/>
              </a:ext>
            </a:extLst>
          </p:cNvPr>
          <p:cNvSpPr>
            <a:spLocks noGrp="1"/>
          </p:cNvSpPr>
          <p:nvPr>
            <p:ph type="title" hasCustomPrompt="1"/>
          </p:nvPr>
        </p:nvSpPr>
        <p:spPr>
          <a:xfrm>
            <a:off x="740993" y="595889"/>
            <a:ext cx="8631607" cy="831811"/>
          </a:xfrm>
          <a:prstGeom prst="rect">
            <a:avLst/>
          </a:prstGeom>
        </p:spPr>
        <p:txBody>
          <a:bodyPr anchor="t">
            <a:noAutofit/>
          </a:bodyPr>
          <a:lstStyle>
            <a:lvl1pPr>
              <a:defRPr sz="2800">
                <a:solidFill>
                  <a:schemeClr val="tx2"/>
                </a:solidFill>
                <a:latin typeface="Lato" panose="020F0502020204030203" pitchFamily="34" charset="0"/>
                <a:cs typeface="Lato" panose="020F0502020204030203" pitchFamily="34" charset="0"/>
              </a:defRPr>
            </a:lvl1pPr>
          </a:lstStyle>
          <a:p>
            <a:r>
              <a:rPr lang="en-US" dirty="0"/>
              <a:t>Click to edit Master title text. Limit titles to 2 lines. Longer descriptions should be placed below</a:t>
            </a:r>
          </a:p>
        </p:txBody>
      </p:sp>
      <p:sp>
        <p:nvSpPr>
          <p:cNvPr id="17" name="Date Placeholder 3">
            <a:extLst>
              <a:ext uri="{FF2B5EF4-FFF2-40B4-BE49-F238E27FC236}">
                <a16:creationId xmlns:a16="http://schemas.microsoft.com/office/drawing/2014/main" id="{438DD076-3230-E743-B1C5-E5A77C97902B}"/>
              </a:ext>
            </a:extLst>
          </p:cNvPr>
          <p:cNvSpPr>
            <a:spLocks noGrp="1"/>
          </p:cNvSpPr>
          <p:nvPr>
            <p:ph type="dt" sz="half" idx="10"/>
          </p:nvPr>
        </p:nvSpPr>
        <p:spPr>
          <a:xfrm>
            <a:off x="15090" y="6518261"/>
            <a:ext cx="1259840" cy="348027"/>
          </a:xfrm>
          <a:prstGeom prst="rect">
            <a:avLst/>
          </a:prstGeom>
        </p:spPr>
        <p:txBody>
          <a:bodyPr/>
          <a:lstStyle>
            <a:lvl1pPr>
              <a:defRPr sz="1100">
                <a:solidFill>
                  <a:schemeClr val="tx1">
                    <a:lumMod val="50000"/>
                    <a:lumOff val="50000"/>
                  </a:schemeClr>
                </a:solidFill>
                <a:latin typeface="Lato" panose="020F0502020204030203" pitchFamily="34" charset="0"/>
                <a:cs typeface="Lato" panose="020F0502020204030203" pitchFamily="34" charset="0"/>
              </a:defRPr>
            </a:lvl1pPr>
          </a:lstStyle>
          <a:p>
            <a:endParaRPr lang="en-US" dirty="0"/>
          </a:p>
        </p:txBody>
      </p:sp>
      <p:grpSp>
        <p:nvGrpSpPr>
          <p:cNvPr id="12" name="Group 11">
            <a:extLst>
              <a:ext uri="{FF2B5EF4-FFF2-40B4-BE49-F238E27FC236}">
                <a16:creationId xmlns:a16="http://schemas.microsoft.com/office/drawing/2014/main" id="{B3993EC7-85C1-0144-8F75-A33B1181B309}"/>
              </a:ext>
            </a:extLst>
          </p:cNvPr>
          <p:cNvGrpSpPr/>
          <p:nvPr userDrawn="1"/>
        </p:nvGrpSpPr>
        <p:grpSpPr>
          <a:xfrm>
            <a:off x="9620161" y="96218"/>
            <a:ext cx="2571839" cy="613973"/>
            <a:chOff x="9620161" y="96218"/>
            <a:chExt cx="2571839" cy="613973"/>
          </a:xfrm>
        </p:grpSpPr>
        <p:grpSp>
          <p:nvGrpSpPr>
            <p:cNvPr id="13" name="Group 12">
              <a:extLst>
                <a:ext uri="{FF2B5EF4-FFF2-40B4-BE49-F238E27FC236}">
                  <a16:creationId xmlns:a16="http://schemas.microsoft.com/office/drawing/2014/main" id="{6596AFF5-EEE2-024A-A6A8-3C6DE2103754}"/>
                </a:ext>
                <a:ext uri="{C183D7F6-B498-43B3-948B-1728B52AA6E4}">
                  <adec:decorative xmlns:adec="http://schemas.microsoft.com/office/drawing/2017/decorative" val="1"/>
                </a:ext>
              </a:extLst>
            </p:cNvPr>
            <p:cNvGrpSpPr/>
            <p:nvPr userDrawn="1"/>
          </p:nvGrpSpPr>
          <p:grpSpPr>
            <a:xfrm>
              <a:off x="9620161" y="96218"/>
              <a:ext cx="2571839" cy="613973"/>
              <a:chOff x="9620161" y="96218"/>
              <a:chExt cx="2571839" cy="613973"/>
            </a:xfrm>
          </p:grpSpPr>
          <p:cxnSp>
            <p:nvCxnSpPr>
              <p:cNvPr id="16" name="Straight Arrow Connector 15">
                <a:extLst>
                  <a:ext uri="{FF2B5EF4-FFF2-40B4-BE49-F238E27FC236}">
                    <a16:creationId xmlns:a16="http://schemas.microsoft.com/office/drawing/2014/main" id="{C344340B-B400-D447-B9A7-D9AD077A0998}"/>
                  </a:ext>
                </a:extLst>
              </p:cNvPr>
              <p:cNvCxnSpPr>
                <a:cxnSpLocks/>
              </p:cNvCxnSpPr>
              <p:nvPr userDrawn="1"/>
            </p:nvCxnSpPr>
            <p:spPr>
              <a:xfrm>
                <a:off x="9620161" y="710191"/>
                <a:ext cx="2571839" cy="0"/>
              </a:xfrm>
              <a:prstGeom prst="straightConnector1">
                <a:avLst/>
              </a:prstGeom>
              <a:ln w="34925" cap="rnd">
                <a:solidFill>
                  <a:schemeClr val="accent3"/>
                </a:solidFill>
                <a:tailEnd type="none"/>
              </a:ln>
            </p:spPr>
            <p:style>
              <a:lnRef idx="1">
                <a:schemeClr val="accent1"/>
              </a:lnRef>
              <a:fillRef idx="0">
                <a:schemeClr val="accent1"/>
              </a:fillRef>
              <a:effectRef idx="0">
                <a:schemeClr val="accent1"/>
              </a:effectRef>
              <a:fontRef idx="minor">
                <a:schemeClr val="tx1"/>
              </a:fontRef>
            </p:style>
          </p:cxnSp>
          <p:pic>
            <p:nvPicPr>
              <p:cNvPr id="18" name="Graphic 17" descr="U.S. Department of Health and Human Services">
                <a:extLst>
                  <a:ext uri="{FF2B5EF4-FFF2-40B4-BE49-F238E27FC236}">
                    <a16:creationId xmlns:a16="http://schemas.microsoft.com/office/drawing/2014/main" id="{32965D91-206E-8E49-A79B-FC6657DF7A9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501949" y="96218"/>
                <a:ext cx="505811" cy="505811"/>
              </a:xfrm>
              <a:prstGeom prst="rect">
                <a:avLst/>
              </a:prstGeom>
            </p:spPr>
          </p:pic>
        </p:grpSp>
        <p:pic>
          <p:nvPicPr>
            <p:cNvPr id="14" name="Graphic 13">
              <a:extLst>
                <a:ext uri="{FF2B5EF4-FFF2-40B4-BE49-F238E27FC236}">
                  <a16:creationId xmlns:a16="http://schemas.microsoft.com/office/drawing/2014/main" id="{8DA418F9-6D93-974E-AA0B-597E9FB651A0}"/>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702892" y="139107"/>
              <a:ext cx="1572125" cy="414276"/>
            </a:xfrm>
            <a:prstGeom prst="rect">
              <a:avLst/>
            </a:prstGeom>
          </p:spPr>
        </p:pic>
      </p:grpSp>
      <p:sp>
        <p:nvSpPr>
          <p:cNvPr id="4" name="Footer Placeholder 1">
            <a:extLst>
              <a:ext uri="{FF2B5EF4-FFF2-40B4-BE49-F238E27FC236}">
                <a16:creationId xmlns:a16="http://schemas.microsoft.com/office/drawing/2014/main" id="{FB1C8B20-3B48-921A-13AB-6DE803D70D0F}"/>
              </a:ext>
            </a:extLst>
          </p:cNvPr>
          <p:cNvSpPr txBox="1">
            <a:spLocks/>
          </p:cNvSpPr>
          <p:nvPr userDrawn="1"/>
        </p:nvSpPr>
        <p:spPr>
          <a:xfrm>
            <a:off x="8077200" y="6492875"/>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r>
              <a:rPr lang="en-US" sz="1000"/>
              <a:t>Regenstrief</a:t>
            </a:r>
            <a:r>
              <a:rPr lang="en-US"/>
              <a:t> Institute, Inc.</a:t>
            </a:r>
            <a:endParaRPr lang="en-US" dirty="0"/>
          </a:p>
        </p:txBody>
      </p:sp>
    </p:spTree>
    <p:extLst>
      <p:ext uri="{BB962C8B-B14F-4D97-AF65-F5344CB8AC3E}">
        <p14:creationId xmlns:p14="http://schemas.microsoft.com/office/powerpoint/2010/main" val="123437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TextBox 3"/>
          <p:cNvSpPr txBox="1"/>
          <p:nvPr userDrawn="1"/>
        </p:nvSpPr>
        <p:spPr>
          <a:xfrm>
            <a:off x="334676" y="970579"/>
            <a:ext cx="11088914" cy="2331421"/>
          </a:xfrm>
          <a:prstGeom prst="rect">
            <a:avLst/>
          </a:prstGeom>
          <a:noFill/>
        </p:spPr>
        <p:txBody>
          <a:bodyPr wrap="square" rtlCol="0" anchor="ctr" anchorCtr="0">
            <a:noAutofit/>
          </a:bodyPr>
          <a:lstStyle/>
          <a:p>
            <a:pPr algn="ctr">
              <a:lnSpc>
                <a:spcPts val="6680"/>
              </a:lnSpc>
            </a:pPr>
            <a:r>
              <a:rPr lang="en-US" sz="6400" b="1" dirty="0">
                <a:solidFill>
                  <a:schemeClr val="tx1"/>
                </a:solidFill>
              </a:rPr>
              <a:t>Translating LOINC</a:t>
            </a:r>
          </a:p>
        </p:txBody>
      </p:sp>
      <p:sp>
        <p:nvSpPr>
          <p:cNvPr id="5" name="TextBox 4"/>
          <p:cNvSpPr txBox="1"/>
          <p:nvPr userDrawn="1"/>
        </p:nvSpPr>
        <p:spPr>
          <a:xfrm>
            <a:off x="589280" y="3398521"/>
            <a:ext cx="11088914" cy="634999"/>
          </a:xfrm>
          <a:prstGeom prst="rect">
            <a:avLst/>
          </a:prstGeom>
          <a:noFill/>
        </p:spPr>
        <p:txBody>
          <a:bodyPr wrap="square" rtlCol="0" anchor="ctr" anchorCtr="0">
            <a:noAutofit/>
          </a:bodyPr>
          <a:lstStyle/>
          <a:p>
            <a:pPr algn="ctr"/>
            <a:r>
              <a:rPr lang="en-US" sz="2400" spc="500" dirty="0">
                <a:solidFill>
                  <a:schemeClr val="tx1"/>
                </a:solidFill>
              </a:rPr>
              <a:t>4/5/2021</a:t>
            </a:r>
          </a:p>
        </p:txBody>
      </p:sp>
      <p:sp>
        <p:nvSpPr>
          <p:cNvPr id="6" name="TextBox 5"/>
          <p:cNvSpPr txBox="1"/>
          <p:nvPr userDrawn="1"/>
        </p:nvSpPr>
        <p:spPr>
          <a:xfrm>
            <a:off x="464457" y="4492171"/>
            <a:ext cx="11234057" cy="584775"/>
          </a:xfrm>
          <a:prstGeom prst="rect">
            <a:avLst/>
          </a:prstGeom>
          <a:noFill/>
        </p:spPr>
        <p:txBody>
          <a:bodyPr wrap="square" rtlCol="0">
            <a:spAutoFit/>
          </a:bodyPr>
          <a:lstStyle/>
          <a:p>
            <a:pPr algn="ctr"/>
            <a:r>
              <a:rPr lang="en-US" sz="3200" b="1" i="0" baseline="0" dirty="0">
                <a:solidFill>
                  <a:srgbClr val="29A9E1"/>
                </a:solidFill>
              </a:rPr>
              <a:t>John Hook</a:t>
            </a:r>
          </a:p>
        </p:txBody>
      </p:sp>
      <p:sp>
        <p:nvSpPr>
          <p:cNvPr id="2" name="Footer Placeholder 1">
            <a:extLst>
              <a:ext uri="{FF2B5EF4-FFF2-40B4-BE49-F238E27FC236}">
                <a16:creationId xmlns:a16="http://schemas.microsoft.com/office/drawing/2014/main" id="{81949EB2-E7BD-D4CF-3E53-38CE5FE47B8B}"/>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1311233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_Subtitle_&amp;_Content_Left">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BA8DC889-905D-42A3-BB80-FE85C4CE285C}"/>
              </a:ext>
            </a:extLst>
          </p:cNvPr>
          <p:cNvSpPr>
            <a:spLocks noGrp="1"/>
          </p:cNvSpPr>
          <p:nvPr>
            <p:ph type="body" sz="quarter" idx="13"/>
          </p:nvPr>
        </p:nvSpPr>
        <p:spPr>
          <a:xfrm>
            <a:off x="404429" y="1371600"/>
            <a:ext cx="7559164" cy="4756245"/>
          </a:xfrm>
        </p:spPr>
        <p:txBody>
          <a:bodyPr/>
          <a:lstStyle>
            <a:lvl1pPr marL="0" indent="0">
              <a:lnSpc>
                <a:spcPct val="120000"/>
              </a:lnSpc>
              <a:spcBef>
                <a:spcPts val="0"/>
              </a:spcBef>
              <a:buNone/>
              <a:defRPr sz="1800" b="0">
                <a:latin typeface="Avenir Next LT Pro" panose="020B0504020202020204" pitchFamily="34" charset="0"/>
              </a:defRPr>
            </a:lvl1pPr>
            <a:lvl2pPr marL="227013" indent="-227013">
              <a:lnSpc>
                <a:spcPct val="120000"/>
              </a:lnSpc>
              <a:spcBef>
                <a:spcPts val="0"/>
              </a:spcBef>
              <a:buSzPct val="110000"/>
              <a:buFont typeface="Arial Black" panose="020B0A04020102020204" pitchFamily="34" charset="0"/>
              <a:buChar char="●"/>
              <a:defRPr sz="1600">
                <a:latin typeface="Avenir Next LT Pro" panose="020B0504020202020204" pitchFamily="34" charset="0"/>
              </a:defRPr>
            </a:lvl2pPr>
            <a:lvl3pPr>
              <a:lnSpc>
                <a:spcPct val="120000"/>
              </a:lnSpc>
              <a:spcBef>
                <a:spcPts val="0"/>
              </a:spcBef>
              <a:defRPr sz="1500">
                <a:latin typeface="Avenir Next LT Pro" panose="020B0504020202020204" pitchFamily="34" charset="0"/>
              </a:defRPr>
            </a:lvl3pPr>
            <a:lvl4pPr>
              <a:lnSpc>
                <a:spcPct val="120000"/>
              </a:lnSpc>
              <a:spcBef>
                <a:spcPts val="0"/>
              </a:spcBef>
              <a:defRPr sz="1400">
                <a:latin typeface="Avenir Next LT Pro" panose="020B0504020202020204" pitchFamily="34" charset="0"/>
              </a:defRPr>
            </a:lvl4pPr>
            <a:lvl5pPr>
              <a:lnSpc>
                <a:spcPct val="120000"/>
              </a:lnSpc>
              <a:spcBef>
                <a:spcPts val="0"/>
              </a:spcBef>
              <a:defRPr sz="140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33B0F2C1-D60C-430A-A6F2-C484CD4CC3AD}"/>
              </a:ext>
            </a:extLst>
          </p:cNvPr>
          <p:cNvSpPr>
            <a:spLocks noGrp="1"/>
          </p:cNvSpPr>
          <p:nvPr>
            <p:ph type="title"/>
          </p:nvPr>
        </p:nvSpPr>
        <p:spPr>
          <a:xfrm>
            <a:off x="404429" y="283001"/>
            <a:ext cx="11567138" cy="498598"/>
          </a:xfrm>
        </p:spPr>
        <p:txBody>
          <a:bodyPr wrap="square" tIns="0" bIns="0" anchor="ctr" anchorCtr="0">
            <a:noAutofit/>
          </a:bodyPr>
          <a:lstStyle>
            <a:lvl1pPr algn="l">
              <a:defRPr lang="en-US" sz="3600" b="1" dirty="0">
                <a:solidFill>
                  <a:srgbClr val="000334"/>
                </a:solidFill>
                <a:latin typeface="Avenir Next LT Pro" panose="020B0504020202020204" pitchFamily="34" charset="0"/>
                <a:ea typeface="+mn-ea"/>
                <a:cs typeface="Poppins" pitchFamily="2" charset="77"/>
              </a:defRPr>
            </a:lvl1pPr>
          </a:lstStyle>
          <a:p>
            <a:pPr marL="0" lvl="0" defTabSz="457200"/>
            <a:r>
              <a:rPr lang="en-US"/>
              <a:t>Click to edit Master title style</a:t>
            </a:r>
          </a:p>
        </p:txBody>
      </p:sp>
      <p:sp>
        <p:nvSpPr>
          <p:cNvPr id="12" name="Rectangle 11">
            <a:extLst>
              <a:ext uri="{FF2B5EF4-FFF2-40B4-BE49-F238E27FC236}">
                <a16:creationId xmlns:a16="http://schemas.microsoft.com/office/drawing/2014/main" id="{BCE6623B-4A7E-4134-80EA-EC9E43B6F254}"/>
              </a:ext>
            </a:extLst>
          </p:cNvPr>
          <p:cNvSpPr/>
          <p:nvPr userDrawn="1"/>
        </p:nvSpPr>
        <p:spPr>
          <a:xfrm rot="16200000">
            <a:off x="-46286" y="611230"/>
            <a:ext cx="747898" cy="91440"/>
          </a:xfrm>
          <a:prstGeom prst="rect">
            <a:avLst/>
          </a:prstGeom>
          <a:solidFill>
            <a:srgbClr val="52D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3E994161-616A-47CB-B202-2780FC411836}"/>
              </a:ext>
            </a:extLst>
          </p:cNvPr>
          <p:cNvSpPr>
            <a:spLocks noGrp="1"/>
          </p:cNvSpPr>
          <p:nvPr>
            <p:ph type="body" idx="1"/>
          </p:nvPr>
        </p:nvSpPr>
        <p:spPr>
          <a:xfrm>
            <a:off x="404429" y="781599"/>
            <a:ext cx="11567138" cy="249299"/>
          </a:xfrm>
        </p:spPr>
        <p:txBody>
          <a:bodyPr wrap="none" tIns="0" bIns="0" anchor="ctr" anchorCtr="0">
            <a:noAutofit/>
          </a:bodyPr>
          <a:lstStyle>
            <a:lvl1pPr marL="0" indent="0" algn="l">
              <a:buNone/>
              <a:defRPr lang="en-US" sz="1800" b="0">
                <a:solidFill>
                  <a:srgbClr val="000334"/>
                </a:solidFill>
                <a:latin typeface="Avenir Next LT Pro" panose="020B0504020202020204" pitchFamily="34" charset="0"/>
                <a:cs typeface="Poppins" pitchFamily="2" charset="77"/>
              </a:defRPr>
            </a:lvl1pPr>
          </a:lstStyle>
          <a:p>
            <a:pPr marL="0" lvl="0" defTabSz="457200"/>
            <a:r>
              <a:rPr lang="en-US"/>
              <a:t>Click to edit Master text styles</a:t>
            </a:r>
          </a:p>
        </p:txBody>
      </p:sp>
      <p:sp>
        <p:nvSpPr>
          <p:cNvPr id="14" name="Picture Placeholder 12">
            <a:extLst>
              <a:ext uri="{FF2B5EF4-FFF2-40B4-BE49-F238E27FC236}">
                <a16:creationId xmlns:a16="http://schemas.microsoft.com/office/drawing/2014/main" id="{D9D3128C-2D34-4C92-A5AC-BADFCA80897D}"/>
              </a:ext>
            </a:extLst>
          </p:cNvPr>
          <p:cNvSpPr>
            <a:spLocks noGrp="1"/>
          </p:cNvSpPr>
          <p:nvPr>
            <p:ph type="pic" sz="quarter" idx="10" hasCustomPrompt="1"/>
          </p:nvPr>
        </p:nvSpPr>
        <p:spPr>
          <a:xfrm>
            <a:off x="7963592" y="1371600"/>
            <a:ext cx="3997081" cy="4756245"/>
          </a:xfrm>
        </p:spPr>
        <p:txBody>
          <a:bodyPr anchor="t"/>
          <a:lstStyle>
            <a:lvl1pPr marL="0" indent="0" algn="ctr">
              <a:buNone/>
              <a:defRPr/>
            </a:lvl1pPr>
          </a:lstStyle>
          <a:p>
            <a:r>
              <a:rPr lang="en-US"/>
              <a:t>Click icon to add photo or graphic</a:t>
            </a:r>
          </a:p>
        </p:txBody>
      </p:sp>
      <p:sp>
        <p:nvSpPr>
          <p:cNvPr id="2" name="Footer Placeholder 1">
            <a:extLst>
              <a:ext uri="{FF2B5EF4-FFF2-40B4-BE49-F238E27FC236}">
                <a16:creationId xmlns:a16="http://schemas.microsoft.com/office/drawing/2014/main" id="{6F29C0FF-43FD-584D-8371-D1CAEE67A4CB}"/>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580934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086D35-190A-F699-971F-AC7205E42D94}"/>
              </a:ext>
            </a:extLst>
          </p:cNvPr>
          <p:cNvPicPr>
            <a:picLocks noGrp="1" noRot="1" noChangeAspect="1" noMove="1" noResize="1" noEditPoints="1" noAdjustHandles="1" noChangeArrowheads="1" noChangeShapeType="1" noCrop="1"/>
          </p:cNvPicPr>
          <p:nvPr/>
        </p:nvPicPr>
        <p:blipFill>
          <a:blip r:embed="rId2">
            <a:alphaModFix amt="5000"/>
          </a:blip>
          <a:stretch>
            <a:fillRect/>
          </a:stretch>
        </p:blipFill>
        <p:spPr>
          <a:xfrm>
            <a:off x="341649" y="3216431"/>
            <a:ext cx="11850351" cy="5172183"/>
          </a:xfrm>
          <a:prstGeom prst="rect">
            <a:avLst/>
          </a:prstGeom>
        </p:spPr>
      </p:pic>
      <p:sp>
        <p:nvSpPr>
          <p:cNvPr id="2" name="Title 1">
            <a:extLst>
              <a:ext uri="{FF2B5EF4-FFF2-40B4-BE49-F238E27FC236}">
                <a16:creationId xmlns:a16="http://schemas.microsoft.com/office/drawing/2014/main" id="{4E321A11-1A9C-4881-F95A-477E4EC97AB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6200" spc="-1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42194C0-E2ED-945F-8413-019A6A4C2A4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3200" baseline="0">
                <a:solidFill>
                  <a:schemeClr val="accent3"/>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descr="A blue and white sign with white text&#10;&#10;AI-generated content may be incorrect.">
            <a:extLst>
              <a:ext uri="{FF2B5EF4-FFF2-40B4-BE49-F238E27FC236}">
                <a16:creationId xmlns:a16="http://schemas.microsoft.com/office/drawing/2014/main" id="{C04D105D-EC87-B0D2-6275-F9566F7D8E38}"/>
              </a:ext>
            </a:extLst>
          </p:cNvPr>
          <p:cNvPicPr>
            <a:picLocks noGrp="1" noRot="1" noChangeAspect="1" noMove="1" noResize="1" noEditPoints="1" noAdjustHandles="1" noChangeArrowheads="1" noChangeShapeType="1" noCrop="1"/>
          </p:cNvPicPr>
          <p:nvPr/>
        </p:nvPicPr>
        <p:blipFill>
          <a:blip r:embed="rId3"/>
          <a:stretch>
            <a:fillRect/>
          </a:stretch>
        </p:blipFill>
        <p:spPr>
          <a:xfrm>
            <a:off x="8330167" y="5200070"/>
            <a:ext cx="3401849" cy="1291250"/>
          </a:xfrm>
          <a:prstGeom prst="rect">
            <a:avLst/>
          </a:prstGeom>
        </p:spPr>
      </p:pic>
      <p:sp>
        <p:nvSpPr>
          <p:cNvPr id="5" name="Footer Placeholder 1">
            <a:extLst>
              <a:ext uri="{FF2B5EF4-FFF2-40B4-BE49-F238E27FC236}">
                <a16:creationId xmlns:a16="http://schemas.microsoft.com/office/drawing/2014/main" id="{DB02F348-95A1-0889-750C-C902685C2214}"/>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849150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FA48-B087-C49A-C6D4-529E78FB0B97}"/>
              </a:ext>
            </a:extLst>
          </p:cNvPr>
          <p:cNvSpPr>
            <a:spLocks noGrp="1"/>
          </p:cNvSpPr>
          <p:nvPr>
            <p:ph type="title"/>
          </p:nvPr>
        </p:nvSpPr>
        <p:spPr>
          <a:xfrm>
            <a:off x="920261" y="353402"/>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482F2F7-384C-26CC-271C-788BB7F2E04C}"/>
              </a:ext>
            </a:extLst>
          </p:cNvPr>
          <p:cNvSpPr>
            <a:spLocks noGrp="1"/>
          </p:cNvSpPr>
          <p:nvPr>
            <p:ph idx="1"/>
          </p:nvPr>
        </p:nvSpPr>
        <p:spPr>
          <a:xfrm>
            <a:off x="920261" y="1813902"/>
            <a:ext cx="10515600" cy="4690696"/>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1">
            <a:extLst>
              <a:ext uri="{FF2B5EF4-FFF2-40B4-BE49-F238E27FC236}">
                <a16:creationId xmlns:a16="http://schemas.microsoft.com/office/drawing/2014/main" id="{59240D50-5448-4091-F747-45808162D547}"/>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985178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D12BE-DB44-0E11-EFE9-2D5FFA5F45A6}"/>
              </a:ext>
            </a:extLst>
          </p:cNvPr>
          <p:cNvSpPr>
            <a:spLocks noGrp="1"/>
          </p:cNvSpPr>
          <p:nvPr>
            <p:ph type="title"/>
          </p:nvPr>
        </p:nvSpPr>
        <p:spPr>
          <a:xfrm>
            <a:off x="913911" y="1826968"/>
            <a:ext cx="10515600" cy="3061555"/>
          </a:xfrm>
          <a:prstGeom prst="rect">
            <a:avLst/>
          </a:prstGeom>
        </p:spPr>
        <p:txBody>
          <a:bodyPr anchor="b"/>
          <a:lstStyle>
            <a:lvl1pPr>
              <a:defRPr sz="6000" spc="-100" baseline="0"/>
            </a:lvl1pPr>
          </a:lstStyle>
          <a:p>
            <a:r>
              <a:rPr lang="en-US" dirty="0"/>
              <a:t>Click to edit Master title style</a:t>
            </a:r>
          </a:p>
        </p:txBody>
      </p:sp>
      <p:sp>
        <p:nvSpPr>
          <p:cNvPr id="3" name="Text Placeholder 2">
            <a:extLst>
              <a:ext uri="{FF2B5EF4-FFF2-40B4-BE49-F238E27FC236}">
                <a16:creationId xmlns:a16="http://schemas.microsoft.com/office/drawing/2014/main" id="{030D7E36-A62D-32E2-82CD-80E61C026040}"/>
              </a:ext>
            </a:extLst>
          </p:cNvPr>
          <p:cNvSpPr>
            <a:spLocks noGrp="1"/>
          </p:cNvSpPr>
          <p:nvPr>
            <p:ph type="body" idx="1"/>
          </p:nvPr>
        </p:nvSpPr>
        <p:spPr>
          <a:xfrm>
            <a:off x="913911" y="4888523"/>
            <a:ext cx="10515600" cy="1318357"/>
          </a:xfrm>
          <a:prstGeom prst="rect">
            <a:avLst/>
          </a:prstGeom>
        </p:spPr>
        <p:txBody>
          <a:bodyPr/>
          <a:lstStyle>
            <a:lvl1pPr marL="0" indent="0">
              <a:buNone/>
              <a:defRPr sz="2400" baseline="0">
                <a:solidFill>
                  <a:schemeClr val="accent3"/>
                </a:solidFill>
                <a:latin typeface="Lato" panose="020F0502020204030203"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Footer Placeholder 1">
            <a:extLst>
              <a:ext uri="{FF2B5EF4-FFF2-40B4-BE49-F238E27FC236}">
                <a16:creationId xmlns:a16="http://schemas.microsoft.com/office/drawing/2014/main" id="{23060975-04EE-8B79-044F-C803C6B4E2E0}"/>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1487082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A725F-07DF-1A83-F334-CD0766D9EA1C}"/>
              </a:ext>
            </a:extLst>
          </p:cNvPr>
          <p:cNvSpPr>
            <a:spLocks noGrp="1"/>
          </p:cNvSpPr>
          <p:nvPr>
            <p:ph type="title"/>
          </p:nvPr>
        </p:nvSpPr>
        <p:spPr>
          <a:xfrm>
            <a:off x="920261" y="36512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AA4F69D-74D1-6F25-5024-893631AB8C80}"/>
              </a:ext>
            </a:extLst>
          </p:cNvPr>
          <p:cNvSpPr>
            <a:spLocks noGrp="1"/>
          </p:cNvSpPr>
          <p:nvPr>
            <p:ph sz="half" idx="1"/>
          </p:nvPr>
        </p:nvSpPr>
        <p:spPr>
          <a:xfrm>
            <a:off x="920261" y="1825625"/>
            <a:ext cx="5181600" cy="4667250"/>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B57618-EB76-CA6A-4B54-A3FCD7771511}"/>
              </a:ext>
            </a:extLst>
          </p:cNvPr>
          <p:cNvSpPr>
            <a:spLocks noGrp="1"/>
          </p:cNvSpPr>
          <p:nvPr>
            <p:ph sz="half" idx="2"/>
          </p:nvPr>
        </p:nvSpPr>
        <p:spPr>
          <a:xfrm>
            <a:off x="6254261" y="1825625"/>
            <a:ext cx="5181600" cy="4667250"/>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1">
            <a:extLst>
              <a:ext uri="{FF2B5EF4-FFF2-40B4-BE49-F238E27FC236}">
                <a16:creationId xmlns:a16="http://schemas.microsoft.com/office/drawing/2014/main" id="{3395512D-5AC5-45C8-D96E-1593BB98AFA9}"/>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743227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FE9E1-116F-69AC-DA7F-9B99F1ECF00F}"/>
              </a:ext>
            </a:extLst>
          </p:cNvPr>
          <p:cNvSpPr>
            <a:spLocks noGrp="1"/>
          </p:cNvSpPr>
          <p:nvPr>
            <p:ph type="title"/>
          </p:nvPr>
        </p:nvSpPr>
        <p:spPr>
          <a:xfrm>
            <a:off x="921849" y="365125"/>
            <a:ext cx="10515600" cy="1325563"/>
          </a:xfrm>
          <a:prstGeom prst="rect">
            <a:avLst/>
          </a:prstGeo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83C429A-791D-24B9-E415-FB75A3C7749E}"/>
              </a:ext>
            </a:extLst>
          </p:cNvPr>
          <p:cNvSpPr>
            <a:spLocks noGrp="1"/>
          </p:cNvSpPr>
          <p:nvPr>
            <p:ph type="body" idx="1"/>
          </p:nvPr>
        </p:nvSpPr>
        <p:spPr>
          <a:xfrm>
            <a:off x="921849" y="1681163"/>
            <a:ext cx="5157787" cy="823912"/>
          </a:xfrm>
          <a:prstGeom prst="rect">
            <a:avLst/>
          </a:prstGeom>
        </p:spPr>
        <p:txBody>
          <a:bodyPr anchor="b"/>
          <a:lstStyle>
            <a:lvl1pPr marL="0" indent="0">
              <a:buNone/>
              <a:defRPr sz="2800" b="0" i="0" baseline="0">
                <a:solidFill>
                  <a:schemeClr val="tx2"/>
                </a:solidFill>
                <a:latin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2390CDF-40E5-771E-3C0E-56AAF770F903}"/>
              </a:ext>
            </a:extLst>
          </p:cNvPr>
          <p:cNvSpPr>
            <a:spLocks noGrp="1"/>
          </p:cNvSpPr>
          <p:nvPr>
            <p:ph sz="half" idx="2"/>
          </p:nvPr>
        </p:nvSpPr>
        <p:spPr>
          <a:xfrm>
            <a:off x="921849" y="2505075"/>
            <a:ext cx="5157787" cy="3987800"/>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834404E-DFE5-72BD-1BF6-258785A23758}"/>
              </a:ext>
            </a:extLst>
          </p:cNvPr>
          <p:cNvSpPr>
            <a:spLocks noGrp="1"/>
          </p:cNvSpPr>
          <p:nvPr>
            <p:ph type="body" sz="quarter" idx="3"/>
          </p:nvPr>
        </p:nvSpPr>
        <p:spPr>
          <a:xfrm>
            <a:off x="6254261" y="1681163"/>
            <a:ext cx="5183188" cy="823912"/>
          </a:xfrm>
          <a:prstGeom prst="rect">
            <a:avLst/>
          </a:prstGeom>
        </p:spPr>
        <p:txBody>
          <a:bodyPr anchor="b"/>
          <a:lstStyle>
            <a:lvl1pPr marL="0" indent="0">
              <a:buNone/>
              <a:defRPr sz="2800" b="0" i="0" baseline="0">
                <a:solidFill>
                  <a:schemeClr val="tx2"/>
                </a:solidFill>
                <a:latin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F5444B-FE4F-011A-CE72-E864D91C376E}"/>
              </a:ext>
            </a:extLst>
          </p:cNvPr>
          <p:cNvSpPr>
            <a:spLocks noGrp="1"/>
          </p:cNvSpPr>
          <p:nvPr>
            <p:ph sz="quarter" idx="4"/>
          </p:nvPr>
        </p:nvSpPr>
        <p:spPr>
          <a:xfrm>
            <a:off x="6254261" y="2505075"/>
            <a:ext cx="5183188" cy="3987800"/>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
            <a:extLst>
              <a:ext uri="{FF2B5EF4-FFF2-40B4-BE49-F238E27FC236}">
                <a16:creationId xmlns:a16="http://schemas.microsoft.com/office/drawing/2014/main" id="{63D59883-485D-1C0A-4810-080C6E1E020F}"/>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1253506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24A5-3C30-EE74-B0C1-4FC6AA82C07B}"/>
              </a:ext>
            </a:extLst>
          </p:cNvPr>
          <p:cNvSpPr>
            <a:spLocks noGrp="1"/>
          </p:cNvSpPr>
          <p:nvPr>
            <p:ph type="title"/>
          </p:nvPr>
        </p:nvSpPr>
        <p:spPr/>
        <p:txBody>
          <a:bodyPr/>
          <a:lstStyle/>
          <a:p>
            <a:r>
              <a:rPr lang="en-US"/>
              <a:t>Click to edit Master title style</a:t>
            </a:r>
          </a:p>
        </p:txBody>
      </p:sp>
      <p:sp>
        <p:nvSpPr>
          <p:cNvPr id="4" name="Footer Placeholder 1">
            <a:extLst>
              <a:ext uri="{FF2B5EF4-FFF2-40B4-BE49-F238E27FC236}">
                <a16:creationId xmlns:a16="http://schemas.microsoft.com/office/drawing/2014/main" id="{AB7ED1C0-88ED-7BF8-70A0-B441BFE32595}"/>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3651130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5FC8B5B6-1FDD-058B-A749-8237F88095E3}"/>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1697816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p:cNvSpPr>
            <a:spLocks noGrp="1"/>
          </p:cNvSpPr>
          <p:nvPr>
            <p:ph type="title"/>
          </p:nvPr>
        </p:nvSpPr>
        <p:spPr>
          <a:xfrm>
            <a:off x="838200" y="568036"/>
            <a:ext cx="10515600" cy="1122652"/>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DCDDB5BB-17E9-C5E8-2584-8636138428ED}"/>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602777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9C2C-158E-3DEA-1C01-7C347F9AB74A}"/>
              </a:ext>
            </a:extLst>
          </p:cNvPr>
          <p:cNvSpPr>
            <a:spLocks noGrp="1"/>
          </p:cNvSpPr>
          <p:nvPr>
            <p:ph type="title"/>
          </p:nvPr>
        </p:nvSpPr>
        <p:spPr>
          <a:xfrm>
            <a:off x="921849"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F824BB-3A9E-65F5-2600-A450E1BCC71C}"/>
              </a:ext>
            </a:extLst>
          </p:cNvPr>
          <p:cNvSpPr>
            <a:spLocks noGrp="1"/>
          </p:cNvSpPr>
          <p:nvPr>
            <p:ph idx="1"/>
          </p:nvPr>
        </p:nvSpPr>
        <p:spPr>
          <a:xfrm>
            <a:off x="5265249" y="987425"/>
            <a:ext cx="6172200" cy="5413375"/>
          </a:xfrm>
          <a:prstGeom prst="rect">
            <a:avLst/>
          </a:prstGeom>
        </p:spPr>
        <p:txBody>
          <a:bodyPr/>
          <a:lstStyle>
            <a:lvl1pPr>
              <a:lnSpc>
                <a:spcPct val="100000"/>
              </a:lnSpc>
              <a:defRPr sz="3200" baseline="0">
                <a:latin typeface="Lato" panose="020F0502020204030203" pitchFamily="34" charset="0"/>
              </a:defRPr>
            </a:lvl1pPr>
            <a:lvl2pPr>
              <a:lnSpc>
                <a:spcPct val="100000"/>
              </a:lnSpc>
              <a:defRPr sz="2800" baseline="0">
                <a:latin typeface="Lato" panose="020F0502020204030203" pitchFamily="34" charset="0"/>
              </a:defRPr>
            </a:lvl2pPr>
            <a:lvl3pPr>
              <a:lnSpc>
                <a:spcPct val="100000"/>
              </a:lnSpc>
              <a:defRPr sz="2400" baseline="0">
                <a:latin typeface="Lato" panose="020F0502020204030203" pitchFamily="34" charset="0"/>
              </a:defRPr>
            </a:lvl3pPr>
            <a:lvl4pPr>
              <a:lnSpc>
                <a:spcPct val="100000"/>
              </a:lnSpc>
              <a:defRPr sz="2000" baseline="0">
                <a:latin typeface="Lato" panose="020F0502020204030203" pitchFamily="34" charset="0"/>
              </a:defRPr>
            </a:lvl4pPr>
            <a:lvl5pPr>
              <a:lnSpc>
                <a:spcPct val="100000"/>
              </a:lnSpc>
              <a:defRPr sz="2000" baseline="0">
                <a:latin typeface="Lato" panose="020F050202020403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7486D85-B3DA-98E5-8395-4FBC1C2F922A}"/>
              </a:ext>
            </a:extLst>
          </p:cNvPr>
          <p:cNvSpPr>
            <a:spLocks noGrp="1"/>
          </p:cNvSpPr>
          <p:nvPr>
            <p:ph type="body" sz="half" idx="2"/>
          </p:nvPr>
        </p:nvSpPr>
        <p:spPr>
          <a:xfrm>
            <a:off x="921849" y="2057400"/>
            <a:ext cx="3932237" cy="4343400"/>
          </a:xfrm>
          <a:prstGeom prst="rect">
            <a:avLst/>
          </a:prstGeom>
        </p:spPr>
        <p:txBody>
          <a:bodyPr/>
          <a:lstStyle>
            <a:lvl1pPr marL="0" indent="0">
              <a:lnSpc>
                <a:spcPct val="100000"/>
              </a:lnSpc>
              <a:buNone/>
              <a:defRPr sz="1600" baseline="0">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1">
            <a:extLst>
              <a:ext uri="{FF2B5EF4-FFF2-40B4-BE49-F238E27FC236}">
                <a16:creationId xmlns:a16="http://schemas.microsoft.com/office/drawing/2014/main" id="{9A8C2E92-C6E3-9E66-164A-5AC474843FD2}"/>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815209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5CAB33-05DB-308A-D05D-FD4F9EE9801E}"/>
              </a:ext>
            </a:extLst>
          </p:cNvPr>
          <p:cNvPicPr>
            <a:picLocks noChangeAspect="1"/>
          </p:cNvPicPr>
          <p:nvPr/>
        </p:nvPicPr>
        <p:blipFill>
          <a:blip r:embed="rId2"/>
          <a:stretch>
            <a:fillRect/>
          </a:stretch>
        </p:blipFill>
        <p:spPr>
          <a:xfrm>
            <a:off x="2269434" y="790588"/>
            <a:ext cx="7772400" cy="3964858"/>
          </a:xfrm>
          <a:prstGeom prst="rect">
            <a:avLst/>
          </a:prstGeom>
        </p:spPr>
      </p:pic>
      <p:sp>
        <p:nvSpPr>
          <p:cNvPr id="5" name="TextBox 4">
            <a:extLst>
              <a:ext uri="{FF2B5EF4-FFF2-40B4-BE49-F238E27FC236}">
                <a16:creationId xmlns:a16="http://schemas.microsoft.com/office/drawing/2014/main" id="{1B1CBA05-CCE9-4E9F-A142-D37049059AB5}"/>
              </a:ext>
            </a:extLst>
          </p:cNvPr>
          <p:cNvSpPr txBox="1"/>
          <p:nvPr/>
        </p:nvSpPr>
        <p:spPr>
          <a:xfrm>
            <a:off x="5826056" y="1823384"/>
            <a:ext cx="659155" cy="1746632"/>
          </a:xfrm>
          <a:prstGeom prst="rect">
            <a:avLst/>
          </a:prstGeom>
          <a:noFill/>
        </p:spPr>
        <p:txBody>
          <a:bodyPr wrap="none" rtlCol="0">
            <a:spAutoFit/>
          </a:bodyPr>
          <a:lstStyle/>
          <a:p>
            <a:pPr algn="ctr">
              <a:lnSpc>
                <a:spcPts val="4260"/>
              </a:lnSpc>
            </a:pPr>
            <a:r>
              <a:rPr lang="en-US" sz="4800" b="1" i="0" baseline="0" dirty="0">
                <a:solidFill>
                  <a:schemeClr val="accent3"/>
                </a:solidFill>
                <a:latin typeface="Lato" panose="020F0502020204030203" pitchFamily="34" charset="0"/>
              </a:rPr>
              <a:t>A</a:t>
            </a:r>
          </a:p>
          <a:p>
            <a:pPr algn="ctr">
              <a:lnSpc>
                <a:spcPts val="4260"/>
              </a:lnSpc>
            </a:pPr>
            <a:r>
              <a:rPr lang="en-US" sz="4800" b="1" i="0" baseline="0" dirty="0">
                <a:solidFill>
                  <a:schemeClr val="accent3"/>
                </a:solidFill>
                <a:latin typeface="Lato" panose="020F0502020204030203" pitchFamily="34" charset="0"/>
              </a:rPr>
              <a:t>N</a:t>
            </a:r>
          </a:p>
          <a:p>
            <a:pPr algn="ctr">
              <a:lnSpc>
                <a:spcPts val="4260"/>
              </a:lnSpc>
            </a:pPr>
            <a:r>
              <a:rPr lang="en-US" sz="4800" b="1" i="0" baseline="0" dirty="0">
                <a:solidFill>
                  <a:schemeClr val="accent3"/>
                </a:solidFill>
                <a:latin typeface="Lato" panose="020F0502020204030203" pitchFamily="34" charset="0"/>
              </a:rPr>
              <a:t>D</a:t>
            </a:r>
          </a:p>
        </p:txBody>
      </p:sp>
    </p:spTree>
    <p:extLst>
      <p:ext uri="{BB962C8B-B14F-4D97-AF65-F5344CB8AC3E}">
        <p14:creationId xmlns:p14="http://schemas.microsoft.com/office/powerpoint/2010/main" val="1523420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9C9B-1D12-F8DB-DE82-AC0B1AE86D11}"/>
              </a:ext>
            </a:extLst>
          </p:cNvPr>
          <p:cNvSpPr>
            <a:spLocks noGrp="1"/>
          </p:cNvSpPr>
          <p:nvPr>
            <p:ph type="title"/>
          </p:nvPr>
        </p:nvSpPr>
        <p:spPr>
          <a:xfrm>
            <a:off x="921849"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2D17CD4-2883-CE51-EE7E-C83827339779}"/>
              </a:ext>
            </a:extLst>
          </p:cNvPr>
          <p:cNvSpPr>
            <a:spLocks noGrp="1"/>
          </p:cNvSpPr>
          <p:nvPr>
            <p:ph type="pic" idx="1"/>
          </p:nvPr>
        </p:nvSpPr>
        <p:spPr>
          <a:xfrm>
            <a:off x="5265249" y="987425"/>
            <a:ext cx="6172200" cy="5413375"/>
          </a:xfrm>
          <a:prstGeom prst="rect">
            <a:avLst/>
          </a:prstGeom>
        </p:spPr>
        <p:txBody>
          <a:bodyPr/>
          <a:lstStyle>
            <a:lvl1pPr marL="0" indent="0">
              <a:buNone/>
              <a:defRPr sz="3200">
                <a:latin typeface="Lato" panose="020F050202020403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42058715-7EC9-EF87-6014-DB2ED73004AC}"/>
              </a:ext>
            </a:extLst>
          </p:cNvPr>
          <p:cNvSpPr>
            <a:spLocks noGrp="1"/>
          </p:cNvSpPr>
          <p:nvPr>
            <p:ph type="body" sz="half" idx="2"/>
          </p:nvPr>
        </p:nvSpPr>
        <p:spPr>
          <a:xfrm>
            <a:off x="921849" y="2057400"/>
            <a:ext cx="3932237" cy="4343400"/>
          </a:xfrm>
          <a:prstGeom prst="rect">
            <a:avLst/>
          </a:prstGeom>
        </p:spPr>
        <p:txBody>
          <a:bodyPr/>
          <a:lstStyle>
            <a:lvl1pPr marL="0" indent="0">
              <a:lnSpc>
                <a:spcPct val="100000"/>
              </a:lnSpc>
              <a:buNone/>
              <a:defRPr sz="1600" baseline="0">
                <a:latin typeface="Lato" panose="020F05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1">
            <a:extLst>
              <a:ext uri="{FF2B5EF4-FFF2-40B4-BE49-F238E27FC236}">
                <a16:creationId xmlns:a16="http://schemas.microsoft.com/office/drawing/2014/main" id="{DFEA93C5-EEFB-C80B-C473-EAE805A36280}"/>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3283836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 Body, white">
  <p:cSld name="Title + Body, white">
    <p:spTree>
      <p:nvGrpSpPr>
        <p:cNvPr id="1" name="Shape 31"/>
        <p:cNvGrpSpPr/>
        <p:nvPr/>
      </p:nvGrpSpPr>
      <p:grpSpPr>
        <a:xfrm>
          <a:off x="0" y="0"/>
          <a:ext cx="0" cy="0"/>
          <a:chOff x="0" y="0"/>
          <a:chExt cx="0" cy="0"/>
        </a:xfrm>
      </p:grpSpPr>
      <p:sp>
        <p:nvSpPr>
          <p:cNvPr id="32" name="Google Shape;32;p76"/>
          <p:cNvSpPr txBox="1">
            <a:spLocks noGrp="1"/>
          </p:cNvSpPr>
          <p:nvPr>
            <p:ph type="title"/>
          </p:nvPr>
        </p:nvSpPr>
        <p:spPr>
          <a:xfrm>
            <a:off x="885084" y="513068"/>
            <a:ext cx="9871560" cy="783361"/>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SzPts val="4400"/>
              <a:buNone/>
              <a:defRPr sz="3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6"/>
          <p:cNvSpPr txBox="1">
            <a:spLocks noGrp="1"/>
          </p:cNvSpPr>
          <p:nvPr>
            <p:ph type="body" idx="1"/>
          </p:nvPr>
        </p:nvSpPr>
        <p:spPr>
          <a:xfrm>
            <a:off x="885084" y="1882390"/>
            <a:ext cx="9871560" cy="419006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Font typeface="NTR"/>
              <a:buChar char="-"/>
              <a:defRPr>
                <a:solidFill>
                  <a:schemeClr val="dk1"/>
                </a:solidFill>
                <a:latin typeface="Lato" panose="020F0502020204030203" pitchFamily="34" charset="0"/>
                <a:ea typeface="Lato" panose="020F0502020204030203" pitchFamily="34" charset="0"/>
                <a:cs typeface="Lato" panose="020F0502020204030203" pitchFamily="34" charset="0"/>
                <a:sym typeface="Archivo Light"/>
              </a:defRPr>
            </a:lvl1pPr>
            <a:lvl2pPr marL="914400" lvl="1" indent="-381000" algn="l">
              <a:lnSpc>
                <a:spcPct val="90000"/>
              </a:lnSpc>
              <a:spcBef>
                <a:spcPts val="500"/>
              </a:spcBef>
              <a:spcAft>
                <a:spcPts val="0"/>
              </a:spcAft>
              <a:buSzPts val="2400"/>
              <a:buFont typeface="NTR"/>
              <a:buChar char="-"/>
              <a:defRPr>
                <a:solidFill>
                  <a:schemeClr val="accent4"/>
                </a:solidFill>
                <a:latin typeface="Archivo Light"/>
                <a:ea typeface="Archivo Light"/>
                <a:cs typeface="Archivo Light"/>
                <a:sym typeface="Archivo Light"/>
              </a:defRPr>
            </a:lvl2pPr>
            <a:lvl3pPr marL="1371600" lvl="2" indent="-355600" algn="l">
              <a:lnSpc>
                <a:spcPct val="90000"/>
              </a:lnSpc>
              <a:spcBef>
                <a:spcPts val="500"/>
              </a:spcBef>
              <a:spcAft>
                <a:spcPts val="0"/>
              </a:spcAft>
              <a:buSzPts val="2000"/>
              <a:buFont typeface="NTR"/>
              <a:buChar char="-"/>
              <a:defRPr>
                <a:solidFill>
                  <a:schemeClr val="lt1"/>
                </a:solidFill>
                <a:latin typeface="Archivo Light"/>
                <a:ea typeface="Archivo Light"/>
                <a:cs typeface="Archivo Light"/>
                <a:sym typeface="Archivo Light"/>
              </a:defRPr>
            </a:lvl3pPr>
            <a:lvl4pPr marL="1828800" lvl="3" indent="-342900" algn="l">
              <a:lnSpc>
                <a:spcPct val="90000"/>
              </a:lnSpc>
              <a:spcBef>
                <a:spcPts val="500"/>
              </a:spcBef>
              <a:spcAft>
                <a:spcPts val="0"/>
              </a:spcAft>
              <a:buSzPts val="1800"/>
              <a:buFont typeface="NTR"/>
              <a:buChar char="-"/>
              <a:defRPr>
                <a:solidFill>
                  <a:schemeClr val="accent6"/>
                </a:solidFill>
                <a:latin typeface="Archivo Light"/>
                <a:ea typeface="Archivo Light"/>
                <a:cs typeface="Archivo Light"/>
                <a:sym typeface="Archivo Light"/>
              </a:defRPr>
            </a:lvl4pPr>
            <a:lvl5pPr marL="2286000" lvl="4" indent="-342900" algn="l">
              <a:lnSpc>
                <a:spcPct val="90000"/>
              </a:lnSpc>
              <a:spcBef>
                <a:spcPts val="500"/>
              </a:spcBef>
              <a:spcAft>
                <a:spcPts val="0"/>
              </a:spcAft>
              <a:buSzPts val="1800"/>
              <a:buFont typeface="NTR"/>
              <a:buChar char="-"/>
              <a:defRPr>
                <a:solidFill>
                  <a:schemeClr val="dk1"/>
                </a:solidFill>
                <a:latin typeface="Archivo Light"/>
                <a:ea typeface="Archivo Light"/>
                <a:cs typeface="Archivo Light"/>
                <a:sym typeface="Archivo Ligh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dirty="0"/>
          </a:p>
        </p:txBody>
      </p:sp>
      <p:sp>
        <p:nvSpPr>
          <p:cNvPr id="2" name="Footer Placeholder 1">
            <a:extLst>
              <a:ext uri="{FF2B5EF4-FFF2-40B4-BE49-F238E27FC236}">
                <a16:creationId xmlns:a16="http://schemas.microsoft.com/office/drawing/2014/main" id="{1C73E8E1-C644-3D00-4489-4C8F4696DF1F}"/>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defRPr>
            </a:lvl1pPr>
          </a:lstStyle>
          <a:p>
            <a:r>
              <a:rPr lang="en-US" dirty="0"/>
              <a:t>© Regenstrief Institute, Inc.</a:t>
            </a:r>
          </a:p>
        </p:txBody>
      </p:sp>
    </p:spTree>
    <p:extLst>
      <p:ext uri="{BB962C8B-B14F-4D97-AF65-F5344CB8AC3E}">
        <p14:creationId xmlns:p14="http://schemas.microsoft.com/office/powerpoint/2010/main" val="296023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Normal">
  <p:cSld name="Normal">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609600" y="963654"/>
            <a:ext cx="10972800" cy="179986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5"/>
          <p:cNvSpPr txBox="1">
            <a:spLocks noGrp="1"/>
          </p:cNvSpPr>
          <p:nvPr>
            <p:ph type="body" idx="1"/>
          </p:nvPr>
        </p:nvSpPr>
        <p:spPr>
          <a:xfrm>
            <a:off x="609601" y="4876801"/>
            <a:ext cx="5964238" cy="145288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29A9E1"/>
              </a:buClr>
              <a:buSzPts val="2800"/>
              <a:buFont typeface="Lato"/>
              <a:buNone/>
              <a:defRPr sz="2800" b="0" i="0" u="none" strike="noStrike" cap="none">
                <a:solidFill>
                  <a:srgbClr val="29A9E1"/>
                </a:solidFill>
                <a:latin typeface="Lato"/>
                <a:ea typeface="Lato"/>
                <a:cs typeface="Lato"/>
                <a:sym typeface="Lato"/>
              </a:defRPr>
            </a:lvl1pPr>
            <a:lvl2pPr marL="914400" marR="0" lvl="1" indent="-228600" algn="l" rtl="0">
              <a:lnSpc>
                <a:spcPct val="90000"/>
              </a:lnSpc>
              <a:spcBef>
                <a:spcPts val="5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228600" algn="l" rtl="0">
              <a:lnSpc>
                <a:spcPct val="90000"/>
              </a:lnSpc>
              <a:spcBef>
                <a:spcPts val="500"/>
              </a:spcBef>
              <a:spcAft>
                <a:spcPts val="0"/>
              </a:spcAft>
              <a:buClr>
                <a:schemeClr val="dk1"/>
              </a:buClr>
              <a:buSzPts val="2000"/>
              <a:buFont typeface="Lato"/>
              <a:buNone/>
              <a:defRPr sz="2000" b="0" i="0" u="none" strike="noStrike" cap="none">
                <a:solidFill>
                  <a:schemeClr val="dk1"/>
                </a:solidFill>
                <a:latin typeface="Lato"/>
                <a:ea typeface="Lato"/>
                <a:cs typeface="Lato"/>
                <a:sym typeface="Lato"/>
              </a:defRPr>
            </a:lvl3pPr>
            <a:lvl4pPr marL="1828800" marR="0" lvl="3" indent="-228600" algn="l" rtl="0">
              <a:lnSpc>
                <a:spcPct val="90000"/>
              </a:lnSpc>
              <a:spcBef>
                <a:spcPts val="50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4pPr>
            <a:lvl5pPr marL="2286000" marR="0" lvl="4" indent="-228600" algn="l" rtl="0">
              <a:lnSpc>
                <a:spcPct val="90000"/>
              </a:lnSpc>
              <a:spcBef>
                <a:spcPts val="50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endParaRPr/>
          </a:p>
        </p:txBody>
      </p:sp>
      <p:sp>
        <p:nvSpPr>
          <p:cNvPr id="3" name="Footer Placeholder 1">
            <a:extLst>
              <a:ext uri="{FF2B5EF4-FFF2-40B4-BE49-F238E27FC236}">
                <a16:creationId xmlns:a16="http://schemas.microsoft.com/office/drawing/2014/main" id="{DA9E46DB-208C-1679-E7B9-8F8FDF11ED09}"/>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648509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atin typeface="Lato" panose="020F0502020204030203" pitchFamily="34" charset="0"/>
              </a:defRPr>
            </a:lvl1pPr>
          </a:lstStyle>
          <a:p>
            <a:r>
              <a:rPr dirty="0"/>
              <a:t>Slide Subtitle</a:t>
            </a:r>
          </a:p>
        </p:txBody>
      </p:sp>
      <p:sp>
        <p:nvSpPr>
          <p:cNvPr id="44" name="Body Level One…"/>
          <p:cNvSpPr txBox="1">
            <a:spLocks noGrp="1"/>
          </p:cNvSpPr>
          <p:nvPr>
            <p:ph type="body" idx="1" hasCustomPrompt="1"/>
          </p:nvPr>
        </p:nvSpPr>
        <p:spPr>
          <a:prstGeom prst="rect">
            <a:avLst/>
          </a:prstGeo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r>
              <a:rPr dirty="0"/>
              <a:t>Slide bullet text</a:t>
            </a:r>
          </a:p>
          <a:p>
            <a:pPr lvl="1"/>
            <a:endParaRPr dirty="0"/>
          </a:p>
          <a:p>
            <a:pPr lvl="2"/>
            <a:endParaRPr dirty="0"/>
          </a:p>
          <a:p>
            <a:pPr lvl="3"/>
            <a:endParaRPr dirty="0"/>
          </a:p>
          <a:p>
            <a:pPr lvl="4"/>
            <a:endParaRPr dirty="0"/>
          </a:p>
        </p:txBody>
      </p:sp>
      <p:sp>
        <p:nvSpPr>
          <p:cNvPr id="3" name="Footer Placeholder 1">
            <a:extLst>
              <a:ext uri="{FF2B5EF4-FFF2-40B4-BE49-F238E27FC236}">
                <a16:creationId xmlns:a16="http://schemas.microsoft.com/office/drawing/2014/main" id="{D8BACA1B-52DD-08D4-679F-47797BED2EAF}"/>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36273846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Section Title</a:t>
            </a:r>
          </a:p>
        </p:txBody>
      </p:sp>
      <p:sp>
        <p:nvSpPr>
          <p:cNvPr id="3" name="Footer Placeholder 1">
            <a:extLst>
              <a:ext uri="{FF2B5EF4-FFF2-40B4-BE49-F238E27FC236}">
                <a16:creationId xmlns:a16="http://schemas.microsoft.com/office/drawing/2014/main" id="{6FCD5317-24E1-D3A0-92B6-58A0AA805EDA}"/>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183132259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603250" y="539750"/>
            <a:ext cx="10985500" cy="717475"/>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atin typeface="Lato" panose="020F0502020204030203" pitchFamily="34" charset="0"/>
              </a:defRPr>
            </a:lvl1pPr>
          </a:lstStyle>
          <a:p>
            <a:r>
              <a:rPr dirty="0"/>
              <a:t>Slide Subtitle</a:t>
            </a:r>
          </a:p>
        </p:txBody>
      </p:sp>
      <p:sp>
        <p:nvSpPr>
          <p:cNvPr id="4" name="Footer Placeholder 1">
            <a:extLst>
              <a:ext uri="{FF2B5EF4-FFF2-40B4-BE49-F238E27FC236}">
                <a16:creationId xmlns:a16="http://schemas.microsoft.com/office/drawing/2014/main" id="{599252E1-FE81-DB50-B6F1-FC5FEA85B81B}"/>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49972099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lank" userDrawn="1">
  <p:cSld name="1_Blank">
    <p:spTree>
      <p:nvGrpSpPr>
        <p:cNvPr id="1" name="Shape 482"/>
        <p:cNvGrpSpPr/>
        <p:nvPr/>
      </p:nvGrpSpPr>
      <p:grpSpPr>
        <a:xfrm>
          <a:off x="0" y="0"/>
          <a:ext cx="0" cy="0"/>
          <a:chOff x="0" y="0"/>
          <a:chExt cx="0" cy="0"/>
        </a:xfrm>
      </p:grpSpPr>
      <p:sp>
        <p:nvSpPr>
          <p:cNvPr id="483" name="Google Shape;483;p34"/>
          <p:cNvSpPr txBox="1">
            <a:spLocks noGrp="1"/>
          </p:cNvSpPr>
          <p:nvPr>
            <p:ph type="title"/>
          </p:nvPr>
        </p:nvSpPr>
        <p:spPr>
          <a:xfrm>
            <a:off x="296952" y="258725"/>
            <a:ext cx="8879312" cy="937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E2E36"/>
              </a:buClr>
              <a:buSzPts val="4800"/>
              <a:buNone/>
              <a:defRPr sz="4800" b="1">
                <a:solidFill>
                  <a:srgbClr val="2E2E36"/>
                </a:solidFill>
              </a:defRPr>
            </a:lvl1pPr>
            <a:lvl2pPr lvl="1" rtl="0">
              <a:spcBef>
                <a:spcPts val="0"/>
              </a:spcBef>
              <a:spcAft>
                <a:spcPts val="0"/>
              </a:spcAft>
              <a:buClr>
                <a:srgbClr val="2E2E36"/>
              </a:buClr>
              <a:buSzPts val="1400"/>
              <a:buNone/>
              <a:defRPr>
                <a:solidFill>
                  <a:srgbClr val="2E2E36"/>
                </a:solidFill>
              </a:defRPr>
            </a:lvl2pPr>
            <a:lvl3pPr lvl="2" rtl="0">
              <a:spcBef>
                <a:spcPts val="0"/>
              </a:spcBef>
              <a:spcAft>
                <a:spcPts val="0"/>
              </a:spcAft>
              <a:buClr>
                <a:srgbClr val="2E2E36"/>
              </a:buClr>
              <a:buSzPts val="1400"/>
              <a:buNone/>
              <a:defRPr>
                <a:solidFill>
                  <a:srgbClr val="2E2E36"/>
                </a:solidFill>
              </a:defRPr>
            </a:lvl3pPr>
            <a:lvl4pPr lvl="3" rtl="0">
              <a:spcBef>
                <a:spcPts val="0"/>
              </a:spcBef>
              <a:spcAft>
                <a:spcPts val="0"/>
              </a:spcAft>
              <a:buClr>
                <a:srgbClr val="2E2E36"/>
              </a:buClr>
              <a:buSzPts val="1400"/>
              <a:buNone/>
              <a:defRPr>
                <a:solidFill>
                  <a:srgbClr val="2E2E36"/>
                </a:solidFill>
              </a:defRPr>
            </a:lvl4pPr>
            <a:lvl5pPr lvl="4" rtl="0">
              <a:spcBef>
                <a:spcPts val="0"/>
              </a:spcBef>
              <a:spcAft>
                <a:spcPts val="0"/>
              </a:spcAft>
              <a:buClr>
                <a:srgbClr val="2E2E36"/>
              </a:buClr>
              <a:buSzPts val="1400"/>
              <a:buNone/>
              <a:defRPr>
                <a:solidFill>
                  <a:srgbClr val="2E2E36"/>
                </a:solidFill>
              </a:defRPr>
            </a:lvl5pPr>
            <a:lvl6pPr lvl="5" rtl="0">
              <a:spcBef>
                <a:spcPts val="0"/>
              </a:spcBef>
              <a:spcAft>
                <a:spcPts val="0"/>
              </a:spcAft>
              <a:buClr>
                <a:srgbClr val="2E2E36"/>
              </a:buClr>
              <a:buSzPts val="1400"/>
              <a:buNone/>
              <a:defRPr>
                <a:solidFill>
                  <a:srgbClr val="2E2E36"/>
                </a:solidFill>
              </a:defRPr>
            </a:lvl6pPr>
            <a:lvl7pPr lvl="6" rtl="0">
              <a:spcBef>
                <a:spcPts val="0"/>
              </a:spcBef>
              <a:spcAft>
                <a:spcPts val="0"/>
              </a:spcAft>
              <a:buClr>
                <a:srgbClr val="2E2E36"/>
              </a:buClr>
              <a:buSzPts val="1400"/>
              <a:buNone/>
              <a:defRPr>
                <a:solidFill>
                  <a:srgbClr val="2E2E36"/>
                </a:solidFill>
              </a:defRPr>
            </a:lvl7pPr>
            <a:lvl8pPr lvl="7" rtl="0">
              <a:spcBef>
                <a:spcPts val="0"/>
              </a:spcBef>
              <a:spcAft>
                <a:spcPts val="0"/>
              </a:spcAft>
              <a:buClr>
                <a:srgbClr val="2E2E36"/>
              </a:buClr>
              <a:buSzPts val="1400"/>
              <a:buNone/>
              <a:defRPr>
                <a:solidFill>
                  <a:srgbClr val="2E2E36"/>
                </a:solidFill>
              </a:defRPr>
            </a:lvl8pPr>
            <a:lvl9pPr lvl="8" rtl="0">
              <a:spcBef>
                <a:spcPts val="0"/>
              </a:spcBef>
              <a:spcAft>
                <a:spcPts val="0"/>
              </a:spcAft>
              <a:buClr>
                <a:srgbClr val="2E2E36"/>
              </a:buClr>
              <a:buSzPts val="1400"/>
              <a:buNone/>
              <a:defRPr>
                <a:solidFill>
                  <a:srgbClr val="2E2E36"/>
                </a:solidFill>
              </a:defRPr>
            </a:lvl9pPr>
          </a:lstStyle>
          <a:p>
            <a:r>
              <a:rPr lang="en-US"/>
              <a:t>Click to edit Master title style</a:t>
            </a:r>
            <a:endParaRPr/>
          </a:p>
        </p:txBody>
      </p:sp>
      <p:sp>
        <p:nvSpPr>
          <p:cNvPr id="484" name="Google Shape;484;p34"/>
          <p:cNvSpPr txBox="1">
            <a:spLocks noGrp="1"/>
          </p:cNvSpPr>
          <p:nvPr>
            <p:ph type="body" idx="1"/>
          </p:nvPr>
        </p:nvSpPr>
        <p:spPr>
          <a:xfrm>
            <a:off x="296952" y="1408675"/>
            <a:ext cx="9929586" cy="5190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Char char="●"/>
              <a:defRPr>
                <a:solidFill>
                  <a:schemeClr val="dk1"/>
                </a:solidFill>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Slide Number Placeholder 1">
            <a:extLst>
              <a:ext uri="{FF2B5EF4-FFF2-40B4-BE49-F238E27FC236}">
                <a16:creationId xmlns:a16="http://schemas.microsoft.com/office/drawing/2014/main" id="{FD48046B-0405-DD2B-BC3B-533C03DA8837}"/>
              </a:ext>
            </a:extLst>
          </p:cNvPr>
          <p:cNvSpPr>
            <a:spLocks noGrp="1"/>
          </p:cNvSpPr>
          <p:nvPr>
            <p:ph type="sldNum" idx="10"/>
          </p:nvPr>
        </p:nvSpPr>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2118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hart Placeholder 2"/>
          <p:cNvSpPr>
            <a:spLocks noGrp="1"/>
          </p:cNvSpPr>
          <p:nvPr>
            <p:ph type="chart" sz="half" idx="1"/>
          </p:nvPr>
        </p:nvSpPr>
        <p:spPr>
          <a:xfrm>
            <a:off x="609600" y="1600201"/>
            <a:ext cx="5384800" cy="4525963"/>
          </a:xfrm>
          <a:prstGeom prst="rect">
            <a:avLst/>
          </a:prstGeom>
        </p:spPr>
        <p:txBody>
          <a:bodyPr/>
          <a:lstStyle/>
          <a:p>
            <a:pPr lvl="0"/>
            <a:endParaRPr lang="en-US" noProof="0"/>
          </a:p>
        </p:txBody>
      </p:sp>
      <p:sp>
        <p:nvSpPr>
          <p:cNvPr id="4" name="Text Placeholder 3"/>
          <p:cNvSpPr>
            <a:spLocks noGrp="1"/>
          </p:cNvSpPr>
          <p:nvPr>
            <p:ph type="body" sz="half" idx="2"/>
          </p:nvPr>
        </p:nvSpPr>
        <p:spPr>
          <a:xfrm>
            <a:off x="6197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r>
              <a:rPr lang="en-US" dirty="0">
                <a:latin typeface="Aharoni" panose="02010803020104030203" pitchFamily="2" charset="-79"/>
              </a:rPr>
              <a:t>  # </a:t>
            </a:r>
            <a:fld id="{9158F5A2-BF5A-42AC-9C0D-F2F2C5BF5A03}" type="slidenum">
              <a:rPr lang="en-US" smtClean="0">
                <a:latin typeface="Aharoni" panose="02010803020104030203" pitchFamily="2" charset="-79"/>
              </a:rPr>
              <a:pPr>
                <a:defRPr/>
              </a:pPr>
              <a:t>‹#›</a:t>
            </a:fld>
            <a:endParaRPr lang="en-US" dirty="0">
              <a:latin typeface="Aharoni" panose="02010803020104030203" pitchFamily="2" charset="-79"/>
            </a:endParaRPr>
          </a:p>
        </p:txBody>
      </p:sp>
    </p:spTree>
    <p:extLst>
      <p:ext uri="{BB962C8B-B14F-4D97-AF65-F5344CB8AC3E}">
        <p14:creationId xmlns:p14="http://schemas.microsoft.com/office/powerpoint/2010/main" val="17182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0381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838200" y="568036"/>
            <a:ext cx="10515600" cy="1122652"/>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719DE33B-2210-051F-B716-9BFCB1CCCE58}"/>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4059473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98A77-2D91-9D4A-3FED-08FC4251FB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131783-93EB-C11A-93DB-592B13A4978C}"/>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C4B4B90-25E5-AEA0-0D19-62CE940224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171073-D29D-154D-5A56-558FB25D98A3}"/>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043827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Title_&amp;_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7AA8BC-6160-489C-B345-531922CB4351}"/>
              </a:ext>
            </a:extLst>
          </p:cNvPr>
          <p:cNvSpPr>
            <a:spLocks noGrp="1"/>
          </p:cNvSpPr>
          <p:nvPr>
            <p:ph type="title"/>
          </p:nvPr>
        </p:nvSpPr>
        <p:spPr>
          <a:xfrm>
            <a:off x="404429" y="1822201"/>
            <a:ext cx="11567138" cy="498470"/>
          </a:xfrm>
        </p:spPr>
        <p:txBody>
          <a:bodyPr wrap="square" tIns="0" bIns="0">
            <a:spAutoFit/>
          </a:bodyPr>
          <a:lstStyle>
            <a:lvl1pPr>
              <a:defRPr lang="en-US" sz="3599" b="1" dirty="0">
                <a:solidFill>
                  <a:srgbClr val="000334"/>
                </a:solidFill>
                <a:latin typeface="Avenir Next LT Pro" panose="020B0504020202020204" pitchFamily="34" charset="0"/>
                <a:ea typeface="+mn-ea"/>
                <a:cs typeface="Poppins" pitchFamily="2" charset="77"/>
              </a:defRPr>
            </a:lvl1pPr>
          </a:lstStyle>
          <a:p>
            <a:pPr marL="0" lvl="0" defTabSz="457063"/>
            <a:r>
              <a:rPr lang="en-US"/>
              <a:t>Click to edit Master title style</a:t>
            </a:r>
          </a:p>
        </p:txBody>
      </p:sp>
      <p:sp>
        <p:nvSpPr>
          <p:cNvPr id="11" name="Text Placeholder 4">
            <a:extLst>
              <a:ext uri="{FF2B5EF4-FFF2-40B4-BE49-F238E27FC236}">
                <a16:creationId xmlns:a16="http://schemas.microsoft.com/office/drawing/2014/main" id="{4E03A474-A685-492B-B93C-FA9FB5B047F5}"/>
              </a:ext>
            </a:extLst>
          </p:cNvPr>
          <p:cNvSpPr>
            <a:spLocks noGrp="1"/>
          </p:cNvSpPr>
          <p:nvPr>
            <p:ph type="body" sz="quarter" idx="13"/>
          </p:nvPr>
        </p:nvSpPr>
        <p:spPr>
          <a:xfrm>
            <a:off x="1256340" y="1541051"/>
            <a:ext cx="9863316" cy="4281667"/>
          </a:xfrm>
        </p:spPr>
        <p:txBody>
          <a:bodyPr/>
          <a:lstStyle>
            <a:lvl1pPr marL="0" indent="0">
              <a:lnSpc>
                <a:spcPct val="110000"/>
              </a:lnSpc>
              <a:spcBef>
                <a:spcPts val="0"/>
              </a:spcBef>
              <a:buNone/>
              <a:defRPr sz="1799" b="1">
                <a:latin typeface="Avenir Next LT Pro" panose="020B0504020202020204" pitchFamily="34" charset="0"/>
              </a:defRPr>
            </a:lvl1pPr>
            <a:lvl2pPr marL="226945" indent="-226945">
              <a:lnSpc>
                <a:spcPct val="110000"/>
              </a:lnSpc>
              <a:spcBef>
                <a:spcPts val="0"/>
              </a:spcBef>
              <a:defRPr sz="1600">
                <a:latin typeface="Avenir Next LT Pro" panose="020B0504020202020204" pitchFamily="34" charset="0"/>
              </a:defRPr>
            </a:lvl2pPr>
            <a:lvl3pPr>
              <a:lnSpc>
                <a:spcPct val="110000"/>
              </a:lnSpc>
              <a:spcBef>
                <a:spcPts val="0"/>
              </a:spcBef>
              <a:defRPr sz="1500">
                <a:latin typeface="Avenir Next LT Pro" panose="020B0504020202020204" pitchFamily="34" charset="0"/>
              </a:defRPr>
            </a:lvl3pPr>
            <a:lvl4pPr>
              <a:lnSpc>
                <a:spcPct val="110000"/>
              </a:lnSpc>
              <a:spcBef>
                <a:spcPts val="0"/>
              </a:spcBef>
              <a:defRPr sz="1400">
                <a:latin typeface="Avenir Next LT Pro" panose="020B0504020202020204" pitchFamily="34" charset="0"/>
              </a:defRPr>
            </a:lvl4pPr>
            <a:lvl5pPr>
              <a:lnSpc>
                <a:spcPct val="110000"/>
              </a:lnSpc>
              <a:spcBef>
                <a:spcPts val="0"/>
              </a:spcBef>
              <a:defRPr sz="140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2586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Section Title with Description" userDrawn="1">
  <p:cSld name="Section Title with Description">
    <p:spTree>
      <p:nvGrpSpPr>
        <p:cNvPr id="1" name="Shape 34"/>
        <p:cNvGrpSpPr/>
        <p:nvPr/>
      </p:nvGrpSpPr>
      <p:grpSpPr>
        <a:xfrm>
          <a:off x="0" y="0"/>
          <a:ext cx="0" cy="0"/>
          <a:chOff x="0" y="0"/>
          <a:chExt cx="0" cy="0"/>
        </a:xfrm>
      </p:grpSpPr>
      <p:sp>
        <p:nvSpPr>
          <p:cNvPr id="39" name="Google Shape;39;p5"/>
          <p:cNvSpPr txBox="1">
            <a:spLocks noGrp="1"/>
          </p:cNvSpPr>
          <p:nvPr>
            <p:ph type="body" idx="1"/>
          </p:nvPr>
        </p:nvSpPr>
        <p:spPr>
          <a:xfrm>
            <a:off x="3720729" y="2192400"/>
            <a:ext cx="8398227" cy="40560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chemeClr val="lt1"/>
              </a:buClr>
              <a:buSzPts val="1600"/>
              <a:buChar char="●"/>
              <a:defRPr sz="1600">
                <a:solidFill>
                  <a:schemeClr val="lt1"/>
                </a:solidFill>
              </a:defRPr>
            </a:lvl1pPr>
            <a:lvl2pPr marL="914400" lvl="1" indent="-330200" rtl="0">
              <a:spcBef>
                <a:spcPts val="0"/>
              </a:spcBef>
              <a:spcAft>
                <a:spcPts val="0"/>
              </a:spcAft>
              <a:buClr>
                <a:schemeClr val="lt1"/>
              </a:buClr>
              <a:buSzPts val="1600"/>
              <a:buChar char="○"/>
              <a:defRPr sz="1600">
                <a:solidFill>
                  <a:schemeClr val="lt1"/>
                </a:solidFill>
              </a:defRPr>
            </a:lvl2pPr>
            <a:lvl3pPr marL="1371600" lvl="2" indent="-330200" rtl="0">
              <a:spcBef>
                <a:spcPts val="0"/>
              </a:spcBef>
              <a:spcAft>
                <a:spcPts val="0"/>
              </a:spcAft>
              <a:buClr>
                <a:schemeClr val="lt1"/>
              </a:buClr>
              <a:buSzPts val="1600"/>
              <a:buChar char="■"/>
              <a:defRPr sz="1600">
                <a:solidFill>
                  <a:schemeClr val="lt1"/>
                </a:solidFill>
              </a:defRPr>
            </a:lvl3pPr>
            <a:lvl4pPr marL="1828800" lvl="3" indent="-330200" rtl="0">
              <a:spcBef>
                <a:spcPts val="0"/>
              </a:spcBef>
              <a:spcAft>
                <a:spcPts val="0"/>
              </a:spcAft>
              <a:buClr>
                <a:schemeClr val="lt1"/>
              </a:buClr>
              <a:buSzPts val="1600"/>
              <a:buChar char="●"/>
              <a:defRPr sz="1600">
                <a:solidFill>
                  <a:schemeClr val="lt1"/>
                </a:solidFill>
              </a:defRPr>
            </a:lvl4pPr>
            <a:lvl5pPr marL="2286000" lvl="4" indent="-330200" rtl="0">
              <a:spcBef>
                <a:spcPts val="0"/>
              </a:spcBef>
              <a:spcAft>
                <a:spcPts val="0"/>
              </a:spcAft>
              <a:buClr>
                <a:schemeClr val="lt1"/>
              </a:buClr>
              <a:buSzPts val="1600"/>
              <a:buChar char="○"/>
              <a:defRPr sz="1600">
                <a:solidFill>
                  <a:schemeClr val="lt1"/>
                </a:solidFill>
              </a:defRPr>
            </a:lvl5pPr>
            <a:lvl6pPr marL="2743200" lvl="5" indent="-330200" rtl="0">
              <a:spcBef>
                <a:spcPts val="0"/>
              </a:spcBef>
              <a:spcAft>
                <a:spcPts val="0"/>
              </a:spcAft>
              <a:buClr>
                <a:schemeClr val="lt1"/>
              </a:buClr>
              <a:buSzPts val="1600"/>
              <a:buChar char="■"/>
              <a:defRPr sz="1600">
                <a:solidFill>
                  <a:schemeClr val="lt1"/>
                </a:solidFill>
              </a:defRPr>
            </a:lvl6pPr>
            <a:lvl7pPr marL="3200400" lvl="6" indent="-330200" rtl="0">
              <a:spcBef>
                <a:spcPts val="0"/>
              </a:spcBef>
              <a:spcAft>
                <a:spcPts val="0"/>
              </a:spcAft>
              <a:buClr>
                <a:schemeClr val="lt1"/>
              </a:buClr>
              <a:buSzPts val="1600"/>
              <a:buChar char="●"/>
              <a:defRPr sz="1600">
                <a:solidFill>
                  <a:schemeClr val="lt1"/>
                </a:solidFill>
              </a:defRPr>
            </a:lvl7pPr>
            <a:lvl8pPr marL="3657600" lvl="7" indent="-330200" rtl="0">
              <a:spcBef>
                <a:spcPts val="0"/>
              </a:spcBef>
              <a:spcAft>
                <a:spcPts val="0"/>
              </a:spcAft>
              <a:buClr>
                <a:schemeClr val="lt1"/>
              </a:buClr>
              <a:buSzPts val="1600"/>
              <a:buChar char="○"/>
              <a:defRPr sz="1600">
                <a:solidFill>
                  <a:schemeClr val="lt1"/>
                </a:solidFill>
              </a:defRPr>
            </a:lvl8pPr>
            <a:lvl9pPr marL="4114800" lvl="8" indent="-330200" rtl="0">
              <a:spcBef>
                <a:spcPts val="0"/>
              </a:spcBef>
              <a:spcAft>
                <a:spcPts val="0"/>
              </a:spcAft>
              <a:buClr>
                <a:schemeClr val="lt1"/>
              </a:buClr>
              <a:buSzPts val="1600"/>
              <a:buChar char="■"/>
              <a:defRPr sz="1600">
                <a:solidFill>
                  <a:schemeClr val="lt1"/>
                </a:solidFill>
              </a:defRPr>
            </a:lvl9pPr>
          </a:lstStyle>
          <a:p>
            <a:pPr lvl="0"/>
            <a:r>
              <a:rPr lang="en-US"/>
              <a:t>Click to edit Master text styles</a:t>
            </a:r>
          </a:p>
        </p:txBody>
      </p:sp>
      <p:sp>
        <p:nvSpPr>
          <p:cNvPr id="41" name="Google Shape;41;p5"/>
          <p:cNvSpPr txBox="1">
            <a:spLocks noGrp="1"/>
          </p:cNvSpPr>
          <p:nvPr>
            <p:ph type="subTitle" idx="2"/>
          </p:nvPr>
        </p:nvSpPr>
        <p:spPr>
          <a:xfrm>
            <a:off x="3725477" y="1516874"/>
            <a:ext cx="6430143" cy="61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sz="28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r>
              <a:rPr lang="en-US"/>
              <a:t>Click to edit Master subtitle style</a:t>
            </a:r>
            <a:endParaRPr/>
          </a:p>
        </p:txBody>
      </p:sp>
      <p:sp>
        <p:nvSpPr>
          <p:cNvPr id="42" name="Google Shape;42;p5"/>
          <p:cNvSpPr txBox="1">
            <a:spLocks noGrp="1"/>
          </p:cNvSpPr>
          <p:nvPr>
            <p:ph type="title"/>
          </p:nvPr>
        </p:nvSpPr>
        <p:spPr>
          <a:xfrm>
            <a:off x="3725477" y="498675"/>
            <a:ext cx="8384239" cy="101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4800"/>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 name="Google Shape;25;p4">
            <a:extLst>
              <a:ext uri="{FF2B5EF4-FFF2-40B4-BE49-F238E27FC236}">
                <a16:creationId xmlns:a16="http://schemas.microsoft.com/office/drawing/2014/main" id="{F5F3C385-8EE7-E11D-B6BB-FE44004E307E}"/>
              </a:ext>
            </a:extLst>
          </p:cNvPr>
          <p:cNvSpPr txBox="1">
            <a:spLocks/>
          </p:cNvSpPr>
          <p:nvPr userDrawn="1"/>
        </p:nvSpPr>
        <p:spPr>
          <a:xfrm>
            <a:off x="11449165" y="6370022"/>
            <a:ext cx="731591" cy="524700"/>
          </a:xfrm>
          <a:prstGeom prst="rect">
            <a:avLst/>
          </a:prstGeom>
          <a:noFill/>
          <a:ln>
            <a:noFill/>
          </a:ln>
        </p:spPr>
        <p:txBody>
          <a:bodyPr spcFirstLastPara="1" wrap="square" lIns="121875" tIns="121875" rIns="121875" bIns="12187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800" b="1" i="0" u="none" strike="noStrike" cap="none">
                <a:solidFill>
                  <a:schemeClr val="bg1"/>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9pPr>
          </a:lstStyle>
          <a:p>
            <a:fld id="{00000000-1234-1234-1234-123412341234}" type="slidenum">
              <a:rPr lang="en" sz="1800" smtClean="0"/>
              <a:pPr/>
              <a:t>‹#›</a:t>
            </a:fld>
            <a:endParaRPr lang="en" sz="1800" dirty="0"/>
          </a:p>
        </p:txBody>
      </p:sp>
    </p:spTree>
    <p:extLst>
      <p:ext uri="{BB962C8B-B14F-4D97-AF65-F5344CB8AC3E}">
        <p14:creationId xmlns:p14="http://schemas.microsoft.com/office/powerpoint/2010/main" val="8542081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E46962"/>
          </p15:clr>
        </p15:guide>
        <p15:guide id="2" pos="3839">
          <p15:clr>
            <a:srgbClr val="E46962"/>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and Content">
  <p:cSld name="1_Title and Content">
    <p:spTree>
      <p:nvGrpSpPr>
        <p:cNvPr id="1" name="Shape 13"/>
        <p:cNvGrpSpPr/>
        <p:nvPr/>
      </p:nvGrpSpPr>
      <p:grpSpPr>
        <a:xfrm>
          <a:off x="0" y="0"/>
          <a:ext cx="0" cy="0"/>
          <a:chOff x="0" y="0"/>
          <a:chExt cx="0" cy="0"/>
        </a:xfrm>
      </p:grpSpPr>
      <p:sp>
        <p:nvSpPr>
          <p:cNvPr id="14" name="Google Shape;14;p17"/>
          <p:cNvSpPr txBox="1">
            <a:spLocks noGrp="1"/>
          </p:cNvSpPr>
          <p:nvPr>
            <p:ph type="body" idx="1"/>
          </p:nvPr>
        </p:nvSpPr>
        <p:spPr>
          <a:xfrm>
            <a:off x="838200" y="1825625"/>
            <a:ext cx="10515600" cy="40381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Lato" panose="020F0502020204030203"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5" name="Google Shape;15;p17"/>
          <p:cNvSpPr txBox="1">
            <a:spLocks noGrp="1"/>
          </p:cNvSpPr>
          <p:nvPr>
            <p:ph type="title"/>
          </p:nvPr>
        </p:nvSpPr>
        <p:spPr>
          <a:xfrm>
            <a:off x="838200" y="568036"/>
            <a:ext cx="10515600" cy="11226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 name="Footer Placeholder 1">
            <a:extLst>
              <a:ext uri="{FF2B5EF4-FFF2-40B4-BE49-F238E27FC236}">
                <a16:creationId xmlns:a16="http://schemas.microsoft.com/office/drawing/2014/main" id="{DD8FBF6D-A533-51CA-266C-A0668CF7D514}"/>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2569676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EBF6-BDC1-6AEB-5C8B-975674EDBB7A}"/>
              </a:ext>
            </a:extLst>
          </p:cNvPr>
          <p:cNvSpPr>
            <a:spLocks noGrp="1"/>
          </p:cNvSpPr>
          <p:nvPr>
            <p:ph type="title"/>
          </p:nvPr>
        </p:nvSpPr>
        <p:spPr/>
        <p:txBody>
          <a:bodyPr/>
          <a:lstStyle/>
          <a:p>
            <a:r>
              <a:rPr lang="en-US"/>
              <a:t>Click to edit Master title style</a:t>
            </a:r>
          </a:p>
        </p:txBody>
      </p:sp>
      <p:sp>
        <p:nvSpPr>
          <p:cNvPr id="3" name="Footer Placeholder 1">
            <a:extLst>
              <a:ext uri="{FF2B5EF4-FFF2-40B4-BE49-F238E27FC236}">
                <a16:creationId xmlns:a16="http://schemas.microsoft.com/office/drawing/2014/main" id="{6DA17DF6-EE49-A178-C62A-4A39BB882A8B}"/>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15830058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1537AB-5270-CA3A-3325-48235BDCA3C3}"/>
              </a:ext>
            </a:extLst>
          </p:cNvPr>
          <p:cNvSpPr>
            <a:spLocks noGrp="1"/>
          </p:cNvSpPr>
          <p:nvPr>
            <p:ph type="ctrTitle"/>
          </p:nvPr>
        </p:nvSpPr>
        <p:spPr>
          <a:xfrm>
            <a:off x="1454427" y="1132302"/>
            <a:ext cx="9144000" cy="2387600"/>
          </a:xfrm>
          <a:prstGeom prst="rect">
            <a:avLst/>
          </a:prstGeom>
        </p:spPr>
        <p:txBody>
          <a:bodyPr anchor="b">
            <a:normAutofit/>
          </a:bodyPr>
          <a:lstStyle>
            <a:lvl1pPr algn="ctr">
              <a:defRPr sz="6200" spc="-100" baseline="0"/>
            </a:lvl1pPr>
          </a:lstStyle>
          <a:p>
            <a:r>
              <a:rPr lang="en-US"/>
              <a:t>Click to edit Master title style</a:t>
            </a:r>
            <a:endParaRPr lang="en-US" dirty="0"/>
          </a:p>
        </p:txBody>
      </p:sp>
      <p:sp>
        <p:nvSpPr>
          <p:cNvPr id="4" name="Subtitle 2">
            <a:extLst>
              <a:ext uri="{FF2B5EF4-FFF2-40B4-BE49-F238E27FC236}">
                <a16:creationId xmlns:a16="http://schemas.microsoft.com/office/drawing/2014/main" id="{F015E863-5C54-1AE2-9E5E-A34B59CF23D3}"/>
              </a:ext>
            </a:extLst>
          </p:cNvPr>
          <p:cNvSpPr>
            <a:spLocks noGrp="1"/>
          </p:cNvSpPr>
          <p:nvPr>
            <p:ph type="subTitle" idx="1"/>
          </p:nvPr>
        </p:nvSpPr>
        <p:spPr>
          <a:xfrm>
            <a:off x="1454427" y="3611977"/>
            <a:ext cx="9144000" cy="1655762"/>
          </a:xfrm>
          <a:prstGeom prst="rect">
            <a:avLst/>
          </a:prstGeom>
        </p:spPr>
        <p:txBody>
          <a:bodyPr/>
          <a:lstStyle>
            <a:lvl1pPr marL="0" indent="0" algn="ctr">
              <a:buNone/>
              <a:defRPr sz="3200" baseline="0">
                <a:solidFill>
                  <a:schemeClr val="accent3"/>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1">
            <a:extLst>
              <a:ext uri="{FF2B5EF4-FFF2-40B4-BE49-F238E27FC236}">
                <a16:creationId xmlns:a16="http://schemas.microsoft.com/office/drawing/2014/main" id="{8B0C6631-B0E0-27CD-043C-7A9AF335B74C}"/>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4155185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278713-02AE-0591-E7FE-09996FF95E52}"/>
              </a:ext>
            </a:extLst>
          </p:cNvPr>
          <p:cNvSpPr>
            <a:spLocks noGrp="1"/>
          </p:cNvSpPr>
          <p:nvPr>
            <p:ph type="title"/>
          </p:nvPr>
        </p:nvSpPr>
        <p:spPr>
          <a:xfrm>
            <a:off x="913911" y="1826968"/>
            <a:ext cx="10515600" cy="3061555"/>
          </a:xfrm>
          <a:prstGeom prst="rect">
            <a:avLst/>
          </a:prstGeom>
        </p:spPr>
        <p:txBody>
          <a:bodyPr anchor="b"/>
          <a:lstStyle>
            <a:lvl1pPr>
              <a:defRPr sz="6000" spc="-100" baseline="0"/>
            </a:lvl1pPr>
          </a:lstStyle>
          <a:p>
            <a:r>
              <a:rPr lang="en-US"/>
              <a:t>Click to edit Master title style</a:t>
            </a:r>
            <a:endParaRPr lang="en-US" dirty="0"/>
          </a:p>
        </p:txBody>
      </p:sp>
      <p:sp>
        <p:nvSpPr>
          <p:cNvPr id="4" name="Text Placeholder 2">
            <a:extLst>
              <a:ext uri="{FF2B5EF4-FFF2-40B4-BE49-F238E27FC236}">
                <a16:creationId xmlns:a16="http://schemas.microsoft.com/office/drawing/2014/main" id="{5F458891-66F8-1E4B-183B-B2DFF26951F4}"/>
              </a:ext>
            </a:extLst>
          </p:cNvPr>
          <p:cNvSpPr>
            <a:spLocks noGrp="1"/>
          </p:cNvSpPr>
          <p:nvPr>
            <p:ph type="body" idx="1"/>
          </p:nvPr>
        </p:nvSpPr>
        <p:spPr>
          <a:xfrm>
            <a:off x="913911" y="4888523"/>
            <a:ext cx="10515600" cy="1318357"/>
          </a:xfrm>
          <a:prstGeom prst="rect">
            <a:avLst/>
          </a:prstGeom>
        </p:spPr>
        <p:txBody>
          <a:bodyPr/>
          <a:lstStyle>
            <a:lvl1pPr marL="0" indent="0">
              <a:buNone/>
              <a:defRPr sz="2400" baseline="0">
                <a:solidFill>
                  <a:schemeClr val="accent3"/>
                </a:solidFill>
                <a:latin typeface="Lato" panose="020F0502020204030203"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2" name="Footer Placeholder 1">
            <a:extLst>
              <a:ext uri="{FF2B5EF4-FFF2-40B4-BE49-F238E27FC236}">
                <a16:creationId xmlns:a16="http://schemas.microsoft.com/office/drawing/2014/main" id="{83BCCA2B-55D3-9F56-A42F-B1B0A755C691}"/>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562994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D2D3-A6DE-EE7F-9F4A-7C3993396A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AA94BF-F502-AB8F-7DF1-BEE47810B1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1">
            <a:extLst>
              <a:ext uri="{FF2B5EF4-FFF2-40B4-BE49-F238E27FC236}">
                <a16:creationId xmlns:a16="http://schemas.microsoft.com/office/drawing/2014/main" id="{09E6A52E-B7B2-EDCC-625C-708211E54C3F}"/>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14811016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36F8-B7B7-1E59-7BBA-D1C0E2B33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859EBD-7887-D9A3-3BDF-F3A88CA6F2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45716787-1786-55FF-6114-A151CB8128C6}"/>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347688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344B-AA79-2918-244C-A76DC2FA75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8F76D5-05C8-7F7A-0AAC-18C9B412164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7" name="Footer Placeholder 1">
            <a:extLst>
              <a:ext uri="{FF2B5EF4-FFF2-40B4-BE49-F238E27FC236}">
                <a16:creationId xmlns:a16="http://schemas.microsoft.com/office/drawing/2014/main" id="{68358721-489D-8E73-19D4-0EB435790484}"/>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324258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1">
            <a:extLst>
              <a:ext uri="{FF2B5EF4-FFF2-40B4-BE49-F238E27FC236}">
                <a16:creationId xmlns:a16="http://schemas.microsoft.com/office/drawing/2014/main" id="{13BA635E-87A0-B525-507E-58EF16A16E31}"/>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36082398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2251-A078-3637-8DF9-27A1EB4770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3C6D07-2A3D-EC88-CF33-24459DC9EF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10EAAA-01B0-BB97-F1E2-A420571C3F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
            <a:extLst>
              <a:ext uri="{FF2B5EF4-FFF2-40B4-BE49-F238E27FC236}">
                <a16:creationId xmlns:a16="http://schemas.microsoft.com/office/drawing/2014/main" id="{A9AF4A95-1226-C4EC-7352-27447CEDF2ED}"/>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7715266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6E838-1332-0C02-0546-14F09E3D62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F64E03-1D05-B5B6-4CA8-844169343C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A5F1AC-1AAF-FE99-5523-F00A2C61B8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78D0D6-9D5A-57E4-2A63-432574C51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FAC1D-57EE-B8EB-3C89-4F79AB4ED0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1">
            <a:extLst>
              <a:ext uri="{FF2B5EF4-FFF2-40B4-BE49-F238E27FC236}">
                <a16:creationId xmlns:a16="http://schemas.microsoft.com/office/drawing/2014/main" id="{8DDC63CF-A5C2-F5C7-81B9-820CFCBCBC8F}"/>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23643012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1AAD-275F-906E-A721-156451781114}"/>
              </a:ext>
            </a:extLst>
          </p:cNvPr>
          <p:cNvSpPr>
            <a:spLocks noGrp="1"/>
          </p:cNvSpPr>
          <p:nvPr>
            <p:ph type="title"/>
          </p:nvPr>
        </p:nvSpPr>
        <p:spPr/>
        <p:txBody>
          <a:bodyPr/>
          <a:lstStyle/>
          <a:p>
            <a:r>
              <a:rPr lang="en-US"/>
              <a:t>Click to edit Master title style</a:t>
            </a:r>
          </a:p>
        </p:txBody>
      </p:sp>
      <p:sp>
        <p:nvSpPr>
          <p:cNvPr id="8" name="Footer Placeholder 1">
            <a:extLst>
              <a:ext uri="{FF2B5EF4-FFF2-40B4-BE49-F238E27FC236}">
                <a16:creationId xmlns:a16="http://schemas.microsoft.com/office/drawing/2014/main" id="{F8295206-790F-5FFA-6549-EB20560D8746}"/>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2775337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7936FA5E-DFC4-A815-0462-DD649FEDED46}"/>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1507118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48B7-700C-92BB-5488-3C989CB155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41F318-ED30-2A3E-17B7-9E45158330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53F9DC-4246-278B-B69F-05E24D1EA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1">
            <a:extLst>
              <a:ext uri="{FF2B5EF4-FFF2-40B4-BE49-F238E27FC236}">
                <a16:creationId xmlns:a16="http://schemas.microsoft.com/office/drawing/2014/main" id="{B107D8BF-E565-8061-11BE-C0C49568E762}"/>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5851375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91863-4354-D961-5CFC-94CBE5C9DF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5FA6FA-2CD4-459B-7342-5CEC88814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AA3D12-DAD7-40D1-2A39-E879B1A6B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1">
            <a:extLst>
              <a:ext uri="{FF2B5EF4-FFF2-40B4-BE49-F238E27FC236}">
                <a16:creationId xmlns:a16="http://schemas.microsoft.com/office/drawing/2014/main" id="{5E332FA5-A2FF-1F83-C5C7-26E1EE9C6BAB}"/>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21961963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5AD52-A11D-ECAD-D8A0-829A944B42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017645-0F85-A188-E9E8-1FF66FF702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35D9E80D-005F-6EC1-01E1-8B102F1D9FC9}"/>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25256344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C8E244-965C-CE1D-8EE2-7C634A30D5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D05C85-35A2-4CF4-7865-141E9F908C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975F57B7-DE1D-8AC2-8D28-52DB5C365023}"/>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12045276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itle and Content">
  <p:cSld name="1_Title and Content">
    <p:spTree>
      <p:nvGrpSpPr>
        <p:cNvPr id="1" name="Shape 13"/>
        <p:cNvGrpSpPr/>
        <p:nvPr/>
      </p:nvGrpSpPr>
      <p:grpSpPr>
        <a:xfrm>
          <a:off x="0" y="0"/>
          <a:ext cx="0" cy="0"/>
          <a:chOff x="0" y="0"/>
          <a:chExt cx="0" cy="0"/>
        </a:xfrm>
      </p:grpSpPr>
      <p:sp>
        <p:nvSpPr>
          <p:cNvPr id="14" name="Google Shape;14;p17"/>
          <p:cNvSpPr txBox="1">
            <a:spLocks noGrp="1"/>
          </p:cNvSpPr>
          <p:nvPr>
            <p:ph type="body" idx="1"/>
          </p:nvPr>
        </p:nvSpPr>
        <p:spPr>
          <a:xfrm>
            <a:off x="838200" y="1825625"/>
            <a:ext cx="10515600" cy="40381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17"/>
          <p:cNvSpPr txBox="1">
            <a:spLocks noGrp="1"/>
          </p:cNvSpPr>
          <p:nvPr>
            <p:ph type="title"/>
          </p:nvPr>
        </p:nvSpPr>
        <p:spPr>
          <a:xfrm>
            <a:off x="838200" y="568036"/>
            <a:ext cx="10515600" cy="11226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Footer Placeholder 1">
            <a:extLst>
              <a:ext uri="{FF2B5EF4-FFF2-40B4-BE49-F238E27FC236}">
                <a16:creationId xmlns:a16="http://schemas.microsoft.com/office/drawing/2014/main" id="{5F162975-1D5D-CB90-0974-5E14F4C78E2E}"/>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23936113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itle_Subtitle_&amp;_Content_Left">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BA8DC889-905D-42A3-BB80-FE85C4CE285C}"/>
              </a:ext>
            </a:extLst>
          </p:cNvPr>
          <p:cNvSpPr>
            <a:spLocks noGrp="1"/>
          </p:cNvSpPr>
          <p:nvPr>
            <p:ph type="body" sz="quarter" idx="13"/>
          </p:nvPr>
        </p:nvSpPr>
        <p:spPr>
          <a:xfrm>
            <a:off x="404429" y="1371600"/>
            <a:ext cx="7559164" cy="4756245"/>
          </a:xfrm>
        </p:spPr>
        <p:txBody>
          <a:bodyPr/>
          <a:lstStyle>
            <a:lvl1pPr marL="0" indent="0">
              <a:lnSpc>
                <a:spcPct val="120000"/>
              </a:lnSpc>
              <a:spcBef>
                <a:spcPts val="0"/>
              </a:spcBef>
              <a:buNone/>
              <a:defRPr sz="1800" b="0">
                <a:latin typeface="Avenir Next LT Pro" panose="020B0504020202020204" pitchFamily="34" charset="0"/>
              </a:defRPr>
            </a:lvl1pPr>
            <a:lvl2pPr marL="227013" indent="-227013">
              <a:lnSpc>
                <a:spcPct val="120000"/>
              </a:lnSpc>
              <a:spcBef>
                <a:spcPts val="0"/>
              </a:spcBef>
              <a:buSzPct val="110000"/>
              <a:buFont typeface="Arial Black" panose="020B0A04020102020204" pitchFamily="34" charset="0"/>
              <a:buChar char="●"/>
              <a:defRPr sz="1600">
                <a:latin typeface="Avenir Next LT Pro" panose="020B0504020202020204" pitchFamily="34" charset="0"/>
              </a:defRPr>
            </a:lvl2pPr>
            <a:lvl3pPr>
              <a:lnSpc>
                <a:spcPct val="120000"/>
              </a:lnSpc>
              <a:spcBef>
                <a:spcPts val="0"/>
              </a:spcBef>
              <a:defRPr sz="1500">
                <a:latin typeface="Avenir Next LT Pro" panose="020B0504020202020204" pitchFamily="34" charset="0"/>
              </a:defRPr>
            </a:lvl3pPr>
            <a:lvl4pPr>
              <a:lnSpc>
                <a:spcPct val="120000"/>
              </a:lnSpc>
              <a:spcBef>
                <a:spcPts val="0"/>
              </a:spcBef>
              <a:defRPr sz="1400">
                <a:latin typeface="Avenir Next LT Pro" panose="020B0504020202020204" pitchFamily="34" charset="0"/>
              </a:defRPr>
            </a:lvl4pPr>
            <a:lvl5pPr>
              <a:lnSpc>
                <a:spcPct val="120000"/>
              </a:lnSpc>
              <a:spcBef>
                <a:spcPts val="0"/>
              </a:spcBef>
              <a:defRPr sz="140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33B0F2C1-D60C-430A-A6F2-C484CD4CC3AD}"/>
              </a:ext>
            </a:extLst>
          </p:cNvPr>
          <p:cNvSpPr>
            <a:spLocks noGrp="1"/>
          </p:cNvSpPr>
          <p:nvPr>
            <p:ph type="title"/>
          </p:nvPr>
        </p:nvSpPr>
        <p:spPr>
          <a:xfrm>
            <a:off x="404429" y="283001"/>
            <a:ext cx="11567138" cy="498598"/>
          </a:xfrm>
        </p:spPr>
        <p:txBody>
          <a:bodyPr wrap="square" tIns="0" bIns="0" anchor="ctr" anchorCtr="0">
            <a:noAutofit/>
          </a:bodyPr>
          <a:lstStyle>
            <a:lvl1pPr algn="l">
              <a:defRPr lang="en-US" sz="3600" b="1" dirty="0">
                <a:solidFill>
                  <a:srgbClr val="000334"/>
                </a:solidFill>
                <a:latin typeface="Avenir Next LT Pro" panose="020B0504020202020204" pitchFamily="34" charset="0"/>
                <a:ea typeface="+mn-ea"/>
                <a:cs typeface="Poppins" pitchFamily="2" charset="77"/>
              </a:defRPr>
            </a:lvl1pPr>
          </a:lstStyle>
          <a:p>
            <a:pPr marL="0" lvl="0" defTabSz="457200"/>
            <a:r>
              <a:rPr lang="en-US"/>
              <a:t>Click to edit Master title style</a:t>
            </a:r>
          </a:p>
        </p:txBody>
      </p:sp>
      <p:sp>
        <p:nvSpPr>
          <p:cNvPr id="13" name="Text Placeholder 2">
            <a:extLst>
              <a:ext uri="{FF2B5EF4-FFF2-40B4-BE49-F238E27FC236}">
                <a16:creationId xmlns:a16="http://schemas.microsoft.com/office/drawing/2014/main" id="{3E994161-616A-47CB-B202-2780FC411836}"/>
              </a:ext>
            </a:extLst>
          </p:cNvPr>
          <p:cNvSpPr>
            <a:spLocks noGrp="1"/>
          </p:cNvSpPr>
          <p:nvPr>
            <p:ph type="body" idx="1"/>
          </p:nvPr>
        </p:nvSpPr>
        <p:spPr>
          <a:xfrm>
            <a:off x="404429" y="781599"/>
            <a:ext cx="11567138" cy="249299"/>
          </a:xfrm>
        </p:spPr>
        <p:txBody>
          <a:bodyPr wrap="none" tIns="0" bIns="0" anchor="ctr" anchorCtr="0">
            <a:noAutofit/>
          </a:bodyPr>
          <a:lstStyle>
            <a:lvl1pPr marL="0" indent="0" algn="l">
              <a:buNone/>
              <a:defRPr lang="en-US" sz="1800" b="0">
                <a:solidFill>
                  <a:srgbClr val="000334"/>
                </a:solidFill>
                <a:latin typeface="Avenir Next LT Pro" panose="020B0504020202020204" pitchFamily="34" charset="0"/>
                <a:cs typeface="Poppins" pitchFamily="2" charset="77"/>
              </a:defRPr>
            </a:lvl1pPr>
          </a:lstStyle>
          <a:p>
            <a:pPr marL="0" lvl="0" defTabSz="457200"/>
            <a:r>
              <a:rPr lang="en-US"/>
              <a:t>Click to edit Master text styles</a:t>
            </a:r>
          </a:p>
        </p:txBody>
      </p:sp>
      <p:sp>
        <p:nvSpPr>
          <p:cNvPr id="14" name="Picture Placeholder 12">
            <a:extLst>
              <a:ext uri="{FF2B5EF4-FFF2-40B4-BE49-F238E27FC236}">
                <a16:creationId xmlns:a16="http://schemas.microsoft.com/office/drawing/2014/main" id="{D9D3128C-2D34-4C92-A5AC-BADFCA80897D}"/>
              </a:ext>
            </a:extLst>
          </p:cNvPr>
          <p:cNvSpPr>
            <a:spLocks noGrp="1"/>
          </p:cNvSpPr>
          <p:nvPr>
            <p:ph type="pic" sz="quarter" idx="10" hasCustomPrompt="1"/>
          </p:nvPr>
        </p:nvSpPr>
        <p:spPr>
          <a:xfrm>
            <a:off x="7963592" y="1371600"/>
            <a:ext cx="3997081" cy="4756245"/>
          </a:xfrm>
        </p:spPr>
        <p:txBody>
          <a:bodyPr anchor="t"/>
          <a:lstStyle>
            <a:lvl1pPr marL="0" indent="0" algn="ctr">
              <a:buNone/>
              <a:defRPr/>
            </a:lvl1pPr>
          </a:lstStyle>
          <a:p>
            <a:r>
              <a:rPr lang="en-US"/>
              <a:t>Click icon to add photo or graphic</a:t>
            </a:r>
          </a:p>
        </p:txBody>
      </p:sp>
      <p:sp>
        <p:nvSpPr>
          <p:cNvPr id="2" name="Footer Placeholder 1">
            <a:extLst>
              <a:ext uri="{FF2B5EF4-FFF2-40B4-BE49-F238E27FC236}">
                <a16:creationId xmlns:a16="http://schemas.microsoft.com/office/drawing/2014/main" id="{3DF97BEC-B761-5463-175A-91CE222C0F18}"/>
              </a:ext>
            </a:extLst>
          </p:cNvPr>
          <p:cNvSpPr>
            <a:spLocks noGrp="1"/>
          </p:cNvSpPr>
          <p:nvPr>
            <p:ph type="ftr" sz="quarter" idx="14"/>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52558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
            <a:extLst>
              <a:ext uri="{FF2B5EF4-FFF2-40B4-BE49-F238E27FC236}">
                <a16:creationId xmlns:a16="http://schemas.microsoft.com/office/drawing/2014/main" id="{8CD9B996-AFD2-8FA8-AF1C-D966F3D66FE2}"/>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19656531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Title + Body, white">
  <p:cSld name="Title + Body, white">
    <p:spTree>
      <p:nvGrpSpPr>
        <p:cNvPr id="1" name="Shape 31"/>
        <p:cNvGrpSpPr/>
        <p:nvPr/>
      </p:nvGrpSpPr>
      <p:grpSpPr>
        <a:xfrm>
          <a:off x="0" y="0"/>
          <a:ext cx="0" cy="0"/>
          <a:chOff x="0" y="0"/>
          <a:chExt cx="0" cy="0"/>
        </a:xfrm>
      </p:grpSpPr>
      <p:sp>
        <p:nvSpPr>
          <p:cNvPr id="32" name="Google Shape;32;p76"/>
          <p:cNvSpPr txBox="1">
            <a:spLocks noGrp="1"/>
          </p:cNvSpPr>
          <p:nvPr>
            <p:ph type="title"/>
          </p:nvPr>
        </p:nvSpPr>
        <p:spPr>
          <a:xfrm>
            <a:off x="885084" y="513068"/>
            <a:ext cx="9871560" cy="783361"/>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SzPts val="4400"/>
              <a:buNone/>
              <a:defRPr sz="3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6"/>
          <p:cNvSpPr txBox="1">
            <a:spLocks noGrp="1"/>
          </p:cNvSpPr>
          <p:nvPr>
            <p:ph type="body" idx="1"/>
          </p:nvPr>
        </p:nvSpPr>
        <p:spPr>
          <a:xfrm>
            <a:off x="885084" y="1882390"/>
            <a:ext cx="9871560" cy="419006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Font typeface="NTR"/>
              <a:buChar char="-"/>
              <a:defRPr>
                <a:solidFill>
                  <a:schemeClr val="dk1"/>
                </a:solidFill>
                <a:latin typeface="Lato" panose="020F0502020204030203" pitchFamily="34" charset="0"/>
                <a:ea typeface="Lato" panose="020F0502020204030203" pitchFamily="34" charset="0"/>
                <a:cs typeface="Lato" panose="020F0502020204030203" pitchFamily="34" charset="0"/>
                <a:sym typeface="Archivo Light"/>
              </a:defRPr>
            </a:lvl1pPr>
            <a:lvl2pPr marL="914400" lvl="1" indent="-381000" algn="l">
              <a:lnSpc>
                <a:spcPct val="90000"/>
              </a:lnSpc>
              <a:spcBef>
                <a:spcPts val="500"/>
              </a:spcBef>
              <a:spcAft>
                <a:spcPts val="0"/>
              </a:spcAft>
              <a:buSzPts val="2400"/>
              <a:buFont typeface="NTR"/>
              <a:buChar char="-"/>
              <a:defRPr>
                <a:solidFill>
                  <a:schemeClr val="accent4"/>
                </a:solidFill>
                <a:latin typeface="Archivo Light"/>
                <a:ea typeface="Archivo Light"/>
                <a:cs typeface="Archivo Light"/>
                <a:sym typeface="Archivo Light"/>
              </a:defRPr>
            </a:lvl2pPr>
            <a:lvl3pPr marL="1371600" lvl="2" indent="-355600" algn="l">
              <a:lnSpc>
                <a:spcPct val="90000"/>
              </a:lnSpc>
              <a:spcBef>
                <a:spcPts val="500"/>
              </a:spcBef>
              <a:spcAft>
                <a:spcPts val="0"/>
              </a:spcAft>
              <a:buSzPts val="2000"/>
              <a:buFont typeface="NTR"/>
              <a:buChar char="-"/>
              <a:defRPr>
                <a:solidFill>
                  <a:schemeClr val="lt1"/>
                </a:solidFill>
                <a:latin typeface="Archivo Light"/>
                <a:ea typeface="Archivo Light"/>
                <a:cs typeface="Archivo Light"/>
                <a:sym typeface="Archivo Light"/>
              </a:defRPr>
            </a:lvl3pPr>
            <a:lvl4pPr marL="1828800" lvl="3" indent="-342900" algn="l">
              <a:lnSpc>
                <a:spcPct val="90000"/>
              </a:lnSpc>
              <a:spcBef>
                <a:spcPts val="500"/>
              </a:spcBef>
              <a:spcAft>
                <a:spcPts val="0"/>
              </a:spcAft>
              <a:buSzPts val="1800"/>
              <a:buFont typeface="NTR"/>
              <a:buChar char="-"/>
              <a:defRPr>
                <a:solidFill>
                  <a:schemeClr val="accent6"/>
                </a:solidFill>
                <a:latin typeface="Archivo Light"/>
                <a:ea typeface="Archivo Light"/>
                <a:cs typeface="Archivo Light"/>
                <a:sym typeface="Archivo Light"/>
              </a:defRPr>
            </a:lvl4pPr>
            <a:lvl5pPr marL="2286000" lvl="4" indent="-342900" algn="l">
              <a:lnSpc>
                <a:spcPct val="90000"/>
              </a:lnSpc>
              <a:spcBef>
                <a:spcPts val="500"/>
              </a:spcBef>
              <a:spcAft>
                <a:spcPts val="0"/>
              </a:spcAft>
              <a:buSzPts val="1800"/>
              <a:buFont typeface="NTR"/>
              <a:buChar char="-"/>
              <a:defRPr>
                <a:solidFill>
                  <a:schemeClr val="dk1"/>
                </a:solidFill>
                <a:latin typeface="Archivo Light"/>
                <a:ea typeface="Archivo Light"/>
                <a:cs typeface="Archivo Light"/>
                <a:sym typeface="Archivo Light"/>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dirty="0"/>
          </a:p>
        </p:txBody>
      </p:sp>
      <p:sp>
        <p:nvSpPr>
          <p:cNvPr id="2" name="Footer Placeholder 1">
            <a:extLst>
              <a:ext uri="{FF2B5EF4-FFF2-40B4-BE49-F238E27FC236}">
                <a16:creationId xmlns:a16="http://schemas.microsoft.com/office/drawing/2014/main" id="{0BC89095-13D0-F57C-F554-AAB7F8456115}"/>
              </a:ext>
            </a:extLst>
          </p:cNvPr>
          <p:cNvSpPr txBox="1">
            <a:spLocks/>
          </p:cNvSpPr>
          <p:nvPr userDrawn="1"/>
        </p:nvSpPr>
        <p:spPr>
          <a:xfrm>
            <a:off x="8077200" y="6492875"/>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r>
              <a:rPr lang="en-US" sz="1000"/>
              <a:t>Regenstrief</a:t>
            </a:r>
            <a:r>
              <a:rPr lang="en-US"/>
              <a:t> Institute, Inc.</a:t>
            </a:r>
            <a:endParaRPr lang="en-US" dirty="0"/>
          </a:p>
        </p:txBody>
      </p:sp>
    </p:spTree>
    <p:extLst>
      <p:ext uri="{BB962C8B-B14F-4D97-AF65-F5344CB8AC3E}">
        <p14:creationId xmlns:p14="http://schemas.microsoft.com/office/powerpoint/2010/main" val="2301872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Normal">
  <p:cSld name="Normal">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609600" y="963654"/>
            <a:ext cx="10972800" cy="179986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5"/>
          <p:cNvSpPr txBox="1">
            <a:spLocks noGrp="1"/>
          </p:cNvSpPr>
          <p:nvPr>
            <p:ph type="body" idx="1"/>
          </p:nvPr>
        </p:nvSpPr>
        <p:spPr>
          <a:xfrm>
            <a:off x="609601" y="4876801"/>
            <a:ext cx="5964238" cy="145288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29A9E1"/>
              </a:buClr>
              <a:buSzPts val="2800"/>
              <a:buFont typeface="Lato"/>
              <a:buNone/>
              <a:defRPr sz="2800" b="0" i="0" u="none" strike="noStrike" cap="none">
                <a:solidFill>
                  <a:srgbClr val="29A9E1"/>
                </a:solidFill>
                <a:latin typeface="Lato"/>
                <a:ea typeface="Lato"/>
                <a:cs typeface="Lato"/>
                <a:sym typeface="Lato"/>
              </a:defRPr>
            </a:lvl1pPr>
            <a:lvl2pPr marL="914400" marR="0" lvl="1" indent="-228600" algn="l" rtl="0">
              <a:lnSpc>
                <a:spcPct val="90000"/>
              </a:lnSpc>
              <a:spcBef>
                <a:spcPts val="5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228600" algn="l" rtl="0">
              <a:lnSpc>
                <a:spcPct val="90000"/>
              </a:lnSpc>
              <a:spcBef>
                <a:spcPts val="500"/>
              </a:spcBef>
              <a:spcAft>
                <a:spcPts val="0"/>
              </a:spcAft>
              <a:buClr>
                <a:schemeClr val="dk1"/>
              </a:buClr>
              <a:buSzPts val="2000"/>
              <a:buFont typeface="Lato"/>
              <a:buNone/>
              <a:defRPr sz="2000" b="0" i="0" u="none" strike="noStrike" cap="none">
                <a:solidFill>
                  <a:schemeClr val="dk1"/>
                </a:solidFill>
                <a:latin typeface="Lato"/>
                <a:ea typeface="Lato"/>
                <a:cs typeface="Lato"/>
                <a:sym typeface="Lato"/>
              </a:defRPr>
            </a:lvl3pPr>
            <a:lvl4pPr marL="1828800" marR="0" lvl="3" indent="-228600" algn="l" rtl="0">
              <a:lnSpc>
                <a:spcPct val="90000"/>
              </a:lnSpc>
              <a:spcBef>
                <a:spcPts val="50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4pPr>
            <a:lvl5pPr marL="2286000" marR="0" lvl="4" indent="-228600" algn="l" rtl="0">
              <a:lnSpc>
                <a:spcPct val="90000"/>
              </a:lnSpc>
              <a:spcBef>
                <a:spcPts val="50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endParaRPr/>
          </a:p>
        </p:txBody>
      </p:sp>
      <p:sp>
        <p:nvSpPr>
          <p:cNvPr id="2" name="Footer Placeholder 1">
            <a:extLst>
              <a:ext uri="{FF2B5EF4-FFF2-40B4-BE49-F238E27FC236}">
                <a16:creationId xmlns:a16="http://schemas.microsoft.com/office/drawing/2014/main" id="{5216FFD5-1093-07CD-9384-6A1EE7BE8496}"/>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14920112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Title slide 1" userDrawn="1">
  <p:cSld name="Title slide 1">
    <p:spTree>
      <p:nvGrpSpPr>
        <p:cNvPr id="1" name="Shape 7"/>
        <p:cNvGrpSpPr/>
        <p:nvPr/>
      </p:nvGrpSpPr>
      <p:grpSpPr>
        <a:xfrm>
          <a:off x="0" y="0"/>
          <a:ext cx="0" cy="0"/>
          <a:chOff x="0" y="0"/>
          <a:chExt cx="0" cy="0"/>
        </a:xfrm>
      </p:grpSpPr>
      <p:pic>
        <p:nvPicPr>
          <p:cNvPr id="3" name="Picture 2" descr="A statue in front of a building&#10;&#10;AI-generated content may be incorrect.">
            <a:extLst>
              <a:ext uri="{FF2B5EF4-FFF2-40B4-BE49-F238E27FC236}">
                <a16:creationId xmlns:a16="http://schemas.microsoft.com/office/drawing/2014/main" id="{E5D53771-60D5-7A73-1AF2-8C198C9FEE20}"/>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a:fillRect/>
          </a:stretch>
        </p:blipFill>
        <p:spPr>
          <a:xfrm>
            <a:off x="-1" y="-1"/>
            <a:ext cx="12192000" cy="6858001"/>
          </a:xfrm>
          <a:prstGeom prst="rect">
            <a:avLst/>
          </a:prstGeom>
        </p:spPr>
      </p:pic>
      <p:sp>
        <p:nvSpPr>
          <p:cNvPr id="11" name="Google Shape;11;p2"/>
          <p:cNvSpPr txBox="1">
            <a:spLocks noGrp="1"/>
          </p:cNvSpPr>
          <p:nvPr>
            <p:ph type="title"/>
          </p:nvPr>
        </p:nvSpPr>
        <p:spPr>
          <a:xfrm>
            <a:off x="6381112" y="735496"/>
            <a:ext cx="5469417" cy="3021494"/>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chemeClr val="lt1"/>
              </a:buClr>
              <a:buSzPts val="4800"/>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2" name="Google Shape;12;p2"/>
          <p:cNvSpPr txBox="1">
            <a:spLocks noGrp="1"/>
          </p:cNvSpPr>
          <p:nvPr>
            <p:ph type="subTitle" idx="1"/>
          </p:nvPr>
        </p:nvSpPr>
        <p:spPr>
          <a:xfrm>
            <a:off x="6361228" y="3796746"/>
            <a:ext cx="5469417" cy="1431236"/>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subtitle style</a:t>
            </a:r>
            <a:endParaRPr dirty="0"/>
          </a:p>
        </p:txBody>
      </p:sp>
      <p:pic>
        <p:nvPicPr>
          <p:cNvPr id="5" name="Picture 4" descr="A logo for a convention&#10;&#10;AI-generated content may be incorrect.">
            <a:extLst>
              <a:ext uri="{FF2B5EF4-FFF2-40B4-BE49-F238E27FC236}">
                <a16:creationId xmlns:a16="http://schemas.microsoft.com/office/drawing/2014/main" id="{915F58A0-05BD-9CC4-4AA7-65F7464DED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8402" y="-185874"/>
            <a:ext cx="6619514" cy="3942865"/>
          </a:xfrm>
          <a:prstGeom prst="rect">
            <a:avLst/>
          </a:prstGeom>
        </p:spPr>
      </p:pic>
    </p:spTree>
    <p:extLst>
      <p:ext uri="{BB962C8B-B14F-4D97-AF65-F5344CB8AC3E}">
        <p14:creationId xmlns:p14="http://schemas.microsoft.com/office/powerpoint/2010/main" val="1865517323"/>
      </p:ext>
    </p:extLst>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Section Title with Description" type="titleOnly">
  <p:cSld name="Section Title with Description">
    <p:spTree>
      <p:nvGrpSpPr>
        <p:cNvPr id="1" name="Shape 34"/>
        <p:cNvGrpSpPr/>
        <p:nvPr/>
      </p:nvGrpSpPr>
      <p:grpSpPr>
        <a:xfrm>
          <a:off x="0" y="0"/>
          <a:ext cx="0" cy="0"/>
          <a:chOff x="0" y="0"/>
          <a:chExt cx="0" cy="0"/>
        </a:xfrm>
      </p:grpSpPr>
      <p:pic>
        <p:nvPicPr>
          <p:cNvPr id="8" name="Picture 7" descr="A black background with green squares&#10;&#10;AI-generated content may be incorrect.">
            <a:extLst>
              <a:ext uri="{FF2B5EF4-FFF2-40B4-BE49-F238E27FC236}">
                <a16:creationId xmlns:a16="http://schemas.microsoft.com/office/drawing/2014/main" id="{AA2813D7-0AE9-303B-0C25-6C2E8D0FABBD}"/>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tretch>
            <a:fillRect/>
          </a:stretch>
        </p:blipFill>
        <p:spPr>
          <a:xfrm>
            <a:off x="2384347" y="0"/>
            <a:ext cx="9796409" cy="6858000"/>
          </a:xfrm>
          <a:prstGeom prst="rect">
            <a:avLst/>
          </a:prstGeom>
        </p:spPr>
      </p:pic>
      <p:pic>
        <p:nvPicPr>
          <p:cNvPr id="3" name="Picture 2" descr="A statue of a person jumping into the air&#10;&#10;AI-generated content may be incorrect.">
            <a:extLst>
              <a:ext uri="{FF2B5EF4-FFF2-40B4-BE49-F238E27FC236}">
                <a16:creationId xmlns:a16="http://schemas.microsoft.com/office/drawing/2014/main" id="{CDBB146C-C729-BF80-DDBE-B4BB26E367BC}"/>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rcRect/>
          <a:stretch>
            <a:fillRect/>
          </a:stretch>
        </p:blipFill>
        <p:spPr>
          <a:xfrm>
            <a:off x="-2178" y="0"/>
            <a:ext cx="3537620" cy="6110868"/>
          </a:xfrm>
          <a:prstGeom prst="rect">
            <a:avLst/>
          </a:prstGeom>
        </p:spPr>
      </p:pic>
      <p:sp>
        <p:nvSpPr>
          <p:cNvPr id="37" name="Google Shape;37;p5"/>
          <p:cNvSpPr/>
          <p:nvPr/>
        </p:nvSpPr>
        <p:spPr>
          <a:xfrm>
            <a:off x="0" y="4054641"/>
            <a:ext cx="3537621" cy="2803500"/>
          </a:xfrm>
          <a:prstGeom prst="rect">
            <a:avLst/>
          </a:prstGeom>
          <a:gradFill>
            <a:gsLst>
              <a:gs pos="0">
                <a:srgbClr val="2E2E36">
                  <a:alpha val="0"/>
                </a:srgbClr>
              </a:gs>
              <a:gs pos="51000">
                <a:schemeClr val="accent1"/>
              </a:gs>
              <a:gs pos="99000">
                <a:schemeClr val="accen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9" name="Google Shape;39;p5"/>
          <p:cNvSpPr txBox="1">
            <a:spLocks noGrp="1"/>
          </p:cNvSpPr>
          <p:nvPr>
            <p:ph type="body" idx="1"/>
          </p:nvPr>
        </p:nvSpPr>
        <p:spPr>
          <a:xfrm>
            <a:off x="3720729" y="2192400"/>
            <a:ext cx="8398227" cy="40560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chemeClr val="lt1"/>
              </a:buClr>
              <a:buSzPts val="1600"/>
              <a:buChar char="●"/>
              <a:defRPr sz="1600">
                <a:solidFill>
                  <a:schemeClr val="lt1"/>
                </a:solidFill>
              </a:defRPr>
            </a:lvl1pPr>
            <a:lvl2pPr marL="914400" lvl="1" indent="-330200" rtl="0">
              <a:spcBef>
                <a:spcPts val="0"/>
              </a:spcBef>
              <a:spcAft>
                <a:spcPts val="0"/>
              </a:spcAft>
              <a:buClr>
                <a:schemeClr val="lt1"/>
              </a:buClr>
              <a:buSzPts val="1600"/>
              <a:buChar char="○"/>
              <a:defRPr sz="1600">
                <a:solidFill>
                  <a:schemeClr val="lt1"/>
                </a:solidFill>
              </a:defRPr>
            </a:lvl2pPr>
            <a:lvl3pPr marL="1371600" lvl="2" indent="-330200" rtl="0">
              <a:spcBef>
                <a:spcPts val="0"/>
              </a:spcBef>
              <a:spcAft>
                <a:spcPts val="0"/>
              </a:spcAft>
              <a:buClr>
                <a:schemeClr val="lt1"/>
              </a:buClr>
              <a:buSzPts val="1600"/>
              <a:buChar char="■"/>
              <a:defRPr sz="1600">
                <a:solidFill>
                  <a:schemeClr val="lt1"/>
                </a:solidFill>
              </a:defRPr>
            </a:lvl3pPr>
            <a:lvl4pPr marL="1828800" lvl="3" indent="-330200" rtl="0">
              <a:spcBef>
                <a:spcPts val="0"/>
              </a:spcBef>
              <a:spcAft>
                <a:spcPts val="0"/>
              </a:spcAft>
              <a:buClr>
                <a:schemeClr val="lt1"/>
              </a:buClr>
              <a:buSzPts val="1600"/>
              <a:buChar char="●"/>
              <a:defRPr sz="1600">
                <a:solidFill>
                  <a:schemeClr val="lt1"/>
                </a:solidFill>
              </a:defRPr>
            </a:lvl4pPr>
            <a:lvl5pPr marL="2286000" lvl="4" indent="-330200" rtl="0">
              <a:spcBef>
                <a:spcPts val="0"/>
              </a:spcBef>
              <a:spcAft>
                <a:spcPts val="0"/>
              </a:spcAft>
              <a:buClr>
                <a:schemeClr val="lt1"/>
              </a:buClr>
              <a:buSzPts val="1600"/>
              <a:buChar char="○"/>
              <a:defRPr sz="1600">
                <a:solidFill>
                  <a:schemeClr val="lt1"/>
                </a:solidFill>
              </a:defRPr>
            </a:lvl5pPr>
            <a:lvl6pPr marL="2743200" lvl="5" indent="-330200" rtl="0">
              <a:spcBef>
                <a:spcPts val="0"/>
              </a:spcBef>
              <a:spcAft>
                <a:spcPts val="0"/>
              </a:spcAft>
              <a:buClr>
                <a:schemeClr val="lt1"/>
              </a:buClr>
              <a:buSzPts val="1600"/>
              <a:buChar char="■"/>
              <a:defRPr sz="1600">
                <a:solidFill>
                  <a:schemeClr val="lt1"/>
                </a:solidFill>
              </a:defRPr>
            </a:lvl6pPr>
            <a:lvl7pPr marL="3200400" lvl="6" indent="-330200" rtl="0">
              <a:spcBef>
                <a:spcPts val="0"/>
              </a:spcBef>
              <a:spcAft>
                <a:spcPts val="0"/>
              </a:spcAft>
              <a:buClr>
                <a:schemeClr val="lt1"/>
              </a:buClr>
              <a:buSzPts val="1600"/>
              <a:buChar char="●"/>
              <a:defRPr sz="1600">
                <a:solidFill>
                  <a:schemeClr val="lt1"/>
                </a:solidFill>
              </a:defRPr>
            </a:lvl7pPr>
            <a:lvl8pPr marL="3657600" lvl="7" indent="-330200" rtl="0">
              <a:spcBef>
                <a:spcPts val="0"/>
              </a:spcBef>
              <a:spcAft>
                <a:spcPts val="0"/>
              </a:spcAft>
              <a:buClr>
                <a:schemeClr val="lt1"/>
              </a:buClr>
              <a:buSzPts val="1600"/>
              <a:buChar char="○"/>
              <a:defRPr sz="1600">
                <a:solidFill>
                  <a:schemeClr val="lt1"/>
                </a:solidFill>
              </a:defRPr>
            </a:lvl8pPr>
            <a:lvl9pPr marL="4114800" lvl="8" indent="-330200" rtl="0">
              <a:spcBef>
                <a:spcPts val="0"/>
              </a:spcBef>
              <a:spcAft>
                <a:spcPts val="0"/>
              </a:spcAft>
              <a:buClr>
                <a:schemeClr val="lt1"/>
              </a:buClr>
              <a:buSzPts val="1600"/>
              <a:buChar char="■"/>
              <a:defRPr sz="1600">
                <a:solidFill>
                  <a:schemeClr val="lt1"/>
                </a:solidFill>
              </a:defRPr>
            </a:lvl9pPr>
          </a:lstStyle>
          <a:p>
            <a:pPr lvl="0"/>
            <a:r>
              <a:rPr lang="en-US"/>
              <a:t>Click to edit Master text styles</a:t>
            </a:r>
          </a:p>
        </p:txBody>
      </p:sp>
      <p:sp>
        <p:nvSpPr>
          <p:cNvPr id="41" name="Google Shape;41;p5"/>
          <p:cNvSpPr txBox="1">
            <a:spLocks noGrp="1"/>
          </p:cNvSpPr>
          <p:nvPr>
            <p:ph type="subTitle" idx="2"/>
          </p:nvPr>
        </p:nvSpPr>
        <p:spPr>
          <a:xfrm>
            <a:off x="3725477" y="1516874"/>
            <a:ext cx="6430143" cy="61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sz="28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r>
              <a:rPr lang="en-US"/>
              <a:t>Click to edit Master subtitle style</a:t>
            </a:r>
            <a:endParaRPr/>
          </a:p>
        </p:txBody>
      </p:sp>
      <p:sp>
        <p:nvSpPr>
          <p:cNvPr id="42" name="Google Shape;42;p5"/>
          <p:cNvSpPr txBox="1">
            <a:spLocks noGrp="1"/>
          </p:cNvSpPr>
          <p:nvPr>
            <p:ph type="title"/>
          </p:nvPr>
        </p:nvSpPr>
        <p:spPr>
          <a:xfrm>
            <a:off x="3725477" y="498675"/>
            <a:ext cx="8384239" cy="101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4800"/>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3" name="Google Shape;43;p5"/>
          <p:cNvSpPr>
            <a:spLocks noGrp="1"/>
          </p:cNvSpPr>
          <p:nvPr>
            <p:ph type="pic" idx="3"/>
          </p:nvPr>
        </p:nvSpPr>
        <p:spPr>
          <a:xfrm>
            <a:off x="0" y="0"/>
            <a:ext cx="1163703" cy="1074900"/>
          </a:xfrm>
          <a:prstGeom prst="rect">
            <a:avLst/>
          </a:prstGeom>
          <a:noFill/>
          <a:ln>
            <a:noFill/>
          </a:ln>
        </p:spPr>
        <p:txBody>
          <a:bodyPr/>
          <a:lstStyle/>
          <a:p>
            <a:endParaRPr lang="en-US"/>
          </a:p>
        </p:txBody>
      </p:sp>
      <p:sp>
        <p:nvSpPr>
          <p:cNvPr id="4" name="Google Shape;25;p4">
            <a:extLst>
              <a:ext uri="{FF2B5EF4-FFF2-40B4-BE49-F238E27FC236}">
                <a16:creationId xmlns:a16="http://schemas.microsoft.com/office/drawing/2014/main" id="{F5F3C385-8EE7-E11D-B6BB-FE44004E307E}"/>
              </a:ext>
            </a:extLst>
          </p:cNvPr>
          <p:cNvSpPr txBox="1">
            <a:spLocks/>
          </p:cNvSpPr>
          <p:nvPr userDrawn="1"/>
        </p:nvSpPr>
        <p:spPr>
          <a:xfrm>
            <a:off x="11449165" y="6370022"/>
            <a:ext cx="731591" cy="524700"/>
          </a:xfrm>
          <a:prstGeom prst="rect">
            <a:avLst/>
          </a:prstGeom>
          <a:noFill/>
          <a:ln>
            <a:noFill/>
          </a:ln>
        </p:spPr>
        <p:txBody>
          <a:bodyPr spcFirstLastPara="1" wrap="square" lIns="121875" tIns="121875" rIns="121875" bIns="12187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800" b="1" i="0" u="none" strike="noStrike" cap="none">
                <a:solidFill>
                  <a:schemeClr val="bg1"/>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9pPr>
          </a:lstStyle>
          <a:p>
            <a:fld id="{00000000-1234-1234-1234-123412341234}" type="slidenum">
              <a:rPr lang="en" sz="1800" smtClean="0"/>
              <a:pPr/>
              <a:t>‹#›</a:t>
            </a:fld>
            <a:endParaRPr lang="en" sz="1800" dirty="0"/>
          </a:p>
        </p:txBody>
      </p:sp>
      <p:pic>
        <p:nvPicPr>
          <p:cNvPr id="6" name="Picture 5" descr="A logo with white text&#10;&#10;AI-generated content may be incorrect.">
            <a:extLst>
              <a:ext uri="{FF2B5EF4-FFF2-40B4-BE49-F238E27FC236}">
                <a16:creationId xmlns:a16="http://schemas.microsoft.com/office/drawing/2014/main" id="{EA45E36F-F0CD-3A89-4303-46772508A0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890" y="4961670"/>
            <a:ext cx="3529825" cy="2041246"/>
          </a:xfrm>
          <a:prstGeom prst="rect">
            <a:avLst/>
          </a:prstGeom>
        </p:spPr>
      </p:pic>
    </p:spTree>
    <p:extLst>
      <p:ext uri="{BB962C8B-B14F-4D97-AF65-F5344CB8AC3E}">
        <p14:creationId xmlns:p14="http://schemas.microsoft.com/office/powerpoint/2010/main" val="1059200442"/>
      </p:ext>
    </p:extLst>
  </p:cSld>
  <p:clrMapOvr>
    <a:masterClrMapping/>
  </p:clrMapOvr>
  <p:extLst>
    <p:ext uri="{DCECCB84-F9BA-43D5-87BE-67443E8EF086}">
      <p15:sldGuideLst xmlns:p15="http://schemas.microsoft.com/office/powerpoint/2012/main">
        <p15:guide id="1" orient="horz" pos="2160">
          <p15:clr>
            <a:srgbClr val="E46962"/>
          </p15:clr>
        </p15:guide>
        <p15:guide id="2" pos="3839">
          <p15:clr>
            <a:srgbClr val="E46962"/>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Section Title with Description">
  <p:cSld name="1_Section Title with Description">
    <p:spTree>
      <p:nvGrpSpPr>
        <p:cNvPr id="1" name="Shape 44"/>
        <p:cNvGrpSpPr/>
        <p:nvPr/>
      </p:nvGrpSpPr>
      <p:grpSpPr>
        <a:xfrm>
          <a:off x="0" y="0"/>
          <a:ext cx="0" cy="0"/>
          <a:chOff x="0" y="0"/>
          <a:chExt cx="0" cy="0"/>
        </a:xfrm>
      </p:grpSpPr>
      <p:pic>
        <p:nvPicPr>
          <p:cNvPr id="7" name="Picture 6" descr="A large building with many people walking in it&#10;&#10;AI-generated content may be incorrect.">
            <a:extLst>
              <a:ext uri="{FF2B5EF4-FFF2-40B4-BE49-F238E27FC236}">
                <a16:creationId xmlns:a16="http://schemas.microsoft.com/office/drawing/2014/main" id="{1CDAE5F9-0012-4F6A-5C5C-8914C983DFF2}"/>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16043"/>
            <a:ext cx="3537621" cy="5598836"/>
          </a:xfrm>
          <a:prstGeom prst="rect">
            <a:avLst/>
          </a:prstGeom>
        </p:spPr>
      </p:pic>
      <p:sp>
        <p:nvSpPr>
          <p:cNvPr id="46" name="Google Shape;46;p6"/>
          <p:cNvSpPr/>
          <p:nvPr/>
        </p:nvSpPr>
        <p:spPr>
          <a:xfrm>
            <a:off x="0" y="4054641"/>
            <a:ext cx="3537621" cy="2803500"/>
          </a:xfrm>
          <a:prstGeom prst="rect">
            <a:avLst/>
          </a:prstGeom>
          <a:gradFill>
            <a:gsLst>
              <a:gs pos="0">
                <a:srgbClr val="2E2E36">
                  <a:alpha val="0"/>
                </a:srgbClr>
              </a:gs>
              <a:gs pos="52000">
                <a:srgbClr val="2E2E36">
                  <a:alpha val="91764"/>
                </a:srgbClr>
              </a:gs>
              <a:gs pos="100000">
                <a:srgbClr val="2E2E36"/>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8" name="Google Shape;48;p6"/>
          <p:cNvSpPr txBox="1">
            <a:spLocks noGrp="1"/>
          </p:cNvSpPr>
          <p:nvPr>
            <p:ph type="title"/>
          </p:nvPr>
        </p:nvSpPr>
        <p:spPr>
          <a:xfrm>
            <a:off x="3684745" y="476350"/>
            <a:ext cx="8524320" cy="970798"/>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b="1">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r>
              <a:rPr lang="en-US"/>
              <a:t>Click to edit Master title style</a:t>
            </a:r>
            <a:endParaRPr dirty="0"/>
          </a:p>
        </p:txBody>
      </p:sp>
      <p:sp>
        <p:nvSpPr>
          <p:cNvPr id="49" name="Google Shape;49;p6"/>
          <p:cNvSpPr txBox="1">
            <a:spLocks noGrp="1"/>
          </p:cNvSpPr>
          <p:nvPr>
            <p:ph type="body" idx="1"/>
          </p:nvPr>
        </p:nvSpPr>
        <p:spPr>
          <a:xfrm>
            <a:off x="3645743" y="2188242"/>
            <a:ext cx="8563319" cy="29934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chemeClr val="lt1"/>
              </a:buClr>
              <a:buSzPts val="1600"/>
              <a:buChar char="●"/>
              <a:defRPr sz="1600">
                <a:solidFill>
                  <a:schemeClr val="lt1"/>
                </a:solidFill>
              </a:defRPr>
            </a:lvl1pPr>
            <a:lvl2pPr marL="914400" lvl="1" indent="-330200" rtl="0">
              <a:spcBef>
                <a:spcPts val="0"/>
              </a:spcBef>
              <a:spcAft>
                <a:spcPts val="0"/>
              </a:spcAft>
              <a:buClr>
                <a:schemeClr val="lt1"/>
              </a:buClr>
              <a:buSzPts val="1600"/>
              <a:buChar char="○"/>
              <a:defRPr sz="1600">
                <a:solidFill>
                  <a:schemeClr val="lt1"/>
                </a:solidFill>
              </a:defRPr>
            </a:lvl2pPr>
            <a:lvl3pPr marL="1371600" lvl="2" indent="-330200" rtl="0">
              <a:spcBef>
                <a:spcPts val="0"/>
              </a:spcBef>
              <a:spcAft>
                <a:spcPts val="0"/>
              </a:spcAft>
              <a:buClr>
                <a:schemeClr val="lt1"/>
              </a:buClr>
              <a:buSzPts val="1600"/>
              <a:buChar char="■"/>
              <a:defRPr sz="1600">
                <a:solidFill>
                  <a:schemeClr val="lt1"/>
                </a:solidFill>
              </a:defRPr>
            </a:lvl3pPr>
            <a:lvl4pPr marL="1828800" lvl="3" indent="-330200" rtl="0">
              <a:spcBef>
                <a:spcPts val="0"/>
              </a:spcBef>
              <a:spcAft>
                <a:spcPts val="0"/>
              </a:spcAft>
              <a:buClr>
                <a:schemeClr val="lt1"/>
              </a:buClr>
              <a:buSzPts val="1600"/>
              <a:buChar char="●"/>
              <a:defRPr sz="1600">
                <a:solidFill>
                  <a:schemeClr val="lt1"/>
                </a:solidFill>
              </a:defRPr>
            </a:lvl4pPr>
            <a:lvl5pPr marL="2286000" lvl="4" indent="-330200" rtl="0">
              <a:spcBef>
                <a:spcPts val="0"/>
              </a:spcBef>
              <a:spcAft>
                <a:spcPts val="0"/>
              </a:spcAft>
              <a:buClr>
                <a:schemeClr val="lt1"/>
              </a:buClr>
              <a:buSzPts val="1600"/>
              <a:buChar char="○"/>
              <a:defRPr sz="1600">
                <a:solidFill>
                  <a:schemeClr val="lt1"/>
                </a:solidFill>
              </a:defRPr>
            </a:lvl5pPr>
            <a:lvl6pPr marL="2743200" lvl="5" indent="-330200" rtl="0">
              <a:spcBef>
                <a:spcPts val="0"/>
              </a:spcBef>
              <a:spcAft>
                <a:spcPts val="0"/>
              </a:spcAft>
              <a:buClr>
                <a:schemeClr val="lt1"/>
              </a:buClr>
              <a:buSzPts val="1600"/>
              <a:buChar char="■"/>
              <a:defRPr sz="1600">
                <a:solidFill>
                  <a:schemeClr val="lt1"/>
                </a:solidFill>
              </a:defRPr>
            </a:lvl6pPr>
            <a:lvl7pPr marL="3200400" lvl="6" indent="-330200" rtl="0">
              <a:spcBef>
                <a:spcPts val="0"/>
              </a:spcBef>
              <a:spcAft>
                <a:spcPts val="0"/>
              </a:spcAft>
              <a:buClr>
                <a:schemeClr val="lt1"/>
              </a:buClr>
              <a:buSzPts val="1600"/>
              <a:buChar char="●"/>
              <a:defRPr sz="1600">
                <a:solidFill>
                  <a:schemeClr val="lt1"/>
                </a:solidFill>
              </a:defRPr>
            </a:lvl7pPr>
            <a:lvl8pPr marL="3657600" lvl="7" indent="-330200" rtl="0">
              <a:spcBef>
                <a:spcPts val="0"/>
              </a:spcBef>
              <a:spcAft>
                <a:spcPts val="0"/>
              </a:spcAft>
              <a:buClr>
                <a:schemeClr val="lt1"/>
              </a:buClr>
              <a:buSzPts val="1600"/>
              <a:buChar char="○"/>
              <a:defRPr sz="1600">
                <a:solidFill>
                  <a:schemeClr val="lt1"/>
                </a:solidFill>
              </a:defRPr>
            </a:lvl8pPr>
            <a:lvl9pPr marL="4114800" lvl="8" indent="-330200" rtl="0">
              <a:spcBef>
                <a:spcPts val="0"/>
              </a:spcBef>
              <a:spcAft>
                <a:spcPts val="0"/>
              </a:spcAft>
              <a:buClr>
                <a:schemeClr val="lt1"/>
              </a:buClr>
              <a:buSzPts val="1600"/>
              <a:buChar char="■"/>
              <a:defRPr sz="1600">
                <a:solidFill>
                  <a:schemeClr val="lt1"/>
                </a:solidFill>
              </a:defRPr>
            </a:lvl9pPr>
          </a:lstStyle>
          <a:p>
            <a:pPr lvl="0"/>
            <a:r>
              <a:rPr lang="en-US"/>
              <a:t>Click to edit Master text styles</a:t>
            </a:r>
          </a:p>
        </p:txBody>
      </p:sp>
      <p:sp>
        <p:nvSpPr>
          <p:cNvPr id="50" name="Google Shape;50;p6"/>
          <p:cNvSpPr txBox="1">
            <a:spLocks noGrp="1"/>
          </p:cNvSpPr>
          <p:nvPr>
            <p:ph type="subTitle" idx="2"/>
          </p:nvPr>
        </p:nvSpPr>
        <p:spPr>
          <a:xfrm>
            <a:off x="3684744" y="1469845"/>
            <a:ext cx="8524319" cy="695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sz="28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r>
              <a:rPr lang="en-US"/>
              <a:t>Click to edit Master subtitle style</a:t>
            </a:r>
            <a:endParaRPr dirty="0"/>
          </a:p>
        </p:txBody>
      </p:sp>
      <p:sp>
        <p:nvSpPr>
          <p:cNvPr id="52" name="Google Shape;52;p6"/>
          <p:cNvSpPr>
            <a:spLocks noGrp="1"/>
          </p:cNvSpPr>
          <p:nvPr>
            <p:ph type="pic" idx="3"/>
          </p:nvPr>
        </p:nvSpPr>
        <p:spPr>
          <a:xfrm>
            <a:off x="0" y="0"/>
            <a:ext cx="1018465" cy="1018200"/>
          </a:xfrm>
          <a:prstGeom prst="rect">
            <a:avLst/>
          </a:prstGeom>
          <a:noFill/>
          <a:ln>
            <a:noFill/>
          </a:ln>
        </p:spPr>
        <p:txBody>
          <a:bodyPr/>
          <a:lstStyle/>
          <a:p>
            <a:endParaRPr lang="en-US"/>
          </a:p>
        </p:txBody>
      </p:sp>
      <p:sp>
        <p:nvSpPr>
          <p:cNvPr id="3" name="Google Shape;25;p4">
            <a:extLst>
              <a:ext uri="{FF2B5EF4-FFF2-40B4-BE49-F238E27FC236}">
                <a16:creationId xmlns:a16="http://schemas.microsoft.com/office/drawing/2014/main" id="{1D2B1720-2717-8145-FEF3-4DC9E32225B6}"/>
              </a:ext>
            </a:extLst>
          </p:cNvPr>
          <p:cNvSpPr txBox="1">
            <a:spLocks/>
          </p:cNvSpPr>
          <p:nvPr userDrawn="1"/>
        </p:nvSpPr>
        <p:spPr>
          <a:xfrm>
            <a:off x="11449165" y="6370022"/>
            <a:ext cx="731591" cy="524700"/>
          </a:xfrm>
          <a:prstGeom prst="rect">
            <a:avLst/>
          </a:prstGeom>
          <a:noFill/>
          <a:ln>
            <a:noFill/>
          </a:ln>
        </p:spPr>
        <p:txBody>
          <a:bodyPr spcFirstLastPara="1" wrap="square" lIns="121875" tIns="121875" rIns="121875" bIns="12187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800" b="1" i="0" u="none" strike="noStrike" cap="none">
                <a:solidFill>
                  <a:schemeClr val="bg1"/>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9pPr>
          </a:lstStyle>
          <a:p>
            <a:fld id="{00000000-1234-1234-1234-123412341234}" type="slidenum">
              <a:rPr lang="en" sz="1800" smtClean="0"/>
              <a:pPr/>
              <a:t>‹#›</a:t>
            </a:fld>
            <a:endParaRPr lang="en" sz="1800" dirty="0"/>
          </a:p>
        </p:txBody>
      </p:sp>
      <p:pic>
        <p:nvPicPr>
          <p:cNvPr id="4" name="Graphic 3">
            <a:extLst>
              <a:ext uri="{FF2B5EF4-FFF2-40B4-BE49-F238E27FC236}">
                <a16:creationId xmlns:a16="http://schemas.microsoft.com/office/drawing/2014/main" id="{8CE9FEA8-0A79-8E14-9D2D-C4EF2BC0A554}"/>
              </a:ext>
            </a:extLst>
          </p:cNvPr>
          <p:cNvPicPr>
            <a:picLocks noChangeAspect="1"/>
          </p:cNvPicPr>
          <p:nvPr userDrawn="1"/>
        </p:nvPicPr>
        <p:blipFill>
          <a:blip>
            <a:extLst>
              <a:ext uri="{96DAC541-7B7A-43D3-8B79-37D633B846F1}">
                <asvg:svgBlip xmlns:asvg="http://schemas.microsoft.com/office/drawing/2016/SVG/main" r:embed="rId3"/>
              </a:ext>
            </a:extLst>
          </a:blip>
          <a:srcRect t="17628" r="37032" b="18168"/>
          <a:stretch>
            <a:fillRect/>
          </a:stretch>
        </p:blipFill>
        <p:spPr>
          <a:xfrm>
            <a:off x="5467198" y="-1"/>
            <a:ext cx="6724802" cy="6894723"/>
          </a:xfrm>
          <a:prstGeom prst="rect">
            <a:avLst/>
          </a:prstGeom>
        </p:spPr>
      </p:pic>
      <p:pic>
        <p:nvPicPr>
          <p:cNvPr id="5" name="Picture 4" descr="A logo with white text&#10;&#10;AI-generated content may be incorrect.">
            <a:extLst>
              <a:ext uri="{FF2B5EF4-FFF2-40B4-BE49-F238E27FC236}">
                <a16:creationId xmlns:a16="http://schemas.microsoft.com/office/drawing/2014/main" id="{F6E111FE-DC0A-B4B0-D547-F980473F3F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890" y="4961670"/>
            <a:ext cx="3529825" cy="2041246"/>
          </a:xfrm>
          <a:prstGeom prst="rect">
            <a:avLst/>
          </a:prstGeom>
        </p:spPr>
      </p:pic>
    </p:spTree>
    <p:extLst>
      <p:ext uri="{BB962C8B-B14F-4D97-AF65-F5344CB8AC3E}">
        <p14:creationId xmlns:p14="http://schemas.microsoft.com/office/powerpoint/2010/main" val="31900796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Section Title with Description" userDrawn="1">
  <p:cSld name="1_Section Title with Description">
    <p:spTree>
      <p:nvGrpSpPr>
        <p:cNvPr id="1" name="Shape 63"/>
        <p:cNvGrpSpPr/>
        <p:nvPr/>
      </p:nvGrpSpPr>
      <p:grpSpPr>
        <a:xfrm>
          <a:off x="0" y="0"/>
          <a:ext cx="0" cy="0"/>
          <a:chOff x="0" y="0"/>
          <a:chExt cx="0" cy="0"/>
        </a:xfrm>
      </p:grpSpPr>
      <p:pic>
        <p:nvPicPr>
          <p:cNvPr id="8" name="Picture 7" descr="A large building with many people&#10;&#10;AI-generated content may be incorrect.">
            <a:extLst>
              <a:ext uri="{FF2B5EF4-FFF2-40B4-BE49-F238E27FC236}">
                <a16:creationId xmlns:a16="http://schemas.microsoft.com/office/drawing/2014/main" id="{EC803A97-EA3D-B088-7F30-E00BDDC780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 y="0"/>
            <a:ext cx="3537622" cy="6239418"/>
          </a:xfrm>
          <a:prstGeom prst="rect">
            <a:avLst/>
          </a:prstGeom>
        </p:spPr>
      </p:pic>
      <p:sp>
        <p:nvSpPr>
          <p:cNvPr id="66" name="Google Shape;66;p8"/>
          <p:cNvSpPr/>
          <p:nvPr/>
        </p:nvSpPr>
        <p:spPr>
          <a:xfrm>
            <a:off x="0" y="4054641"/>
            <a:ext cx="3537621" cy="2803500"/>
          </a:xfrm>
          <a:prstGeom prst="rect">
            <a:avLst/>
          </a:prstGeom>
          <a:gradFill>
            <a:gsLst>
              <a:gs pos="0">
                <a:srgbClr val="2E2E36">
                  <a:alpha val="0"/>
                </a:srgbClr>
              </a:gs>
              <a:gs pos="52000">
                <a:srgbClr val="2E2E36">
                  <a:alpha val="91764"/>
                </a:srgbClr>
              </a:gs>
              <a:gs pos="100000">
                <a:srgbClr val="2E2E36"/>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8" name="Google Shape;68;p8"/>
          <p:cNvSpPr txBox="1">
            <a:spLocks noGrp="1"/>
          </p:cNvSpPr>
          <p:nvPr>
            <p:ph type="title"/>
          </p:nvPr>
        </p:nvSpPr>
        <p:spPr>
          <a:xfrm>
            <a:off x="3700791" y="476350"/>
            <a:ext cx="8435797" cy="1018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b="1">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r>
              <a:rPr lang="en-US"/>
              <a:t>Click to edit Master title style</a:t>
            </a:r>
            <a:endParaRPr/>
          </a:p>
        </p:txBody>
      </p:sp>
      <p:sp>
        <p:nvSpPr>
          <p:cNvPr id="69" name="Google Shape;69;p8"/>
          <p:cNvSpPr txBox="1">
            <a:spLocks noGrp="1"/>
          </p:cNvSpPr>
          <p:nvPr>
            <p:ph type="body" idx="1"/>
          </p:nvPr>
        </p:nvSpPr>
        <p:spPr>
          <a:xfrm>
            <a:off x="3700791" y="2354408"/>
            <a:ext cx="8435797" cy="29934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chemeClr val="lt1"/>
              </a:buClr>
              <a:buSzPts val="1600"/>
              <a:buChar char="●"/>
              <a:defRPr sz="1600">
                <a:solidFill>
                  <a:schemeClr val="lt1"/>
                </a:solidFill>
              </a:defRPr>
            </a:lvl1pPr>
            <a:lvl2pPr marL="914400" lvl="1" indent="-330200" rtl="0">
              <a:spcBef>
                <a:spcPts val="0"/>
              </a:spcBef>
              <a:spcAft>
                <a:spcPts val="0"/>
              </a:spcAft>
              <a:buClr>
                <a:schemeClr val="lt1"/>
              </a:buClr>
              <a:buSzPts val="1600"/>
              <a:buChar char="○"/>
              <a:defRPr sz="1600">
                <a:solidFill>
                  <a:schemeClr val="lt1"/>
                </a:solidFill>
              </a:defRPr>
            </a:lvl2pPr>
            <a:lvl3pPr marL="1371600" lvl="2" indent="-330200" rtl="0">
              <a:spcBef>
                <a:spcPts val="0"/>
              </a:spcBef>
              <a:spcAft>
                <a:spcPts val="0"/>
              </a:spcAft>
              <a:buClr>
                <a:schemeClr val="lt1"/>
              </a:buClr>
              <a:buSzPts val="1600"/>
              <a:buChar char="■"/>
              <a:defRPr sz="1600">
                <a:solidFill>
                  <a:schemeClr val="lt1"/>
                </a:solidFill>
              </a:defRPr>
            </a:lvl3pPr>
            <a:lvl4pPr marL="1828800" lvl="3" indent="-330200" rtl="0">
              <a:spcBef>
                <a:spcPts val="0"/>
              </a:spcBef>
              <a:spcAft>
                <a:spcPts val="0"/>
              </a:spcAft>
              <a:buClr>
                <a:schemeClr val="lt1"/>
              </a:buClr>
              <a:buSzPts val="1600"/>
              <a:buChar char="●"/>
              <a:defRPr sz="1600">
                <a:solidFill>
                  <a:schemeClr val="lt1"/>
                </a:solidFill>
              </a:defRPr>
            </a:lvl4pPr>
            <a:lvl5pPr marL="2286000" lvl="4" indent="-330200" rtl="0">
              <a:spcBef>
                <a:spcPts val="0"/>
              </a:spcBef>
              <a:spcAft>
                <a:spcPts val="0"/>
              </a:spcAft>
              <a:buClr>
                <a:schemeClr val="lt1"/>
              </a:buClr>
              <a:buSzPts val="1600"/>
              <a:buChar char="○"/>
              <a:defRPr sz="1600">
                <a:solidFill>
                  <a:schemeClr val="lt1"/>
                </a:solidFill>
              </a:defRPr>
            </a:lvl5pPr>
            <a:lvl6pPr marL="2743200" lvl="5" indent="-330200" rtl="0">
              <a:spcBef>
                <a:spcPts val="0"/>
              </a:spcBef>
              <a:spcAft>
                <a:spcPts val="0"/>
              </a:spcAft>
              <a:buClr>
                <a:schemeClr val="lt1"/>
              </a:buClr>
              <a:buSzPts val="1600"/>
              <a:buChar char="■"/>
              <a:defRPr sz="1600">
                <a:solidFill>
                  <a:schemeClr val="lt1"/>
                </a:solidFill>
              </a:defRPr>
            </a:lvl6pPr>
            <a:lvl7pPr marL="3200400" lvl="6" indent="-330200" rtl="0">
              <a:spcBef>
                <a:spcPts val="0"/>
              </a:spcBef>
              <a:spcAft>
                <a:spcPts val="0"/>
              </a:spcAft>
              <a:buClr>
                <a:schemeClr val="lt1"/>
              </a:buClr>
              <a:buSzPts val="1600"/>
              <a:buChar char="●"/>
              <a:defRPr sz="1600">
                <a:solidFill>
                  <a:schemeClr val="lt1"/>
                </a:solidFill>
              </a:defRPr>
            </a:lvl7pPr>
            <a:lvl8pPr marL="3657600" lvl="7" indent="-330200" rtl="0">
              <a:spcBef>
                <a:spcPts val="0"/>
              </a:spcBef>
              <a:spcAft>
                <a:spcPts val="0"/>
              </a:spcAft>
              <a:buClr>
                <a:schemeClr val="lt1"/>
              </a:buClr>
              <a:buSzPts val="1600"/>
              <a:buChar char="○"/>
              <a:defRPr sz="1600">
                <a:solidFill>
                  <a:schemeClr val="lt1"/>
                </a:solidFill>
              </a:defRPr>
            </a:lvl8pPr>
            <a:lvl9pPr marL="4114800" lvl="8" indent="-330200" rtl="0">
              <a:spcBef>
                <a:spcPts val="0"/>
              </a:spcBef>
              <a:spcAft>
                <a:spcPts val="0"/>
              </a:spcAft>
              <a:buClr>
                <a:schemeClr val="lt1"/>
              </a:buClr>
              <a:buSzPts val="1600"/>
              <a:buChar char="■"/>
              <a:defRPr sz="1600">
                <a:solidFill>
                  <a:schemeClr val="lt1"/>
                </a:solidFill>
              </a:defRPr>
            </a:lvl9pPr>
          </a:lstStyle>
          <a:p>
            <a:pPr lvl="0"/>
            <a:r>
              <a:rPr lang="en-US"/>
              <a:t>Click to edit Master text styles</a:t>
            </a:r>
          </a:p>
        </p:txBody>
      </p:sp>
      <p:sp>
        <p:nvSpPr>
          <p:cNvPr id="70" name="Google Shape;70;p8"/>
          <p:cNvSpPr txBox="1">
            <a:spLocks noGrp="1"/>
          </p:cNvSpPr>
          <p:nvPr>
            <p:ph type="subTitle" idx="2"/>
          </p:nvPr>
        </p:nvSpPr>
        <p:spPr>
          <a:xfrm>
            <a:off x="3700791" y="1510192"/>
            <a:ext cx="8435797" cy="79317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sz="28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r>
              <a:rPr lang="en-US"/>
              <a:t>Click to edit Master subtitle style</a:t>
            </a:r>
            <a:endParaRPr dirty="0"/>
          </a:p>
        </p:txBody>
      </p:sp>
      <p:sp>
        <p:nvSpPr>
          <p:cNvPr id="2" name="Google Shape;25;p4">
            <a:extLst>
              <a:ext uri="{FF2B5EF4-FFF2-40B4-BE49-F238E27FC236}">
                <a16:creationId xmlns:a16="http://schemas.microsoft.com/office/drawing/2014/main" id="{CB377772-0395-B5E9-6E4F-82427F8F7C70}"/>
              </a:ext>
            </a:extLst>
          </p:cNvPr>
          <p:cNvSpPr txBox="1">
            <a:spLocks/>
          </p:cNvSpPr>
          <p:nvPr userDrawn="1"/>
        </p:nvSpPr>
        <p:spPr>
          <a:xfrm>
            <a:off x="11449165" y="6370022"/>
            <a:ext cx="731591" cy="524700"/>
          </a:xfrm>
          <a:prstGeom prst="rect">
            <a:avLst/>
          </a:prstGeom>
          <a:noFill/>
          <a:ln>
            <a:noFill/>
          </a:ln>
        </p:spPr>
        <p:txBody>
          <a:bodyPr spcFirstLastPara="1" wrap="square" lIns="121875" tIns="121875" rIns="121875" bIns="12187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800" b="1" i="0" u="none" strike="noStrike" cap="none">
                <a:solidFill>
                  <a:schemeClr val="bg1"/>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9pPr>
          </a:lstStyle>
          <a:p>
            <a:fld id="{00000000-1234-1234-1234-123412341234}" type="slidenum">
              <a:rPr lang="en" sz="1800" smtClean="0"/>
              <a:pPr/>
              <a:t>‹#›</a:t>
            </a:fld>
            <a:endParaRPr lang="en" sz="1800" dirty="0"/>
          </a:p>
        </p:txBody>
      </p:sp>
      <p:sp>
        <p:nvSpPr>
          <p:cNvPr id="3" name="Google Shape;43;p5">
            <a:extLst>
              <a:ext uri="{FF2B5EF4-FFF2-40B4-BE49-F238E27FC236}">
                <a16:creationId xmlns:a16="http://schemas.microsoft.com/office/drawing/2014/main" id="{D7542821-942D-2568-F291-6FFB2BCAEBD1}"/>
              </a:ext>
            </a:extLst>
          </p:cNvPr>
          <p:cNvSpPr>
            <a:spLocks noGrp="1"/>
          </p:cNvSpPr>
          <p:nvPr>
            <p:ph type="pic" idx="3"/>
          </p:nvPr>
        </p:nvSpPr>
        <p:spPr>
          <a:xfrm>
            <a:off x="0" y="0"/>
            <a:ext cx="1163703" cy="1074900"/>
          </a:xfrm>
          <a:prstGeom prst="rect">
            <a:avLst/>
          </a:prstGeom>
          <a:noFill/>
          <a:ln>
            <a:noFill/>
          </a:ln>
        </p:spPr>
        <p:txBody>
          <a:bodyPr/>
          <a:lstStyle/>
          <a:p>
            <a:endParaRPr lang="en-US"/>
          </a:p>
        </p:txBody>
      </p:sp>
      <p:pic>
        <p:nvPicPr>
          <p:cNvPr id="5" name="Graphic 4">
            <a:extLst>
              <a:ext uri="{FF2B5EF4-FFF2-40B4-BE49-F238E27FC236}">
                <a16:creationId xmlns:a16="http://schemas.microsoft.com/office/drawing/2014/main" id="{9680BD9F-C54E-02F3-2563-4651A754C846}"/>
              </a:ext>
            </a:extLst>
          </p:cNvPr>
          <p:cNvPicPr>
            <a:picLocks noChangeAspect="1"/>
          </p:cNvPicPr>
          <p:nvPr userDrawn="1"/>
        </p:nvPicPr>
        <p:blipFill>
          <a:blip>
            <a:extLst>
              <a:ext uri="{96DAC541-7B7A-43D3-8B79-37D633B846F1}">
                <asvg:svgBlip xmlns:asvg="http://schemas.microsoft.com/office/drawing/2016/SVG/main" r:embed="rId3"/>
              </a:ext>
            </a:extLst>
          </a:blip>
          <a:srcRect t="17628" r="37032" b="18168"/>
          <a:stretch>
            <a:fillRect/>
          </a:stretch>
        </p:blipFill>
        <p:spPr>
          <a:xfrm>
            <a:off x="5467198" y="-1"/>
            <a:ext cx="6724802" cy="6894723"/>
          </a:xfrm>
          <a:prstGeom prst="rect">
            <a:avLst/>
          </a:prstGeom>
        </p:spPr>
      </p:pic>
      <p:pic>
        <p:nvPicPr>
          <p:cNvPr id="6" name="Picture 5" descr="A logo with white text&#10;&#10;AI-generated content may be incorrect.">
            <a:extLst>
              <a:ext uri="{FF2B5EF4-FFF2-40B4-BE49-F238E27FC236}">
                <a16:creationId xmlns:a16="http://schemas.microsoft.com/office/drawing/2014/main" id="{2CA94553-C126-9A47-81B3-9CFF23CF4F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890" y="4961670"/>
            <a:ext cx="3529825" cy="2041246"/>
          </a:xfrm>
          <a:prstGeom prst="rect">
            <a:avLst/>
          </a:prstGeom>
        </p:spPr>
      </p:pic>
    </p:spTree>
    <p:extLst>
      <p:ext uri="{BB962C8B-B14F-4D97-AF65-F5344CB8AC3E}">
        <p14:creationId xmlns:p14="http://schemas.microsoft.com/office/powerpoint/2010/main" val="865188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Section Title with Description" userDrawn="1">
  <p:cSld name="1_Section Title with Description">
    <p:spTree>
      <p:nvGrpSpPr>
        <p:cNvPr id="1" name="Shape 72"/>
        <p:cNvGrpSpPr/>
        <p:nvPr/>
      </p:nvGrpSpPr>
      <p:grpSpPr>
        <a:xfrm>
          <a:off x="0" y="0"/>
          <a:ext cx="0" cy="0"/>
          <a:chOff x="0" y="0"/>
          <a:chExt cx="0" cy="0"/>
        </a:xfrm>
      </p:grpSpPr>
      <p:pic>
        <p:nvPicPr>
          <p:cNvPr id="10" name="Picture 9" descr="A painting of a person on a horse&#10;&#10;AI-generated content may be incorrect.">
            <a:extLst>
              <a:ext uri="{FF2B5EF4-FFF2-40B4-BE49-F238E27FC236}">
                <a16:creationId xmlns:a16="http://schemas.microsoft.com/office/drawing/2014/main" id="{D41FDEAF-ACDF-88EF-0A88-7F4C687C4A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t="-239"/>
          <a:stretch>
            <a:fillRect/>
          </a:stretch>
        </p:blipFill>
        <p:spPr>
          <a:xfrm>
            <a:off x="0" y="-16042"/>
            <a:ext cx="3534612" cy="6749060"/>
          </a:xfrm>
          <a:prstGeom prst="rect">
            <a:avLst/>
          </a:prstGeom>
        </p:spPr>
      </p:pic>
      <p:pic>
        <p:nvPicPr>
          <p:cNvPr id="7" name="Graphic 6">
            <a:extLst>
              <a:ext uri="{FF2B5EF4-FFF2-40B4-BE49-F238E27FC236}">
                <a16:creationId xmlns:a16="http://schemas.microsoft.com/office/drawing/2014/main" id="{399D6DE3-536F-8436-F064-1C12903B8C27}"/>
              </a:ext>
            </a:extLst>
          </p:cNvPr>
          <p:cNvPicPr>
            <a:picLocks noChangeAspect="1"/>
          </p:cNvPicPr>
          <p:nvPr userDrawn="1"/>
        </p:nvPicPr>
        <p:blipFill>
          <a:blip>
            <a:extLst>
              <a:ext uri="{96DAC541-7B7A-43D3-8B79-37D633B846F1}">
                <asvg:svgBlip xmlns:asvg="http://schemas.microsoft.com/office/drawing/2016/SVG/main" r:embed="rId3"/>
              </a:ext>
            </a:extLst>
          </a:blip>
          <a:srcRect t="17628" r="37032" b="18168"/>
          <a:stretch>
            <a:fillRect/>
          </a:stretch>
        </p:blipFill>
        <p:spPr>
          <a:xfrm>
            <a:off x="5467198" y="-1"/>
            <a:ext cx="6724802" cy="6894723"/>
          </a:xfrm>
          <a:prstGeom prst="rect">
            <a:avLst/>
          </a:prstGeom>
        </p:spPr>
      </p:pic>
      <p:sp>
        <p:nvSpPr>
          <p:cNvPr id="76" name="Google Shape;76;p9"/>
          <p:cNvSpPr txBox="1">
            <a:spLocks noGrp="1"/>
          </p:cNvSpPr>
          <p:nvPr>
            <p:ph type="title"/>
          </p:nvPr>
        </p:nvSpPr>
        <p:spPr>
          <a:xfrm>
            <a:off x="3684099" y="476350"/>
            <a:ext cx="8461003" cy="970798"/>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4800"/>
              <a:buNone/>
              <a:defRPr sz="4800" b="1">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r>
              <a:rPr lang="en-US"/>
              <a:t>Click to edit Master title style</a:t>
            </a:r>
            <a:endParaRPr dirty="0"/>
          </a:p>
        </p:txBody>
      </p:sp>
      <p:sp>
        <p:nvSpPr>
          <p:cNvPr id="77" name="Google Shape;77;p9"/>
          <p:cNvSpPr txBox="1">
            <a:spLocks noGrp="1"/>
          </p:cNvSpPr>
          <p:nvPr>
            <p:ph type="body" idx="1"/>
          </p:nvPr>
        </p:nvSpPr>
        <p:spPr>
          <a:xfrm>
            <a:off x="3684099" y="2398422"/>
            <a:ext cx="8461001" cy="29934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chemeClr val="dk1"/>
              </a:buClr>
              <a:buSzPts val="1600"/>
              <a:buChar char="●"/>
              <a:defRPr sz="1600">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pPr lvl="0"/>
            <a:r>
              <a:rPr lang="en-US"/>
              <a:t>Click to edit Master text styles</a:t>
            </a:r>
          </a:p>
        </p:txBody>
      </p:sp>
      <p:sp>
        <p:nvSpPr>
          <p:cNvPr id="78" name="Google Shape;78;p9"/>
          <p:cNvSpPr txBox="1">
            <a:spLocks noGrp="1"/>
          </p:cNvSpPr>
          <p:nvPr>
            <p:ph type="subTitle" idx="2"/>
          </p:nvPr>
        </p:nvSpPr>
        <p:spPr>
          <a:xfrm>
            <a:off x="3684099" y="1505873"/>
            <a:ext cx="8461002" cy="833824"/>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r>
              <a:rPr lang="en-US"/>
              <a:t>Click to edit Master subtitle style</a:t>
            </a:r>
            <a:endParaRPr dirty="0"/>
          </a:p>
        </p:txBody>
      </p:sp>
      <p:sp>
        <p:nvSpPr>
          <p:cNvPr id="2" name="Google Shape;25;p4">
            <a:extLst>
              <a:ext uri="{FF2B5EF4-FFF2-40B4-BE49-F238E27FC236}">
                <a16:creationId xmlns:a16="http://schemas.microsoft.com/office/drawing/2014/main" id="{6F7354A9-F147-3EC6-DEF1-7ABC0BF203EA}"/>
              </a:ext>
            </a:extLst>
          </p:cNvPr>
          <p:cNvSpPr txBox="1">
            <a:spLocks/>
          </p:cNvSpPr>
          <p:nvPr userDrawn="1"/>
        </p:nvSpPr>
        <p:spPr>
          <a:xfrm>
            <a:off x="11449165" y="6370022"/>
            <a:ext cx="731591" cy="524700"/>
          </a:xfrm>
          <a:prstGeom prst="rect">
            <a:avLst/>
          </a:prstGeom>
          <a:noFill/>
          <a:ln>
            <a:noFill/>
          </a:ln>
        </p:spPr>
        <p:txBody>
          <a:bodyPr spcFirstLastPara="1" wrap="square" lIns="121875" tIns="121875" rIns="121875" bIns="12187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800" b="1" i="0" u="none" strike="noStrike" cap="none">
                <a:solidFill>
                  <a:schemeClr val="bg1"/>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800" b="1" i="0" u="none" strike="noStrike" cap="none">
                <a:solidFill>
                  <a:schemeClr val="dk2"/>
                </a:solidFill>
                <a:latin typeface="Arial"/>
                <a:ea typeface="Arial"/>
                <a:cs typeface="Arial"/>
                <a:sym typeface="Arial"/>
              </a:defRPr>
            </a:lvl9pPr>
          </a:lstStyle>
          <a:p>
            <a:fld id="{00000000-1234-1234-1234-123412341234}" type="slidenum">
              <a:rPr lang="en" sz="1800" smtClean="0">
                <a:solidFill>
                  <a:schemeClr val="accent4"/>
                </a:solidFill>
              </a:rPr>
              <a:pPr/>
              <a:t>‹#›</a:t>
            </a:fld>
            <a:endParaRPr lang="en" sz="1800" dirty="0">
              <a:solidFill>
                <a:schemeClr val="accent4"/>
              </a:solidFill>
            </a:endParaRPr>
          </a:p>
        </p:txBody>
      </p:sp>
      <p:sp>
        <p:nvSpPr>
          <p:cNvPr id="3" name="Google Shape;43;p5">
            <a:extLst>
              <a:ext uri="{FF2B5EF4-FFF2-40B4-BE49-F238E27FC236}">
                <a16:creationId xmlns:a16="http://schemas.microsoft.com/office/drawing/2014/main" id="{3C99D65D-B836-55E9-DE73-7B4316F4C838}"/>
              </a:ext>
            </a:extLst>
          </p:cNvPr>
          <p:cNvSpPr>
            <a:spLocks noGrp="1"/>
          </p:cNvSpPr>
          <p:nvPr>
            <p:ph type="pic" idx="3"/>
          </p:nvPr>
        </p:nvSpPr>
        <p:spPr>
          <a:xfrm>
            <a:off x="0" y="0"/>
            <a:ext cx="1163703" cy="1074900"/>
          </a:xfrm>
          <a:prstGeom prst="rect">
            <a:avLst/>
          </a:prstGeom>
          <a:noFill/>
          <a:ln>
            <a:noFill/>
          </a:ln>
        </p:spPr>
        <p:txBody>
          <a:bodyPr/>
          <a:lstStyle/>
          <a:p>
            <a:endParaRPr lang="en-US"/>
          </a:p>
        </p:txBody>
      </p:sp>
      <p:sp>
        <p:nvSpPr>
          <p:cNvPr id="74" name="Google Shape;74;p9"/>
          <p:cNvSpPr/>
          <p:nvPr/>
        </p:nvSpPr>
        <p:spPr>
          <a:xfrm>
            <a:off x="-100995" y="4054641"/>
            <a:ext cx="3638616" cy="2840081"/>
          </a:xfrm>
          <a:prstGeom prst="rect">
            <a:avLst/>
          </a:prstGeom>
          <a:gradFill>
            <a:gsLst>
              <a:gs pos="0">
                <a:srgbClr val="2E2E36">
                  <a:alpha val="0"/>
                </a:srgbClr>
              </a:gs>
              <a:gs pos="52000">
                <a:srgbClr val="2E2E36">
                  <a:alpha val="91764"/>
                </a:srgbClr>
              </a:gs>
              <a:gs pos="100000">
                <a:srgbClr val="2E2E36"/>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8" name="Picture 7" descr="A logo with white text&#10;&#10;AI-generated content may be incorrect.">
            <a:extLst>
              <a:ext uri="{FF2B5EF4-FFF2-40B4-BE49-F238E27FC236}">
                <a16:creationId xmlns:a16="http://schemas.microsoft.com/office/drawing/2014/main" id="{DBF6862C-D7A8-1AD4-7C54-EEB54151AD1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002" y="5009381"/>
            <a:ext cx="3638616" cy="2041246"/>
          </a:xfrm>
          <a:prstGeom prst="rect">
            <a:avLst/>
          </a:prstGeom>
        </p:spPr>
      </p:pic>
    </p:spTree>
    <p:extLst>
      <p:ext uri="{BB962C8B-B14F-4D97-AF65-F5344CB8AC3E}">
        <p14:creationId xmlns:p14="http://schemas.microsoft.com/office/powerpoint/2010/main" val="11927876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Section Title ">
  <p:cSld name="Section Title ">
    <p:spTree>
      <p:nvGrpSpPr>
        <p:cNvPr id="1" name="Shape 146"/>
        <p:cNvGrpSpPr/>
        <p:nvPr/>
      </p:nvGrpSpPr>
      <p:grpSpPr>
        <a:xfrm>
          <a:off x="0" y="0"/>
          <a:ext cx="0" cy="0"/>
          <a:chOff x="0" y="0"/>
          <a:chExt cx="0" cy="0"/>
        </a:xfrm>
      </p:grpSpPr>
      <p:pic>
        <p:nvPicPr>
          <p:cNvPr id="5" name="Picture 4" descr="A close-up of a statue&#10;&#10;AI-generated content may be incorrect.">
            <a:extLst>
              <a:ext uri="{FF2B5EF4-FFF2-40B4-BE49-F238E27FC236}">
                <a16:creationId xmlns:a16="http://schemas.microsoft.com/office/drawing/2014/main" id="{8C87405F-6AF6-EFC5-54F5-25173842588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525655" y="0"/>
            <a:ext cx="7666345" cy="6990992"/>
          </a:xfrm>
          <a:prstGeom prst="rect">
            <a:avLst/>
          </a:prstGeom>
        </p:spPr>
      </p:pic>
      <p:sp>
        <p:nvSpPr>
          <p:cNvPr id="151" name="Google Shape;151;p18"/>
          <p:cNvSpPr txBox="1">
            <a:spLocks noGrp="1"/>
          </p:cNvSpPr>
          <p:nvPr>
            <p:ph type="title"/>
          </p:nvPr>
        </p:nvSpPr>
        <p:spPr>
          <a:xfrm>
            <a:off x="544067" y="1911863"/>
            <a:ext cx="5444618" cy="1886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b="1">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r>
              <a:rPr lang="en-US"/>
              <a:t>Click to edit Master title style</a:t>
            </a:r>
            <a:endParaRPr/>
          </a:p>
        </p:txBody>
      </p:sp>
      <p:sp>
        <p:nvSpPr>
          <p:cNvPr id="152" name="Google Shape;152;p18"/>
          <p:cNvSpPr txBox="1">
            <a:spLocks noGrp="1"/>
          </p:cNvSpPr>
          <p:nvPr>
            <p:ph type="subTitle" idx="1"/>
          </p:nvPr>
        </p:nvSpPr>
        <p:spPr>
          <a:xfrm>
            <a:off x="544067" y="3798046"/>
            <a:ext cx="4897575" cy="1148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sz="28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r>
              <a:rPr lang="en-US"/>
              <a:t>Click to edit Master subtitle style</a:t>
            </a:r>
            <a:endParaRPr/>
          </a:p>
        </p:txBody>
      </p:sp>
      <p:sp>
        <p:nvSpPr>
          <p:cNvPr id="153" name="Google Shape;153;p18"/>
          <p:cNvSpPr>
            <a:spLocks noGrp="1"/>
          </p:cNvSpPr>
          <p:nvPr>
            <p:ph type="pic" idx="2"/>
          </p:nvPr>
        </p:nvSpPr>
        <p:spPr>
          <a:xfrm>
            <a:off x="678777" y="460800"/>
            <a:ext cx="1607819" cy="1063200"/>
          </a:xfrm>
          <a:prstGeom prst="rect">
            <a:avLst/>
          </a:prstGeom>
          <a:noFill/>
          <a:ln>
            <a:noFill/>
          </a:ln>
        </p:spPr>
        <p:txBody>
          <a:bodyPr/>
          <a:lstStyle/>
          <a:p>
            <a:endParaRPr lang="en-US"/>
          </a:p>
        </p:txBody>
      </p:sp>
      <p:pic>
        <p:nvPicPr>
          <p:cNvPr id="3" name="Picture 2" descr="A logo with white text&#10;&#10;AI-generated content may be incorrect.">
            <a:extLst>
              <a:ext uri="{FF2B5EF4-FFF2-40B4-BE49-F238E27FC236}">
                <a16:creationId xmlns:a16="http://schemas.microsoft.com/office/drawing/2014/main" id="{662F5370-9AB3-4411-8908-69799D6A94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4668" y="5104892"/>
            <a:ext cx="3362063" cy="1886101"/>
          </a:xfrm>
          <a:prstGeom prst="rect">
            <a:avLst/>
          </a:prstGeom>
        </p:spPr>
      </p:pic>
    </p:spTree>
    <p:extLst>
      <p:ext uri="{BB962C8B-B14F-4D97-AF65-F5344CB8AC3E}">
        <p14:creationId xmlns:p14="http://schemas.microsoft.com/office/powerpoint/2010/main" val="6009131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Blank" userDrawn="1">
  <p:cSld name="Blank">
    <p:spTree>
      <p:nvGrpSpPr>
        <p:cNvPr id="1" name="Shape 482"/>
        <p:cNvGrpSpPr/>
        <p:nvPr/>
      </p:nvGrpSpPr>
      <p:grpSpPr>
        <a:xfrm>
          <a:off x="0" y="0"/>
          <a:ext cx="0" cy="0"/>
          <a:chOff x="0" y="0"/>
          <a:chExt cx="0" cy="0"/>
        </a:xfrm>
      </p:grpSpPr>
      <p:sp>
        <p:nvSpPr>
          <p:cNvPr id="483" name="Google Shape;483;p34"/>
          <p:cNvSpPr txBox="1">
            <a:spLocks noGrp="1"/>
          </p:cNvSpPr>
          <p:nvPr>
            <p:ph type="title"/>
          </p:nvPr>
        </p:nvSpPr>
        <p:spPr>
          <a:xfrm>
            <a:off x="296952" y="258725"/>
            <a:ext cx="8879312" cy="937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E2E36"/>
              </a:buClr>
              <a:buSzPts val="4800"/>
              <a:buNone/>
              <a:defRPr sz="4800" b="1">
                <a:solidFill>
                  <a:srgbClr val="2E2E36"/>
                </a:solidFill>
              </a:defRPr>
            </a:lvl1pPr>
            <a:lvl2pPr lvl="1" rtl="0">
              <a:spcBef>
                <a:spcPts val="0"/>
              </a:spcBef>
              <a:spcAft>
                <a:spcPts val="0"/>
              </a:spcAft>
              <a:buClr>
                <a:srgbClr val="2E2E36"/>
              </a:buClr>
              <a:buSzPts val="1400"/>
              <a:buNone/>
              <a:defRPr>
                <a:solidFill>
                  <a:srgbClr val="2E2E36"/>
                </a:solidFill>
              </a:defRPr>
            </a:lvl2pPr>
            <a:lvl3pPr lvl="2" rtl="0">
              <a:spcBef>
                <a:spcPts val="0"/>
              </a:spcBef>
              <a:spcAft>
                <a:spcPts val="0"/>
              </a:spcAft>
              <a:buClr>
                <a:srgbClr val="2E2E36"/>
              </a:buClr>
              <a:buSzPts val="1400"/>
              <a:buNone/>
              <a:defRPr>
                <a:solidFill>
                  <a:srgbClr val="2E2E36"/>
                </a:solidFill>
              </a:defRPr>
            </a:lvl3pPr>
            <a:lvl4pPr lvl="3" rtl="0">
              <a:spcBef>
                <a:spcPts val="0"/>
              </a:spcBef>
              <a:spcAft>
                <a:spcPts val="0"/>
              </a:spcAft>
              <a:buClr>
                <a:srgbClr val="2E2E36"/>
              </a:buClr>
              <a:buSzPts val="1400"/>
              <a:buNone/>
              <a:defRPr>
                <a:solidFill>
                  <a:srgbClr val="2E2E36"/>
                </a:solidFill>
              </a:defRPr>
            </a:lvl4pPr>
            <a:lvl5pPr lvl="4" rtl="0">
              <a:spcBef>
                <a:spcPts val="0"/>
              </a:spcBef>
              <a:spcAft>
                <a:spcPts val="0"/>
              </a:spcAft>
              <a:buClr>
                <a:srgbClr val="2E2E36"/>
              </a:buClr>
              <a:buSzPts val="1400"/>
              <a:buNone/>
              <a:defRPr>
                <a:solidFill>
                  <a:srgbClr val="2E2E36"/>
                </a:solidFill>
              </a:defRPr>
            </a:lvl5pPr>
            <a:lvl6pPr lvl="5" rtl="0">
              <a:spcBef>
                <a:spcPts val="0"/>
              </a:spcBef>
              <a:spcAft>
                <a:spcPts val="0"/>
              </a:spcAft>
              <a:buClr>
                <a:srgbClr val="2E2E36"/>
              </a:buClr>
              <a:buSzPts val="1400"/>
              <a:buNone/>
              <a:defRPr>
                <a:solidFill>
                  <a:srgbClr val="2E2E36"/>
                </a:solidFill>
              </a:defRPr>
            </a:lvl6pPr>
            <a:lvl7pPr lvl="6" rtl="0">
              <a:spcBef>
                <a:spcPts val="0"/>
              </a:spcBef>
              <a:spcAft>
                <a:spcPts val="0"/>
              </a:spcAft>
              <a:buClr>
                <a:srgbClr val="2E2E36"/>
              </a:buClr>
              <a:buSzPts val="1400"/>
              <a:buNone/>
              <a:defRPr>
                <a:solidFill>
                  <a:srgbClr val="2E2E36"/>
                </a:solidFill>
              </a:defRPr>
            </a:lvl7pPr>
            <a:lvl8pPr lvl="7" rtl="0">
              <a:spcBef>
                <a:spcPts val="0"/>
              </a:spcBef>
              <a:spcAft>
                <a:spcPts val="0"/>
              </a:spcAft>
              <a:buClr>
                <a:srgbClr val="2E2E36"/>
              </a:buClr>
              <a:buSzPts val="1400"/>
              <a:buNone/>
              <a:defRPr>
                <a:solidFill>
                  <a:srgbClr val="2E2E36"/>
                </a:solidFill>
              </a:defRPr>
            </a:lvl8pPr>
            <a:lvl9pPr lvl="8" rtl="0">
              <a:spcBef>
                <a:spcPts val="0"/>
              </a:spcBef>
              <a:spcAft>
                <a:spcPts val="0"/>
              </a:spcAft>
              <a:buClr>
                <a:srgbClr val="2E2E36"/>
              </a:buClr>
              <a:buSzPts val="1400"/>
              <a:buNone/>
              <a:defRPr>
                <a:solidFill>
                  <a:srgbClr val="2E2E36"/>
                </a:solidFill>
              </a:defRPr>
            </a:lvl9pPr>
          </a:lstStyle>
          <a:p>
            <a:r>
              <a:rPr lang="en-US"/>
              <a:t>Click to edit Master title style</a:t>
            </a:r>
            <a:endParaRPr/>
          </a:p>
        </p:txBody>
      </p:sp>
      <p:sp>
        <p:nvSpPr>
          <p:cNvPr id="484" name="Google Shape;484;p34"/>
          <p:cNvSpPr txBox="1">
            <a:spLocks noGrp="1"/>
          </p:cNvSpPr>
          <p:nvPr>
            <p:ph type="body" idx="1"/>
          </p:nvPr>
        </p:nvSpPr>
        <p:spPr>
          <a:xfrm>
            <a:off x="296952" y="1408675"/>
            <a:ext cx="9929586" cy="51906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Char char="●"/>
              <a:defRPr>
                <a:solidFill>
                  <a:schemeClr val="dk1"/>
                </a:solidFill>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Slide Number Placeholder 1">
            <a:extLst>
              <a:ext uri="{FF2B5EF4-FFF2-40B4-BE49-F238E27FC236}">
                <a16:creationId xmlns:a16="http://schemas.microsoft.com/office/drawing/2014/main" id="{FD48046B-0405-DD2B-BC3B-533C03DA8837}"/>
              </a:ext>
            </a:extLst>
          </p:cNvPr>
          <p:cNvSpPr>
            <a:spLocks noGrp="1"/>
          </p:cNvSpPr>
          <p:nvPr>
            <p:ph type="sldNum" idx="10"/>
          </p:nvPr>
        </p:nvSpPr>
        <p:spPr/>
        <p:txBody>
          <a:bodyPr/>
          <a:lstStyle/>
          <a:p>
            <a:fld id="{00000000-1234-1234-1234-123412341234}" type="slidenum">
              <a:rPr lang="en" smtClean="0"/>
              <a:pPr/>
              <a:t>‹#›</a:t>
            </a:fld>
            <a:endParaRPr lang="en"/>
          </a:p>
        </p:txBody>
      </p:sp>
      <p:pic>
        <p:nvPicPr>
          <p:cNvPr id="5" name="Picture 4" descr="A black background with blue and green text&#10;&#10;AI-generated content may be incorrect.">
            <a:extLst>
              <a:ext uri="{FF2B5EF4-FFF2-40B4-BE49-F238E27FC236}">
                <a16:creationId xmlns:a16="http://schemas.microsoft.com/office/drawing/2014/main" id="{5028A3A7-2E38-3D59-13AE-7A87663FFB3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8907836" y="49310"/>
            <a:ext cx="3164397" cy="1507800"/>
          </a:xfrm>
          <a:prstGeom prst="rect">
            <a:avLst/>
          </a:prstGeom>
        </p:spPr>
      </p:pic>
    </p:spTree>
    <p:extLst>
      <p:ext uri="{BB962C8B-B14F-4D97-AF65-F5344CB8AC3E}">
        <p14:creationId xmlns:p14="http://schemas.microsoft.com/office/powerpoint/2010/main" val="9928182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Questions Slide">
  <p:cSld name="Questions Slide">
    <p:spTree>
      <p:nvGrpSpPr>
        <p:cNvPr id="1" name="Shape 463"/>
        <p:cNvGrpSpPr/>
        <p:nvPr/>
      </p:nvGrpSpPr>
      <p:grpSpPr>
        <a:xfrm>
          <a:off x="0" y="0"/>
          <a:ext cx="0" cy="0"/>
          <a:chOff x="0" y="0"/>
          <a:chExt cx="0" cy="0"/>
        </a:xfrm>
      </p:grpSpPr>
      <p:sp>
        <p:nvSpPr>
          <p:cNvPr id="465" name="Google Shape;465;p32"/>
          <p:cNvSpPr txBox="1"/>
          <p:nvPr/>
        </p:nvSpPr>
        <p:spPr>
          <a:xfrm>
            <a:off x="502510" y="2857755"/>
            <a:ext cx="4904177" cy="86160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rgbClr val="EF4841"/>
              </a:buClr>
              <a:buSzPts val="5300"/>
              <a:buFont typeface="Oswald"/>
              <a:buNone/>
            </a:pPr>
            <a:r>
              <a:rPr lang="en" sz="4800" b="1" i="0" u="none" strike="noStrike" cap="none" dirty="0">
                <a:solidFill>
                  <a:srgbClr val="2E2E36"/>
                </a:solidFill>
                <a:latin typeface="Arial"/>
                <a:ea typeface="Arial"/>
                <a:cs typeface="Arial"/>
                <a:sym typeface="Arial"/>
              </a:rPr>
              <a:t>Questions</a:t>
            </a:r>
            <a:endParaRPr sz="4800" b="0" i="0" u="none" strike="noStrike" cap="none" dirty="0">
              <a:solidFill>
                <a:srgbClr val="2E2E36"/>
              </a:solidFill>
              <a:latin typeface="Arial"/>
              <a:ea typeface="Arial"/>
              <a:cs typeface="Arial"/>
              <a:sym typeface="Arial"/>
            </a:endParaRPr>
          </a:p>
        </p:txBody>
      </p:sp>
      <p:sp>
        <p:nvSpPr>
          <p:cNvPr id="468" name="Google Shape;468;p32"/>
          <p:cNvSpPr>
            <a:spLocks noGrp="1"/>
          </p:cNvSpPr>
          <p:nvPr>
            <p:ph type="pic" idx="2"/>
          </p:nvPr>
        </p:nvSpPr>
        <p:spPr>
          <a:xfrm>
            <a:off x="602557" y="308400"/>
            <a:ext cx="1226719" cy="834600"/>
          </a:xfrm>
          <a:prstGeom prst="rect">
            <a:avLst/>
          </a:prstGeom>
          <a:noFill/>
          <a:ln>
            <a:noFill/>
          </a:ln>
        </p:spPr>
        <p:txBody>
          <a:bodyPr/>
          <a:lstStyle/>
          <a:p>
            <a:endParaRPr lang="en-US"/>
          </a:p>
        </p:txBody>
      </p:sp>
      <p:pic>
        <p:nvPicPr>
          <p:cNvPr id="2" name="Picture 1" descr="A black background with blue and green text&#10;&#10;AI-generated content may be incorrect.">
            <a:extLst>
              <a:ext uri="{FF2B5EF4-FFF2-40B4-BE49-F238E27FC236}">
                <a16:creationId xmlns:a16="http://schemas.microsoft.com/office/drawing/2014/main" id="{BCC9A68A-35CA-5C91-80CD-A4B56C40FA3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96822" y="5434110"/>
            <a:ext cx="3164397" cy="1507800"/>
          </a:xfrm>
          <a:prstGeom prst="rect">
            <a:avLst/>
          </a:prstGeom>
        </p:spPr>
      </p:pic>
      <p:pic>
        <p:nvPicPr>
          <p:cNvPr id="3" name="Picture 2" descr="A collage of buildings&#10;&#10;AI-generated content may be incorrect.">
            <a:extLst>
              <a:ext uri="{FF2B5EF4-FFF2-40B4-BE49-F238E27FC236}">
                <a16:creationId xmlns:a16="http://schemas.microsoft.com/office/drawing/2014/main" id="{1D7F52F7-5235-54FD-8E4E-795B737673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63962" y="0"/>
            <a:ext cx="5558968" cy="6858000"/>
          </a:xfrm>
          <a:prstGeom prst="rect">
            <a:avLst/>
          </a:prstGeom>
        </p:spPr>
      </p:pic>
    </p:spTree>
    <p:extLst>
      <p:ext uri="{BB962C8B-B14F-4D97-AF65-F5344CB8AC3E}">
        <p14:creationId xmlns:p14="http://schemas.microsoft.com/office/powerpoint/2010/main" val="1124439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0EAC7E8B-6BD6-9622-01B1-985FD06F5015}"/>
              </a:ext>
            </a:extLst>
          </p:cNvPr>
          <p:cNvSpPr>
            <a:spLocks noGrp="1"/>
          </p:cNvSpPr>
          <p:nvPr>
            <p:ph type="ftr" sz="quarter" idx="10"/>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30610292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Thank You" userDrawn="1">
  <p:cSld name="Thank You">
    <p:spTree>
      <p:nvGrpSpPr>
        <p:cNvPr id="1" name="Shape 469"/>
        <p:cNvGrpSpPr/>
        <p:nvPr/>
      </p:nvGrpSpPr>
      <p:grpSpPr>
        <a:xfrm>
          <a:off x="0" y="0"/>
          <a:ext cx="0" cy="0"/>
          <a:chOff x="0" y="0"/>
          <a:chExt cx="0" cy="0"/>
        </a:xfrm>
      </p:grpSpPr>
      <p:pic>
        <p:nvPicPr>
          <p:cNvPr id="5" name="Picture 4" descr="A statue in front of a building&#10;&#10;AI-generated content may be incorrect.">
            <a:extLst>
              <a:ext uri="{FF2B5EF4-FFF2-40B4-BE49-F238E27FC236}">
                <a16:creationId xmlns:a16="http://schemas.microsoft.com/office/drawing/2014/main" id="{E997A8B0-A1E1-D24D-D77D-587102D106EC}"/>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a:fillRect/>
          </a:stretch>
        </p:blipFill>
        <p:spPr>
          <a:xfrm>
            <a:off x="-48503" y="-160851"/>
            <a:ext cx="12289005" cy="7043874"/>
          </a:xfrm>
          <a:prstGeom prst="rect">
            <a:avLst/>
          </a:prstGeom>
        </p:spPr>
      </p:pic>
      <p:sp>
        <p:nvSpPr>
          <p:cNvPr id="474" name="Google Shape;474;p33"/>
          <p:cNvSpPr txBox="1"/>
          <p:nvPr/>
        </p:nvSpPr>
        <p:spPr>
          <a:xfrm>
            <a:off x="4882402" y="761263"/>
            <a:ext cx="4393744" cy="154170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rgbClr val="EF4841"/>
              </a:buClr>
              <a:buSzPts val="5300"/>
              <a:buFont typeface="Oswald"/>
              <a:buNone/>
            </a:pPr>
            <a:r>
              <a:rPr lang="en" sz="6000" b="1" i="0" u="none" strike="noStrike" cap="none" dirty="0">
                <a:solidFill>
                  <a:srgbClr val="E7E6E6"/>
                </a:solidFill>
                <a:latin typeface="Arial"/>
                <a:ea typeface="Arial"/>
                <a:cs typeface="Arial"/>
                <a:sym typeface="Arial"/>
              </a:rPr>
              <a:t>Thank You</a:t>
            </a:r>
            <a:endParaRPr sz="6000" b="0" i="0" u="none" strike="noStrike" cap="none" dirty="0">
              <a:solidFill>
                <a:srgbClr val="E7E6E6"/>
              </a:solidFill>
              <a:latin typeface="Arial"/>
              <a:ea typeface="Arial"/>
              <a:cs typeface="Arial"/>
              <a:sym typeface="Arial"/>
            </a:endParaRPr>
          </a:p>
        </p:txBody>
      </p:sp>
      <p:cxnSp>
        <p:nvCxnSpPr>
          <p:cNvPr id="475" name="Google Shape;475;p33"/>
          <p:cNvCxnSpPr/>
          <p:nvPr/>
        </p:nvCxnSpPr>
        <p:spPr>
          <a:xfrm rot="10800000">
            <a:off x="4745941" y="960068"/>
            <a:ext cx="0" cy="975300"/>
          </a:xfrm>
          <a:prstGeom prst="straightConnector1">
            <a:avLst/>
          </a:prstGeom>
          <a:noFill/>
          <a:ln w="22225" cap="flat" cmpd="sng">
            <a:solidFill>
              <a:srgbClr val="FFFFFF"/>
            </a:solidFill>
            <a:prstDash val="solid"/>
            <a:round/>
            <a:headEnd type="none" w="sm" len="sm"/>
            <a:tailEnd type="none" w="sm" len="sm"/>
          </a:ln>
        </p:spPr>
      </p:cxnSp>
      <p:sp>
        <p:nvSpPr>
          <p:cNvPr id="478" name="Google Shape;478;p33"/>
          <p:cNvSpPr/>
          <p:nvPr/>
        </p:nvSpPr>
        <p:spPr>
          <a:xfrm>
            <a:off x="7248900" y="5799952"/>
            <a:ext cx="3203634" cy="2934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479" name="Google Shape;479;p33"/>
          <p:cNvSpPr/>
          <p:nvPr/>
        </p:nvSpPr>
        <p:spPr>
          <a:xfrm>
            <a:off x="7248900" y="6275440"/>
            <a:ext cx="3203634" cy="2934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endParaRPr sz="1200" b="0" i="0" u="none" strike="noStrike" cap="none">
              <a:solidFill>
                <a:srgbClr val="FFFFFF"/>
              </a:solidFill>
              <a:latin typeface="Arial"/>
              <a:ea typeface="Arial"/>
              <a:cs typeface="Arial"/>
              <a:sym typeface="Arial"/>
            </a:endParaRPr>
          </a:p>
        </p:txBody>
      </p:sp>
      <p:sp>
        <p:nvSpPr>
          <p:cNvPr id="481" name="Google Shape;481;p33"/>
          <p:cNvSpPr>
            <a:spLocks noGrp="1"/>
          </p:cNvSpPr>
          <p:nvPr>
            <p:ph type="pic" idx="2"/>
          </p:nvPr>
        </p:nvSpPr>
        <p:spPr>
          <a:xfrm>
            <a:off x="10668060" y="142860"/>
            <a:ext cx="1226719" cy="834600"/>
          </a:xfrm>
          <a:prstGeom prst="rect">
            <a:avLst/>
          </a:prstGeom>
          <a:noFill/>
          <a:ln>
            <a:noFill/>
          </a:ln>
        </p:spPr>
        <p:txBody>
          <a:bodyPr/>
          <a:lstStyle/>
          <a:p>
            <a:endParaRPr lang="en-US"/>
          </a:p>
        </p:txBody>
      </p:sp>
      <p:pic>
        <p:nvPicPr>
          <p:cNvPr id="6" name="Picture 5" descr="A logo for a convention&#10;&#10;AI-generated content may be incorrect.">
            <a:extLst>
              <a:ext uri="{FF2B5EF4-FFF2-40B4-BE49-F238E27FC236}">
                <a16:creationId xmlns:a16="http://schemas.microsoft.com/office/drawing/2014/main" id="{B1EBE9FD-4EF1-2494-E0CC-E010126727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085" y="-172426"/>
            <a:ext cx="4677082" cy="2785870"/>
          </a:xfrm>
          <a:prstGeom prst="rect">
            <a:avLst/>
          </a:prstGeom>
        </p:spPr>
      </p:pic>
    </p:spTree>
    <p:extLst>
      <p:ext uri="{BB962C8B-B14F-4D97-AF65-F5344CB8AC3E}">
        <p14:creationId xmlns:p14="http://schemas.microsoft.com/office/powerpoint/2010/main" val="19277014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Title_Subtitle_&amp;_Content_Lef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D7A4EA0-06E2-477D-80D2-577BBCEDF099}"/>
              </a:ext>
            </a:extLst>
          </p:cNvPr>
          <p:cNvSpPr>
            <a:spLocks noGrp="1"/>
          </p:cNvSpPr>
          <p:nvPr>
            <p:ph type="sldNum" sz="quarter" idx="12"/>
          </p:nvPr>
        </p:nvSpPr>
        <p:spPr>
          <a:xfrm>
            <a:off x="9228367" y="6356352"/>
            <a:ext cx="2743200" cy="365125"/>
          </a:xfrm>
        </p:spPr>
        <p:txBody>
          <a:bodyPr vert="horz" lIns="91440" tIns="45720" rIns="91440" bIns="45720" rtlCol="0" anchor="ctr"/>
          <a:lstStyle>
            <a:lvl1pPr>
              <a:defRPr lang="en-US" b="0" i="0" smtClean="0">
                <a:latin typeface="Avenir Next LT Pro" panose="020B0504020202020204" pitchFamily="34" charset="0"/>
                <a:ea typeface="Lato" panose="020F0502020204030203" pitchFamily="34" charset="0"/>
                <a:cs typeface="Lato" panose="020F0502020204030203" pitchFamily="34" charset="0"/>
              </a:defRPr>
            </a:lvl1pPr>
          </a:lstStyle>
          <a:p>
            <a:fld id="{6BC98F5C-0043-440F-8E93-B7C856130645}" type="slidenum">
              <a:rPr lang="en-US" smtClean="0"/>
              <a:pPr/>
              <a:t>‹#›</a:t>
            </a:fld>
            <a:endParaRPr lang="en-US" dirty="0"/>
          </a:p>
        </p:txBody>
      </p:sp>
      <p:sp>
        <p:nvSpPr>
          <p:cNvPr id="10" name="Text Placeholder 4">
            <a:extLst>
              <a:ext uri="{FF2B5EF4-FFF2-40B4-BE49-F238E27FC236}">
                <a16:creationId xmlns:a16="http://schemas.microsoft.com/office/drawing/2014/main" id="{BA8DC889-905D-42A3-BB80-FE85C4CE285C}"/>
              </a:ext>
            </a:extLst>
          </p:cNvPr>
          <p:cNvSpPr>
            <a:spLocks noGrp="1"/>
          </p:cNvSpPr>
          <p:nvPr>
            <p:ph type="body" sz="quarter" idx="13"/>
          </p:nvPr>
        </p:nvSpPr>
        <p:spPr>
          <a:xfrm>
            <a:off x="404430" y="1371602"/>
            <a:ext cx="7559164" cy="4756245"/>
          </a:xfrm>
        </p:spPr>
        <p:txBody>
          <a:bodyPr/>
          <a:lstStyle>
            <a:lvl1pPr marL="0" indent="0">
              <a:lnSpc>
                <a:spcPct val="120000"/>
              </a:lnSpc>
              <a:spcBef>
                <a:spcPts val="0"/>
              </a:spcBef>
              <a:buNone/>
              <a:defRPr sz="1799" b="0" i="0">
                <a:latin typeface="Avenir Next LT Pro" panose="020B0504020202020204" pitchFamily="34" charset="0"/>
                <a:ea typeface="Lato" panose="020F0502020204030203" pitchFamily="34" charset="0"/>
                <a:cs typeface="Lato" panose="020F0502020204030203" pitchFamily="34" charset="0"/>
              </a:defRPr>
            </a:lvl1pPr>
            <a:lvl2pPr marL="226945" indent="-226945">
              <a:lnSpc>
                <a:spcPct val="120000"/>
              </a:lnSpc>
              <a:spcBef>
                <a:spcPts val="0"/>
              </a:spcBef>
              <a:buSzPct val="110000"/>
              <a:buFont typeface="Arial Black" panose="020B0A04020102020204" pitchFamily="34" charset="0"/>
              <a:buChar char="●"/>
              <a:defRPr sz="1600" b="0" i="0">
                <a:latin typeface="Avenir Next LT Pro" panose="020B0504020202020204" pitchFamily="34" charset="0"/>
                <a:ea typeface="Lato" panose="020F0502020204030203" pitchFamily="34" charset="0"/>
                <a:cs typeface="Lato" panose="020F0502020204030203" pitchFamily="34" charset="0"/>
              </a:defRPr>
            </a:lvl2pPr>
            <a:lvl3pPr>
              <a:lnSpc>
                <a:spcPct val="120000"/>
              </a:lnSpc>
              <a:spcBef>
                <a:spcPts val="0"/>
              </a:spcBef>
              <a:defRPr sz="1500" b="0" i="0">
                <a:latin typeface="Avenir Next LT Pro" panose="020B0504020202020204" pitchFamily="34" charset="0"/>
                <a:ea typeface="Lato" panose="020F0502020204030203" pitchFamily="34" charset="0"/>
                <a:cs typeface="Lato" panose="020F0502020204030203" pitchFamily="34" charset="0"/>
              </a:defRPr>
            </a:lvl3pPr>
            <a:lvl4pPr>
              <a:lnSpc>
                <a:spcPct val="120000"/>
              </a:lnSpc>
              <a:spcBef>
                <a:spcPts val="0"/>
              </a:spcBef>
              <a:defRPr sz="1400" b="0" i="0">
                <a:latin typeface="Avenir Next LT Pro" panose="020B0504020202020204" pitchFamily="34" charset="0"/>
                <a:ea typeface="Lato" panose="020F0502020204030203" pitchFamily="34" charset="0"/>
                <a:cs typeface="Lato" panose="020F0502020204030203" pitchFamily="34" charset="0"/>
              </a:defRPr>
            </a:lvl4pPr>
            <a:lvl5pPr>
              <a:lnSpc>
                <a:spcPct val="120000"/>
              </a:lnSpc>
              <a:spcBef>
                <a:spcPts val="0"/>
              </a:spcBef>
              <a:defRPr sz="1400" b="0" i="0">
                <a:latin typeface="Avenir Next LT Pro" panose="020B0504020202020204"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33B0F2C1-D60C-430A-A6F2-C484CD4CC3AD}"/>
              </a:ext>
            </a:extLst>
          </p:cNvPr>
          <p:cNvSpPr>
            <a:spLocks noGrp="1"/>
          </p:cNvSpPr>
          <p:nvPr>
            <p:ph type="title"/>
          </p:nvPr>
        </p:nvSpPr>
        <p:spPr>
          <a:xfrm>
            <a:off x="404429" y="283001"/>
            <a:ext cx="11567138" cy="498598"/>
          </a:xfrm>
        </p:spPr>
        <p:txBody>
          <a:bodyPr wrap="square" tIns="0" bIns="0" anchor="ctr" anchorCtr="0">
            <a:noAutofit/>
          </a:bodyPr>
          <a:lstStyle>
            <a:lvl1pPr algn="l">
              <a:defRPr lang="en-US" sz="3599" b="1" dirty="0">
                <a:solidFill>
                  <a:srgbClr val="000334"/>
                </a:solidFill>
                <a:latin typeface="Avenir Next LT Pro" panose="020B0504020202020204" pitchFamily="34" charset="0"/>
                <a:ea typeface="+mn-ea"/>
                <a:cs typeface="Poppins" pitchFamily="2" charset="77"/>
              </a:defRPr>
            </a:lvl1pPr>
          </a:lstStyle>
          <a:p>
            <a:pPr marL="0" lvl="0" defTabSz="457063"/>
            <a:r>
              <a:rPr lang="en-US"/>
              <a:t>Click to edit Master title style</a:t>
            </a:r>
          </a:p>
        </p:txBody>
      </p:sp>
      <p:sp>
        <p:nvSpPr>
          <p:cNvPr id="13" name="Text Placeholder 2">
            <a:extLst>
              <a:ext uri="{FF2B5EF4-FFF2-40B4-BE49-F238E27FC236}">
                <a16:creationId xmlns:a16="http://schemas.microsoft.com/office/drawing/2014/main" id="{3E994161-616A-47CB-B202-2780FC411836}"/>
              </a:ext>
            </a:extLst>
          </p:cNvPr>
          <p:cNvSpPr>
            <a:spLocks noGrp="1"/>
          </p:cNvSpPr>
          <p:nvPr>
            <p:ph type="body" idx="1"/>
          </p:nvPr>
        </p:nvSpPr>
        <p:spPr>
          <a:xfrm>
            <a:off x="404429" y="781599"/>
            <a:ext cx="11567138" cy="249299"/>
          </a:xfrm>
        </p:spPr>
        <p:txBody>
          <a:bodyPr wrap="none" tIns="0" bIns="0" anchor="ctr" anchorCtr="0">
            <a:noAutofit/>
          </a:bodyPr>
          <a:lstStyle>
            <a:lvl1pPr marL="0" indent="0" algn="l">
              <a:buNone/>
              <a:defRPr lang="en-US" sz="1799" b="0" i="0">
                <a:solidFill>
                  <a:srgbClr val="000334"/>
                </a:solidFill>
                <a:latin typeface="Avenir Next LT Pro" panose="020B0504020202020204" pitchFamily="34" charset="0"/>
                <a:ea typeface="Lato" panose="020F0502020204030203" pitchFamily="34" charset="0"/>
                <a:cs typeface="Poppins" pitchFamily="2" charset="77"/>
              </a:defRPr>
            </a:lvl1pPr>
          </a:lstStyle>
          <a:p>
            <a:pPr marL="0" lvl="0" defTabSz="457063"/>
            <a:r>
              <a:rPr lang="en-US" dirty="0"/>
              <a:t>Click to edit Master text styles</a:t>
            </a:r>
          </a:p>
        </p:txBody>
      </p:sp>
      <p:sp>
        <p:nvSpPr>
          <p:cNvPr id="14" name="Picture Placeholder 12">
            <a:extLst>
              <a:ext uri="{FF2B5EF4-FFF2-40B4-BE49-F238E27FC236}">
                <a16:creationId xmlns:a16="http://schemas.microsoft.com/office/drawing/2014/main" id="{D9D3128C-2D34-4C92-A5AC-BADFCA80897D}"/>
              </a:ext>
            </a:extLst>
          </p:cNvPr>
          <p:cNvSpPr>
            <a:spLocks noGrp="1"/>
          </p:cNvSpPr>
          <p:nvPr>
            <p:ph type="pic" sz="quarter" idx="10" hasCustomPrompt="1"/>
          </p:nvPr>
        </p:nvSpPr>
        <p:spPr>
          <a:xfrm>
            <a:off x="7963593" y="1371602"/>
            <a:ext cx="3997081" cy="4756245"/>
          </a:xfrm>
        </p:spPr>
        <p:txBody>
          <a:bodyPr anchor="t"/>
          <a:lstStyle>
            <a:lvl1pPr marL="0" indent="0" algn="ctr">
              <a:buNone/>
              <a:defRPr b="0" i="0">
                <a:latin typeface="Lato" panose="020F0502020204030203" pitchFamily="34" charset="0"/>
                <a:ea typeface="Lato" panose="020F0502020204030203" pitchFamily="34" charset="0"/>
                <a:cs typeface="Lato" panose="020F0502020204030203" pitchFamily="34" charset="0"/>
              </a:defRPr>
            </a:lvl1pPr>
          </a:lstStyle>
          <a:p>
            <a:r>
              <a:rPr lang="en-US" dirty="0"/>
              <a:t>Click icon to add photo or graphic</a:t>
            </a:r>
          </a:p>
        </p:txBody>
      </p:sp>
    </p:spTree>
    <p:extLst>
      <p:ext uri="{BB962C8B-B14F-4D97-AF65-F5344CB8AC3E}">
        <p14:creationId xmlns:p14="http://schemas.microsoft.com/office/powerpoint/2010/main" val="18916781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9"/>
        <p:cNvGrpSpPr/>
        <p:nvPr/>
      </p:nvGrpSpPr>
      <p:grpSpPr>
        <a:xfrm>
          <a:off x="0" y="0"/>
          <a:ext cx="0" cy="0"/>
          <a:chOff x="0" y="0"/>
          <a:chExt cx="0" cy="0"/>
        </a:xfrm>
      </p:grpSpPr>
      <p:sp>
        <p:nvSpPr>
          <p:cNvPr id="30" name="Google Shape;30;p75"/>
          <p:cNvSpPr txBox="1">
            <a:spLocks noGrp="1"/>
          </p:cNvSpPr>
          <p:nvPr>
            <p:ph type="title"/>
          </p:nvPr>
        </p:nvSpPr>
        <p:spPr>
          <a:xfrm>
            <a:off x="838201" y="568036"/>
            <a:ext cx="10515600" cy="11226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2416057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9C2C-158E-3DEA-1C01-7C347F9AB74A}"/>
              </a:ext>
            </a:extLst>
          </p:cNvPr>
          <p:cNvSpPr>
            <a:spLocks noGrp="1"/>
          </p:cNvSpPr>
          <p:nvPr>
            <p:ph type="title"/>
          </p:nvPr>
        </p:nvSpPr>
        <p:spPr>
          <a:xfrm>
            <a:off x="921850" y="457200"/>
            <a:ext cx="3932237" cy="1600200"/>
          </a:xfrm>
          <a:prstGeom prst="rect">
            <a:avLst/>
          </a:prstGeo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31F824BB-3A9E-65F5-2600-A450E1BCC71C}"/>
              </a:ext>
            </a:extLst>
          </p:cNvPr>
          <p:cNvSpPr>
            <a:spLocks noGrp="1"/>
          </p:cNvSpPr>
          <p:nvPr>
            <p:ph idx="1"/>
          </p:nvPr>
        </p:nvSpPr>
        <p:spPr>
          <a:xfrm>
            <a:off x="5265250" y="987427"/>
            <a:ext cx="6172200" cy="5413375"/>
          </a:xfrm>
          <a:prstGeom prst="rect">
            <a:avLst/>
          </a:prstGeom>
        </p:spPr>
        <p:txBody>
          <a:bodyPr/>
          <a:lstStyle>
            <a:lvl1pPr>
              <a:lnSpc>
                <a:spcPct val="100000"/>
              </a:lnSpc>
              <a:defRPr sz="3199" baseline="0">
                <a:latin typeface="Lato" panose="020F0502020204030203" pitchFamily="34" charset="0"/>
              </a:defRPr>
            </a:lvl1pPr>
            <a:lvl2pPr>
              <a:lnSpc>
                <a:spcPct val="100000"/>
              </a:lnSpc>
              <a:defRPr sz="2799" baseline="0">
                <a:latin typeface="Lato" panose="020F0502020204030203" pitchFamily="34" charset="0"/>
              </a:defRPr>
            </a:lvl2pPr>
            <a:lvl3pPr>
              <a:lnSpc>
                <a:spcPct val="100000"/>
              </a:lnSpc>
              <a:defRPr sz="2399" baseline="0">
                <a:latin typeface="Lato" panose="020F0502020204030203" pitchFamily="34" charset="0"/>
              </a:defRPr>
            </a:lvl3pPr>
            <a:lvl4pPr>
              <a:lnSpc>
                <a:spcPct val="100000"/>
              </a:lnSpc>
              <a:defRPr sz="1999" baseline="0">
                <a:latin typeface="Lato" panose="020F0502020204030203" pitchFamily="34" charset="0"/>
              </a:defRPr>
            </a:lvl4pPr>
            <a:lvl5pPr>
              <a:lnSpc>
                <a:spcPct val="100000"/>
              </a:lnSpc>
              <a:defRPr sz="1999" baseline="0">
                <a:latin typeface="Lato" panose="020F0502020204030203" pitchFamily="34" charset="0"/>
              </a:defRPr>
            </a:lvl5pPr>
            <a:lvl6pPr>
              <a:defRPr sz="1999"/>
            </a:lvl6pPr>
            <a:lvl7pPr>
              <a:defRPr sz="1999"/>
            </a:lvl7pPr>
            <a:lvl8pPr>
              <a:defRPr sz="1999"/>
            </a:lvl8pPr>
            <a:lvl9pPr>
              <a:defRPr sz="19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7486D85-B3DA-98E5-8395-4FBC1C2F922A}"/>
              </a:ext>
            </a:extLst>
          </p:cNvPr>
          <p:cNvSpPr>
            <a:spLocks noGrp="1"/>
          </p:cNvSpPr>
          <p:nvPr>
            <p:ph type="body" sz="half" idx="2"/>
          </p:nvPr>
        </p:nvSpPr>
        <p:spPr>
          <a:xfrm>
            <a:off x="921850" y="2057400"/>
            <a:ext cx="3932237" cy="4343400"/>
          </a:xfrm>
          <a:prstGeom prst="rect">
            <a:avLst/>
          </a:prstGeom>
        </p:spPr>
        <p:txBody>
          <a:bodyPr/>
          <a:lstStyle>
            <a:lvl1pPr marL="0" indent="0">
              <a:lnSpc>
                <a:spcPct val="100000"/>
              </a:lnSpc>
              <a:buNone/>
              <a:defRPr sz="1600" baseline="0">
                <a:latin typeface="Lato" panose="020F0502020204030203"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Tree>
    <p:extLst>
      <p:ext uri="{BB962C8B-B14F-4D97-AF65-F5344CB8AC3E}">
        <p14:creationId xmlns:p14="http://schemas.microsoft.com/office/powerpoint/2010/main" val="36007931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2_Title and Content">
  <p:cSld name="2_Title and Content">
    <p:spTree>
      <p:nvGrpSpPr>
        <p:cNvPr id="1" name="Shape 22"/>
        <p:cNvGrpSpPr/>
        <p:nvPr/>
      </p:nvGrpSpPr>
      <p:grpSpPr>
        <a:xfrm>
          <a:off x="0" y="0"/>
          <a:ext cx="0" cy="0"/>
          <a:chOff x="0" y="0"/>
          <a:chExt cx="0" cy="0"/>
        </a:xfrm>
      </p:grpSpPr>
      <p:sp>
        <p:nvSpPr>
          <p:cNvPr id="23" name="Google Shape;23;p45"/>
          <p:cNvSpPr txBox="1">
            <a:spLocks noGrp="1"/>
          </p:cNvSpPr>
          <p:nvPr>
            <p:ph type="subTitle" idx="1"/>
          </p:nvPr>
        </p:nvSpPr>
        <p:spPr>
          <a:xfrm>
            <a:off x="457202" y="1371600"/>
            <a:ext cx="10826000" cy="4563600"/>
          </a:xfrm>
          <a:prstGeom prst="rect">
            <a:avLst/>
          </a:prstGeom>
          <a:noFill/>
          <a:ln>
            <a:noFill/>
          </a:ln>
        </p:spPr>
        <p:txBody>
          <a:bodyPr spcFirstLastPara="1" wrap="square" lIns="68575" tIns="34275" rIns="68575" bIns="34275" anchor="t" anchorCtr="0">
            <a:normAutofit/>
          </a:bodyPr>
          <a:lstStyle>
            <a:lvl1pPr lvl="0" algn="l">
              <a:lnSpc>
                <a:spcPct val="150000"/>
              </a:lnSpc>
              <a:spcBef>
                <a:spcPts val="1067"/>
              </a:spcBef>
              <a:spcAft>
                <a:spcPts val="0"/>
              </a:spcAft>
              <a:buClr>
                <a:schemeClr val="dk1"/>
              </a:buClr>
              <a:buSzPts val="1400"/>
              <a:buFont typeface="Arial"/>
              <a:buChar char="•"/>
              <a:defRPr sz="1865">
                <a:solidFill>
                  <a:schemeClr val="dk1"/>
                </a:solidFill>
                <a:latin typeface="Arial"/>
                <a:ea typeface="Arial"/>
                <a:cs typeface="Arial"/>
                <a:sym typeface="Arial"/>
              </a:defRPr>
            </a:lvl1pPr>
            <a:lvl2pPr lvl="1" algn="ctr">
              <a:lnSpc>
                <a:spcPct val="90000"/>
              </a:lnSpc>
              <a:spcBef>
                <a:spcPts val="533"/>
              </a:spcBef>
              <a:spcAft>
                <a:spcPts val="0"/>
              </a:spcAft>
              <a:buClr>
                <a:schemeClr val="dk1"/>
              </a:buClr>
              <a:buSzPts val="1500"/>
              <a:buNone/>
              <a:defRPr sz="1998"/>
            </a:lvl2pPr>
            <a:lvl3pPr lvl="2" algn="ctr">
              <a:lnSpc>
                <a:spcPct val="90000"/>
              </a:lnSpc>
              <a:spcBef>
                <a:spcPts val="533"/>
              </a:spcBef>
              <a:spcAft>
                <a:spcPts val="0"/>
              </a:spcAft>
              <a:buClr>
                <a:schemeClr val="dk1"/>
              </a:buClr>
              <a:buSzPts val="1400"/>
              <a:buNone/>
              <a:defRPr sz="1865"/>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24" name="Google Shape;24;p45"/>
          <p:cNvSpPr>
            <a:spLocks noGrp="1"/>
          </p:cNvSpPr>
          <p:nvPr>
            <p:ph type="pic" idx="2"/>
          </p:nvPr>
        </p:nvSpPr>
        <p:spPr>
          <a:xfrm>
            <a:off x="13568023" y="6710021"/>
            <a:ext cx="918000" cy="918000"/>
          </a:xfrm>
          <a:prstGeom prst="rect">
            <a:avLst/>
          </a:prstGeom>
          <a:noFill/>
          <a:ln>
            <a:noFill/>
          </a:ln>
        </p:spPr>
      </p:sp>
      <p:sp>
        <p:nvSpPr>
          <p:cNvPr id="25" name="Google Shape;25;p45"/>
          <p:cNvSpPr txBox="1">
            <a:spLocks noGrp="1"/>
          </p:cNvSpPr>
          <p:nvPr>
            <p:ph type="ctrTitle"/>
          </p:nvPr>
        </p:nvSpPr>
        <p:spPr>
          <a:xfrm>
            <a:off x="457200" y="365760"/>
            <a:ext cx="7288000" cy="554000"/>
          </a:xfrm>
          <a:prstGeom prst="rect">
            <a:avLst/>
          </a:prstGeom>
          <a:noFill/>
          <a:ln>
            <a:noFill/>
          </a:ln>
        </p:spPr>
        <p:txBody>
          <a:bodyPr spcFirstLastPara="1" wrap="square" lIns="68575" tIns="0" rIns="68575" bIns="0" anchor="t" anchorCtr="0">
            <a:spAutoFit/>
          </a:bodyPr>
          <a:lstStyle>
            <a:lvl1pPr lvl="0" algn="l">
              <a:lnSpc>
                <a:spcPct val="100000"/>
              </a:lnSpc>
              <a:spcBef>
                <a:spcPts val="0"/>
              </a:spcBef>
              <a:spcAft>
                <a:spcPts val="0"/>
              </a:spcAft>
              <a:buClr>
                <a:schemeClr val="accent1"/>
              </a:buClr>
              <a:buSzPts val="2700"/>
              <a:buFont typeface="Trebuchet MS"/>
              <a:buNone/>
              <a:defRPr sz="3598" b="1">
                <a:solidFill>
                  <a:schemeClr val="accen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45"/>
          <p:cNvSpPr>
            <a:spLocks noGrp="1"/>
          </p:cNvSpPr>
          <p:nvPr>
            <p:ph type="pic" idx="3"/>
          </p:nvPr>
        </p:nvSpPr>
        <p:spPr>
          <a:xfrm>
            <a:off x="-5" y="5935092"/>
            <a:ext cx="918000" cy="918000"/>
          </a:xfrm>
          <a:prstGeom prst="rect">
            <a:avLst/>
          </a:prstGeom>
          <a:noFill/>
          <a:ln>
            <a:noFill/>
          </a:ln>
        </p:spPr>
      </p:sp>
    </p:spTree>
    <p:extLst>
      <p:ext uri="{BB962C8B-B14F-4D97-AF65-F5344CB8AC3E}">
        <p14:creationId xmlns:p14="http://schemas.microsoft.com/office/powerpoint/2010/main" val="21709907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3"/>
        <p:cNvGrpSpPr/>
        <p:nvPr/>
      </p:nvGrpSpPr>
      <p:grpSpPr>
        <a:xfrm>
          <a:off x="0" y="0"/>
          <a:ext cx="0" cy="0"/>
          <a:chOff x="0" y="0"/>
          <a:chExt cx="0" cy="0"/>
        </a:xfrm>
      </p:grpSpPr>
      <p:sp>
        <p:nvSpPr>
          <p:cNvPr id="14" name="Google Shape;14;p17"/>
          <p:cNvSpPr txBox="1">
            <a:spLocks noGrp="1"/>
          </p:cNvSpPr>
          <p:nvPr>
            <p:ph type="body" idx="1"/>
          </p:nvPr>
        </p:nvSpPr>
        <p:spPr>
          <a:xfrm>
            <a:off x="838201" y="1825625"/>
            <a:ext cx="10515600" cy="4038146"/>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b="0" i="0">
                <a:latin typeface="Lato" panose="020F0502020204030203" pitchFamily="34" charset="0"/>
                <a:ea typeface="Lato" panose="020F0502020204030203" pitchFamily="34" charset="0"/>
                <a:cs typeface="Lato" panose="020F0502020204030203" pitchFamily="34" charset="0"/>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15" name="Google Shape;15;p17"/>
          <p:cNvSpPr txBox="1">
            <a:spLocks noGrp="1"/>
          </p:cNvSpPr>
          <p:nvPr>
            <p:ph type="title"/>
          </p:nvPr>
        </p:nvSpPr>
        <p:spPr>
          <a:xfrm>
            <a:off x="838201" y="568036"/>
            <a:ext cx="10515600" cy="11226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Tree>
    <p:extLst>
      <p:ext uri="{BB962C8B-B14F-4D97-AF65-F5344CB8AC3E}">
        <p14:creationId xmlns:p14="http://schemas.microsoft.com/office/powerpoint/2010/main" val="2090989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Title_&amp;_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7AA8BC-6160-489C-B345-531922CB4351}"/>
              </a:ext>
            </a:extLst>
          </p:cNvPr>
          <p:cNvSpPr>
            <a:spLocks noGrp="1"/>
          </p:cNvSpPr>
          <p:nvPr>
            <p:ph type="title"/>
          </p:nvPr>
        </p:nvSpPr>
        <p:spPr>
          <a:xfrm>
            <a:off x="404429" y="425897"/>
            <a:ext cx="11567138" cy="3291078"/>
          </a:xfrm>
        </p:spPr>
        <p:txBody>
          <a:bodyPr wrap="square" tIns="0" bIns="0">
            <a:spAutoFit/>
          </a:bodyPr>
          <a:lstStyle>
            <a:lvl1pPr>
              <a:defRPr lang="en-US" sz="3599" b="1" dirty="0">
                <a:solidFill>
                  <a:srgbClr val="000334"/>
                </a:solidFill>
                <a:latin typeface="Avenir Next LT Pro" panose="020B0504020202020204" pitchFamily="34" charset="0"/>
                <a:ea typeface="+mn-ea"/>
                <a:cs typeface="Poppins" pitchFamily="2" charset="77"/>
              </a:defRPr>
            </a:lvl1pPr>
          </a:lstStyle>
          <a:p>
            <a:pPr marL="0" lvl="0" defTabSz="457063"/>
            <a:r>
              <a:rPr lang="en-US"/>
              <a:t>Click to edit Master title style</a:t>
            </a:r>
          </a:p>
        </p:txBody>
      </p:sp>
      <p:sp>
        <p:nvSpPr>
          <p:cNvPr id="11" name="Text Placeholder 4">
            <a:extLst>
              <a:ext uri="{FF2B5EF4-FFF2-40B4-BE49-F238E27FC236}">
                <a16:creationId xmlns:a16="http://schemas.microsoft.com/office/drawing/2014/main" id="{4E03A474-A685-492B-B93C-FA9FB5B047F5}"/>
              </a:ext>
            </a:extLst>
          </p:cNvPr>
          <p:cNvSpPr>
            <a:spLocks noGrp="1"/>
          </p:cNvSpPr>
          <p:nvPr>
            <p:ph type="body" sz="quarter" idx="13"/>
          </p:nvPr>
        </p:nvSpPr>
        <p:spPr>
          <a:xfrm>
            <a:off x="1256340" y="1541051"/>
            <a:ext cx="9863316" cy="4281667"/>
          </a:xfrm>
        </p:spPr>
        <p:txBody>
          <a:bodyPr/>
          <a:lstStyle>
            <a:lvl1pPr marL="0" indent="0">
              <a:lnSpc>
                <a:spcPct val="110000"/>
              </a:lnSpc>
              <a:spcBef>
                <a:spcPts val="0"/>
              </a:spcBef>
              <a:buNone/>
              <a:defRPr sz="1799" b="1">
                <a:latin typeface="Avenir Next LT Pro" panose="020B0504020202020204" pitchFamily="34" charset="0"/>
              </a:defRPr>
            </a:lvl1pPr>
            <a:lvl2pPr marL="226945" indent="-226945">
              <a:lnSpc>
                <a:spcPct val="110000"/>
              </a:lnSpc>
              <a:spcBef>
                <a:spcPts val="0"/>
              </a:spcBef>
              <a:defRPr sz="1600">
                <a:latin typeface="Avenir Next LT Pro" panose="020B0504020202020204" pitchFamily="34" charset="0"/>
              </a:defRPr>
            </a:lvl2pPr>
            <a:lvl3pPr>
              <a:lnSpc>
                <a:spcPct val="110000"/>
              </a:lnSpc>
              <a:spcBef>
                <a:spcPts val="0"/>
              </a:spcBef>
              <a:defRPr sz="1500">
                <a:latin typeface="Avenir Next LT Pro" panose="020B0504020202020204" pitchFamily="34" charset="0"/>
              </a:defRPr>
            </a:lvl3pPr>
            <a:lvl4pPr>
              <a:lnSpc>
                <a:spcPct val="110000"/>
              </a:lnSpc>
              <a:spcBef>
                <a:spcPts val="0"/>
              </a:spcBef>
              <a:defRPr sz="1400">
                <a:latin typeface="Avenir Next LT Pro" panose="020B0504020202020204" pitchFamily="34" charset="0"/>
              </a:defRPr>
            </a:lvl4pPr>
            <a:lvl5pPr>
              <a:lnSpc>
                <a:spcPct val="110000"/>
              </a:lnSpc>
              <a:spcBef>
                <a:spcPts val="0"/>
              </a:spcBef>
              <a:defRPr sz="140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96940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FA48-B087-C49A-C6D4-529E78FB0B97}"/>
              </a:ext>
            </a:extLst>
          </p:cNvPr>
          <p:cNvSpPr>
            <a:spLocks noGrp="1"/>
          </p:cNvSpPr>
          <p:nvPr>
            <p:ph type="title"/>
          </p:nvPr>
        </p:nvSpPr>
        <p:spPr>
          <a:xfrm>
            <a:off x="920261" y="353404"/>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482F2F7-384C-26CC-271C-788BB7F2E04C}"/>
              </a:ext>
            </a:extLst>
          </p:cNvPr>
          <p:cNvSpPr>
            <a:spLocks noGrp="1"/>
          </p:cNvSpPr>
          <p:nvPr>
            <p:ph idx="1"/>
          </p:nvPr>
        </p:nvSpPr>
        <p:spPr>
          <a:xfrm>
            <a:off x="920261" y="1813902"/>
            <a:ext cx="10515600" cy="4690696"/>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54112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7647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A725F-07DF-1A83-F334-CD0766D9EA1C}"/>
              </a:ext>
            </a:extLst>
          </p:cNvPr>
          <p:cNvSpPr>
            <a:spLocks noGrp="1"/>
          </p:cNvSpPr>
          <p:nvPr>
            <p:ph type="title"/>
          </p:nvPr>
        </p:nvSpPr>
        <p:spPr>
          <a:xfrm>
            <a:off x="920261" y="365126"/>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AA4F69D-74D1-6F25-5024-893631AB8C80}"/>
              </a:ext>
            </a:extLst>
          </p:cNvPr>
          <p:cNvSpPr>
            <a:spLocks noGrp="1"/>
          </p:cNvSpPr>
          <p:nvPr>
            <p:ph sz="half" idx="1"/>
          </p:nvPr>
        </p:nvSpPr>
        <p:spPr>
          <a:xfrm>
            <a:off x="920261" y="1825625"/>
            <a:ext cx="5181600" cy="4667250"/>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B57618-EB76-CA6A-4B54-A3FCD7771511}"/>
              </a:ext>
            </a:extLst>
          </p:cNvPr>
          <p:cNvSpPr>
            <a:spLocks noGrp="1"/>
          </p:cNvSpPr>
          <p:nvPr>
            <p:ph sz="half" idx="2"/>
          </p:nvPr>
        </p:nvSpPr>
        <p:spPr>
          <a:xfrm>
            <a:off x="6254261" y="1825625"/>
            <a:ext cx="5181600" cy="4667250"/>
          </a:xfrm>
          <a:prstGeom prst="rect">
            <a:avLst/>
          </a:prstGeom>
        </p:spPr>
        <p:txBody>
          <a:bodyPr/>
          <a:lstStyle>
            <a:lvl1pPr>
              <a:lnSpc>
                <a:spcPct val="100000"/>
              </a:lnSpc>
              <a:defRPr baseline="0">
                <a:latin typeface="Lato" panose="020F0502020204030203" pitchFamily="34" charset="0"/>
              </a:defRPr>
            </a:lvl1pPr>
            <a:lvl2pPr>
              <a:lnSpc>
                <a:spcPct val="100000"/>
              </a:lnSpc>
              <a:defRPr baseline="0">
                <a:latin typeface="Lato" panose="020F0502020204030203" pitchFamily="34" charset="0"/>
              </a:defRPr>
            </a:lvl2pPr>
            <a:lvl3pPr>
              <a:lnSpc>
                <a:spcPct val="100000"/>
              </a:lnSpc>
              <a:defRPr baseline="0">
                <a:latin typeface="Lato" panose="020F0502020204030203" pitchFamily="34" charset="0"/>
              </a:defRPr>
            </a:lvl3pPr>
            <a:lvl4pPr>
              <a:lnSpc>
                <a:spcPct val="100000"/>
              </a:lnSpc>
              <a:defRPr baseline="0">
                <a:latin typeface="Lato" panose="020F0502020204030203" pitchFamily="34" charset="0"/>
              </a:defRPr>
            </a:lvl4pPr>
            <a:lvl5pPr>
              <a:lnSpc>
                <a:spcPct val="100000"/>
              </a:lnSpc>
              <a:defRPr baseline="0">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309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568036"/>
            <a:ext cx="10515600" cy="1122652"/>
          </a:xfrm>
          <a:prstGeom prst="rect">
            <a:avLst/>
          </a:prstGeom>
        </p:spPr>
        <p:txBody>
          <a:bodyPr/>
          <a:lstStyle/>
          <a:p>
            <a:r>
              <a:rPr lang="en-US"/>
              <a:t>Click to edit Master title style</a:t>
            </a:r>
          </a:p>
        </p:txBody>
      </p:sp>
      <p:sp>
        <p:nvSpPr>
          <p:cNvPr id="3" name="Footer Placeholder 1">
            <a:extLst>
              <a:ext uri="{FF2B5EF4-FFF2-40B4-BE49-F238E27FC236}">
                <a16:creationId xmlns:a16="http://schemas.microsoft.com/office/drawing/2014/main" id="{7878D2A1-B257-A522-1762-F6A174F55ADF}"/>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2131439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2_Title, cr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0C46-43AA-F2D7-9054-37FC01F11B8F}"/>
              </a:ext>
            </a:extLst>
          </p:cNvPr>
          <p:cNvSpPr>
            <a:spLocks noGrp="1"/>
          </p:cNvSpPr>
          <p:nvPr>
            <p:ph type="title"/>
          </p:nvPr>
        </p:nvSpPr>
        <p:spPr>
          <a:xfrm>
            <a:off x="885085" y="513070"/>
            <a:ext cx="9871560" cy="783361"/>
          </a:xfrm>
          <a:prstGeom prst="rect">
            <a:avLst/>
          </a:prstGeom>
        </p:spPr>
        <p:txBody>
          <a:bodyPr lIns="0"/>
          <a:lstStyle>
            <a:lvl1pPr>
              <a:defRPr sz="3399" b="0" i="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8" name="Footer Placeholder 7">
            <a:extLst>
              <a:ext uri="{FF2B5EF4-FFF2-40B4-BE49-F238E27FC236}">
                <a16:creationId xmlns:a16="http://schemas.microsoft.com/office/drawing/2014/main" id="{2AA17075-6689-94FE-083E-50066851A32B}"/>
              </a:ext>
            </a:extLst>
          </p:cNvPr>
          <p:cNvSpPr>
            <a:spLocks noGrp="1"/>
          </p:cNvSpPr>
          <p:nvPr>
            <p:ph type="ftr" sz="quarter" idx="10"/>
          </p:nvPr>
        </p:nvSpPr>
        <p:spPr/>
        <p:txBody>
          <a:bodyPr/>
          <a:lstStyle>
            <a:lvl1pPr>
              <a:defRPr b="0" i="0">
                <a:latin typeface="Lato" panose="020F0502020204030203" pitchFamily="34" charset="0"/>
                <a:ea typeface="Lato" panose="020F0502020204030203" pitchFamily="34" charset="0"/>
                <a:cs typeface="Lato" panose="020F0502020204030203" pitchFamily="34" charset="0"/>
              </a:defRPr>
            </a:lvl1pPr>
          </a:lstStyle>
          <a:p>
            <a:endParaRPr lang="en-US" dirty="0">
              <a:solidFill>
                <a:schemeClr val="tx1"/>
              </a:solidFill>
            </a:endParaRPr>
          </a:p>
        </p:txBody>
      </p:sp>
    </p:spTree>
    <p:extLst>
      <p:ext uri="{BB962C8B-B14F-4D97-AF65-F5344CB8AC3E}">
        <p14:creationId xmlns:p14="http://schemas.microsoft.com/office/powerpoint/2010/main" val="3207023875"/>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Normal">
  <p:cSld name="Normal">
    <p:spTree>
      <p:nvGrpSpPr>
        <p:cNvPr id="1" name="Shape 36"/>
        <p:cNvGrpSpPr/>
        <p:nvPr/>
      </p:nvGrpSpPr>
      <p:grpSpPr>
        <a:xfrm>
          <a:off x="0" y="0"/>
          <a:ext cx="0" cy="0"/>
          <a:chOff x="0" y="0"/>
          <a:chExt cx="0" cy="0"/>
        </a:xfrm>
      </p:grpSpPr>
      <p:sp>
        <p:nvSpPr>
          <p:cNvPr id="37" name="Google Shape;37;p174"/>
          <p:cNvSpPr txBox="1">
            <a:spLocks noGrp="1"/>
          </p:cNvSpPr>
          <p:nvPr>
            <p:ph type="title"/>
          </p:nvPr>
        </p:nvSpPr>
        <p:spPr>
          <a:xfrm>
            <a:off x="609600" y="963656"/>
            <a:ext cx="10972801" cy="84457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b="0" i="0">
                <a:latin typeface="Lato" panose="020F0502020204030203" pitchFamily="34" charset="0"/>
                <a:ea typeface="Lato" panose="020F0502020204030203" pitchFamily="34" charset="0"/>
                <a:cs typeface="Lato" panose="020F0502020204030203"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174"/>
          <p:cNvSpPr txBox="1">
            <a:spLocks noGrp="1"/>
          </p:cNvSpPr>
          <p:nvPr>
            <p:ph type="body" idx="1"/>
          </p:nvPr>
        </p:nvSpPr>
        <p:spPr>
          <a:xfrm>
            <a:off x="609600" y="2164080"/>
            <a:ext cx="10972801" cy="4297045"/>
          </a:xfrm>
          <a:prstGeom prst="rect">
            <a:avLst/>
          </a:prstGeom>
          <a:noFill/>
          <a:ln>
            <a:noFill/>
          </a:ln>
        </p:spPr>
        <p:txBody>
          <a:bodyPr spcFirstLastPara="1" wrap="square" lIns="91425" tIns="45700" rIns="91425" bIns="45700" anchor="t" anchorCtr="0">
            <a:normAutofit/>
          </a:bodyPr>
          <a:lstStyle>
            <a:lvl1pPr marL="457063" lvl="0" indent="-228531" algn="l">
              <a:lnSpc>
                <a:spcPct val="90000"/>
              </a:lnSpc>
              <a:spcBef>
                <a:spcPts val="1000"/>
              </a:spcBef>
              <a:spcAft>
                <a:spcPts val="0"/>
              </a:spcAft>
              <a:buClr>
                <a:schemeClr val="dk1"/>
              </a:buClr>
              <a:buSzPts val="1800"/>
              <a:buNone/>
              <a:defRPr b="0" i="0">
                <a:latin typeface="Lato" panose="020F0502020204030203" pitchFamily="34" charset="0"/>
                <a:ea typeface="Lato" panose="020F0502020204030203" pitchFamily="34" charset="0"/>
                <a:cs typeface="Lato" panose="020F0502020204030203" pitchFamily="34" charset="0"/>
              </a:defRPr>
            </a:lvl1pPr>
            <a:lvl2pPr marL="914126" lvl="1" indent="-228531" algn="l">
              <a:lnSpc>
                <a:spcPct val="90000"/>
              </a:lnSpc>
              <a:spcBef>
                <a:spcPts val="500"/>
              </a:spcBef>
              <a:spcAft>
                <a:spcPts val="0"/>
              </a:spcAft>
              <a:buClr>
                <a:schemeClr val="dk1"/>
              </a:buClr>
              <a:buSzPts val="1800"/>
              <a:buNone/>
              <a:defRPr/>
            </a:lvl2pPr>
            <a:lvl3pPr marL="1371189" lvl="2" indent="-228531" algn="l">
              <a:lnSpc>
                <a:spcPct val="90000"/>
              </a:lnSpc>
              <a:spcBef>
                <a:spcPts val="500"/>
              </a:spcBef>
              <a:spcAft>
                <a:spcPts val="0"/>
              </a:spcAft>
              <a:buClr>
                <a:schemeClr val="dk1"/>
              </a:buClr>
              <a:buSzPts val="1800"/>
              <a:buNone/>
              <a:defRPr/>
            </a:lvl3pPr>
            <a:lvl4pPr marL="1828251" lvl="3" indent="-228531" algn="l">
              <a:lnSpc>
                <a:spcPct val="90000"/>
              </a:lnSpc>
              <a:spcBef>
                <a:spcPts val="500"/>
              </a:spcBef>
              <a:spcAft>
                <a:spcPts val="0"/>
              </a:spcAft>
              <a:buClr>
                <a:schemeClr val="dk1"/>
              </a:buClr>
              <a:buSzPts val="1800"/>
              <a:buNone/>
              <a:defRPr/>
            </a:lvl4pPr>
            <a:lvl5pPr marL="2285314" lvl="4" indent="-228531" algn="l">
              <a:lnSpc>
                <a:spcPct val="90000"/>
              </a:lnSpc>
              <a:spcBef>
                <a:spcPts val="500"/>
              </a:spcBef>
              <a:spcAft>
                <a:spcPts val="0"/>
              </a:spcAft>
              <a:buClr>
                <a:schemeClr val="dk1"/>
              </a:buClr>
              <a:buSzPts val="1800"/>
              <a:buNone/>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55984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1">
            <a:extLst>
              <a:ext uri="{FF2B5EF4-FFF2-40B4-BE49-F238E27FC236}">
                <a16:creationId xmlns:a16="http://schemas.microsoft.com/office/drawing/2014/main" id="{438BE67A-FF30-A7AC-8467-9EB1034A412D}"/>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262916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1">
            <a:extLst>
              <a:ext uri="{FF2B5EF4-FFF2-40B4-BE49-F238E27FC236}">
                <a16:creationId xmlns:a16="http://schemas.microsoft.com/office/drawing/2014/main" id="{5A7E8040-5204-586E-DA98-8CD6B80E6A55}"/>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184358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theme" Target="../theme/theme5.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12192000" cy="466725"/>
          </a:xfrm>
          <a:prstGeom prst="rect">
            <a:avLst/>
          </a:prstGeom>
          <a:solidFill>
            <a:srgbClr val="29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0"/>
          <p:cNvSpPr>
            <a:spLocks noGrp="1"/>
          </p:cNvSpPr>
          <p:nvPr>
            <p:ph type="title"/>
          </p:nvPr>
        </p:nvSpPr>
        <p:spPr>
          <a:xfrm>
            <a:off x="838200" y="466725"/>
            <a:ext cx="10515600" cy="1223963"/>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11"/>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BDA19A26-B165-D1B6-3443-31CFFDFA8806}"/>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285794596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ftr="0" dt="0"/>
  <p:txStyles>
    <p:titleStyle>
      <a:lvl1pPr algn="l" defTabSz="914400" rtl="0" eaLnBrk="1" latinLnBrk="0" hangingPunct="1">
        <a:lnSpc>
          <a:spcPct val="90000"/>
        </a:lnSpc>
        <a:spcBef>
          <a:spcPct val="0"/>
        </a:spcBef>
        <a:buNone/>
        <a:defRPr sz="4400" b="1"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6F21FD29-DC11-3343-E2C3-4B88F75BD3F3}"/>
              </a:ext>
            </a:extLst>
          </p:cNvPr>
          <p:cNvSpPr>
            <a:spLocks noGrp="1"/>
          </p:cNvSpPr>
          <p:nvPr>
            <p:ph type="title"/>
          </p:nvPr>
        </p:nvSpPr>
        <p:spPr>
          <a:xfrm>
            <a:off x="838200" y="365125"/>
            <a:ext cx="10515600" cy="1325563"/>
          </a:xfrm>
          <a:prstGeom prst="rect">
            <a:avLst/>
          </a:prstGeom>
          <a:noFill/>
        </p:spPr>
        <p:txBody>
          <a:bodyPr vert="horz" lIns="91440" tIns="45720" rIns="91440" bIns="45720" rtlCol="0" anchor="ctr">
            <a:normAutofit/>
          </a:bodyPr>
          <a:lstStyle/>
          <a:p>
            <a:r>
              <a:rPr lang="en-US" dirty="0"/>
              <a:t>Click to edit Master title style</a:t>
            </a:r>
          </a:p>
        </p:txBody>
      </p:sp>
      <p:sp>
        <p:nvSpPr>
          <p:cNvPr id="8" name="TextBox 7">
            <a:extLst>
              <a:ext uri="{FF2B5EF4-FFF2-40B4-BE49-F238E27FC236}">
                <a16:creationId xmlns:a16="http://schemas.microsoft.com/office/drawing/2014/main" id="{9318C99E-A4B1-F567-0545-696113A101DF}"/>
              </a:ext>
            </a:extLst>
          </p:cNvPr>
          <p:cNvSpPr txBox="1"/>
          <p:nvPr/>
        </p:nvSpPr>
        <p:spPr>
          <a:xfrm rot="16200000">
            <a:off x="-2172702" y="2087563"/>
            <a:ext cx="4727448" cy="457200"/>
          </a:xfrm>
          <a:prstGeom prst="rect">
            <a:avLst/>
          </a:prstGeom>
          <a:solidFill>
            <a:srgbClr val="29A9E1"/>
          </a:solidFill>
        </p:spPr>
        <p:txBody>
          <a:bodyPr wrap="square" rtlCol="0" anchor="ctr">
            <a:spAutoFit/>
          </a:bodyPr>
          <a:lstStyle/>
          <a:p>
            <a:pPr>
              <a:spcBef>
                <a:spcPts val="600"/>
              </a:spcBef>
              <a:spcAft>
                <a:spcPts val="600"/>
              </a:spcAft>
            </a:pPr>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2025 LOINC CONFERENCE</a:t>
            </a:r>
          </a:p>
        </p:txBody>
      </p:sp>
      <p:sp>
        <p:nvSpPr>
          <p:cNvPr id="9" name="TextBox 8">
            <a:extLst>
              <a:ext uri="{FF2B5EF4-FFF2-40B4-BE49-F238E27FC236}">
                <a16:creationId xmlns:a16="http://schemas.microsoft.com/office/drawing/2014/main" id="{1278C39A-FA20-1F80-CC30-C873955C9F03}"/>
              </a:ext>
            </a:extLst>
          </p:cNvPr>
          <p:cNvSpPr txBox="1"/>
          <p:nvPr/>
        </p:nvSpPr>
        <p:spPr>
          <a:xfrm rot="16200000">
            <a:off x="-951272" y="5593580"/>
            <a:ext cx="2284586" cy="457200"/>
          </a:xfrm>
          <a:prstGeom prst="rect">
            <a:avLst/>
          </a:prstGeom>
          <a:solidFill>
            <a:srgbClr val="002E5D"/>
          </a:solidFill>
        </p:spPr>
        <p:txBody>
          <a:bodyPr wrap="square" rtlCol="0" anchor="ctr">
            <a:spAutoFit/>
          </a:bodyPr>
          <a:lstStyle/>
          <a:p>
            <a:pPr algn="r">
              <a:spcBef>
                <a:spcPts val="600"/>
              </a:spcBef>
              <a:spcAft>
                <a:spcPts val="600"/>
              </a:spcAft>
            </a:pPr>
            <a:r>
              <a:rPr lang="en-US" sz="1600" b="1" dirty="0">
                <a:solidFill>
                  <a:schemeClr val="bg1"/>
                </a:solidFill>
                <a:latin typeface="Lato" panose="020F0502020204030203" pitchFamily="34" charset="0"/>
                <a:ea typeface="Lato" panose="020F0502020204030203" pitchFamily="34" charset="0"/>
                <a:cs typeface="Lato" panose="020F0502020204030203" pitchFamily="34" charset="0"/>
              </a:rPr>
              <a:t>MONTREAL, QC</a:t>
            </a:r>
          </a:p>
        </p:txBody>
      </p:sp>
      <p:sp>
        <p:nvSpPr>
          <p:cNvPr id="3" name="Footer Placeholder 1">
            <a:extLst>
              <a:ext uri="{FF2B5EF4-FFF2-40B4-BE49-F238E27FC236}">
                <a16:creationId xmlns:a16="http://schemas.microsoft.com/office/drawing/2014/main" id="{BEF4136C-1947-CA29-E9C8-23DC0C6438CC}"/>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Regenstrief Institute, Inc.</a:t>
            </a:r>
          </a:p>
        </p:txBody>
      </p:sp>
    </p:spTree>
    <p:extLst>
      <p:ext uri="{BB962C8B-B14F-4D97-AF65-F5344CB8AC3E}">
        <p14:creationId xmlns:p14="http://schemas.microsoft.com/office/powerpoint/2010/main" val="213323276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702" r:id="rId11"/>
    <p:sldLayoutId id="2147483703" r:id="rId12"/>
    <p:sldLayoutId id="2147483724" r:id="rId13"/>
    <p:sldLayoutId id="2147483725" r:id="rId14"/>
    <p:sldLayoutId id="2147483726" r:id="rId15"/>
    <p:sldLayoutId id="2147483751" r:id="rId16"/>
    <p:sldLayoutId id="2147483784" r:id="rId17"/>
    <p:sldLayoutId id="2147483785" r:id="rId18"/>
    <p:sldLayoutId id="2147483786" r:id="rId19"/>
    <p:sldLayoutId id="2147483787" r:id="rId20"/>
    <p:sldLayoutId id="2147483788" r:id="rId21"/>
  </p:sldLayoutIdLst>
  <p:hf sldNum="0" hdr="0" ftr="0" dt="0"/>
  <p:txStyles>
    <p:titleStyle>
      <a:lvl1pPr algn="l" defTabSz="914400" rtl="0" eaLnBrk="1" latinLnBrk="0" hangingPunct="1">
        <a:lnSpc>
          <a:spcPct val="90000"/>
        </a:lnSpc>
        <a:spcBef>
          <a:spcPct val="0"/>
        </a:spcBef>
        <a:buNone/>
        <a:defRPr sz="4400" b="1" i="0" kern="1200" baseline="0">
          <a:solidFill>
            <a:schemeClr val="tx1"/>
          </a:solidFill>
          <a:latin typeface="Lato Medium"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699A10-2E5D-8D93-A5EC-20BE9F573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457B56-AFE9-3AB0-682D-1CA51742B9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1">
            <a:extLst>
              <a:ext uri="{FF2B5EF4-FFF2-40B4-BE49-F238E27FC236}">
                <a16:creationId xmlns:a16="http://schemas.microsoft.com/office/drawing/2014/main" id="{451C627B-442F-401F-51AD-EE679FE0468C}"/>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Tree>
    <p:extLst>
      <p:ext uri="{BB962C8B-B14F-4D97-AF65-F5344CB8AC3E}">
        <p14:creationId xmlns:p14="http://schemas.microsoft.com/office/powerpoint/2010/main" val="298290422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Lst>
  <p:hf sldNum="0" hdr="0" ftr="0" dt="0"/>
  <p:txStyles>
    <p:titleStyle>
      <a:lvl1pPr algn="l" defTabSz="914400" rtl="0" eaLnBrk="1" latinLnBrk="0" hangingPunct="1">
        <a:lnSpc>
          <a:spcPct val="90000"/>
        </a:lnSpc>
        <a:spcBef>
          <a:spcPct val="0"/>
        </a:spcBef>
        <a:buNone/>
        <a:defRPr sz="4400" b="1" i="0" kern="1200" baseline="0">
          <a:solidFill>
            <a:schemeClr val="tx1"/>
          </a:solidFill>
          <a:latin typeface="Lato" panose="020F0502020204030203"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Lato" panose="020F0502020204030203"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Lato" panose="020F0502020204030203"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Lato" panose="020F0502020204030203"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Lato" panose="020F0502020204030203"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6D65B0-F06E-5DBF-7717-36B3F47E17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07F7D09-BD90-0E76-65EE-3520A807E0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1">
            <a:extLst>
              <a:ext uri="{FF2B5EF4-FFF2-40B4-BE49-F238E27FC236}">
                <a16:creationId xmlns:a16="http://schemas.microsoft.com/office/drawing/2014/main" id="{89C160ED-2018-D10B-55CB-C9863C2AB3CE}"/>
              </a:ext>
            </a:extLst>
          </p:cNvPr>
          <p:cNvSpPr>
            <a:spLocks noGrp="1"/>
          </p:cNvSpPr>
          <p:nvPr>
            <p:ph type="ftr" sz="quarter" idx="3"/>
          </p:nvPr>
        </p:nvSpPr>
        <p:spPr>
          <a:xfrm>
            <a:off x="8077200" y="6492875"/>
            <a:ext cx="4114800" cy="365125"/>
          </a:xfrm>
          <a:prstGeom prst="rect">
            <a:avLst/>
          </a:prstGeom>
        </p:spPr>
        <p:txBody>
          <a:bodyPr vert="horz" lIns="91440" tIns="45720" rIns="91440" bIns="45720" rtlCol="0" anchor="ctr"/>
          <a:lstStyle>
            <a:lvl1pPr algn="r">
              <a:defRPr sz="1050">
                <a:solidFill>
                  <a:schemeClr val="tx1">
                    <a:tint val="82000"/>
                  </a:schemeClr>
                </a:solidFill>
                <a:latin typeface="Lato" panose="020F0502020204030203" pitchFamily="34" charset="0"/>
                <a:ea typeface="Lato" panose="020F0502020204030203" pitchFamily="34" charset="0"/>
                <a:cs typeface="Lato" panose="020F0502020204030203" pitchFamily="34" charset="0"/>
              </a:defRPr>
            </a:lvl1pPr>
          </a:lstStyle>
          <a:p>
            <a:r>
              <a:rPr lang="en-US" dirty="0"/>
              <a:t>© </a:t>
            </a:r>
            <a:r>
              <a:rPr lang="en-US" sz="1000" dirty="0"/>
              <a:t>Regenstrief</a:t>
            </a:r>
            <a:r>
              <a:rPr lang="en-US" dirty="0"/>
              <a:t> Institute, Inc.</a:t>
            </a:r>
          </a:p>
        </p:txBody>
      </p:sp>
    </p:spTree>
    <p:extLst>
      <p:ext uri="{BB962C8B-B14F-4D97-AF65-F5344CB8AC3E}">
        <p14:creationId xmlns:p14="http://schemas.microsoft.com/office/powerpoint/2010/main" val="5229287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Lato"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1296726" y="6217622"/>
            <a:ext cx="731591" cy="524700"/>
          </a:xfrm>
          <a:prstGeom prst="rect">
            <a:avLst/>
          </a:prstGeom>
          <a:noFill/>
          <a:ln>
            <a:noFill/>
          </a:ln>
        </p:spPr>
        <p:txBody>
          <a:bodyPr spcFirstLastPara="1" wrap="square" lIns="121875" tIns="121875" rIns="121875" bIns="121875" anchor="ctr" anchorCtr="0">
            <a:normAutofit/>
          </a:bodyPr>
          <a:lstStyle>
            <a:lvl1pPr lvl="0" algn="r">
              <a:buNone/>
              <a:defRPr sz="1300" b="1">
                <a:solidFill>
                  <a:schemeClr val="bg1"/>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232759602"/>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8.xml"/><Relationship Id="rId16" Type="http://schemas.openxmlformats.org/officeDocument/2006/relationships/image" Target="../media/image38.svg"/><Relationship Id="rId1" Type="http://schemas.openxmlformats.org/officeDocument/2006/relationships/slideLayout" Target="../slideLayouts/slideLayout31.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sv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svg"/><Relationship Id="rId1" Type="http://schemas.openxmlformats.org/officeDocument/2006/relationships/slideLayout" Target="../slideLayouts/slideLayout28.xml"/><Relationship Id="rId4" Type="http://schemas.openxmlformats.org/officeDocument/2006/relationships/image" Target="../media/image41.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8.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hyperlink" Target="https://pxhere.com/id/photo/913928"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1"/>
          <p:cNvSpPr txBox="1">
            <a:spLocks noGrp="1"/>
          </p:cNvSpPr>
          <p:nvPr>
            <p:ph type="body" idx="1"/>
          </p:nvPr>
        </p:nvSpPr>
        <p:spPr>
          <a:xfrm>
            <a:off x="10244378" y="1825625"/>
            <a:ext cx="1109422" cy="10671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endParaRPr sz="3200"/>
          </a:p>
          <a:p>
            <a:pPr marL="0" lvl="0" indent="0" algn="l" rtl="0">
              <a:lnSpc>
                <a:spcPct val="90000"/>
              </a:lnSpc>
              <a:spcBef>
                <a:spcPts val="1000"/>
              </a:spcBef>
              <a:spcAft>
                <a:spcPts val="0"/>
              </a:spcAft>
              <a:buSzPts val="2800"/>
              <a:buNone/>
            </a:pPr>
            <a:endParaRPr/>
          </a:p>
        </p:txBody>
      </p:sp>
      <p:sp>
        <p:nvSpPr>
          <p:cNvPr id="37" name="Google Shape;37;p1"/>
          <p:cNvSpPr txBox="1">
            <a:spLocks noGrp="1"/>
          </p:cNvSpPr>
          <p:nvPr>
            <p:ph type="title"/>
          </p:nvPr>
        </p:nvSpPr>
        <p:spPr>
          <a:xfrm>
            <a:off x="838200" y="852240"/>
            <a:ext cx="10515600" cy="2040539"/>
          </a:xfrm>
          <a:prstGeom prst="rect">
            <a:avLst/>
          </a:prstGeom>
          <a:noFill/>
          <a:ln>
            <a:noFill/>
          </a:ln>
        </p:spPr>
        <p:txBody>
          <a:bodyPr spcFirstLastPara="1" wrap="square" lIns="91425" tIns="45700" rIns="91425" bIns="45700" anchor="ctr" anchorCtr="0">
            <a:noAutofit/>
          </a:bodyPr>
          <a:lstStyle/>
          <a:p>
            <a:r>
              <a:rPr lang="en-US" sz="4800" dirty="0">
                <a:solidFill>
                  <a:schemeClr val="tx2">
                    <a:lumMod val="50000"/>
                    <a:lumOff val="50000"/>
                  </a:schemeClr>
                </a:solidFill>
                <a:latin typeface="Lato" panose="020F0502020204030203" pitchFamily="34" charset="0"/>
                <a:ea typeface="Lato" panose="020F0502020204030203" pitchFamily="34" charset="0"/>
                <a:cs typeface="Lato" panose="020F0502020204030203" pitchFamily="34" charset="0"/>
              </a:rPr>
              <a:t>Clinical Information Models and FHIR: Designing a Single Sustainable Implementation Guide</a:t>
            </a:r>
            <a:endParaRPr lang="en-US" dirty="0">
              <a:solidFill>
                <a:schemeClr val="tx2">
                  <a:lumMod val="50000"/>
                  <a:lumOff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38" name="Google Shape;38;p1"/>
          <p:cNvSpPr txBox="1"/>
          <p:nvPr/>
        </p:nvSpPr>
        <p:spPr>
          <a:xfrm>
            <a:off x="1866719" y="3635921"/>
            <a:ext cx="8932370" cy="280072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333333"/>
                </a:solidFill>
                <a:effectLst/>
                <a:uLnTx/>
                <a:uFillTx/>
                <a:latin typeface="Lato"/>
                <a:ea typeface="Lato"/>
                <a:cs typeface="Lato"/>
                <a:sym typeface="Lato"/>
              </a:rPr>
              <a:t>Taipei Medical University Hospital</a:t>
            </a: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800" b="0" i="0" u="none" strike="noStrike" kern="0" cap="none" spc="0" normalizeH="0" baseline="0" noProof="0" dirty="0">
                <a:ln>
                  <a:noFill/>
                </a:ln>
                <a:solidFill>
                  <a:srgbClr val="333333"/>
                </a:solidFill>
                <a:effectLst/>
                <a:uLnTx/>
                <a:uFillTx/>
                <a:latin typeface="Lato"/>
                <a:ea typeface="Lato"/>
                <a:cs typeface="Lato"/>
                <a:sym typeface="Lato"/>
              </a:rPr>
              <a:t>March 25, 2026</a:t>
            </a:r>
            <a:endParaRPr kumimoji="0" lang="en-US" sz="2000" b="0" i="0" u="none" strike="noStrike" kern="0" cap="none" spc="0" normalizeH="0" baseline="0" noProof="0" dirty="0">
              <a:ln>
                <a:noFill/>
              </a:ln>
              <a:solidFill>
                <a:srgbClr val="333333"/>
              </a:solidFill>
              <a:effectLst/>
              <a:uLnTx/>
              <a:uFillTx/>
              <a:latin typeface="Lato"/>
              <a:ea typeface="Lato"/>
              <a:cs typeface="Lato"/>
              <a:sym typeface="Lato"/>
            </a:endParaRP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lang="en-US" sz="2800" kern="0" dirty="0">
                <a:solidFill>
                  <a:srgbClr val="333333"/>
                </a:solidFill>
                <a:latin typeface="Lato"/>
                <a:ea typeface="Lato"/>
                <a:cs typeface="Lato"/>
                <a:sym typeface="Lato"/>
              </a:rPr>
              <a:t>Stanley M. Huff, MD</a:t>
            </a: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lang="en-US" sz="2800" kern="0" dirty="0">
                <a:solidFill>
                  <a:srgbClr val="333333"/>
                </a:solidFill>
                <a:latin typeface="Lato"/>
                <a:ea typeface="Lato"/>
                <a:cs typeface="Lato"/>
                <a:sym typeface="Lato"/>
              </a:rPr>
              <a:t>Professor (Clinical) Department of Biomedical Informatics, University of Utah School of Medicine</a:t>
            </a: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lang="en-US" sz="2800" kern="0" dirty="0">
                <a:solidFill>
                  <a:srgbClr val="333333"/>
                </a:solidFill>
                <a:latin typeface="Lato"/>
                <a:ea typeface="Lato"/>
                <a:cs typeface="Lato"/>
                <a:sym typeface="Lato"/>
              </a:rPr>
              <a:t>Chair, Clinical LOINC Committee</a:t>
            </a:r>
            <a:endParaRPr kumimoji="0" sz="2800" b="0" i="0" u="none" strike="noStrike" kern="0" cap="none" spc="0" normalizeH="0" baseline="0" noProof="0" dirty="0">
              <a:ln>
                <a:noFill/>
              </a:ln>
              <a:solidFill>
                <a:srgbClr val="333333"/>
              </a:solidFill>
              <a:effectLst/>
              <a:uLnTx/>
              <a:uFillTx/>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1FEB4-511C-364D-85A0-334B42E1A1D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37F7294-A2E7-A733-E79D-70A27CF462B3}"/>
              </a:ext>
            </a:extLst>
          </p:cNvPr>
          <p:cNvSpPr>
            <a:spLocks noGrp="1"/>
          </p:cNvSpPr>
          <p:nvPr>
            <p:ph type="title"/>
          </p:nvPr>
        </p:nvSpPr>
        <p:spPr>
          <a:xfrm>
            <a:off x="838200" y="365126"/>
            <a:ext cx="10515600" cy="753556"/>
          </a:xfrm>
        </p:spPr>
        <p:txBody>
          <a:bodyPr>
            <a:noAutofit/>
          </a:bodyPr>
          <a:lstStyle/>
          <a:p>
            <a:r>
              <a:rPr lang="en-US" sz="3200" dirty="0"/>
              <a:t>Example result for </a:t>
            </a:r>
            <a:r>
              <a:rPr lang="en-US" sz="3200" kern="100" dirty="0">
                <a:solidFill>
                  <a:schemeClr val="tx1"/>
                </a:solidFill>
                <a:highlight>
                  <a:srgbClr val="FFFFFF"/>
                </a:highlight>
              </a:rPr>
              <a:t>Neisseria gonorrhoeae DNA  </a:t>
            </a:r>
            <a:endParaRPr lang="en-US" sz="3200" dirty="0">
              <a:solidFill>
                <a:srgbClr val="FF0000"/>
              </a:solidFill>
            </a:endParaRPr>
          </a:p>
        </p:txBody>
      </p:sp>
      <p:sp>
        <p:nvSpPr>
          <p:cNvPr id="8" name="Content Placeholder 7">
            <a:extLst>
              <a:ext uri="{FF2B5EF4-FFF2-40B4-BE49-F238E27FC236}">
                <a16:creationId xmlns:a16="http://schemas.microsoft.com/office/drawing/2014/main" id="{1B634335-B10E-B11C-DBEE-B4927B7E629E}"/>
              </a:ext>
            </a:extLst>
          </p:cNvPr>
          <p:cNvSpPr>
            <a:spLocks noGrp="1"/>
          </p:cNvSpPr>
          <p:nvPr>
            <p:ph sz="quarter" idx="4294967295"/>
          </p:nvPr>
        </p:nvSpPr>
        <p:spPr>
          <a:xfrm>
            <a:off x="811897" y="1960871"/>
            <a:ext cx="5257800" cy="2058313"/>
          </a:xfrm>
          <a:prstGeom prst="rect">
            <a:avLst/>
          </a:prstGeom>
          <a:ln w="381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sz="2000" dirty="0"/>
              <a:t>Observation</a:t>
            </a:r>
          </a:p>
          <a:p>
            <a:pPr marL="0" lvl="1" indent="0">
              <a:buNone/>
            </a:pPr>
            <a:r>
              <a:rPr lang="en-US" sz="2000" dirty="0"/>
              <a:t>    code: </a:t>
            </a:r>
            <a:r>
              <a:rPr lang="en-US" sz="2000" kern="100" dirty="0"/>
              <a:t>47387-6 Neisseria gonorrhoeae DNA [Presence] in </a:t>
            </a:r>
            <a:r>
              <a:rPr lang="en-US" sz="2000" kern="100" dirty="0">
                <a:highlight>
                  <a:srgbClr val="FFFF00"/>
                </a:highlight>
              </a:rPr>
              <a:t>Genital specimen </a:t>
            </a:r>
            <a:r>
              <a:rPr lang="en-US" sz="2000" kern="100" dirty="0"/>
              <a:t>by </a:t>
            </a:r>
            <a:r>
              <a:rPr lang="en-US" sz="2000" kern="100" dirty="0">
                <a:highlight>
                  <a:srgbClr val="FFFF00"/>
                </a:highlight>
              </a:rPr>
              <a:t>NAA with probe detection</a:t>
            </a:r>
            <a:endParaRPr lang="en-US" sz="2000" dirty="0">
              <a:highlight>
                <a:srgbClr val="FFFF00"/>
              </a:highlight>
            </a:endParaRPr>
          </a:p>
          <a:p>
            <a:pPr marL="0" lvl="1" indent="0">
              <a:buNone/>
            </a:pPr>
            <a:r>
              <a:rPr lang="en-US" sz="2000" dirty="0"/>
              <a:t>    value: Positive</a:t>
            </a:r>
          </a:p>
        </p:txBody>
      </p:sp>
      <p:sp>
        <p:nvSpPr>
          <p:cNvPr id="3" name="Content Placeholder 7">
            <a:extLst>
              <a:ext uri="{FF2B5EF4-FFF2-40B4-BE49-F238E27FC236}">
                <a16:creationId xmlns:a16="http://schemas.microsoft.com/office/drawing/2014/main" id="{041D8C74-4528-938E-71CC-479511A63697}"/>
              </a:ext>
            </a:extLst>
          </p:cNvPr>
          <p:cNvSpPr txBox="1">
            <a:spLocks/>
          </p:cNvSpPr>
          <p:nvPr/>
        </p:nvSpPr>
        <p:spPr>
          <a:xfrm>
            <a:off x="6310876" y="1819596"/>
            <a:ext cx="4937760" cy="3138904"/>
          </a:xfrm>
          <a:prstGeom prst="rect">
            <a:avLst/>
          </a:prstGeom>
          <a:ln w="38100">
            <a:solidFill>
              <a:schemeClr val="tx1"/>
            </a:solidFill>
          </a:ln>
        </p:spPr>
        <p:txBody>
          <a:bodyPr vert="horz" lIns="91440" tIns="45720" rIns="91440" bIns="45720" rtlCol="0">
            <a:normAutofit/>
          </a:bodyPr>
          <a:lstStyle>
            <a:lvl1pPr indent="0" defTabSz="914318">
              <a:lnSpc>
                <a:spcPct val="100000"/>
              </a:lnSpc>
              <a:spcBef>
                <a:spcPts val="600"/>
              </a:spcBef>
              <a:buFont typeface="Arial" panose="020B0604020202020204" pitchFamily="34" charset="0"/>
              <a:buNone/>
              <a:defRPr sz="2000" b="0" i="0">
                <a:solidFill>
                  <a:srgbClr val="333333"/>
                </a:solidFill>
                <a:latin typeface="Century Gothic" panose="020B0502020202020204" pitchFamily="34" charset="0"/>
              </a:defRPr>
            </a:lvl1pPr>
            <a:lvl2pPr marL="0" lvl="1" indent="0" defTabSz="914318">
              <a:lnSpc>
                <a:spcPct val="100000"/>
              </a:lnSpc>
              <a:spcBef>
                <a:spcPts val="600"/>
              </a:spcBef>
              <a:buClr>
                <a:schemeClr val="accent3"/>
              </a:buClr>
              <a:buFont typeface="Arial" panose="020B0604020202020204" pitchFamily="34" charset="0"/>
              <a:buNone/>
              <a:defRPr sz="2400">
                <a:solidFill>
                  <a:srgbClr val="333333"/>
                </a:solidFill>
                <a:latin typeface="Century Gothic" panose="020B0502020202020204" pitchFamily="34" charset="0"/>
              </a:defRPr>
            </a:lvl2pPr>
            <a:lvl3pPr marL="406400" indent="-203200" defTabSz="914318">
              <a:lnSpc>
                <a:spcPct val="100000"/>
              </a:lnSpc>
              <a:spcBef>
                <a:spcPts val="600"/>
              </a:spcBef>
              <a:buClr>
                <a:schemeClr val="accent3"/>
              </a:buClr>
              <a:buFont typeface="Arial" panose="020B0604020202020204" pitchFamily="34" charset="0"/>
              <a:buChar char="•"/>
              <a:tabLst/>
              <a:defRPr sz="1600" b="0" i="0">
                <a:solidFill>
                  <a:srgbClr val="333333"/>
                </a:solidFill>
                <a:latin typeface="Century Gothic" panose="020B0502020202020204" pitchFamily="34" charset="0"/>
              </a:defRPr>
            </a:lvl3pPr>
            <a:lvl4pPr marL="628650" indent="-203200" defTabSz="914318">
              <a:lnSpc>
                <a:spcPct val="100000"/>
              </a:lnSpc>
              <a:spcBef>
                <a:spcPts val="600"/>
              </a:spcBef>
              <a:buClr>
                <a:schemeClr val="accent3"/>
              </a:buClr>
              <a:buFont typeface="Arial" panose="020B0604020202020204" pitchFamily="34" charset="0"/>
              <a:buChar char="•"/>
              <a:tabLst/>
              <a:defRPr sz="1400" b="0" i="0">
                <a:solidFill>
                  <a:srgbClr val="333333"/>
                </a:solidFill>
                <a:latin typeface="Century Gothic" panose="020B0502020202020204" pitchFamily="34" charset="0"/>
              </a:defRPr>
            </a:lvl4pPr>
            <a:lvl5pPr marL="863600" indent="-203200" defTabSz="914318">
              <a:lnSpc>
                <a:spcPct val="100000"/>
              </a:lnSpc>
              <a:spcBef>
                <a:spcPts val="600"/>
              </a:spcBef>
              <a:buClr>
                <a:schemeClr val="accent3"/>
              </a:buClr>
              <a:buFont typeface="Arial" panose="020B0604020202020204" pitchFamily="34" charset="0"/>
              <a:buChar char="•"/>
              <a:tabLst/>
              <a:defRPr sz="1200" b="0" i="0" baseline="0">
                <a:solidFill>
                  <a:srgbClr val="333333"/>
                </a:solidFill>
                <a:latin typeface="Century Gothic" panose="020B0502020202020204" pitchFamily="34" charset="0"/>
              </a:defRPr>
            </a:lvl5pPr>
            <a:lvl6pPr marL="2514374" indent="-228580" defTabSz="914318">
              <a:lnSpc>
                <a:spcPct val="90000"/>
              </a:lnSpc>
              <a:spcBef>
                <a:spcPts val="499"/>
              </a:spcBef>
              <a:buFont typeface="Arial" panose="020B0604020202020204" pitchFamily="34" charset="0"/>
              <a:buChar char="•"/>
            </a:lvl6pPr>
            <a:lvl7pPr marL="2971534" indent="-228580" defTabSz="914318">
              <a:lnSpc>
                <a:spcPct val="90000"/>
              </a:lnSpc>
              <a:spcBef>
                <a:spcPts val="499"/>
              </a:spcBef>
              <a:buFont typeface="Arial" panose="020B0604020202020204" pitchFamily="34" charset="0"/>
              <a:buChar char="•"/>
            </a:lvl7pPr>
            <a:lvl8pPr marL="3428692" indent="-228580" defTabSz="914318">
              <a:lnSpc>
                <a:spcPct val="90000"/>
              </a:lnSpc>
              <a:spcBef>
                <a:spcPts val="499"/>
              </a:spcBef>
              <a:buFont typeface="Arial" panose="020B0604020202020204" pitchFamily="34" charset="0"/>
              <a:buChar char="•"/>
            </a:lvl8pPr>
            <a:lvl9pPr marL="3885850" indent="-228580" defTabSz="914318">
              <a:lnSpc>
                <a:spcPct val="90000"/>
              </a:lnSpc>
              <a:spcBef>
                <a:spcPts val="499"/>
              </a:spcBef>
              <a:buFont typeface="Arial" panose="020B0604020202020204" pitchFamily="34" charset="0"/>
              <a:buChar char="•"/>
            </a:lvl9pPr>
          </a:lstStyle>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000" b="0" i="0" u="none" strike="noStrike" kern="0" cap="none" spc="0" normalizeH="0" baseline="0" noProof="0" dirty="0">
                <a:ln>
                  <a:noFill/>
                </a:ln>
                <a:solidFill>
                  <a:srgbClr val="333333"/>
                </a:solidFill>
                <a:effectLst/>
                <a:uLnTx/>
                <a:uFillTx/>
                <a:latin typeface="Lato"/>
                <a:cs typeface="Arial"/>
                <a:sym typeface="Arial"/>
              </a:rPr>
              <a:t>Observation</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000" b="0" i="0" u="none" strike="noStrike" kern="0" cap="none" spc="0" normalizeH="0" baseline="0" noProof="0" dirty="0">
                <a:ln>
                  <a:noFill/>
                </a:ln>
                <a:solidFill>
                  <a:srgbClr val="333333"/>
                </a:solidFill>
                <a:effectLst/>
                <a:uLnTx/>
                <a:uFillTx/>
                <a:latin typeface="Lato"/>
                <a:cs typeface="Arial"/>
                <a:sym typeface="Arial"/>
              </a:rPr>
              <a:t>    code: </a:t>
            </a:r>
            <a:r>
              <a:rPr kumimoji="0" lang="en-US" sz="2000" b="1" i="0" u="none" strike="noStrike" kern="0" cap="none" spc="0" normalizeH="0" baseline="0" noProof="0" dirty="0">
                <a:ln>
                  <a:noFill/>
                </a:ln>
                <a:solidFill>
                  <a:srgbClr val="333333"/>
                </a:solidFill>
                <a:effectLst/>
                <a:uLnTx/>
                <a:uFillTx/>
                <a:latin typeface="Century Gothic" panose="020B0502020202020204" pitchFamily="34" charset="0"/>
                <a:cs typeface="Arial"/>
                <a:sym typeface="Arial"/>
              </a:rPr>
              <a:t>New</a:t>
            </a:r>
            <a:r>
              <a:rPr kumimoji="0" lang="en-US" sz="2000" b="0" i="0" u="none" strike="noStrike" kern="0" cap="none" spc="0" normalizeH="0" baseline="0" noProof="0" dirty="0">
                <a:ln>
                  <a:noFill/>
                </a:ln>
                <a:solidFill>
                  <a:srgbClr val="333333"/>
                </a:solidFill>
                <a:effectLst/>
                <a:uLnTx/>
                <a:uFillTx/>
                <a:latin typeface="Lato"/>
                <a:cs typeface="Arial"/>
                <a:sym typeface="Arial"/>
              </a:rPr>
              <a:t>, </a:t>
            </a:r>
            <a:r>
              <a:rPr lang="en-US" sz="2000" kern="100" dirty="0">
                <a:solidFill>
                  <a:schemeClr val="tx1"/>
                </a:solidFill>
              </a:rPr>
              <a:t>Neisseria gonorrhoeae DNA [Presence] </a:t>
            </a:r>
            <a:endParaRPr kumimoji="0" lang="en-US" sz="2000" b="0" i="0" u="none" strike="noStrike" kern="0" cap="none" spc="0" normalizeH="0" baseline="0" noProof="0" dirty="0">
              <a:ln>
                <a:noFill/>
              </a:ln>
              <a:solidFill>
                <a:srgbClr val="333333"/>
              </a:solidFill>
              <a:effectLst/>
              <a:uLnTx/>
              <a:uFillTx/>
              <a:latin typeface="Lato"/>
              <a:cs typeface="Arial"/>
              <a:sym typeface="Arial"/>
            </a:endParaRPr>
          </a:p>
          <a:p>
            <a:pPr lvl="1">
              <a:buClr>
                <a:srgbClr val="A5A5A5"/>
              </a:buClr>
              <a:defRPr/>
            </a:pPr>
            <a:r>
              <a:rPr kumimoji="0" lang="en-US" sz="2000" b="0" i="0" u="none" strike="noStrike" kern="0" cap="none" spc="0" normalizeH="0" baseline="0" noProof="0" dirty="0">
                <a:ln>
                  <a:noFill/>
                </a:ln>
                <a:solidFill>
                  <a:srgbClr val="333333"/>
                </a:solidFill>
                <a:effectLst/>
                <a:uLnTx/>
                <a:uFillTx/>
                <a:latin typeface="Lato"/>
                <a:cs typeface="Arial"/>
                <a:sym typeface="Arial"/>
              </a:rPr>
              <a:t>    </a:t>
            </a:r>
            <a:r>
              <a:rPr kumimoji="0" lang="en-US" sz="2000" b="0" i="0" u="none" strike="noStrike" kern="0" cap="none" spc="0" normalizeH="0" baseline="0" noProof="0" dirty="0">
                <a:ln>
                  <a:noFill/>
                </a:ln>
                <a:solidFill>
                  <a:srgbClr val="333333"/>
                </a:solidFill>
                <a:effectLst/>
                <a:highlight>
                  <a:srgbClr val="FFFF00"/>
                </a:highlight>
                <a:uLnTx/>
                <a:uFillTx/>
                <a:latin typeface="Lato"/>
                <a:cs typeface="Arial"/>
                <a:sym typeface="Arial"/>
              </a:rPr>
              <a:t>specimen</a:t>
            </a:r>
            <a:r>
              <a:rPr kumimoji="0" lang="en-US" sz="2000" b="0" i="0" u="none" strike="noStrike" kern="0" cap="none" spc="0" normalizeH="0" baseline="0" noProof="0" dirty="0">
                <a:ln>
                  <a:noFill/>
                </a:ln>
                <a:solidFill>
                  <a:srgbClr val="333333"/>
                </a:solidFill>
                <a:effectLst/>
                <a:uLnTx/>
                <a:uFillTx/>
                <a:latin typeface="Lato"/>
                <a:cs typeface="Arial"/>
                <a:sym typeface="Arial"/>
              </a:rPr>
              <a:t>: (66746-9): Genital specimen</a:t>
            </a:r>
          </a:p>
          <a:p>
            <a:pPr lvl="1">
              <a:buClr>
                <a:srgbClr val="A5A5A5"/>
              </a:buClr>
              <a:defRPr/>
            </a:pPr>
            <a:r>
              <a:rPr lang="en-US" sz="2000" dirty="0">
                <a:latin typeface="Lato"/>
              </a:rPr>
              <a:t>                                 (</a:t>
            </a:r>
            <a:r>
              <a:rPr kumimoji="0" lang="en-US" sz="2000" b="0" i="0" u="none" strike="noStrike" kern="0" cap="none" spc="0" normalizeH="0" baseline="0" noProof="0" dirty="0">
                <a:ln>
                  <a:noFill/>
                </a:ln>
                <a:solidFill>
                  <a:srgbClr val="333333"/>
                </a:solidFill>
                <a:effectLst/>
                <a:uLnTx/>
                <a:uFillTx/>
                <a:latin typeface="Lato"/>
                <a:cs typeface="Arial"/>
                <a:sym typeface="Arial"/>
              </a:rPr>
              <a:t>SCTID: 119344008)</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lang="en-US" sz="2000" dirty="0">
                <a:latin typeface="Lato"/>
              </a:rPr>
              <a:t>     </a:t>
            </a:r>
            <a:r>
              <a:rPr lang="en-US" sz="2000" dirty="0">
                <a:highlight>
                  <a:srgbClr val="FFFF00"/>
                </a:highlight>
                <a:latin typeface="Lato"/>
              </a:rPr>
              <a:t>m</a:t>
            </a:r>
            <a:r>
              <a:rPr kumimoji="0" lang="en-US" sz="2000" b="0" i="0" u="none" strike="noStrike" kern="0" cap="none" spc="0" normalizeH="0" baseline="0" noProof="0" dirty="0" err="1">
                <a:ln>
                  <a:noFill/>
                </a:ln>
                <a:solidFill>
                  <a:srgbClr val="333333"/>
                </a:solidFill>
                <a:effectLst/>
                <a:highlight>
                  <a:srgbClr val="FFFF00"/>
                </a:highlight>
                <a:uLnTx/>
                <a:uFillTx/>
                <a:latin typeface="Lato"/>
                <a:cs typeface="Arial"/>
                <a:sym typeface="Arial"/>
              </a:rPr>
              <a:t>ethod</a:t>
            </a:r>
            <a:r>
              <a:rPr kumimoji="0" lang="en-US" sz="2000" b="0" i="0" u="none" strike="noStrike" kern="0" cap="none" spc="0" normalizeH="0" baseline="0" noProof="0" dirty="0">
                <a:ln>
                  <a:noFill/>
                </a:ln>
                <a:solidFill>
                  <a:srgbClr val="333333"/>
                </a:solidFill>
                <a:effectLst/>
                <a:uLnTx/>
                <a:uFillTx/>
                <a:latin typeface="Lato"/>
                <a:cs typeface="Arial"/>
                <a:sym typeface="Arial"/>
              </a:rPr>
              <a:t>: (85069-3):  </a:t>
            </a:r>
            <a:r>
              <a:rPr kumimoji="0" lang="en-US" sz="2000" b="0" i="0" u="none" strike="noStrike" kern="0" cap="none" spc="0" normalizeH="0" baseline="0" noProof="0" dirty="0" err="1">
                <a:ln>
                  <a:noFill/>
                </a:ln>
                <a:solidFill>
                  <a:srgbClr val="333333"/>
                </a:solidFill>
                <a:effectLst/>
                <a:uLnTx/>
                <a:uFillTx/>
                <a:latin typeface="Lato"/>
                <a:cs typeface="Arial"/>
                <a:sym typeface="Arial"/>
              </a:rPr>
              <a:t>Probe.amp.tar</a:t>
            </a:r>
            <a:r>
              <a:rPr kumimoji="0" lang="en-US" sz="2000" b="0" i="0" u="none" strike="noStrike" kern="0" cap="none" spc="0" normalizeH="0" baseline="0" noProof="0" dirty="0">
                <a:ln>
                  <a:noFill/>
                </a:ln>
                <a:solidFill>
                  <a:srgbClr val="333333"/>
                </a:solidFill>
                <a:effectLst/>
                <a:uLnTx/>
                <a:uFillTx/>
                <a:latin typeface="Lato"/>
                <a:cs typeface="Arial"/>
                <a:sym typeface="Arial"/>
              </a:rPr>
              <a:t> </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lang="en-US" sz="2000" dirty="0">
                <a:latin typeface="Lato"/>
              </a:rPr>
              <a:t>                                  </a:t>
            </a:r>
            <a:r>
              <a:rPr kumimoji="0" lang="en-US" sz="2000" b="0" i="0" u="none" strike="noStrike" kern="0" cap="none" spc="0" normalizeH="0" baseline="0" noProof="0" dirty="0">
                <a:ln>
                  <a:noFill/>
                </a:ln>
                <a:solidFill>
                  <a:srgbClr val="333333"/>
                </a:solidFill>
                <a:effectLst/>
                <a:uLnTx/>
                <a:uFillTx/>
                <a:latin typeface="Lato"/>
                <a:cs typeface="Arial"/>
                <a:sym typeface="Arial"/>
              </a:rPr>
              <a:t>(SCTID: 702675006)</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000" b="0" i="0" u="none" strike="noStrike" kern="0" cap="none" spc="0" normalizeH="0" baseline="0" noProof="0" dirty="0">
                <a:ln>
                  <a:noFill/>
                </a:ln>
                <a:solidFill>
                  <a:prstClr val="black"/>
                </a:solidFill>
                <a:effectLst/>
                <a:uLnTx/>
                <a:uFillTx/>
                <a:latin typeface="Lato"/>
                <a:cs typeface="Arial"/>
                <a:sym typeface="Arial"/>
              </a:rPr>
              <a:t>      value: Positive</a:t>
            </a:r>
            <a:endParaRPr kumimoji="0" lang="en-US" sz="2000" b="0" i="0" u="none" strike="noStrike" kern="0" cap="none" spc="0" normalizeH="0" baseline="0" noProof="0" dirty="0">
              <a:ln>
                <a:noFill/>
              </a:ln>
              <a:solidFill>
                <a:srgbClr val="333333"/>
              </a:solidFill>
              <a:effectLst/>
              <a:uLnTx/>
              <a:uFillTx/>
              <a:latin typeface="Lato"/>
              <a:cs typeface="Arial"/>
              <a:sym typeface="Arial"/>
            </a:endParaRP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endParaRPr kumimoji="0" lang="en-US" sz="2400" b="0" i="0" u="none" strike="noStrike" kern="0" cap="none" spc="0" normalizeH="0" baseline="0" noProof="0" dirty="0">
              <a:ln>
                <a:noFill/>
              </a:ln>
              <a:solidFill>
                <a:srgbClr val="333333"/>
              </a:solidFill>
              <a:effectLst/>
              <a:uLnTx/>
              <a:uFillTx/>
              <a:latin typeface="Century Gothic" panose="020B0502020202020204" pitchFamily="34" charset="0"/>
              <a:cs typeface="Arial"/>
              <a:sym typeface="Arial"/>
            </a:endParaRP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endParaRPr kumimoji="0" lang="en-US" sz="2400" b="0" i="0" u="none" strike="noStrike" kern="0" cap="none" spc="0" normalizeH="0" baseline="0" noProof="0" dirty="0">
              <a:ln>
                <a:noFill/>
              </a:ln>
              <a:solidFill>
                <a:srgbClr val="333333"/>
              </a:solidFill>
              <a:effectLst/>
              <a:uLnTx/>
              <a:uFillTx/>
              <a:latin typeface="Century Gothic" panose="020B0502020202020204" pitchFamily="34" charset="0"/>
              <a:cs typeface="Arial"/>
              <a:sym typeface="Arial"/>
            </a:endParaRPr>
          </a:p>
        </p:txBody>
      </p:sp>
      <p:sp>
        <p:nvSpPr>
          <p:cNvPr id="5" name="TextBox 4">
            <a:extLst>
              <a:ext uri="{FF2B5EF4-FFF2-40B4-BE49-F238E27FC236}">
                <a16:creationId xmlns:a16="http://schemas.microsoft.com/office/drawing/2014/main" id="{6716C606-DD1E-5D87-B667-9E4B7F7223F3}"/>
              </a:ext>
            </a:extLst>
          </p:cNvPr>
          <p:cNvSpPr txBox="1"/>
          <p:nvPr/>
        </p:nvSpPr>
        <p:spPr>
          <a:xfrm>
            <a:off x="792528" y="1296376"/>
            <a:ext cx="50888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Option</a:t>
            </a:r>
            <a:r>
              <a:rPr kumimoji="0" lang="en-US" sz="1400" b="1"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 </a:t>
            </a: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#1 – pre coordinated</a:t>
            </a:r>
          </a:p>
        </p:txBody>
      </p:sp>
      <p:sp>
        <p:nvSpPr>
          <p:cNvPr id="6" name="TextBox 5">
            <a:extLst>
              <a:ext uri="{FF2B5EF4-FFF2-40B4-BE49-F238E27FC236}">
                <a16:creationId xmlns:a16="http://schemas.microsoft.com/office/drawing/2014/main" id="{4830881B-2856-2346-1B12-99DB00D161D9}"/>
              </a:ext>
            </a:extLst>
          </p:cNvPr>
          <p:cNvSpPr txBox="1"/>
          <p:nvPr/>
        </p:nvSpPr>
        <p:spPr>
          <a:xfrm>
            <a:off x="6250092" y="1296376"/>
            <a:ext cx="519405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Option</a:t>
            </a:r>
            <a:r>
              <a:rPr kumimoji="0" lang="en-US" sz="1400" b="1"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 </a:t>
            </a: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#2 – post coordinated</a:t>
            </a:r>
          </a:p>
        </p:txBody>
      </p:sp>
      <p:sp>
        <p:nvSpPr>
          <p:cNvPr id="4" name="TextBox 3">
            <a:extLst>
              <a:ext uri="{FF2B5EF4-FFF2-40B4-BE49-F238E27FC236}">
                <a16:creationId xmlns:a16="http://schemas.microsoft.com/office/drawing/2014/main" id="{9A10A913-C975-B6FD-640F-3BEE661959DB}"/>
              </a:ext>
            </a:extLst>
          </p:cNvPr>
          <p:cNvSpPr txBox="1"/>
          <p:nvPr/>
        </p:nvSpPr>
        <p:spPr>
          <a:xfrm>
            <a:off x="747857" y="4160459"/>
            <a:ext cx="5385880" cy="923330"/>
          </a:xfrm>
          <a:prstGeom prst="rect">
            <a:avLst/>
          </a:prstGeom>
          <a:noFill/>
        </p:spPr>
        <p:txBody>
          <a:bodyPr wrap="square" rtlCol="0">
            <a:spAutoFit/>
          </a:bodyPr>
          <a:lstStyle/>
          <a:p>
            <a:r>
              <a:rPr lang="en-US" b="1" kern="0" dirty="0">
                <a:solidFill>
                  <a:srgbClr val="000000"/>
                </a:solidFill>
                <a:latin typeface="Century Gothic" panose="020B0502020202020204" pitchFamily="34" charset="0"/>
                <a:cs typeface="Arial"/>
                <a:sym typeface="Arial"/>
              </a:rPr>
              <a:t>Specimen and method are included in the </a:t>
            </a:r>
            <a:r>
              <a:rPr lang="en-US" b="1" i="1" u="sng" kern="0" dirty="0">
                <a:solidFill>
                  <a:srgbClr val="000000"/>
                </a:solidFill>
                <a:latin typeface="Century Gothic" panose="020B0502020202020204" pitchFamily="34" charset="0"/>
                <a:cs typeface="Arial"/>
                <a:sym typeface="Arial"/>
              </a:rPr>
              <a:t>concept</a:t>
            </a:r>
            <a:r>
              <a:rPr lang="en-US" b="1" kern="0" dirty="0">
                <a:solidFill>
                  <a:srgbClr val="000000"/>
                </a:solidFill>
                <a:latin typeface="Century Gothic" panose="020B0502020202020204" pitchFamily="34" charset="0"/>
                <a:cs typeface="Arial"/>
                <a:sym typeface="Arial"/>
              </a:rPr>
              <a:t> model</a:t>
            </a:r>
          </a:p>
          <a:p>
            <a:endParaRPr lang="en-US" dirty="0"/>
          </a:p>
        </p:txBody>
      </p:sp>
      <p:sp>
        <p:nvSpPr>
          <p:cNvPr id="12" name="TextBox 11">
            <a:extLst>
              <a:ext uri="{FF2B5EF4-FFF2-40B4-BE49-F238E27FC236}">
                <a16:creationId xmlns:a16="http://schemas.microsoft.com/office/drawing/2014/main" id="{5A4260CD-D72F-E809-7288-F3B792CC98D4}"/>
              </a:ext>
            </a:extLst>
          </p:cNvPr>
          <p:cNvSpPr txBox="1"/>
          <p:nvPr/>
        </p:nvSpPr>
        <p:spPr>
          <a:xfrm>
            <a:off x="6250092" y="5099959"/>
            <a:ext cx="5385880" cy="923330"/>
          </a:xfrm>
          <a:prstGeom prst="rect">
            <a:avLst/>
          </a:prstGeom>
          <a:noFill/>
        </p:spPr>
        <p:txBody>
          <a:bodyPr wrap="square" rtlCol="0">
            <a:spAutoFit/>
          </a:bodyPr>
          <a:lstStyle/>
          <a:p>
            <a:r>
              <a:rPr lang="en-US" b="1" kern="0" dirty="0">
                <a:solidFill>
                  <a:srgbClr val="000000"/>
                </a:solidFill>
                <a:latin typeface="Century Gothic" panose="020B0502020202020204" pitchFamily="34" charset="0"/>
                <a:cs typeface="Arial"/>
                <a:sym typeface="Arial"/>
              </a:rPr>
              <a:t>Specimen and method are included in the </a:t>
            </a:r>
            <a:r>
              <a:rPr lang="en-US" b="1" i="1" u="sng" kern="0" dirty="0">
                <a:solidFill>
                  <a:srgbClr val="000000"/>
                </a:solidFill>
                <a:latin typeface="Century Gothic" panose="020B0502020202020204" pitchFamily="34" charset="0"/>
                <a:cs typeface="Arial"/>
                <a:sym typeface="Arial"/>
              </a:rPr>
              <a:t>information</a:t>
            </a:r>
            <a:r>
              <a:rPr lang="en-US" b="1" kern="0" dirty="0">
                <a:solidFill>
                  <a:srgbClr val="000000"/>
                </a:solidFill>
                <a:latin typeface="Century Gothic" panose="020B0502020202020204" pitchFamily="34" charset="0"/>
                <a:cs typeface="Arial"/>
                <a:sym typeface="Arial"/>
              </a:rPr>
              <a:t> model</a:t>
            </a:r>
          </a:p>
          <a:p>
            <a:endParaRPr lang="en-US" dirty="0"/>
          </a:p>
        </p:txBody>
      </p:sp>
    </p:spTree>
    <p:extLst>
      <p:ext uri="{BB962C8B-B14F-4D97-AF65-F5344CB8AC3E}">
        <p14:creationId xmlns:p14="http://schemas.microsoft.com/office/powerpoint/2010/main" val="100958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7AB31-6969-7BF3-092A-206B9A4842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421130-5DFB-132A-7FDB-F7E92FD3E93F}"/>
              </a:ext>
            </a:extLst>
          </p:cNvPr>
          <p:cNvSpPr>
            <a:spLocks noGrp="1"/>
          </p:cNvSpPr>
          <p:nvPr>
            <p:ph type="title"/>
          </p:nvPr>
        </p:nvSpPr>
        <p:spPr>
          <a:xfrm>
            <a:off x="529687" y="395356"/>
            <a:ext cx="7985277" cy="708231"/>
          </a:xfrm>
        </p:spPr>
        <p:txBody>
          <a:bodyPr>
            <a:noAutofit/>
          </a:bodyPr>
          <a:lstStyle/>
          <a:p>
            <a:r>
              <a:rPr lang="en-US" sz="2800" dirty="0">
                <a:latin typeface="+mj-lt"/>
              </a:rPr>
              <a:t>Where we are (from a modeling perspective)</a:t>
            </a:r>
          </a:p>
        </p:txBody>
      </p:sp>
      <p:sp>
        <p:nvSpPr>
          <p:cNvPr id="2" name="Content Placeholder 1">
            <a:extLst>
              <a:ext uri="{FF2B5EF4-FFF2-40B4-BE49-F238E27FC236}">
                <a16:creationId xmlns:a16="http://schemas.microsoft.com/office/drawing/2014/main" id="{042F9913-3BE5-6B01-0FBF-B95C3469C618}"/>
              </a:ext>
            </a:extLst>
          </p:cNvPr>
          <p:cNvSpPr>
            <a:spLocks noGrp="1"/>
          </p:cNvSpPr>
          <p:nvPr>
            <p:ph type="body" idx="1"/>
          </p:nvPr>
        </p:nvSpPr>
        <p:spPr/>
        <p:txBody>
          <a:bodyPr>
            <a:normAutofit/>
          </a:bodyPr>
          <a:lstStyle/>
          <a:p>
            <a:r>
              <a:rPr lang="en-US" sz="2400" dirty="0"/>
              <a:t>The Situation</a:t>
            </a:r>
          </a:p>
          <a:p>
            <a:pPr lvl="1"/>
            <a:r>
              <a:rPr lang="en-US" dirty="0"/>
              <a:t>Creators of codes (Regenstrief, SNOMED International, ..) have a choice to represent particular attributes of real-world data as part of the concept model, or part of the information model. That is, a data element can be part of the meaning of a single code, or the data element can exist as an independent element in data instances.</a:t>
            </a:r>
          </a:p>
          <a:p>
            <a:pPr lvl="1"/>
            <a:endParaRPr lang="en-US" dirty="0"/>
          </a:p>
          <a:p>
            <a:r>
              <a:rPr lang="en-US" sz="2400" dirty="0"/>
              <a:t>The Challenge</a:t>
            </a:r>
          </a:p>
          <a:p>
            <a:pPr lvl="1"/>
            <a:r>
              <a:rPr lang="en-US" dirty="0"/>
              <a:t>How much meaning should be in the LOINC code versus important facts that are represented as other fields in databases or data exchange messages?</a:t>
            </a:r>
          </a:p>
          <a:p>
            <a:pPr lvl="1"/>
            <a:endParaRPr lang="en-US" dirty="0"/>
          </a:p>
          <a:p>
            <a:endParaRPr lang="en-US" dirty="0"/>
          </a:p>
        </p:txBody>
      </p:sp>
    </p:spTree>
    <p:extLst>
      <p:ext uri="{BB962C8B-B14F-4D97-AF65-F5344CB8AC3E}">
        <p14:creationId xmlns:p14="http://schemas.microsoft.com/office/powerpoint/2010/main" val="1174217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D005A-8F7B-81EC-6C17-1CF3994F42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B3BCBF-15D7-10AF-0CC3-2D1D0014C17D}"/>
              </a:ext>
            </a:extLst>
          </p:cNvPr>
          <p:cNvSpPr>
            <a:spLocks noGrp="1"/>
          </p:cNvSpPr>
          <p:nvPr>
            <p:ph type="title"/>
          </p:nvPr>
        </p:nvSpPr>
        <p:spPr/>
        <p:txBody>
          <a:bodyPr>
            <a:normAutofit/>
          </a:bodyPr>
          <a:lstStyle/>
          <a:p>
            <a:r>
              <a:rPr lang="en-US" dirty="0">
                <a:latin typeface="+mj-lt"/>
              </a:rPr>
              <a:t>Assertion</a:t>
            </a:r>
          </a:p>
        </p:txBody>
      </p:sp>
      <p:sp>
        <p:nvSpPr>
          <p:cNvPr id="2" name="Content Placeholder 1">
            <a:extLst>
              <a:ext uri="{FF2B5EF4-FFF2-40B4-BE49-F238E27FC236}">
                <a16:creationId xmlns:a16="http://schemas.microsoft.com/office/drawing/2014/main" id="{65FA2C6F-5461-2322-631E-0DD2E08685D0}"/>
              </a:ext>
            </a:extLst>
          </p:cNvPr>
          <p:cNvSpPr>
            <a:spLocks noGrp="1"/>
          </p:cNvSpPr>
          <p:nvPr>
            <p:ph type="body" idx="1"/>
          </p:nvPr>
        </p:nvSpPr>
        <p:spPr/>
        <p:txBody>
          <a:bodyPr>
            <a:normAutofit/>
          </a:bodyPr>
          <a:lstStyle/>
          <a:p>
            <a:r>
              <a:rPr lang="en-US" sz="3199" dirty="0"/>
              <a:t>We need information models to:</a:t>
            </a:r>
          </a:p>
          <a:p>
            <a:pPr marL="1028391" lvl="1" indent="-457063">
              <a:buFont typeface="+mj-lt"/>
              <a:buAutoNum type="arabicPeriod"/>
            </a:pPr>
            <a:r>
              <a:rPr lang="en-US" sz="2799" dirty="0"/>
              <a:t>Establish the meaning of data and information used in medical reasoning and diagnosis</a:t>
            </a:r>
          </a:p>
          <a:p>
            <a:pPr marL="1028391" lvl="1" indent="-457063">
              <a:buFont typeface="+mj-lt"/>
              <a:buAutoNum type="arabicPeriod"/>
            </a:pPr>
            <a:r>
              <a:rPr lang="en-US" sz="2799" dirty="0"/>
              <a:t>Define the boundary between concept models and information models</a:t>
            </a:r>
          </a:p>
          <a:p>
            <a:pPr marL="1028391" lvl="1" indent="-457063">
              <a:buFont typeface="+mj-lt"/>
              <a:buAutoNum type="arabicPeriod"/>
            </a:pPr>
            <a:r>
              <a:rPr lang="en-US" sz="2799" dirty="0"/>
              <a:t>To establish a single preferred logical representation for each type of detailed health data and information</a:t>
            </a:r>
          </a:p>
          <a:p>
            <a:pPr marL="1028391" lvl="1" indent="-457063">
              <a:buFont typeface="+mj-lt"/>
              <a:buAutoNum type="arabicPeriod"/>
            </a:pPr>
            <a:r>
              <a:rPr lang="en-US" sz="2799" dirty="0"/>
              <a:t>Enable generation of technology specific profiles for data exchange standards</a:t>
            </a:r>
          </a:p>
          <a:p>
            <a:pPr marL="1028391" lvl="1" indent="-457063">
              <a:buFont typeface="+mj-lt"/>
              <a:buAutoNum type="arabicPeriod"/>
            </a:pPr>
            <a:r>
              <a:rPr lang="en-US" sz="2799" dirty="0"/>
              <a:t>Create maps between the preferred representation and other allowed representations</a:t>
            </a:r>
          </a:p>
        </p:txBody>
      </p:sp>
    </p:spTree>
    <p:extLst>
      <p:ext uri="{BB962C8B-B14F-4D97-AF65-F5344CB8AC3E}">
        <p14:creationId xmlns:p14="http://schemas.microsoft.com/office/powerpoint/2010/main" val="2458281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35C9E-3470-6CBE-2961-09CACE082E3B}"/>
              </a:ext>
            </a:extLst>
          </p:cNvPr>
          <p:cNvSpPr>
            <a:spLocks noGrp="1"/>
          </p:cNvSpPr>
          <p:nvPr>
            <p:ph type="title"/>
          </p:nvPr>
        </p:nvSpPr>
        <p:spPr/>
        <p:txBody>
          <a:bodyPr/>
          <a:lstStyle/>
          <a:p>
            <a:r>
              <a:rPr lang="en-US" dirty="0"/>
              <a:t>Specialization of Information Models</a:t>
            </a:r>
          </a:p>
        </p:txBody>
      </p:sp>
      <p:sp>
        <p:nvSpPr>
          <p:cNvPr id="7" name="Text Placeholder 6">
            <a:extLst>
              <a:ext uri="{FF2B5EF4-FFF2-40B4-BE49-F238E27FC236}">
                <a16:creationId xmlns:a16="http://schemas.microsoft.com/office/drawing/2014/main" id="{614FFC0B-2A44-8752-B02F-12099E74C17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25394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1C82A93-2BA2-8B0E-449C-737FB3642AE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5EFD673-00E7-DA11-75CA-291F83C12A40}"/>
              </a:ext>
            </a:extLst>
          </p:cNvPr>
          <p:cNvSpPr txBox="1"/>
          <p:nvPr/>
        </p:nvSpPr>
        <p:spPr>
          <a:xfrm>
            <a:off x="847827" y="1296986"/>
            <a:ext cx="6321817" cy="5353917"/>
          </a:xfrm>
          <a:prstGeom prst="rect">
            <a:avLst/>
          </a:prstGeom>
          <a:noFill/>
        </p:spPr>
        <p:txBody>
          <a:bodyPr wrap="square" rtlCol="0">
            <a:spAutoFit/>
          </a:bodyPr>
          <a:lstStyle/>
          <a:p>
            <a:pPr defTabSz="913852">
              <a:defRPr/>
            </a:pPr>
            <a:r>
              <a:rPr lang="en-US" sz="1799" b="1" dirty="0"/>
              <a:t>Laboratory Observation</a:t>
            </a:r>
          </a:p>
          <a:p>
            <a:pPr defTabSz="913852">
              <a:defRPr/>
            </a:pPr>
            <a:r>
              <a:rPr lang="en-US" sz="1799" b="1" dirty="0"/>
              <a:t>	patient ID, (required)</a:t>
            </a:r>
          </a:p>
          <a:p>
            <a:pPr defTabSz="913852">
              <a:defRPr/>
            </a:pPr>
            <a:r>
              <a:rPr lang="en-US" sz="1799" b="1" dirty="0"/>
              <a:t> 	code: from LOINC (required)</a:t>
            </a:r>
            <a:endParaRPr lang="en-US" sz="1799" b="1" dirty="0">
              <a:highlight>
                <a:srgbClr val="FFFF00"/>
              </a:highlight>
            </a:endParaRPr>
          </a:p>
          <a:p>
            <a:pPr defTabSz="913852">
              <a:defRPr/>
            </a:pPr>
            <a:r>
              <a:rPr lang="en-US" sz="1799" b="1" dirty="0"/>
              <a:t>	original code: from LOINC</a:t>
            </a:r>
            <a:endParaRPr lang="en-US" sz="1799" b="1" dirty="0">
              <a:highlight>
                <a:srgbClr val="FFFF00"/>
              </a:highlight>
            </a:endParaRPr>
          </a:p>
          <a:p>
            <a:pPr defTabSz="913852">
              <a:defRPr/>
            </a:pPr>
            <a:r>
              <a:rPr lang="en-US" sz="1799" b="1" dirty="0"/>
              <a:t>	value (required) </a:t>
            </a:r>
            <a:r>
              <a:rPr lang="en-US" sz="1799" b="1" dirty="0">
                <a:solidFill>
                  <a:srgbClr val="FF0000"/>
                </a:solidFill>
              </a:rPr>
              <a:t>(Qn, </a:t>
            </a:r>
            <a:r>
              <a:rPr lang="en-US" sz="1799" b="1" dirty="0" err="1">
                <a:solidFill>
                  <a:srgbClr val="FF0000"/>
                </a:solidFill>
              </a:rPr>
              <a:t>SemiQn</a:t>
            </a:r>
            <a:r>
              <a:rPr lang="en-US" sz="1799" b="1" dirty="0">
                <a:solidFill>
                  <a:srgbClr val="FF0000"/>
                </a:solidFill>
              </a:rPr>
              <a:t>, Ord, Nom, Nar)</a:t>
            </a:r>
            <a:endParaRPr lang="en-US" sz="1799" b="1" dirty="0">
              <a:highlight>
                <a:srgbClr val="FFFF00"/>
              </a:highlight>
            </a:endParaRPr>
          </a:p>
          <a:p>
            <a:pPr>
              <a:buClr>
                <a:srgbClr val="000000"/>
              </a:buClr>
              <a:defRPr/>
            </a:pPr>
            <a:r>
              <a:rPr lang="en-US" sz="1799" b="1" dirty="0"/>
              <a:t>		unit of measure</a:t>
            </a:r>
          </a:p>
          <a:p>
            <a:pPr>
              <a:buClr>
                <a:srgbClr val="000000"/>
              </a:buClr>
              <a:defRPr/>
            </a:pPr>
            <a:r>
              <a:rPr lang="en-US" sz="1799" b="1" dirty="0"/>
              <a:t>	interpretation (optional),</a:t>
            </a:r>
            <a:endParaRPr lang="en-US" sz="1799" b="1" dirty="0">
              <a:highlight>
                <a:srgbClr val="FFFF00"/>
              </a:highlight>
            </a:endParaRPr>
          </a:p>
          <a:p>
            <a:pPr>
              <a:defRPr/>
            </a:pPr>
            <a:r>
              <a:rPr lang="en-US" sz="1799" b="1" dirty="0"/>
              <a:t>	reference range (optional),</a:t>
            </a:r>
          </a:p>
          <a:p>
            <a:pPr defTabSz="913852">
              <a:defRPr/>
            </a:pPr>
            <a:r>
              <a:rPr lang="en-US" sz="1799" b="1" dirty="0"/>
              <a:t>	method (optional),</a:t>
            </a:r>
          </a:p>
          <a:p>
            <a:pPr defTabSz="913852">
              <a:defRPr/>
            </a:pPr>
            <a:r>
              <a:rPr lang="en-US" sz="1799" b="1" dirty="0"/>
              <a:t>	screen/confirm (optional),</a:t>
            </a:r>
          </a:p>
          <a:p>
            <a:pPr defTabSz="913852">
              <a:defRPr/>
            </a:pPr>
            <a:r>
              <a:rPr lang="en-US" sz="1799" b="1" dirty="0">
                <a:solidFill>
                  <a:srgbClr val="595959">
                    <a:lumMod val="60000"/>
                    <a:lumOff val="40000"/>
                  </a:srgbClr>
                </a:solidFill>
              </a:rPr>
              <a:t>	</a:t>
            </a:r>
            <a:r>
              <a:rPr lang="en-US" sz="1799" b="1" dirty="0">
                <a:solidFill>
                  <a:srgbClr val="2E2E36"/>
                </a:solidFill>
              </a:rPr>
              <a:t>device (UDI) </a:t>
            </a:r>
            <a:r>
              <a:rPr lang="en-US" sz="1799" b="1" dirty="0"/>
              <a:t>(optional)</a:t>
            </a:r>
            <a:r>
              <a:rPr lang="en-US" sz="1799" b="1" dirty="0">
                <a:solidFill>
                  <a:srgbClr val="2E2E36"/>
                </a:solidFill>
              </a:rPr>
              <a:t>,</a:t>
            </a:r>
          </a:p>
          <a:p>
            <a:pPr defTabSz="913852">
              <a:defRPr/>
            </a:pPr>
            <a:r>
              <a:rPr lang="en-US" sz="1799" b="1" dirty="0"/>
              <a:t>	reagent (optional),</a:t>
            </a:r>
            <a:endParaRPr lang="en-US" sz="1799" b="1" dirty="0">
              <a:highlight>
                <a:srgbClr val="FFFF00"/>
              </a:highlight>
            </a:endParaRPr>
          </a:p>
          <a:p>
            <a:pPr defTabSz="913852">
              <a:defRPr/>
            </a:pPr>
            <a:r>
              <a:rPr lang="en-US" sz="1799" b="1" dirty="0"/>
              <a:t>	specimen type (optional),</a:t>
            </a:r>
          </a:p>
          <a:p>
            <a:pPr defTabSz="913852">
              <a:defRPr/>
            </a:pPr>
            <a:r>
              <a:rPr lang="en-US" sz="1799" b="1" dirty="0"/>
              <a:t>	specimen source (optional),</a:t>
            </a:r>
          </a:p>
          <a:p>
            <a:pPr defTabSz="913852">
              <a:defRPr/>
            </a:pPr>
            <a:r>
              <a:rPr lang="en-US" sz="1799" b="1" dirty="0"/>
              <a:t>	provenance information (required)</a:t>
            </a:r>
          </a:p>
          <a:p>
            <a:pPr defTabSz="913852">
              <a:defRPr/>
            </a:pPr>
            <a:r>
              <a:rPr lang="en-US" sz="1799" b="1" dirty="0"/>
              <a:t>		collection date/time</a:t>
            </a:r>
          </a:p>
          <a:p>
            <a:pPr defTabSz="913852">
              <a:defRPr/>
            </a:pPr>
            <a:r>
              <a:rPr lang="en-US" sz="1799" b="1" dirty="0"/>
              <a:t>		specimen in lab date/time</a:t>
            </a:r>
          </a:p>
          <a:p>
            <a:pPr defTabSz="913852">
              <a:defRPr/>
            </a:pPr>
            <a:r>
              <a:rPr lang="en-US" sz="1799" b="1" dirty="0"/>
              <a:t>		performer</a:t>
            </a:r>
          </a:p>
          <a:p>
            <a:pPr defTabSz="913852">
              <a:defRPr/>
            </a:pPr>
            <a:r>
              <a:rPr lang="en-US" sz="1799" b="1" dirty="0"/>
              <a:t>		testing laboratory</a:t>
            </a:r>
          </a:p>
        </p:txBody>
      </p:sp>
      <p:sp>
        <p:nvSpPr>
          <p:cNvPr id="7" name="Title 6">
            <a:extLst>
              <a:ext uri="{FF2B5EF4-FFF2-40B4-BE49-F238E27FC236}">
                <a16:creationId xmlns:a16="http://schemas.microsoft.com/office/drawing/2014/main" id="{2749586B-8BB7-1F43-AC31-3D6B253BB827}"/>
              </a:ext>
            </a:extLst>
          </p:cNvPr>
          <p:cNvSpPr>
            <a:spLocks noGrp="1"/>
          </p:cNvSpPr>
          <p:nvPr>
            <p:ph type="title"/>
          </p:nvPr>
        </p:nvSpPr>
        <p:spPr>
          <a:xfrm>
            <a:off x="298463" y="384847"/>
            <a:ext cx="8877000" cy="697716"/>
          </a:xfrm>
        </p:spPr>
        <p:txBody>
          <a:bodyPr>
            <a:normAutofit/>
          </a:bodyPr>
          <a:lstStyle/>
          <a:p>
            <a:r>
              <a:rPr lang="en-US" sz="2799" dirty="0"/>
              <a:t>Example comprehensive model for laboratory data</a:t>
            </a:r>
          </a:p>
        </p:txBody>
      </p:sp>
      <p:sp>
        <p:nvSpPr>
          <p:cNvPr id="3" name="TextBox 2">
            <a:extLst>
              <a:ext uri="{FF2B5EF4-FFF2-40B4-BE49-F238E27FC236}">
                <a16:creationId xmlns:a16="http://schemas.microsoft.com/office/drawing/2014/main" id="{1829339E-D4D7-C2CE-FF3A-F31B326E1AC2}"/>
              </a:ext>
            </a:extLst>
          </p:cNvPr>
          <p:cNvSpPr txBox="1"/>
          <p:nvPr/>
        </p:nvSpPr>
        <p:spPr>
          <a:xfrm>
            <a:off x="6892992" y="2764221"/>
            <a:ext cx="5132431"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t>Inclusion of all attributes that anyone needs</a:t>
            </a:r>
          </a:p>
          <a:p>
            <a:pPr marL="285750" indent="-285750">
              <a:buFont typeface="Arial" panose="020B0604020202020204" pitchFamily="34" charset="0"/>
              <a:buChar char="•"/>
            </a:pPr>
            <a:r>
              <a:rPr lang="en-US" sz="3200" dirty="0"/>
              <a:t>No 80/20 rule!</a:t>
            </a:r>
          </a:p>
        </p:txBody>
      </p:sp>
    </p:spTree>
    <p:extLst>
      <p:ext uri="{BB962C8B-B14F-4D97-AF65-F5344CB8AC3E}">
        <p14:creationId xmlns:p14="http://schemas.microsoft.com/office/powerpoint/2010/main" val="399389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FB3671B-C9CE-A86D-B3A2-71CE382C3E3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773FC1C-FDA2-44C2-7B54-9BC4D8D22F3D}"/>
              </a:ext>
            </a:extLst>
          </p:cNvPr>
          <p:cNvSpPr txBox="1"/>
          <p:nvPr/>
        </p:nvSpPr>
        <p:spPr>
          <a:xfrm>
            <a:off x="887064" y="1147385"/>
            <a:ext cx="10670471" cy="5353917"/>
          </a:xfrm>
          <a:prstGeom prst="rect">
            <a:avLst/>
          </a:prstGeom>
          <a:noFill/>
        </p:spPr>
        <p:txBody>
          <a:bodyPr wrap="square" rtlCol="0">
            <a:spAutoFit/>
          </a:bodyPr>
          <a:lstStyle/>
          <a:p>
            <a:pPr defTabSz="913852">
              <a:defRPr/>
            </a:pPr>
            <a:r>
              <a:rPr lang="en-US" sz="1799" b="1" dirty="0"/>
              <a:t>Neisseria gonorrhoeae DNA Observation</a:t>
            </a:r>
          </a:p>
          <a:p>
            <a:pPr defTabSz="913852">
              <a:defRPr/>
            </a:pPr>
            <a:r>
              <a:rPr lang="en-US" sz="1799" b="1" dirty="0"/>
              <a:t>	patient ID</a:t>
            </a:r>
          </a:p>
          <a:p>
            <a:pPr defTabSz="913852">
              <a:defRPr/>
            </a:pPr>
            <a:r>
              <a:rPr lang="en-US" sz="1799" b="1" dirty="0"/>
              <a:t>	code = 104765-3 </a:t>
            </a:r>
            <a:r>
              <a:rPr lang="en-US" sz="1799" b="1" dirty="0">
                <a:highlight>
                  <a:srgbClr val="FFFF00"/>
                </a:highlight>
              </a:rPr>
              <a:t>(required)</a:t>
            </a:r>
          </a:p>
          <a:p>
            <a:pPr defTabSz="913852">
              <a:defRPr/>
            </a:pPr>
            <a:r>
              <a:rPr lang="en-US" sz="1799" b="1" dirty="0"/>
              <a:t>	original LOINC code (from value set of Neisseria gonorrhoeae DNA codes) </a:t>
            </a:r>
            <a:r>
              <a:rPr lang="en-US" sz="1799" b="1" dirty="0">
                <a:highlight>
                  <a:srgbClr val="FFFF00"/>
                </a:highlight>
              </a:rPr>
              <a:t>(optional)</a:t>
            </a:r>
          </a:p>
          <a:p>
            <a:pPr defTabSz="913852">
              <a:defRPr/>
            </a:pPr>
            <a:r>
              <a:rPr lang="en-US" sz="1799" b="1" dirty="0"/>
              <a:t>	value </a:t>
            </a:r>
            <a:r>
              <a:rPr lang="en-US" sz="1799" b="1" dirty="0">
                <a:solidFill>
                  <a:srgbClr val="FF0000"/>
                </a:solidFill>
              </a:rPr>
              <a:t>[coded: Positive, Negative] </a:t>
            </a:r>
            <a:r>
              <a:rPr lang="en-US" sz="1799" b="1" dirty="0">
                <a:highlight>
                  <a:srgbClr val="FFFF00"/>
                </a:highlight>
              </a:rPr>
              <a:t>(required)</a:t>
            </a:r>
          </a:p>
          <a:p>
            <a:pPr>
              <a:buClr>
                <a:srgbClr val="000000"/>
              </a:buClr>
              <a:defRPr/>
            </a:pPr>
            <a:r>
              <a:rPr lang="en-US" sz="1799" b="1" dirty="0"/>
              <a:t>	</a:t>
            </a:r>
            <a:r>
              <a:rPr lang="en-US" sz="1799" b="1" dirty="0">
                <a:solidFill>
                  <a:srgbClr val="595959">
                    <a:lumMod val="60000"/>
                    <a:lumOff val="40000"/>
                  </a:srgbClr>
                </a:solidFill>
              </a:rPr>
              <a:t>unit of measure, (not used for this analyte/test)</a:t>
            </a:r>
          </a:p>
          <a:p>
            <a:pPr defTabSz="913852">
              <a:defRPr/>
            </a:pPr>
            <a:r>
              <a:rPr lang="en-US" sz="1799" b="1" dirty="0">
                <a:solidFill>
                  <a:srgbClr val="595959">
                    <a:lumMod val="60000"/>
                    <a:lumOff val="40000"/>
                  </a:srgbClr>
                </a:solidFill>
              </a:rPr>
              <a:t>	threshold/cutoff,  (not used for this analyte/test)</a:t>
            </a:r>
          </a:p>
          <a:p>
            <a:pPr>
              <a:buClr>
                <a:srgbClr val="000000"/>
              </a:buClr>
              <a:defRPr/>
            </a:pPr>
            <a:r>
              <a:rPr lang="en-US" sz="1799" b="1" dirty="0"/>
              <a:t>	interpretation, </a:t>
            </a:r>
            <a:r>
              <a:rPr lang="en-US" sz="1799" b="1" dirty="0">
                <a:solidFill>
                  <a:srgbClr val="FF0000"/>
                </a:solidFill>
              </a:rPr>
              <a:t>[coded: Normal, Abnormal]</a:t>
            </a:r>
            <a:r>
              <a:rPr lang="en-US" sz="1799" b="1" dirty="0"/>
              <a:t> </a:t>
            </a:r>
            <a:r>
              <a:rPr lang="en-US" sz="1799" b="1" dirty="0">
                <a:highlight>
                  <a:srgbClr val="FFFF00"/>
                </a:highlight>
              </a:rPr>
              <a:t>(optional)</a:t>
            </a:r>
          </a:p>
          <a:p>
            <a:pPr>
              <a:buClr>
                <a:srgbClr val="000000"/>
              </a:buClr>
              <a:defRPr/>
            </a:pPr>
            <a:r>
              <a:rPr lang="en-US" sz="1799" b="1" dirty="0"/>
              <a:t>	</a:t>
            </a:r>
            <a:r>
              <a:rPr lang="en-US" sz="1799" b="1" dirty="0">
                <a:solidFill>
                  <a:srgbClr val="595959">
                    <a:lumMod val="60000"/>
                    <a:lumOff val="40000"/>
                  </a:srgbClr>
                </a:solidFill>
              </a:rPr>
              <a:t>reference range, (not used for this analyte/test)</a:t>
            </a:r>
          </a:p>
          <a:p>
            <a:pPr defTabSz="913852">
              <a:defRPr/>
            </a:pPr>
            <a:r>
              <a:rPr lang="en-US" sz="1799" b="1" dirty="0"/>
              <a:t>	method (from value set of Neisseria gonorrhoeae DNA test methods) </a:t>
            </a:r>
            <a:r>
              <a:rPr lang="en-US" sz="1799" b="1" dirty="0">
                <a:highlight>
                  <a:srgbClr val="FFFF00"/>
                </a:highlight>
              </a:rPr>
              <a:t>(required)</a:t>
            </a:r>
          </a:p>
          <a:p>
            <a:pPr defTabSz="913852">
              <a:defRPr/>
            </a:pPr>
            <a:r>
              <a:rPr lang="en-US" sz="1799" b="1" dirty="0"/>
              <a:t>	</a:t>
            </a:r>
            <a:r>
              <a:rPr lang="en-US" sz="1799" b="1" dirty="0">
                <a:solidFill>
                  <a:srgbClr val="595959">
                    <a:lumMod val="60000"/>
                    <a:lumOff val="40000"/>
                  </a:srgbClr>
                </a:solidFill>
              </a:rPr>
              <a:t>screen/confirm, (not used for this analyte/test)</a:t>
            </a:r>
          </a:p>
          <a:p>
            <a:pPr defTabSz="913852">
              <a:defRPr/>
            </a:pPr>
            <a:r>
              <a:rPr lang="en-US" sz="1799" b="1" dirty="0">
                <a:solidFill>
                  <a:srgbClr val="595959">
                    <a:lumMod val="60000"/>
                    <a:lumOff val="40000"/>
                  </a:srgbClr>
                </a:solidFill>
              </a:rPr>
              <a:t>	</a:t>
            </a:r>
            <a:r>
              <a:rPr lang="en-US" sz="1799" b="1" dirty="0">
                <a:solidFill>
                  <a:srgbClr val="2E2E36"/>
                </a:solidFill>
              </a:rPr>
              <a:t>device (UDI), (optional)</a:t>
            </a:r>
          </a:p>
          <a:p>
            <a:pPr defTabSz="913852">
              <a:defRPr/>
            </a:pPr>
            <a:r>
              <a:rPr lang="en-US" sz="1799" b="1" dirty="0"/>
              <a:t>	reagent, </a:t>
            </a:r>
            <a:r>
              <a:rPr lang="en-US" sz="1799" b="1" dirty="0">
                <a:highlight>
                  <a:srgbClr val="FFFF00"/>
                </a:highlight>
              </a:rPr>
              <a:t>(optional)</a:t>
            </a:r>
          </a:p>
          <a:p>
            <a:pPr defTabSz="913852">
              <a:defRPr/>
            </a:pPr>
            <a:r>
              <a:rPr lang="en-US" sz="1799" b="1" dirty="0"/>
              <a:t>	specimen </a:t>
            </a:r>
            <a:r>
              <a:rPr lang="en-US" sz="1799" b="1" dirty="0">
                <a:solidFill>
                  <a:srgbClr val="FF0000"/>
                </a:solidFill>
              </a:rPr>
              <a:t>(from value set of Neisseria gonorrhoeae DNA specific specimens)</a:t>
            </a:r>
            <a:r>
              <a:rPr lang="en-US" sz="1799" b="1" dirty="0"/>
              <a:t> </a:t>
            </a:r>
            <a:r>
              <a:rPr lang="en-US" sz="1799" b="1" dirty="0">
                <a:highlight>
                  <a:srgbClr val="FFFF00"/>
                </a:highlight>
              </a:rPr>
              <a:t>(required)</a:t>
            </a:r>
          </a:p>
          <a:p>
            <a:pPr defTabSz="913852">
              <a:defRPr/>
            </a:pPr>
            <a:r>
              <a:rPr lang="en-US" sz="1799" b="1" dirty="0"/>
              <a:t>	provenance information (required)</a:t>
            </a:r>
          </a:p>
          <a:p>
            <a:pPr defTabSz="913852">
              <a:defRPr/>
            </a:pPr>
            <a:r>
              <a:rPr lang="en-US" sz="1799" b="1" dirty="0"/>
              <a:t>		collection date/time</a:t>
            </a:r>
          </a:p>
          <a:p>
            <a:pPr defTabSz="913852">
              <a:defRPr/>
            </a:pPr>
            <a:r>
              <a:rPr lang="en-US" sz="1799" b="1" dirty="0"/>
              <a:t>		specimen in lab date/time</a:t>
            </a:r>
          </a:p>
          <a:p>
            <a:pPr defTabSz="913852">
              <a:defRPr/>
            </a:pPr>
            <a:r>
              <a:rPr lang="en-US" sz="1799" b="1" dirty="0"/>
              <a:t>		performer</a:t>
            </a:r>
          </a:p>
          <a:p>
            <a:pPr defTabSz="913852">
              <a:defRPr/>
            </a:pPr>
            <a:r>
              <a:rPr lang="en-US" sz="1799" b="1" dirty="0"/>
              <a:t>		testing laboratory</a:t>
            </a:r>
          </a:p>
        </p:txBody>
      </p:sp>
      <p:sp>
        <p:nvSpPr>
          <p:cNvPr id="7" name="Title 6">
            <a:extLst>
              <a:ext uri="{FF2B5EF4-FFF2-40B4-BE49-F238E27FC236}">
                <a16:creationId xmlns:a16="http://schemas.microsoft.com/office/drawing/2014/main" id="{3EA36DF6-715C-FB83-3D9B-B4A98A6B4E8E}"/>
              </a:ext>
            </a:extLst>
          </p:cNvPr>
          <p:cNvSpPr>
            <a:spLocks noGrp="1"/>
          </p:cNvSpPr>
          <p:nvPr>
            <p:ph type="title"/>
          </p:nvPr>
        </p:nvSpPr>
        <p:spPr>
          <a:xfrm>
            <a:off x="298463" y="395359"/>
            <a:ext cx="8877000" cy="634654"/>
          </a:xfrm>
        </p:spPr>
        <p:txBody>
          <a:bodyPr>
            <a:normAutofit fontScale="90000"/>
          </a:bodyPr>
          <a:lstStyle/>
          <a:p>
            <a:r>
              <a:rPr lang="en-US" sz="2799" dirty="0">
                <a:latin typeface="+mj-lt"/>
              </a:rPr>
              <a:t>Constrained</a:t>
            </a:r>
            <a:r>
              <a:rPr lang="en-US" sz="2799" dirty="0"/>
              <a:t> model for Neisseria gonorrhoeae DNA result</a:t>
            </a:r>
          </a:p>
        </p:txBody>
      </p:sp>
    </p:spTree>
    <p:extLst>
      <p:ext uri="{BB962C8B-B14F-4D97-AF65-F5344CB8AC3E}">
        <p14:creationId xmlns:p14="http://schemas.microsoft.com/office/powerpoint/2010/main" val="2300286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257D5D4-8B67-4B39-0ABE-B1A60A051B4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ADA1214-1A76-C34B-CE2C-3EBA6E65D664}"/>
              </a:ext>
            </a:extLst>
          </p:cNvPr>
          <p:cNvSpPr txBox="1"/>
          <p:nvPr/>
        </p:nvSpPr>
        <p:spPr>
          <a:xfrm>
            <a:off x="887064" y="1578305"/>
            <a:ext cx="10670471" cy="4246211"/>
          </a:xfrm>
          <a:prstGeom prst="rect">
            <a:avLst/>
          </a:prstGeom>
          <a:noFill/>
        </p:spPr>
        <p:txBody>
          <a:bodyPr wrap="square" rtlCol="0">
            <a:spAutoFit/>
          </a:bodyPr>
          <a:lstStyle/>
          <a:p>
            <a:pPr defTabSz="913852">
              <a:defRPr/>
            </a:pPr>
            <a:r>
              <a:rPr lang="en-US" sz="1799" b="1" dirty="0"/>
              <a:t>Neisseria gonorrhoeae DNA Observation</a:t>
            </a:r>
          </a:p>
          <a:p>
            <a:pPr defTabSz="913852">
              <a:defRPr/>
            </a:pPr>
            <a:r>
              <a:rPr lang="en-US" sz="1799" b="1" dirty="0"/>
              <a:t>	patient ID</a:t>
            </a:r>
          </a:p>
          <a:p>
            <a:pPr defTabSz="913852">
              <a:defRPr/>
            </a:pPr>
            <a:r>
              <a:rPr lang="en-US" sz="1799" b="1" dirty="0"/>
              <a:t>	code = 104765-3 </a:t>
            </a:r>
            <a:r>
              <a:rPr lang="en-US" sz="1799" b="1" dirty="0">
                <a:highlight>
                  <a:srgbClr val="FFFF00"/>
                </a:highlight>
              </a:rPr>
              <a:t>(required)</a:t>
            </a:r>
          </a:p>
          <a:p>
            <a:pPr defTabSz="913852">
              <a:defRPr/>
            </a:pPr>
            <a:r>
              <a:rPr lang="en-US" sz="1799" b="1" dirty="0"/>
              <a:t>	original LOINC code (from value set of Neisseria gonorrhoeae DNA codes) </a:t>
            </a:r>
            <a:r>
              <a:rPr lang="en-US" sz="1799" b="1" dirty="0">
                <a:highlight>
                  <a:srgbClr val="FFFF00"/>
                </a:highlight>
              </a:rPr>
              <a:t>(optional)</a:t>
            </a:r>
          </a:p>
          <a:p>
            <a:pPr defTabSz="913852">
              <a:defRPr/>
            </a:pPr>
            <a:r>
              <a:rPr lang="en-US" sz="1799" b="1" dirty="0"/>
              <a:t>	value </a:t>
            </a:r>
            <a:r>
              <a:rPr lang="en-US" sz="1799" b="1" dirty="0">
                <a:solidFill>
                  <a:srgbClr val="FF0000"/>
                </a:solidFill>
              </a:rPr>
              <a:t>[coded: Positive, Negative] </a:t>
            </a:r>
            <a:r>
              <a:rPr lang="en-US" sz="1799" b="1" dirty="0">
                <a:highlight>
                  <a:srgbClr val="FFFF00"/>
                </a:highlight>
              </a:rPr>
              <a:t>(required)</a:t>
            </a:r>
            <a:endParaRPr lang="en-US" sz="1799" b="1" dirty="0">
              <a:solidFill>
                <a:srgbClr val="595959">
                  <a:lumMod val="60000"/>
                  <a:lumOff val="40000"/>
                </a:srgbClr>
              </a:solidFill>
            </a:endParaRPr>
          </a:p>
          <a:p>
            <a:pPr>
              <a:buClr>
                <a:srgbClr val="000000"/>
              </a:buClr>
              <a:defRPr/>
            </a:pPr>
            <a:r>
              <a:rPr lang="en-US" sz="1799" b="1" dirty="0"/>
              <a:t>	interpretation, </a:t>
            </a:r>
            <a:r>
              <a:rPr lang="en-US" sz="1799" b="1" dirty="0">
                <a:solidFill>
                  <a:srgbClr val="FF0000"/>
                </a:solidFill>
              </a:rPr>
              <a:t>[coded: Normal, Abnormal]</a:t>
            </a:r>
            <a:r>
              <a:rPr lang="en-US" sz="1799" b="1" dirty="0"/>
              <a:t> </a:t>
            </a:r>
            <a:r>
              <a:rPr lang="en-US" sz="1799" b="1" dirty="0">
                <a:highlight>
                  <a:srgbClr val="FFFF00"/>
                </a:highlight>
              </a:rPr>
              <a:t>(optional)</a:t>
            </a:r>
          </a:p>
          <a:p>
            <a:pPr>
              <a:buClr>
                <a:srgbClr val="000000"/>
              </a:buClr>
              <a:defRPr/>
            </a:pPr>
            <a:r>
              <a:rPr lang="en-US" sz="1799" b="1" dirty="0"/>
              <a:t>	method (from value set of Neisseria gonorrhoeae DNA test methods) </a:t>
            </a:r>
            <a:r>
              <a:rPr lang="en-US" sz="1799" b="1" dirty="0">
                <a:highlight>
                  <a:srgbClr val="FFFF00"/>
                </a:highlight>
              </a:rPr>
              <a:t>(optional)</a:t>
            </a:r>
          </a:p>
          <a:p>
            <a:pPr defTabSz="913852">
              <a:defRPr/>
            </a:pPr>
            <a:r>
              <a:rPr lang="en-US" sz="1799" b="1" dirty="0"/>
              <a:t>	</a:t>
            </a:r>
            <a:r>
              <a:rPr lang="en-US" sz="1799" b="1" dirty="0">
                <a:solidFill>
                  <a:srgbClr val="595959">
                    <a:lumMod val="60000"/>
                    <a:lumOff val="40000"/>
                  </a:srgbClr>
                </a:solidFill>
              </a:rPr>
              <a:t>	</a:t>
            </a:r>
            <a:r>
              <a:rPr lang="en-US" sz="1799" b="1" dirty="0">
                <a:solidFill>
                  <a:srgbClr val="2E2E36"/>
                </a:solidFill>
              </a:rPr>
              <a:t>device (UDI), (optional)</a:t>
            </a:r>
          </a:p>
          <a:p>
            <a:pPr defTabSz="913852">
              <a:defRPr/>
            </a:pPr>
            <a:r>
              <a:rPr lang="en-US" sz="1799" b="1" dirty="0"/>
              <a:t>	reagent, </a:t>
            </a:r>
            <a:r>
              <a:rPr lang="en-US" sz="1799" b="1" dirty="0">
                <a:highlight>
                  <a:srgbClr val="FFFF00"/>
                </a:highlight>
              </a:rPr>
              <a:t>(optional)</a:t>
            </a:r>
          </a:p>
          <a:p>
            <a:pPr defTabSz="913852">
              <a:defRPr/>
            </a:pPr>
            <a:r>
              <a:rPr lang="en-US" sz="1799" b="1" dirty="0"/>
              <a:t>	specimen </a:t>
            </a:r>
            <a:r>
              <a:rPr lang="en-US" sz="1799" b="1" dirty="0">
                <a:solidFill>
                  <a:srgbClr val="FF0000"/>
                </a:solidFill>
              </a:rPr>
              <a:t>(from value set of Neisseria gonorrhoeae DNA specific specimens)</a:t>
            </a:r>
            <a:r>
              <a:rPr lang="en-US" sz="1799" b="1" dirty="0"/>
              <a:t> </a:t>
            </a:r>
            <a:r>
              <a:rPr lang="en-US" sz="1799" b="1" dirty="0">
                <a:highlight>
                  <a:srgbClr val="FFFF00"/>
                </a:highlight>
              </a:rPr>
              <a:t>(required)</a:t>
            </a:r>
          </a:p>
          <a:p>
            <a:pPr defTabSz="913852">
              <a:defRPr/>
            </a:pPr>
            <a:r>
              <a:rPr lang="en-US" sz="1799" b="1" dirty="0"/>
              <a:t>	provenance information </a:t>
            </a:r>
            <a:r>
              <a:rPr lang="en-US" sz="1799" b="1" dirty="0">
                <a:highlight>
                  <a:srgbClr val="FFFF00"/>
                </a:highlight>
              </a:rPr>
              <a:t>(required)</a:t>
            </a:r>
          </a:p>
          <a:p>
            <a:pPr defTabSz="913852">
              <a:defRPr/>
            </a:pPr>
            <a:r>
              <a:rPr lang="en-US" sz="1799" b="1" dirty="0"/>
              <a:t>		collection date/time</a:t>
            </a:r>
          </a:p>
          <a:p>
            <a:pPr defTabSz="913852">
              <a:defRPr/>
            </a:pPr>
            <a:r>
              <a:rPr lang="en-US" sz="1799" b="1" dirty="0"/>
              <a:t>		specimen in lab date/time</a:t>
            </a:r>
          </a:p>
          <a:p>
            <a:pPr defTabSz="913852">
              <a:defRPr/>
            </a:pPr>
            <a:r>
              <a:rPr lang="en-US" sz="1799" b="1" dirty="0"/>
              <a:t>		performer</a:t>
            </a:r>
          </a:p>
          <a:p>
            <a:pPr defTabSz="913852">
              <a:defRPr/>
            </a:pPr>
            <a:r>
              <a:rPr lang="en-US" sz="1799" b="1" dirty="0"/>
              <a:t>		testing laboratory</a:t>
            </a:r>
          </a:p>
        </p:txBody>
      </p:sp>
      <p:sp>
        <p:nvSpPr>
          <p:cNvPr id="7" name="Title 6">
            <a:extLst>
              <a:ext uri="{FF2B5EF4-FFF2-40B4-BE49-F238E27FC236}">
                <a16:creationId xmlns:a16="http://schemas.microsoft.com/office/drawing/2014/main" id="{A775DD19-4DF3-EE88-6E26-AF5746EAA496}"/>
              </a:ext>
            </a:extLst>
          </p:cNvPr>
          <p:cNvSpPr>
            <a:spLocks noGrp="1"/>
          </p:cNvSpPr>
          <p:nvPr>
            <p:ph type="title"/>
          </p:nvPr>
        </p:nvSpPr>
        <p:spPr>
          <a:xfrm>
            <a:off x="298463" y="405865"/>
            <a:ext cx="8877000" cy="561082"/>
          </a:xfrm>
        </p:spPr>
        <p:txBody>
          <a:bodyPr>
            <a:normAutofit fontScale="90000"/>
          </a:bodyPr>
          <a:lstStyle/>
          <a:p>
            <a:r>
              <a:rPr lang="en-US" sz="2799" dirty="0"/>
              <a:t>Constrained model for Neisseria gonorrhoeae DNA result</a:t>
            </a:r>
          </a:p>
        </p:txBody>
      </p:sp>
    </p:spTree>
    <p:extLst>
      <p:ext uri="{BB962C8B-B14F-4D97-AF65-F5344CB8AC3E}">
        <p14:creationId xmlns:p14="http://schemas.microsoft.com/office/powerpoint/2010/main" val="2672250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extBox 33"/>
          <p:cNvSpPr txBox="1"/>
          <p:nvPr/>
        </p:nvSpPr>
        <p:spPr>
          <a:xfrm>
            <a:off x="3916312" y="6009047"/>
            <a:ext cx="6437482" cy="707630"/>
          </a:xfrm>
          <a:prstGeom prst="rect">
            <a:avLst/>
          </a:prstGeom>
          <a:noFill/>
        </p:spPr>
        <p:txBody>
          <a:bodyPr wrap="square" rtlCol="0">
            <a:spAutoFit/>
          </a:bodyPr>
          <a:lstStyle/>
          <a:p>
            <a:pPr algn="ctr"/>
            <a:r>
              <a:rPr lang="en-US" sz="1999" dirty="0"/>
              <a:t>Leaf nodes have Invariant structure – only LOINC codes, units of measure, value sets, …, are changing.</a:t>
            </a:r>
          </a:p>
        </p:txBody>
      </p:sp>
      <p:grpSp>
        <p:nvGrpSpPr>
          <p:cNvPr id="44" name="Group 43">
            <a:extLst>
              <a:ext uri="{FF2B5EF4-FFF2-40B4-BE49-F238E27FC236}">
                <a16:creationId xmlns:a16="http://schemas.microsoft.com/office/drawing/2014/main" id="{2B501D35-B059-3B93-1CB6-7D0B2ED5483F}"/>
              </a:ext>
            </a:extLst>
          </p:cNvPr>
          <p:cNvGrpSpPr/>
          <p:nvPr/>
        </p:nvGrpSpPr>
        <p:grpSpPr>
          <a:xfrm>
            <a:off x="3467652" y="1212499"/>
            <a:ext cx="7665839" cy="4659157"/>
            <a:chOff x="3545698" y="1099386"/>
            <a:chExt cx="8123286" cy="4862372"/>
          </a:xfrm>
        </p:grpSpPr>
        <p:sp>
          <p:nvSpPr>
            <p:cNvPr id="6" name="Oval 7"/>
            <p:cNvSpPr>
              <a:spLocks noChangeArrowheads="1"/>
            </p:cNvSpPr>
            <p:nvPr/>
          </p:nvSpPr>
          <p:spPr bwMode="auto">
            <a:xfrm>
              <a:off x="3752575" y="2544177"/>
              <a:ext cx="1758949" cy="558490"/>
            </a:xfrm>
            <a:prstGeom prst="ellipse">
              <a:avLst/>
            </a:prstGeom>
            <a:solidFill>
              <a:srgbClr val="D93192"/>
            </a:solidFill>
            <a:ln w="12700">
              <a:solidFill>
                <a:schemeClr val="tx1"/>
              </a:solidFill>
              <a:round/>
              <a:headEnd/>
              <a:tailEnd/>
            </a:ln>
          </p:spPr>
          <p:txBody>
            <a:bodyPr wrap="square" lIns="102563" tIns="51283" rIns="102563" bIns="51283">
              <a:spAutoFit/>
            </a:bodyPr>
            <a:lstStyle/>
            <a:p>
              <a:pPr algn="ctr" eaLnBrk="0" hangingPunct="0"/>
              <a:endParaRPr lang="en-US" dirty="0">
                <a:solidFill>
                  <a:srgbClr val="FFFF00"/>
                </a:solidFill>
                <a:cs typeface="Aharoni" panose="02010803020104030203" pitchFamily="2" charset="-79"/>
              </a:endParaRPr>
            </a:p>
          </p:txBody>
        </p:sp>
        <p:sp>
          <p:nvSpPr>
            <p:cNvPr id="7" name="Rectangle 8"/>
            <p:cNvSpPr>
              <a:spLocks noChangeArrowheads="1"/>
            </p:cNvSpPr>
            <p:nvPr/>
          </p:nvSpPr>
          <p:spPr bwMode="auto">
            <a:xfrm>
              <a:off x="4056810" y="2615615"/>
              <a:ext cx="1283829" cy="41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0" tIns="46021" rIns="92040" bIns="46021">
              <a:spAutoFit/>
            </a:bodyPr>
            <a:lstStyle/>
            <a:p>
              <a:pPr algn="ctr" eaLnBrk="0" hangingPunct="0"/>
              <a:r>
                <a:rPr lang="en-US" sz="1999" b="1" dirty="0">
                  <a:solidFill>
                    <a:srgbClr val="FFFF00"/>
                  </a:solidFill>
                  <a:latin typeface="Helvetica" pitchFamily="34" charset="0"/>
                  <a:cs typeface="Aharoni" panose="02010803020104030203" pitchFamily="2" charset="-79"/>
                </a:rPr>
                <a:t>Lab </a:t>
              </a:r>
              <a:r>
                <a:rPr lang="en-US" sz="1999" b="1" dirty="0" err="1">
                  <a:solidFill>
                    <a:srgbClr val="FFFF00"/>
                  </a:solidFill>
                  <a:latin typeface="Helvetica" pitchFamily="34" charset="0"/>
                  <a:cs typeface="Aharoni" panose="02010803020104030203" pitchFamily="2" charset="-79"/>
                </a:rPr>
                <a:t>Obs</a:t>
              </a:r>
              <a:endParaRPr lang="en-US" sz="1999" b="1" dirty="0">
                <a:solidFill>
                  <a:srgbClr val="FFFF00"/>
                </a:solidFill>
                <a:latin typeface="Helvetica" pitchFamily="34" charset="0"/>
                <a:cs typeface="Aharoni" panose="02010803020104030203" pitchFamily="2" charset="-79"/>
              </a:endParaRPr>
            </a:p>
          </p:txBody>
        </p:sp>
        <p:sp>
          <p:nvSpPr>
            <p:cNvPr id="8" name="Oval 10"/>
            <p:cNvSpPr>
              <a:spLocks noChangeArrowheads="1"/>
            </p:cNvSpPr>
            <p:nvPr/>
          </p:nvSpPr>
          <p:spPr bwMode="auto">
            <a:xfrm>
              <a:off x="6604631" y="2523539"/>
              <a:ext cx="1799499" cy="558490"/>
            </a:xfrm>
            <a:prstGeom prst="ellipse">
              <a:avLst/>
            </a:prstGeom>
            <a:solidFill>
              <a:srgbClr val="00B0F0"/>
            </a:solidFill>
            <a:ln w="12700">
              <a:solidFill>
                <a:schemeClr val="tx1"/>
              </a:solidFill>
              <a:round/>
              <a:headEnd/>
              <a:tailEnd/>
            </a:ln>
          </p:spPr>
          <p:txBody>
            <a:bodyPr wrap="square" lIns="102563" tIns="51283" rIns="102563" bIns="51283">
              <a:spAutoFit/>
            </a:bodyPr>
            <a:lstStyle/>
            <a:p>
              <a:pPr algn="ctr" eaLnBrk="0" hangingPunct="0"/>
              <a:endParaRPr lang="en-US" dirty="0">
                <a:solidFill>
                  <a:srgbClr val="FFFF00"/>
                </a:solidFill>
                <a:cs typeface="Aharoni" panose="02010803020104030203" pitchFamily="2" charset="-79"/>
              </a:endParaRPr>
            </a:p>
          </p:txBody>
        </p:sp>
        <p:sp>
          <p:nvSpPr>
            <p:cNvPr id="9" name="Rectangle 11"/>
            <p:cNvSpPr>
              <a:spLocks noChangeArrowheads="1"/>
            </p:cNvSpPr>
            <p:nvPr/>
          </p:nvSpPr>
          <p:spPr bwMode="auto">
            <a:xfrm>
              <a:off x="6669602" y="2614026"/>
              <a:ext cx="1704987" cy="41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0" tIns="46021" rIns="92040" bIns="46021">
              <a:spAutoFit/>
            </a:bodyPr>
            <a:lstStyle/>
            <a:p>
              <a:pPr algn="ctr" eaLnBrk="0" hangingPunct="0"/>
              <a:r>
                <a:rPr lang="en-US" sz="1999" b="1" dirty="0">
                  <a:solidFill>
                    <a:srgbClr val="FFFF00"/>
                  </a:solidFill>
                  <a:latin typeface="Helvetica" pitchFamily="34" charset="0"/>
                  <a:cs typeface="Aharoni" panose="02010803020104030203" pitchFamily="2" charset="-79"/>
                </a:rPr>
                <a:t>Patient </a:t>
              </a:r>
              <a:r>
                <a:rPr lang="en-US" sz="1999" b="1" dirty="0" err="1">
                  <a:solidFill>
                    <a:srgbClr val="FFFF00"/>
                  </a:solidFill>
                  <a:latin typeface="Helvetica" pitchFamily="34" charset="0"/>
                  <a:cs typeface="Aharoni" panose="02010803020104030203" pitchFamily="2" charset="-79"/>
                </a:rPr>
                <a:t>Obs</a:t>
              </a:r>
              <a:endParaRPr lang="en-US" sz="1999" b="1" dirty="0">
                <a:solidFill>
                  <a:srgbClr val="FFFF00"/>
                </a:solidFill>
                <a:latin typeface="Helvetica" pitchFamily="34" charset="0"/>
                <a:cs typeface="Aharoni" panose="02010803020104030203" pitchFamily="2" charset="-79"/>
              </a:endParaRPr>
            </a:p>
          </p:txBody>
        </p:sp>
        <p:sp>
          <p:nvSpPr>
            <p:cNvPr id="10" name="Oval 13"/>
            <p:cNvSpPr>
              <a:spLocks noChangeArrowheads="1"/>
            </p:cNvSpPr>
            <p:nvPr/>
          </p:nvSpPr>
          <p:spPr bwMode="auto">
            <a:xfrm>
              <a:off x="9310412" y="2520366"/>
              <a:ext cx="2132015" cy="558490"/>
            </a:xfrm>
            <a:prstGeom prst="ellipse">
              <a:avLst/>
            </a:prstGeom>
            <a:solidFill>
              <a:srgbClr val="00B0F0"/>
            </a:solidFill>
            <a:ln w="12700">
              <a:solidFill>
                <a:schemeClr val="tx1"/>
              </a:solidFill>
              <a:round/>
              <a:headEnd/>
              <a:tailEnd/>
            </a:ln>
          </p:spPr>
          <p:txBody>
            <a:bodyPr wrap="square" lIns="102563" tIns="51283" rIns="102563" bIns="51283">
              <a:spAutoFit/>
            </a:bodyPr>
            <a:lstStyle/>
            <a:p>
              <a:pPr algn="ctr" eaLnBrk="0" hangingPunct="0"/>
              <a:endParaRPr lang="en-US" dirty="0">
                <a:solidFill>
                  <a:srgbClr val="FFFF00"/>
                </a:solidFill>
                <a:cs typeface="Aharoni" panose="02010803020104030203" pitchFamily="2" charset="-79"/>
              </a:endParaRPr>
            </a:p>
          </p:txBody>
        </p:sp>
        <p:sp>
          <p:nvSpPr>
            <p:cNvPr id="11" name="Rectangle 14"/>
            <p:cNvSpPr>
              <a:spLocks noChangeArrowheads="1"/>
            </p:cNvSpPr>
            <p:nvPr/>
          </p:nvSpPr>
          <p:spPr bwMode="auto">
            <a:xfrm>
              <a:off x="9383106" y="2602916"/>
              <a:ext cx="2080293" cy="41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0" tIns="46021" rIns="92040" bIns="46021">
              <a:spAutoFit/>
            </a:bodyPr>
            <a:lstStyle/>
            <a:p>
              <a:pPr algn="ctr" eaLnBrk="0" hangingPunct="0"/>
              <a:r>
                <a:rPr lang="en-US" sz="1999" b="1" dirty="0">
                  <a:solidFill>
                    <a:srgbClr val="FFFF00"/>
                  </a:solidFill>
                  <a:latin typeface="Helvetica" pitchFamily="34" charset="0"/>
                  <a:cs typeface="Aharoni" panose="02010803020104030203" pitchFamily="2" charset="-79"/>
                </a:rPr>
                <a:t>Family </a:t>
              </a:r>
              <a:r>
                <a:rPr lang="en-US" sz="1999" b="1" dirty="0" err="1">
                  <a:solidFill>
                    <a:srgbClr val="FFFF00"/>
                  </a:solidFill>
                  <a:latin typeface="Helvetica" pitchFamily="34" charset="0"/>
                  <a:cs typeface="Aharoni" panose="02010803020104030203" pitchFamily="2" charset="-79"/>
                </a:rPr>
                <a:t>Hx</a:t>
              </a:r>
              <a:r>
                <a:rPr lang="en-US" sz="1999" b="1" dirty="0">
                  <a:solidFill>
                    <a:srgbClr val="FFFF00"/>
                  </a:solidFill>
                  <a:latin typeface="Helvetica" pitchFamily="34" charset="0"/>
                  <a:cs typeface="Aharoni" panose="02010803020104030203" pitchFamily="2" charset="-79"/>
                </a:rPr>
                <a:t> </a:t>
              </a:r>
              <a:r>
                <a:rPr lang="en-US" sz="1999" b="1" dirty="0" err="1">
                  <a:solidFill>
                    <a:srgbClr val="FFFF00"/>
                  </a:solidFill>
                  <a:latin typeface="Helvetica" pitchFamily="34" charset="0"/>
                  <a:cs typeface="Aharoni" panose="02010803020104030203" pitchFamily="2" charset="-79"/>
                </a:rPr>
                <a:t>Obs</a:t>
              </a:r>
              <a:endParaRPr lang="en-US" sz="1999" b="1" dirty="0">
                <a:solidFill>
                  <a:srgbClr val="FFFF00"/>
                </a:solidFill>
                <a:latin typeface="Helvetica" pitchFamily="34" charset="0"/>
                <a:cs typeface="Aharoni" panose="02010803020104030203" pitchFamily="2" charset="-79"/>
              </a:endParaRPr>
            </a:p>
          </p:txBody>
        </p:sp>
        <p:sp>
          <p:nvSpPr>
            <p:cNvPr id="12" name="Oval 19"/>
            <p:cNvSpPr>
              <a:spLocks noChangeArrowheads="1"/>
            </p:cNvSpPr>
            <p:nvPr/>
          </p:nvSpPr>
          <p:spPr bwMode="auto">
            <a:xfrm>
              <a:off x="9359172" y="3827558"/>
              <a:ext cx="2309812" cy="558490"/>
            </a:xfrm>
            <a:prstGeom prst="ellipse">
              <a:avLst/>
            </a:prstGeom>
            <a:solidFill>
              <a:srgbClr val="00B0F0"/>
            </a:solidFill>
            <a:ln w="12700">
              <a:solidFill>
                <a:schemeClr val="tx1"/>
              </a:solidFill>
              <a:round/>
              <a:headEnd/>
              <a:tailEnd/>
            </a:ln>
          </p:spPr>
          <p:txBody>
            <a:bodyPr wrap="square" lIns="102563" tIns="51283" rIns="102563" bIns="51283">
              <a:spAutoFit/>
            </a:bodyPr>
            <a:lstStyle/>
            <a:p>
              <a:pPr algn="ctr" eaLnBrk="0" hangingPunct="0"/>
              <a:endParaRPr lang="en-US" dirty="0">
                <a:solidFill>
                  <a:srgbClr val="FFFF00"/>
                </a:solidFill>
                <a:cs typeface="Aharoni" panose="02010803020104030203" pitchFamily="2" charset="-79"/>
              </a:endParaRPr>
            </a:p>
          </p:txBody>
        </p:sp>
        <p:sp>
          <p:nvSpPr>
            <p:cNvPr id="13" name="Rectangle 20"/>
            <p:cNvSpPr>
              <a:spLocks noChangeArrowheads="1"/>
            </p:cNvSpPr>
            <p:nvPr/>
          </p:nvSpPr>
          <p:spPr bwMode="auto">
            <a:xfrm>
              <a:off x="9595442" y="3914192"/>
              <a:ext cx="1946133" cy="417977"/>
            </a:xfrm>
            <a:prstGeom prst="rect">
              <a:avLst/>
            </a:prstGeom>
            <a:noFill/>
            <a:ln>
              <a:noFill/>
            </a:ln>
          </p:spPr>
          <p:txBody>
            <a:bodyPr wrap="none" lIns="92040" tIns="46021" rIns="92040" bIns="46021">
              <a:spAutoFit/>
            </a:bodyPr>
            <a:lstStyle/>
            <a:p>
              <a:pPr algn="ctr" eaLnBrk="0" hangingPunct="0"/>
              <a:r>
                <a:rPr lang="en-US" sz="1999" b="1" dirty="0">
                  <a:solidFill>
                    <a:srgbClr val="FFFF00"/>
                  </a:solidFill>
                  <a:latin typeface="Helvetica" pitchFamily="34" charset="0"/>
                  <a:cs typeface="Aharoni" panose="02010803020104030203" pitchFamily="2" charset="-79"/>
                </a:rPr>
                <a:t>Titer Lab </a:t>
              </a:r>
              <a:r>
                <a:rPr lang="en-US" sz="1999" b="1" dirty="0" err="1">
                  <a:solidFill>
                    <a:srgbClr val="FFFF00"/>
                  </a:solidFill>
                  <a:latin typeface="Helvetica" pitchFamily="34" charset="0"/>
                  <a:cs typeface="Aharoni" panose="02010803020104030203" pitchFamily="2" charset="-79"/>
                </a:rPr>
                <a:t>Obs</a:t>
              </a:r>
              <a:endParaRPr lang="en-US" sz="1999" b="1" dirty="0">
                <a:solidFill>
                  <a:srgbClr val="FFFF00"/>
                </a:solidFill>
                <a:latin typeface="Helvetica" pitchFamily="34" charset="0"/>
                <a:cs typeface="Aharoni" panose="02010803020104030203" pitchFamily="2" charset="-79"/>
              </a:endParaRPr>
            </a:p>
          </p:txBody>
        </p:sp>
        <p:sp>
          <p:nvSpPr>
            <p:cNvPr id="14" name="Oval 22"/>
            <p:cNvSpPr>
              <a:spLocks noChangeArrowheads="1"/>
            </p:cNvSpPr>
            <p:nvPr/>
          </p:nvSpPr>
          <p:spPr bwMode="auto">
            <a:xfrm>
              <a:off x="6216375" y="3888792"/>
              <a:ext cx="2771775" cy="558490"/>
            </a:xfrm>
            <a:prstGeom prst="ellipse">
              <a:avLst/>
            </a:prstGeom>
            <a:solidFill>
              <a:srgbClr val="00B0F0"/>
            </a:solidFill>
            <a:ln w="12700">
              <a:solidFill>
                <a:schemeClr val="tx1"/>
              </a:solidFill>
              <a:round/>
              <a:headEnd/>
              <a:tailEnd/>
            </a:ln>
          </p:spPr>
          <p:txBody>
            <a:bodyPr lIns="102563" tIns="51283" rIns="102563" bIns="51283">
              <a:spAutoFit/>
            </a:bodyPr>
            <a:lstStyle/>
            <a:p>
              <a:pPr algn="ctr" eaLnBrk="0" hangingPunct="0"/>
              <a:endParaRPr lang="en-US" dirty="0">
                <a:solidFill>
                  <a:srgbClr val="FFFF00"/>
                </a:solidFill>
                <a:cs typeface="Aharoni" panose="02010803020104030203" pitchFamily="2" charset="-79"/>
              </a:endParaRPr>
            </a:p>
          </p:txBody>
        </p:sp>
        <p:sp>
          <p:nvSpPr>
            <p:cNvPr id="15" name="Rectangle 23"/>
            <p:cNvSpPr>
              <a:spLocks noChangeArrowheads="1"/>
            </p:cNvSpPr>
            <p:nvPr/>
          </p:nvSpPr>
          <p:spPr bwMode="auto">
            <a:xfrm>
              <a:off x="6484609" y="3969755"/>
              <a:ext cx="2235302" cy="417977"/>
            </a:xfrm>
            <a:prstGeom prst="rect">
              <a:avLst/>
            </a:prstGeom>
            <a:noFill/>
            <a:ln>
              <a:noFill/>
            </a:ln>
          </p:spPr>
          <p:txBody>
            <a:bodyPr lIns="92040" tIns="46021" rIns="92040" bIns="46021">
              <a:spAutoFit/>
            </a:bodyPr>
            <a:lstStyle/>
            <a:p>
              <a:pPr algn="ctr" eaLnBrk="0" hangingPunct="0"/>
              <a:r>
                <a:rPr lang="en-US" sz="1999" b="1" dirty="0" err="1">
                  <a:solidFill>
                    <a:srgbClr val="FFFF00"/>
                  </a:solidFill>
                  <a:latin typeface="Helvetica" pitchFamily="34" charset="0"/>
                  <a:cs typeface="Aharoni" panose="02010803020104030203" pitchFamily="2" charset="-79"/>
                </a:rPr>
                <a:t>Qual</a:t>
              </a:r>
              <a:r>
                <a:rPr lang="en-US" sz="1999" b="1" dirty="0">
                  <a:solidFill>
                    <a:srgbClr val="FFFF00"/>
                  </a:solidFill>
                  <a:latin typeface="Helvetica" pitchFamily="34" charset="0"/>
                  <a:cs typeface="Aharoni" panose="02010803020104030203" pitchFamily="2" charset="-79"/>
                </a:rPr>
                <a:t> Lab </a:t>
              </a:r>
              <a:r>
                <a:rPr lang="en-US" sz="1999" b="1" dirty="0" err="1">
                  <a:solidFill>
                    <a:srgbClr val="FFFF00"/>
                  </a:solidFill>
                  <a:latin typeface="Helvetica" pitchFamily="34" charset="0"/>
                  <a:cs typeface="Aharoni" panose="02010803020104030203" pitchFamily="2" charset="-79"/>
                </a:rPr>
                <a:t>Obs</a:t>
              </a:r>
              <a:endParaRPr lang="en-US" sz="1999" b="1" dirty="0">
                <a:solidFill>
                  <a:srgbClr val="FFFF00"/>
                </a:solidFill>
                <a:latin typeface="Helvetica" pitchFamily="34" charset="0"/>
                <a:cs typeface="Aharoni" panose="02010803020104030203" pitchFamily="2" charset="-79"/>
              </a:endParaRPr>
            </a:p>
          </p:txBody>
        </p:sp>
        <p:sp>
          <p:nvSpPr>
            <p:cNvPr id="16" name="Oval 25"/>
            <p:cNvSpPr>
              <a:spLocks noChangeArrowheads="1"/>
            </p:cNvSpPr>
            <p:nvPr/>
          </p:nvSpPr>
          <p:spPr bwMode="auto">
            <a:xfrm>
              <a:off x="3654603" y="5337046"/>
              <a:ext cx="1856921" cy="558490"/>
            </a:xfrm>
            <a:prstGeom prst="ellipse">
              <a:avLst/>
            </a:prstGeom>
            <a:solidFill>
              <a:srgbClr val="00B0F0"/>
            </a:solidFill>
            <a:ln w="12700">
              <a:solidFill>
                <a:schemeClr val="tx1"/>
              </a:solidFill>
              <a:round/>
              <a:headEnd/>
              <a:tailEnd/>
            </a:ln>
          </p:spPr>
          <p:txBody>
            <a:bodyPr wrap="square" lIns="102563" tIns="51283" rIns="102563" bIns="51283">
              <a:spAutoFit/>
            </a:bodyPr>
            <a:lstStyle/>
            <a:p>
              <a:pPr algn="ctr" eaLnBrk="0" hangingPunct="0"/>
              <a:endParaRPr lang="en-US" dirty="0">
                <a:solidFill>
                  <a:srgbClr val="FFFF00"/>
                </a:solidFill>
                <a:cs typeface="Aharoni" panose="02010803020104030203" pitchFamily="2" charset="-79"/>
              </a:endParaRPr>
            </a:p>
          </p:txBody>
        </p:sp>
        <p:sp>
          <p:nvSpPr>
            <p:cNvPr id="17" name="Rectangle 26"/>
            <p:cNvSpPr>
              <a:spLocks noChangeArrowheads="1"/>
            </p:cNvSpPr>
            <p:nvPr/>
          </p:nvSpPr>
          <p:spPr bwMode="auto">
            <a:xfrm>
              <a:off x="3767464" y="5439781"/>
              <a:ext cx="1613283" cy="417977"/>
            </a:xfrm>
            <a:prstGeom prst="rect">
              <a:avLst/>
            </a:prstGeom>
            <a:noFill/>
            <a:ln>
              <a:noFill/>
            </a:ln>
          </p:spPr>
          <p:txBody>
            <a:bodyPr wrap="none" lIns="92040" tIns="46021" rIns="92040" bIns="46021">
              <a:spAutoFit/>
            </a:bodyPr>
            <a:lstStyle/>
            <a:p>
              <a:pPr algn="ctr" eaLnBrk="0" hangingPunct="0"/>
              <a:r>
                <a:rPr lang="en-US" sz="1999" b="1" dirty="0">
                  <a:solidFill>
                    <a:srgbClr val="FFFF00"/>
                  </a:solidFill>
                  <a:latin typeface="Helvetica" pitchFamily="34" charset="0"/>
                  <a:cs typeface="Aharoni" panose="02010803020104030203" pitchFamily="2" charset="-79"/>
                </a:rPr>
                <a:t>Hematocrit</a:t>
              </a:r>
            </a:p>
          </p:txBody>
        </p:sp>
        <p:sp>
          <p:nvSpPr>
            <p:cNvPr id="18" name="Oval 28"/>
            <p:cNvSpPr>
              <a:spLocks noChangeArrowheads="1"/>
            </p:cNvSpPr>
            <p:nvPr/>
          </p:nvSpPr>
          <p:spPr bwMode="auto">
            <a:xfrm>
              <a:off x="6255947" y="5337499"/>
              <a:ext cx="2376876" cy="558490"/>
            </a:xfrm>
            <a:prstGeom prst="ellipse">
              <a:avLst/>
            </a:prstGeom>
            <a:solidFill>
              <a:srgbClr val="00B0F0"/>
            </a:solidFill>
            <a:ln w="12700">
              <a:solidFill>
                <a:schemeClr val="tx1"/>
              </a:solidFill>
              <a:round/>
              <a:headEnd/>
              <a:tailEnd/>
            </a:ln>
          </p:spPr>
          <p:txBody>
            <a:bodyPr wrap="square" lIns="102563" tIns="51283" rIns="102563" bIns="51283">
              <a:spAutoFit/>
            </a:bodyPr>
            <a:lstStyle/>
            <a:p>
              <a:pPr algn="ctr" eaLnBrk="0" hangingPunct="0"/>
              <a:endParaRPr lang="en-US" dirty="0">
                <a:solidFill>
                  <a:srgbClr val="FFFF00"/>
                </a:solidFill>
                <a:cs typeface="Aharoni" panose="02010803020104030203" pitchFamily="2" charset="-79"/>
              </a:endParaRPr>
            </a:p>
          </p:txBody>
        </p:sp>
        <p:sp>
          <p:nvSpPr>
            <p:cNvPr id="19" name="Rectangle 29"/>
            <p:cNvSpPr>
              <a:spLocks noChangeArrowheads="1"/>
            </p:cNvSpPr>
            <p:nvPr/>
          </p:nvSpPr>
          <p:spPr bwMode="auto">
            <a:xfrm>
              <a:off x="6388714" y="5439781"/>
              <a:ext cx="2188979" cy="417977"/>
            </a:xfrm>
            <a:prstGeom prst="rect">
              <a:avLst/>
            </a:prstGeom>
            <a:noFill/>
            <a:ln>
              <a:noFill/>
            </a:ln>
          </p:spPr>
          <p:txBody>
            <a:bodyPr wrap="none" lIns="92040" tIns="46021" rIns="92040" bIns="46021">
              <a:spAutoFit/>
            </a:bodyPr>
            <a:lstStyle/>
            <a:p>
              <a:pPr algn="ctr" eaLnBrk="0" hangingPunct="0"/>
              <a:r>
                <a:rPr lang="en-US" sz="1999" b="1" dirty="0">
                  <a:solidFill>
                    <a:srgbClr val="FFFF00"/>
                  </a:solidFill>
                  <a:latin typeface="Helvetica" pitchFamily="34" charset="0"/>
                  <a:cs typeface="Aharoni" panose="02010803020104030203" pitchFamily="2" charset="-79"/>
                </a:rPr>
                <a:t>Serum Glucose</a:t>
              </a:r>
            </a:p>
          </p:txBody>
        </p:sp>
        <p:sp>
          <p:nvSpPr>
            <p:cNvPr id="20" name="Oval 31"/>
            <p:cNvSpPr>
              <a:spLocks noChangeArrowheads="1"/>
            </p:cNvSpPr>
            <p:nvPr/>
          </p:nvSpPr>
          <p:spPr bwMode="auto">
            <a:xfrm>
              <a:off x="9489342" y="5403268"/>
              <a:ext cx="2092554" cy="558490"/>
            </a:xfrm>
            <a:prstGeom prst="ellipse">
              <a:avLst/>
            </a:prstGeom>
            <a:solidFill>
              <a:srgbClr val="00B0F0"/>
            </a:solidFill>
            <a:ln w="12700">
              <a:solidFill>
                <a:schemeClr val="tx1"/>
              </a:solidFill>
              <a:round/>
              <a:headEnd/>
              <a:tailEnd/>
            </a:ln>
          </p:spPr>
          <p:txBody>
            <a:bodyPr wrap="square" lIns="102563" tIns="51283" rIns="102563" bIns="51283">
              <a:spAutoFit/>
            </a:bodyPr>
            <a:lstStyle/>
            <a:p>
              <a:pPr algn="ctr" eaLnBrk="0" hangingPunct="0"/>
              <a:endParaRPr lang="en-US" dirty="0">
                <a:solidFill>
                  <a:srgbClr val="FFFF00"/>
                </a:solidFill>
                <a:cs typeface="Aharoni" panose="02010803020104030203" pitchFamily="2" charset="-79"/>
              </a:endParaRPr>
            </a:p>
          </p:txBody>
        </p:sp>
        <p:sp>
          <p:nvSpPr>
            <p:cNvPr id="21" name="Rectangle 32"/>
            <p:cNvSpPr>
              <a:spLocks noChangeArrowheads="1"/>
            </p:cNvSpPr>
            <p:nvPr/>
          </p:nvSpPr>
          <p:spPr bwMode="auto">
            <a:xfrm>
              <a:off x="9546524" y="5493076"/>
              <a:ext cx="1961418" cy="417977"/>
            </a:xfrm>
            <a:prstGeom prst="rect">
              <a:avLst/>
            </a:prstGeom>
            <a:noFill/>
            <a:ln>
              <a:noFill/>
            </a:ln>
          </p:spPr>
          <p:txBody>
            <a:bodyPr wrap="none" lIns="92040" tIns="46021" rIns="92040" bIns="46021">
              <a:spAutoFit/>
            </a:bodyPr>
            <a:lstStyle/>
            <a:p>
              <a:pPr algn="ctr" eaLnBrk="0" hangingPunct="0"/>
              <a:r>
                <a:rPr lang="en-US" sz="1999" b="1" dirty="0">
                  <a:solidFill>
                    <a:srgbClr val="FFFF00"/>
                  </a:solidFill>
                  <a:latin typeface="Helvetica" pitchFamily="34" charset="0"/>
                  <a:cs typeface="Aharoni" panose="02010803020104030203" pitchFamily="2" charset="-79"/>
                </a:rPr>
                <a:t>Urine Sodium</a:t>
              </a:r>
            </a:p>
          </p:txBody>
        </p:sp>
        <p:sp>
          <p:nvSpPr>
            <p:cNvPr id="22" name="Line 33"/>
            <p:cNvSpPr>
              <a:spLocks noChangeShapeType="1"/>
            </p:cNvSpPr>
            <p:nvPr/>
          </p:nvSpPr>
          <p:spPr bwMode="auto">
            <a:xfrm flipH="1">
              <a:off x="4614585" y="1815126"/>
              <a:ext cx="1990046" cy="716352"/>
            </a:xfrm>
            <a:prstGeom prst="line">
              <a:avLst/>
            </a:prstGeom>
            <a:noFill/>
            <a:ln w="50800">
              <a:solidFill>
                <a:srgbClr val="FAFD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solidFill>
                  <a:srgbClr val="FFFF00"/>
                </a:solidFill>
                <a:cs typeface="Aharoni" panose="02010803020104030203" pitchFamily="2" charset="-79"/>
              </a:endParaRPr>
            </a:p>
          </p:txBody>
        </p:sp>
        <p:sp>
          <p:nvSpPr>
            <p:cNvPr id="23" name="Line 34"/>
            <p:cNvSpPr>
              <a:spLocks noChangeShapeType="1"/>
            </p:cNvSpPr>
            <p:nvPr/>
          </p:nvSpPr>
          <p:spPr bwMode="auto">
            <a:xfrm flipH="1">
              <a:off x="7562572" y="1893301"/>
              <a:ext cx="1" cy="627064"/>
            </a:xfrm>
            <a:prstGeom prst="line">
              <a:avLst/>
            </a:prstGeom>
            <a:noFill/>
            <a:ln w="50800">
              <a:solidFill>
                <a:srgbClr val="FAFD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solidFill>
                  <a:srgbClr val="FFFF00"/>
                </a:solidFill>
                <a:cs typeface="Aharoni" panose="02010803020104030203" pitchFamily="2" charset="-79"/>
              </a:endParaRPr>
            </a:p>
          </p:txBody>
        </p:sp>
        <p:sp>
          <p:nvSpPr>
            <p:cNvPr id="24" name="Line 35"/>
            <p:cNvSpPr>
              <a:spLocks noChangeShapeType="1"/>
            </p:cNvSpPr>
            <p:nvPr/>
          </p:nvSpPr>
          <p:spPr bwMode="auto">
            <a:xfrm>
              <a:off x="8428540" y="1730402"/>
              <a:ext cx="1958195" cy="778852"/>
            </a:xfrm>
            <a:prstGeom prst="line">
              <a:avLst/>
            </a:prstGeom>
            <a:noFill/>
            <a:ln w="50800">
              <a:solidFill>
                <a:srgbClr val="FAFD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solidFill>
                  <a:srgbClr val="FFFF00"/>
                </a:solidFill>
                <a:cs typeface="Aharoni" panose="02010803020104030203" pitchFamily="2" charset="-79"/>
              </a:endParaRPr>
            </a:p>
          </p:txBody>
        </p:sp>
        <p:sp>
          <p:nvSpPr>
            <p:cNvPr id="25" name="Line 36"/>
            <p:cNvSpPr>
              <a:spLocks noChangeShapeType="1"/>
            </p:cNvSpPr>
            <p:nvPr/>
          </p:nvSpPr>
          <p:spPr bwMode="auto">
            <a:xfrm>
              <a:off x="4619347" y="3166478"/>
              <a:ext cx="30164" cy="676275"/>
            </a:xfrm>
            <a:prstGeom prst="line">
              <a:avLst/>
            </a:prstGeom>
            <a:noFill/>
            <a:ln w="50800">
              <a:solidFill>
                <a:srgbClr val="FAFD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solidFill>
                  <a:srgbClr val="FFFF00"/>
                </a:solidFill>
                <a:cs typeface="Aharoni" panose="02010803020104030203" pitchFamily="2" charset="-79"/>
              </a:endParaRPr>
            </a:p>
          </p:txBody>
        </p:sp>
        <p:sp>
          <p:nvSpPr>
            <p:cNvPr id="26" name="Line 37"/>
            <p:cNvSpPr>
              <a:spLocks noChangeShapeType="1"/>
            </p:cNvSpPr>
            <p:nvPr/>
          </p:nvSpPr>
          <p:spPr bwMode="auto">
            <a:xfrm>
              <a:off x="5373869" y="3012489"/>
              <a:ext cx="1938337" cy="852488"/>
            </a:xfrm>
            <a:prstGeom prst="line">
              <a:avLst/>
            </a:prstGeom>
            <a:noFill/>
            <a:ln w="50800">
              <a:solidFill>
                <a:srgbClr val="FAFD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solidFill>
                  <a:srgbClr val="FFFF00"/>
                </a:solidFill>
                <a:cs typeface="Aharoni" panose="02010803020104030203" pitchFamily="2" charset="-79"/>
              </a:endParaRPr>
            </a:p>
          </p:txBody>
        </p:sp>
        <p:sp>
          <p:nvSpPr>
            <p:cNvPr id="27" name="Line 38"/>
            <p:cNvSpPr>
              <a:spLocks noChangeShapeType="1"/>
            </p:cNvSpPr>
            <p:nvPr/>
          </p:nvSpPr>
          <p:spPr bwMode="auto">
            <a:xfrm>
              <a:off x="5603144" y="2855328"/>
              <a:ext cx="4278768" cy="1020762"/>
            </a:xfrm>
            <a:prstGeom prst="line">
              <a:avLst/>
            </a:prstGeom>
            <a:noFill/>
            <a:ln w="50800">
              <a:solidFill>
                <a:srgbClr val="FAFD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solidFill>
                  <a:srgbClr val="FFFF00"/>
                </a:solidFill>
                <a:cs typeface="Aharoni" panose="02010803020104030203" pitchFamily="2" charset="-79"/>
              </a:endParaRPr>
            </a:p>
          </p:txBody>
        </p:sp>
        <p:sp>
          <p:nvSpPr>
            <p:cNvPr id="28" name="Line 39"/>
            <p:cNvSpPr>
              <a:spLocks noChangeShapeType="1"/>
            </p:cNvSpPr>
            <p:nvPr/>
          </p:nvSpPr>
          <p:spPr bwMode="auto">
            <a:xfrm>
              <a:off x="4619348" y="4511093"/>
              <a:ext cx="19050" cy="820734"/>
            </a:xfrm>
            <a:prstGeom prst="line">
              <a:avLst/>
            </a:prstGeom>
            <a:noFill/>
            <a:ln w="50800">
              <a:solidFill>
                <a:srgbClr val="FAFD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solidFill>
                  <a:srgbClr val="FFFF00"/>
                </a:solidFill>
                <a:cs typeface="Aharoni" panose="02010803020104030203" pitchFamily="2" charset="-79"/>
              </a:endParaRPr>
            </a:p>
          </p:txBody>
        </p:sp>
        <p:sp>
          <p:nvSpPr>
            <p:cNvPr id="29" name="Line 40"/>
            <p:cNvSpPr>
              <a:spLocks noChangeShapeType="1"/>
            </p:cNvSpPr>
            <p:nvPr/>
          </p:nvSpPr>
          <p:spPr bwMode="auto">
            <a:xfrm>
              <a:off x="5304647" y="4446451"/>
              <a:ext cx="1876926" cy="920301"/>
            </a:xfrm>
            <a:prstGeom prst="line">
              <a:avLst/>
            </a:prstGeom>
            <a:noFill/>
            <a:ln w="50800">
              <a:solidFill>
                <a:srgbClr val="FAFD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solidFill>
                  <a:srgbClr val="FFFF00"/>
                </a:solidFill>
                <a:cs typeface="Aharoni" panose="02010803020104030203" pitchFamily="2" charset="-79"/>
              </a:endParaRPr>
            </a:p>
          </p:txBody>
        </p:sp>
        <p:sp>
          <p:nvSpPr>
            <p:cNvPr id="30" name="Line 41"/>
            <p:cNvSpPr>
              <a:spLocks noChangeShapeType="1"/>
            </p:cNvSpPr>
            <p:nvPr/>
          </p:nvSpPr>
          <p:spPr bwMode="auto">
            <a:xfrm>
              <a:off x="5511523" y="4312652"/>
              <a:ext cx="4281488" cy="1109662"/>
            </a:xfrm>
            <a:prstGeom prst="line">
              <a:avLst/>
            </a:prstGeom>
            <a:noFill/>
            <a:ln w="50800">
              <a:solidFill>
                <a:srgbClr val="FAFD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solidFill>
                  <a:srgbClr val="FFFF00"/>
                </a:solidFill>
                <a:cs typeface="Aharoni" panose="02010803020104030203" pitchFamily="2" charset="-79"/>
              </a:endParaRPr>
            </a:p>
          </p:txBody>
        </p:sp>
        <p:sp>
          <p:nvSpPr>
            <p:cNvPr id="33" name="TextBox 32"/>
            <p:cNvSpPr txBox="1"/>
            <p:nvPr/>
          </p:nvSpPr>
          <p:spPr>
            <a:xfrm>
              <a:off x="5660536" y="3243003"/>
              <a:ext cx="3542821" cy="545899"/>
            </a:xfrm>
            <a:prstGeom prst="rect">
              <a:avLst/>
            </a:prstGeom>
            <a:noFill/>
          </p:spPr>
          <p:txBody>
            <a:bodyPr wrap="none" rtlCol="0">
              <a:spAutoFit/>
            </a:bodyPr>
            <a:lstStyle/>
            <a:p>
              <a:r>
                <a:rPr lang="en-US" sz="2799" dirty="0"/>
                <a:t>Models and Profiles</a:t>
              </a:r>
            </a:p>
          </p:txBody>
        </p:sp>
        <p:grpSp>
          <p:nvGrpSpPr>
            <p:cNvPr id="35" name="Group 34"/>
            <p:cNvGrpSpPr/>
            <p:nvPr/>
          </p:nvGrpSpPr>
          <p:grpSpPr>
            <a:xfrm>
              <a:off x="6629041" y="1263264"/>
              <a:ext cx="1799500" cy="558491"/>
              <a:chOff x="5196250" y="352127"/>
              <a:chExt cx="1799500" cy="558491"/>
            </a:xfrm>
          </p:grpSpPr>
          <p:sp>
            <p:nvSpPr>
              <p:cNvPr id="36" name="Oval 4"/>
              <p:cNvSpPr>
                <a:spLocks noChangeArrowheads="1"/>
              </p:cNvSpPr>
              <p:nvPr/>
            </p:nvSpPr>
            <p:spPr bwMode="auto">
              <a:xfrm>
                <a:off x="5196250" y="352127"/>
                <a:ext cx="1799500" cy="558491"/>
              </a:xfrm>
              <a:prstGeom prst="ellipse">
                <a:avLst/>
              </a:prstGeom>
              <a:solidFill>
                <a:srgbClr val="D93192"/>
              </a:solidFill>
              <a:ln w="12700">
                <a:solidFill>
                  <a:schemeClr val="tx1"/>
                </a:solidFill>
                <a:round/>
                <a:headEnd/>
                <a:tailEnd/>
              </a:ln>
            </p:spPr>
            <p:txBody>
              <a:bodyPr wrap="square" lIns="102563" tIns="51283" rIns="102563" bIns="51283">
                <a:spAutoFit/>
              </a:bodyPr>
              <a:lstStyle/>
              <a:p>
                <a:pPr algn="ctr" eaLnBrk="0" hangingPunct="0"/>
                <a:endParaRPr lang="en-US" dirty="0">
                  <a:solidFill>
                    <a:srgbClr val="FFFF00"/>
                  </a:solidFill>
                  <a:cs typeface="Aharoni" panose="02010803020104030203" pitchFamily="2" charset="-79"/>
                </a:endParaRPr>
              </a:p>
            </p:txBody>
          </p:sp>
          <p:sp>
            <p:nvSpPr>
              <p:cNvPr id="37" name="Rectangle 5"/>
              <p:cNvSpPr>
                <a:spLocks noChangeArrowheads="1"/>
              </p:cNvSpPr>
              <p:nvPr/>
            </p:nvSpPr>
            <p:spPr bwMode="auto">
              <a:xfrm>
                <a:off x="5206091" y="418522"/>
                <a:ext cx="1781407" cy="41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0" tIns="46021" rIns="92040" bIns="46021">
                <a:spAutoFit/>
              </a:bodyPr>
              <a:lstStyle/>
              <a:p>
                <a:pPr algn="ctr" eaLnBrk="0" hangingPunct="0"/>
                <a:r>
                  <a:rPr lang="en-US" sz="1999" b="1" dirty="0">
                    <a:solidFill>
                      <a:srgbClr val="FFFF00"/>
                    </a:solidFill>
                    <a:latin typeface="Helvetica" pitchFamily="34" charset="0"/>
                    <a:cs typeface="Aharoni" panose="02010803020104030203" pitchFamily="2" charset="-79"/>
                  </a:rPr>
                  <a:t>Observation</a:t>
                </a:r>
              </a:p>
            </p:txBody>
          </p:sp>
        </p:grpSp>
        <p:cxnSp>
          <p:nvCxnSpPr>
            <p:cNvPr id="40" name="Straight Connector 39"/>
            <p:cNvCxnSpPr/>
            <p:nvPr/>
          </p:nvCxnSpPr>
          <p:spPr>
            <a:xfrm flipV="1">
              <a:off x="3800226" y="1099386"/>
              <a:ext cx="7272707" cy="2481938"/>
            </a:xfrm>
            <a:prstGeom prst="line">
              <a:avLst/>
            </a:prstGeom>
            <a:solidFill>
              <a:srgbClr val="00B0F0"/>
            </a:solidFill>
            <a:ln w="76200">
              <a:solidFill>
                <a:schemeClr val="tx1"/>
              </a:solidFill>
              <a:prstDash val="dash"/>
              <a:round/>
              <a:headEnd/>
              <a:tailEnd/>
            </a:ln>
          </p:spPr>
        </p:cxnSp>
        <p:sp>
          <p:nvSpPr>
            <p:cNvPr id="41" name="Oval 16"/>
            <p:cNvSpPr>
              <a:spLocks noChangeArrowheads="1"/>
            </p:cNvSpPr>
            <p:nvPr/>
          </p:nvSpPr>
          <p:spPr bwMode="auto">
            <a:xfrm>
              <a:off x="3545698" y="3860779"/>
              <a:ext cx="1758950" cy="558490"/>
            </a:xfrm>
            <a:prstGeom prst="ellipse">
              <a:avLst/>
            </a:prstGeom>
            <a:solidFill>
              <a:srgbClr val="00B0F0"/>
            </a:solidFill>
            <a:ln w="12700">
              <a:solidFill>
                <a:schemeClr val="tx1"/>
              </a:solidFill>
              <a:round/>
              <a:headEnd/>
              <a:tailEnd/>
            </a:ln>
          </p:spPr>
          <p:txBody>
            <a:bodyPr wrap="square" lIns="102563" tIns="51283" rIns="102563" bIns="51283">
              <a:spAutoFit/>
            </a:bodyPr>
            <a:lstStyle/>
            <a:p>
              <a:pPr algn="ctr" eaLnBrk="0" hangingPunct="0"/>
              <a:endParaRPr lang="en-US" dirty="0">
                <a:solidFill>
                  <a:srgbClr val="FFFF00"/>
                </a:solidFill>
                <a:cs typeface="Aharoni" panose="02010803020104030203" pitchFamily="2" charset="-79"/>
              </a:endParaRPr>
            </a:p>
          </p:txBody>
        </p:sp>
        <p:sp>
          <p:nvSpPr>
            <p:cNvPr id="42" name="Rectangle 17"/>
            <p:cNvSpPr>
              <a:spLocks noChangeArrowheads="1"/>
            </p:cNvSpPr>
            <p:nvPr/>
          </p:nvSpPr>
          <p:spPr bwMode="auto">
            <a:xfrm>
              <a:off x="3586896" y="3917361"/>
              <a:ext cx="1735555" cy="417977"/>
            </a:xfrm>
            <a:prstGeom prst="rect">
              <a:avLst/>
            </a:prstGeom>
            <a:noFill/>
            <a:ln>
              <a:noFill/>
            </a:ln>
          </p:spPr>
          <p:txBody>
            <a:bodyPr wrap="none" lIns="92040" tIns="46021" rIns="92040" bIns="46021">
              <a:spAutoFit/>
            </a:bodyPr>
            <a:lstStyle/>
            <a:p>
              <a:pPr algn="ctr" eaLnBrk="0" hangingPunct="0"/>
              <a:r>
                <a:rPr lang="en-US" sz="1999" b="1" dirty="0" err="1">
                  <a:solidFill>
                    <a:srgbClr val="FFFF00"/>
                  </a:solidFill>
                  <a:latin typeface="Helvetica" pitchFamily="34" charset="0"/>
                  <a:cs typeface="Aharoni" panose="02010803020104030203" pitchFamily="2" charset="-79"/>
                </a:rPr>
                <a:t>Qn</a:t>
              </a:r>
              <a:r>
                <a:rPr lang="en-US" sz="1999" b="1" dirty="0">
                  <a:solidFill>
                    <a:srgbClr val="FFFF00"/>
                  </a:solidFill>
                  <a:latin typeface="Helvetica" pitchFamily="34" charset="0"/>
                  <a:cs typeface="Aharoni" panose="02010803020104030203" pitchFamily="2" charset="-79"/>
                </a:rPr>
                <a:t> Lab </a:t>
              </a:r>
              <a:r>
                <a:rPr lang="en-US" sz="1999" b="1" dirty="0" err="1">
                  <a:solidFill>
                    <a:srgbClr val="FFFF00"/>
                  </a:solidFill>
                  <a:latin typeface="Helvetica" pitchFamily="34" charset="0"/>
                  <a:cs typeface="Aharoni" panose="02010803020104030203" pitchFamily="2" charset="-79"/>
                </a:rPr>
                <a:t>Obs</a:t>
              </a:r>
              <a:endParaRPr lang="en-US" sz="1999" b="1" dirty="0">
                <a:solidFill>
                  <a:srgbClr val="FFFF00"/>
                </a:solidFill>
                <a:latin typeface="Helvetica" pitchFamily="34" charset="0"/>
                <a:cs typeface="Aharoni" panose="02010803020104030203" pitchFamily="2" charset="-79"/>
              </a:endParaRPr>
            </a:p>
          </p:txBody>
        </p:sp>
      </p:grpSp>
      <p:sp>
        <p:nvSpPr>
          <p:cNvPr id="43" name="Title 42">
            <a:extLst>
              <a:ext uri="{FF2B5EF4-FFF2-40B4-BE49-F238E27FC236}">
                <a16:creationId xmlns:a16="http://schemas.microsoft.com/office/drawing/2014/main" id="{E72119A3-6F73-CB57-4DEF-41912A0ADB6D}"/>
              </a:ext>
            </a:extLst>
          </p:cNvPr>
          <p:cNvSpPr>
            <a:spLocks noGrp="1"/>
          </p:cNvSpPr>
          <p:nvPr>
            <p:ph type="title"/>
          </p:nvPr>
        </p:nvSpPr>
        <p:spPr/>
        <p:txBody>
          <a:bodyPr>
            <a:noAutofit/>
          </a:bodyPr>
          <a:lstStyle/>
          <a:p>
            <a:r>
              <a:rPr lang="en-US" sz="3599" dirty="0"/>
              <a:t>Inheritance and Specialization of Information Models</a:t>
            </a:r>
          </a:p>
        </p:txBody>
      </p:sp>
      <p:sp>
        <p:nvSpPr>
          <p:cNvPr id="45" name="TextBox 44">
            <a:extLst>
              <a:ext uri="{FF2B5EF4-FFF2-40B4-BE49-F238E27FC236}">
                <a16:creationId xmlns:a16="http://schemas.microsoft.com/office/drawing/2014/main" id="{634B1115-9DFA-9D46-AE64-78853C85FF21}"/>
              </a:ext>
            </a:extLst>
          </p:cNvPr>
          <p:cNvSpPr txBox="1"/>
          <p:nvPr/>
        </p:nvSpPr>
        <p:spPr>
          <a:xfrm>
            <a:off x="1093996" y="5262787"/>
            <a:ext cx="1942455" cy="523092"/>
          </a:xfrm>
          <a:prstGeom prst="rect">
            <a:avLst/>
          </a:prstGeom>
          <a:noFill/>
        </p:spPr>
        <p:txBody>
          <a:bodyPr wrap="none" rtlCol="0">
            <a:spAutoFit/>
          </a:bodyPr>
          <a:lstStyle/>
          <a:p>
            <a:r>
              <a:rPr lang="en-US" sz="2799" dirty="0"/>
              <a:t>Leaf Nodes</a:t>
            </a:r>
          </a:p>
        </p:txBody>
      </p:sp>
      <p:sp>
        <p:nvSpPr>
          <p:cNvPr id="46" name="TextBox 45">
            <a:extLst>
              <a:ext uri="{FF2B5EF4-FFF2-40B4-BE49-F238E27FC236}">
                <a16:creationId xmlns:a16="http://schemas.microsoft.com/office/drawing/2014/main" id="{666206B6-73D9-CE95-3ABD-7B995CF483D5}"/>
              </a:ext>
            </a:extLst>
          </p:cNvPr>
          <p:cNvSpPr txBox="1"/>
          <p:nvPr/>
        </p:nvSpPr>
        <p:spPr>
          <a:xfrm>
            <a:off x="649355" y="3813662"/>
            <a:ext cx="2522791" cy="523084"/>
          </a:xfrm>
          <a:prstGeom prst="rect">
            <a:avLst/>
          </a:prstGeom>
          <a:noFill/>
        </p:spPr>
        <p:txBody>
          <a:bodyPr wrap="none" rtlCol="0">
            <a:spAutoFit/>
          </a:bodyPr>
          <a:lstStyle/>
          <a:p>
            <a:r>
              <a:rPr lang="en-US" sz="2799" dirty="0"/>
              <a:t>Final Structure</a:t>
            </a:r>
          </a:p>
        </p:txBody>
      </p:sp>
      <p:sp>
        <p:nvSpPr>
          <p:cNvPr id="47" name="TextBox 46">
            <a:extLst>
              <a:ext uri="{FF2B5EF4-FFF2-40B4-BE49-F238E27FC236}">
                <a16:creationId xmlns:a16="http://schemas.microsoft.com/office/drawing/2014/main" id="{ACB098E1-1F45-1784-588D-9C402A1CFA35}"/>
              </a:ext>
            </a:extLst>
          </p:cNvPr>
          <p:cNvSpPr txBox="1"/>
          <p:nvPr/>
        </p:nvSpPr>
        <p:spPr>
          <a:xfrm>
            <a:off x="1975485" y="1576167"/>
            <a:ext cx="2463494" cy="523084"/>
          </a:xfrm>
          <a:prstGeom prst="rect">
            <a:avLst/>
          </a:prstGeom>
          <a:noFill/>
        </p:spPr>
        <p:txBody>
          <a:bodyPr wrap="none" rtlCol="0">
            <a:spAutoFit/>
          </a:bodyPr>
          <a:lstStyle/>
          <a:p>
            <a:r>
              <a:rPr lang="en-US" sz="2799" dirty="0"/>
              <a:t>Major Classes</a:t>
            </a:r>
          </a:p>
        </p:txBody>
      </p:sp>
    </p:spTree>
    <p:extLst>
      <p:ext uri="{BB962C8B-B14F-4D97-AF65-F5344CB8AC3E}">
        <p14:creationId xmlns:p14="http://schemas.microsoft.com/office/powerpoint/2010/main" val="441183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E1A4-9965-B207-77C8-CE383ABE4283}"/>
              </a:ext>
            </a:extLst>
          </p:cNvPr>
          <p:cNvSpPr>
            <a:spLocks noGrp="1"/>
          </p:cNvSpPr>
          <p:nvPr>
            <p:ph type="title"/>
          </p:nvPr>
        </p:nvSpPr>
        <p:spPr/>
        <p:txBody>
          <a:bodyPr/>
          <a:lstStyle/>
          <a:p>
            <a:r>
              <a:rPr lang="en-US" dirty="0"/>
              <a:t>The Open Semantic Interoperability Ecosystem</a:t>
            </a:r>
          </a:p>
        </p:txBody>
      </p:sp>
      <p:sp>
        <p:nvSpPr>
          <p:cNvPr id="3" name="Text Placeholder 2">
            <a:extLst>
              <a:ext uri="{FF2B5EF4-FFF2-40B4-BE49-F238E27FC236}">
                <a16:creationId xmlns:a16="http://schemas.microsoft.com/office/drawing/2014/main" id="{A8E4371D-2B44-9B62-BD69-BF9917D02E2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37341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Rounded Corners 88">
            <a:extLst>
              <a:ext uri="{FF2B5EF4-FFF2-40B4-BE49-F238E27FC236}">
                <a16:creationId xmlns:a16="http://schemas.microsoft.com/office/drawing/2014/main" id="{2E9BFF0D-3086-44A7-9765-CEDFE4103F08}"/>
              </a:ext>
            </a:extLst>
          </p:cNvPr>
          <p:cNvSpPr/>
          <p:nvPr/>
        </p:nvSpPr>
        <p:spPr>
          <a:xfrm>
            <a:off x="6901912" y="4091072"/>
            <a:ext cx="3382399" cy="1736908"/>
          </a:xfrm>
          <a:prstGeom prst="roundRect">
            <a:avLst>
              <a:gd name="adj" fmla="val 4759"/>
            </a:avLst>
          </a:prstGeom>
          <a:solidFill>
            <a:srgbClr val="80B1D6">
              <a:lumMod val="40000"/>
              <a:lumOff val="60000"/>
            </a:srgbClr>
          </a:solidFill>
          <a:ln w="12700" cap="flat" cmpd="sng" algn="ctr">
            <a:solidFill>
              <a:srgbClr val="FFFFFF"/>
            </a:solidFill>
            <a:prstDash val="solid"/>
            <a:miter lim="800000"/>
          </a:ln>
          <a:effectLst/>
        </p:spPr>
        <p:txBody>
          <a:bodyPr lIns="91416" tIns="91416" rIns="91416" bIns="91416" rtlCol="0" anchor="t"/>
          <a:lstStyle/>
          <a:p>
            <a:pPr algn="ctr">
              <a:buClrTx/>
            </a:pPr>
            <a:endParaRPr lang="en-US" sz="1000" b="1" dirty="0">
              <a:solidFill>
                <a:srgbClr val="3A77A5"/>
              </a:solidFill>
              <a:latin typeface="Avenir Next LT Pro" panose="020B0504020202020204" pitchFamily="34" charset="77"/>
            </a:endParaRPr>
          </a:p>
        </p:txBody>
      </p:sp>
      <p:sp>
        <p:nvSpPr>
          <p:cNvPr id="71" name="Rectangle: Rounded Corners 70">
            <a:extLst>
              <a:ext uri="{FF2B5EF4-FFF2-40B4-BE49-F238E27FC236}">
                <a16:creationId xmlns:a16="http://schemas.microsoft.com/office/drawing/2014/main" id="{0DAB1444-8FD8-4052-A44D-9711F3E2348F}"/>
              </a:ext>
            </a:extLst>
          </p:cNvPr>
          <p:cNvSpPr/>
          <p:nvPr/>
        </p:nvSpPr>
        <p:spPr>
          <a:xfrm>
            <a:off x="4356743" y="1746965"/>
            <a:ext cx="3382399" cy="1736908"/>
          </a:xfrm>
          <a:prstGeom prst="roundRect">
            <a:avLst>
              <a:gd name="adj" fmla="val 4301"/>
            </a:avLst>
          </a:prstGeom>
        </p:spPr>
        <p:txBody>
          <a:bodyPr rtlCol="0" anchor="t"/>
          <a:lstStyle/>
          <a:p>
            <a:pPr algn="r">
              <a:buClrTx/>
            </a:pPr>
            <a:endParaRPr lang="en-US" sz="1100" b="1" dirty="0">
              <a:solidFill>
                <a:srgbClr val="3A77A5"/>
              </a:solidFill>
              <a:latin typeface="Avenir Next LT Pro" panose="020B0504020202020204" pitchFamily="34" charset="77"/>
            </a:endParaRPr>
          </a:p>
        </p:txBody>
      </p:sp>
      <p:sp>
        <p:nvSpPr>
          <p:cNvPr id="75" name="Rounded Rectangle 7">
            <a:extLst>
              <a:ext uri="{FF2B5EF4-FFF2-40B4-BE49-F238E27FC236}">
                <a16:creationId xmlns:a16="http://schemas.microsoft.com/office/drawing/2014/main" id="{9D6078FB-E00D-4ECB-B4FE-AC3CA8988F1C}"/>
              </a:ext>
            </a:extLst>
          </p:cNvPr>
          <p:cNvSpPr/>
          <p:nvPr/>
        </p:nvSpPr>
        <p:spPr>
          <a:xfrm>
            <a:off x="6058026" y="2145034"/>
            <a:ext cx="1462659" cy="1096994"/>
          </a:xfrm>
          <a:prstGeom prst="rect">
            <a:avLst/>
          </a:prstGeom>
          <a:solidFill>
            <a:srgbClr val="80B1D6">
              <a:lumMod val="40000"/>
              <a:lumOff val="60000"/>
            </a:srgbClr>
          </a:solidFill>
          <a:ln w="12700" cap="flat" cmpd="sng" algn="ctr">
            <a:solidFill>
              <a:srgbClr val="FFFFFF"/>
            </a:solidFill>
            <a:prstDash val="solid"/>
            <a:miter lim="800000"/>
          </a:ln>
          <a:effectLst/>
        </p:spPr>
        <p:txBody>
          <a:bodyPr lIns="91416" tIns="91416" rIns="91416" bIns="91416" rtlCol="0" anchor="t"/>
          <a:lstStyle/>
          <a:p>
            <a:pPr algn="ctr">
              <a:buClrTx/>
            </a:pPr>
            <a:r>
              <a:rPr lang="en-US" sz="1000" b="1" dirty="0">
                <a:solidFill>
                  <a:srgbClr val="3A77A5"/>
                </a:solidFill>
                <a:latin typeface="Avenir Next LT Pro" panose="020B0504020202020204" pitchFamily="34" charset="77"/>
              </a:rPr>
              <a:t>DEVELOPMENT ENVIRONMENT</a:t>
            </a:r>
          </a:p>
        </p:txBody>
      </p:sp>
      <p:cxnSp>
        <p:nvCxnSpPr>
          <p:cNvPr id="1045" name="Straight Arrow Connector 1044">
            <a:extLst>
              <a:ext uri="{FF2B5EF4-FFF2-40B4-BE49-F238E27FC236}">
                <a16:creationId xmlns:a16="http://schemas.microsoft.com/office/drawing/2014/main" id="{705216C0-56BF-40B9-8CEB-AA9ECD423C14}"/>
              </a:ext>
            </a:extLst>
          </p:cNvPr>
          <p:cNvCxnSpPr>
            <a:cxnSpLocks/>
          </p:cNvCxnSpPr>
          <p:nvPr/>
        </p:nvCxnSpPr>
        <p:spPr>
          <a:xfrm>
            <a:off x="6174953" y="5018020"/>
            <a:ext cx="469614" cy="0"/>
          </a:xfrm>
          <a:prstGeom prst="straightConnector1">
            <a:avLst/>
          </a:prstGeom>
          <a:ln w="50800" cap="flat" cmpd="sng">
            <a:solidFill>
              <a:schemeClr val="accent5">
                <a:lumMod val="75000"/>
              </a:schemeClr>
            </a:solidFill>
            <a:prstDash val="solid"/>
            <a:round/>
            <a:tailEnd type="triangle" w="med" len="sm"/>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nvGrpSpPr>
          <p:cNvPr id="118" name="Group 117">
            <a:extLst>
              <a:ext uri="{FF2B5EF4-FFF2-40B4-BE49-F238E27FC236}">
                <a16:creationId xmlns:a16="http://schemas.microsoft.com/office/drawing/2014/main" id="{134ACBB4-6272-4670-A552-7730757B48B3}"/>
              </a:ext>
            </a:extLst>
          </p:cNvPr>
          <p:cNvGrpSpPr/>
          <p:nvPr/>
        </p:nvGrpSpPr>
        <p:grpSpPr>
          <a:xfrm>
            <a:off x="6644568" y="3829610"/>
            <a:ext cx="3905453" cy="2508407"/>
            <a:chOff x="6698829" y="3803914"/>
            <a:chExt cx="3906470" cy="2509060"/>
          </a:xfrm>
        </p:grpSpPr>
        <p:sp>
          <p:nvSpPr>
            <p:cNvPr id="36" name="Rectangle: Rounded Corners 35">
              <a:extLst>
                <a:ext uri="{FF2B5EF4-FFF2-40B4-BE49-F238E27FC236}">
                  <a16:creationId xmlns:a16="http://schemas.microsoft.com/office/drawing/2014/main" id="{A969EF13-26DB-364B-802B-FACA34D8167B}"/>
                </a:ext>
              </a:extLst>
            </p:cNvPr>
            <p:cNvSpPr/>
            <p:nvPr/>
          </p:nvSpPr>
          <p:spPr>
            <a:xfrm>
              <a:off x="6698829" y="3803914"/>
              <a:ext cx="3906470" cy="2377440"/>
            </a:xfrm>
            <a:prstGeom prst="roundRect">
              <a:avLst>
                <a:gd name="adj" fmla="val 3609"/>
              </a:avLst>
            </a:prstGeom>
            <a:noFill/>
            <a:ln w="190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venir Next LT Pro" panose="020B0504020202020204" pitchFamily="34" charset="77"/>
              </a:endParaRPr>
            </a:p>
          </p:txBody>
        </p:sp>
        <p:sp>
          <p:nvSpPr>
            <p:cNvPr id="37" name="Rectangle: Diagonal Corners Rounded 36">
              <a:extLst>
                <a:ext uri="{FF2B5EF4-FFF2-40B4-BE49-F238E27FC236}">
                  <a16:creationId xmlns:a16="http://schemas.microsoft.com/office/drawing/2014/main" id="{218000E7-70EF-D642-BC94-0DAED8548E26}"/>
                </a:ext>
              </a:extLst>
            </p:cNvPr>
            <p:cNvSpPr/>
            <p:nvPr/>
          </p:nvSpPr>
          <p:spPr>
            <a:xfrm>
              <a:off x="7524651" y="6040559"/>
              <a:ext cx="2254827" cy="272415"/>
            </a:xfrm>
            <a:prstGeom prst="round2DiagRect">
              <a:avLst/>
            </a:prstGeom>
            <a:solidFill>
              <a:schemeClr val="bg1"/>
            </a:solidFill>
            <a:ln w="19050">
              <a:solidFill>
                <a:schemeClr val="accent3"/>
              </a:solidFill>
            </a:ln>
          </p:spPr>
          <p:txBody>
            <a:bodyPr wrap="square" rtlCol="0" anchor="ctr">
              <a:spAutoFit/>
            </a:bodyPr>
            <a:lstStyle/>
            <a:p>
              <a:pPr algn="ctr" defTabSz="914126">
                <a:defRPr/>
              </a:pPr>
              <a:r>
                <a:rPr lang="en-US" sz="1000" b="1" dirty="0">
                  <a:solidFill>
                    <a:srgbClr val="3A77A5"/>
                  </a:solidFill>
                  <a:latin typeface="Avenir Next LT Pro" panose="020B0504020202020204" pitchFamily="34" charset="77"/>
                </a:rPr>
                <a:t>SHARED TRUST ENVIRONMENT</a:t>
              </a:r>
            </a:p>
          </p:txBody>
        </p:sp>
      </p:grpSp>
      <p:sp>
        <p:nvSpPr>
          <p:cNvPr id="4" name="Rectangle: Rounded Corners 3">
            <a:extLst>
              <a:ext uri="{FF2B5EF4-FFF2-40B4-BE49-F238E27FC236}">
                <a16:creationId xmlns:a16="http://schemas.microsoft.com/office/drawing/2014/main" id="{E6AC9C0D-63B3-6841-A870-29FD88C9DAED}"/>
              </a:ext>
            </a:extLst>
          </p:cNvPr>
          <p:cNvSpPr/>
          <p:nvPr/>
        </p:nvSpPr>
        <p:spPr>
          <a:xfrm>
            <a:off x="870738" y="3829611"/>
            <a:ext cx="5304217" cy="2376821"/>
          </a:xfrm>
          <a:prstGeom prst="roundRect">
            <a:avLst>
              <a:gd name="adj" fmla="val 3971"/>
            </a:avLst>
          </a:prstGeom>
          <a:solidFill>
            <a:schemeClr val="lt1"/>
          </a:solidFill>
          <a:ln w="190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venir Next LT Pro" panose="020B0504020202020204" pitchFamily="34" charset="77"/>
            </a:endParaRPr>
          </a:p>
        </p:txBody>
      </p:sp>
      <p:sp>
        <p:nvSpPr>
          <p:cNvPr id="10" name="Rectangle: Rounded Corners 9">
            <a:extLst>
              <a:ext uri="{FF2B5EF4-FFF2-40B4-BE49-F238E27FC236}">
                <a16:creationId xmlns:a16="http://schemas.microsoft.com/office/drawing/2014/main" id="{2D018192-E736-6C41-9EA0-0E4951B2C121}"/>
              </a:ext>
            </a:extLst>
          </p:cNvPr>
          <p:cNvSpPr/>
          <p:nvPr/>
        </p:nvSpPr>
        <p:spPr>
          <a:xfrm>
            <a:off x="2561355" y="4387469"/>
            <a:ext cx="3382399" cy="1736908"/>
          </a:xfrm>
          <a:prstGeom prst="roundRect">
            <a:avLst>
              <a:gd name="adj" fmla="val 5234"/>
            </a:avLst>
          </a:prstGeom>
          <a:solidFill>
            <a:srgbClr val="80B1D6">
              <a:lumMod val="40000"/>
              <a:lumOff val="60000"/>
            </a:srgbClr>
          </a:solidFill>
          <a:ln w="19050" cap="flat" cmpd="sng" algn="ctr">
            <a:noFill/>
            <a:prstDash val="solid"/>
            <a:miter lim="800000"/>
          </a:ln>
          <a:effectLst>
            <a:outerShdw blurRad="76200" dir="18900000" sy="23000" kx="-1200000" algn="bl" rotWithShape="0">
              <a:prstClr val="black">
                <a:alpha val="15000"/>
              </a:prstClr>
            </a:outerShdw>
          </a:effectLst>
        </p:spPr>
        <p:txBody>
          <a:bodyPr rtlCol="0" anchor="t"/>
          <a:lstStyle/>
          <a:p>
            <a:pPr algn="r">
              <a:buClrTx/>
            </a:pPr>
            <a:endParaRPr lang="en-US" sz="1100" b="1">
              <a:solidFill>
                <a:srgbClr val="3A77A5"/>
              </a:solidFill>
              <a:latin typeface="Avenir Next LT Pro" panose="020B0504020202020204" pitchFamily="34" charset="77"/>
            </a:endParaRPr>
          </a:p>
        </p:txBody>
      </p:sp>
      <p:sp>
        <p:nvSpPr>
          <p:cNvPr id="7" name="Rectangle 6">
            <a:extLst>
              <a:ext uri="{FF2B5EF4-FFF2-40B4-BE49-F238E27FC236}">
                <a16:creationId xmlns:a16="http://schemas.microsoft.com/office/drawing/2014/main" id="{12C5D5B4-E8E6-A847-89A8-0014F6A34D7C}"/>
              </a:ext>
            </a:extLst>
          </p:cNvPr>
          <p:cNvSpPr/>
          <p:nvPr/>
        </p:nvSpPr>
        <p:spPr>
          <a:xfrm>
            <a:off x="2821961" y="4573070"/>
            <a:ext cx="1462659" cy="1096994"/>
          </a:xfrm>
          <a:prstGeom prst="rect">
            <a:avLst/>
          </a:prstGeom>
          <a:solidFill>
            <a:srgbClr val="80B1D6">
              <a:lumMod val="40000"/>
              <a:lumOff val="60000"/>
            </a:srgbClr>
          </a:solidFill>
          <a:ln w="12700" cap="flat" cmpd="sng" algn="ctr">
            <a:solidFill>
              <a:srgbClr val="FFFFFF"/>
            </a:solidFill>
            <a:prstDash val="solid"/>
            <a:miter lim="800000"/>
          </a:ln>
          <a:effectLst/>
        </p:spPr>
        <p:txBody>
          <a:bodyPr lIns="91416" tIns="91416" rIns="91416" bIns="91416" rtlCol="0" anchor="t"/>
          <a:lstStyle/>
          <a:p>
            <a:pPr algn="ctr">
              <a:buClrTx/>
            </a:pPr>
            <a:r>
              <a:rPr lang="en-US" sz="1000" b="1" dirty="0">
                <a:solidFill>
                  <a:srgbClr val="3A77A5"/>
                </a:solidFill>
                <a:latin typeface="Avenir Next LT Pro" panose="020B0504020202020204" pitchFamily="34" charset="77"/>
              </a:rPr>
              <a:t>STANDARDIZATION</a:t>
            </a:r>
          </a:p>
          <a:p>
            <a:pPr algn="ctr">
              <a:buClrTx/>
            </a:pPr>
            <a:r>
              <a:rPr lang="en-US" sz="1000" b="1" dirty="0">
                <a:solidFill>
                  <a:srgbClr val="3A77A5"/>
                </a:solidFill>
                <a:latin typeface="Avenir Next LT Pro" panose="020B0504020202020204" pitchFamily="34" charset="77"/>
              </a:rPr>
              <a:t>SERVICE</a:t>
            </a:r>
          </a:p>
        </p:txBody>
      </p:sp>
      <p:sp>
        <p:nvSpPr>
          <p:cNvPr id="19" name="Rectangle 18">
            <a:extLst>
              <a:ext uri="{FF2B5EF4-FFF2-40B4-BE49-F238E27FC236}">
                <a16:creationId xmlns:a16="http://schemas.microsoft.com/office/drawing/2014/main" id="{902178AD-75D5-654F-B410-8561CCC00F4C}"/>
              </a:ext>
            </a:extLst>
          </p:cNvPr>
          <p:cNvSpPr/>
          <p:nvPr/>
        </p:nvSpPr>
        <p:spPr>
          <a:xfrm>
            <a:off x="948871" y="4276372"/>
            <a:ext cx="1462659" cy="825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6" tIns="91416" rIns="91416" bIns="91416" rtlCol="0" anchor="t"/>
          <a:lstStyle/>
          <a:p>
            <a:pPr algn="ctr" defTabSz="914126">
              <a:defRPr/>
            </a:pPr>
            <a:r>
              <a:rPr lang="en-US" sz="1000" b="1" dirty="0">
                <a:solidFill>
                  <a:srgbClr val="3A77A5"/>
                </a:solidFill>
                <a:latin typeface="Avenir Next LT Pro" panose="020B0504020202020204" pitchFamily="34" charset="77"/>
              </a:rPr>
              <a:t>Patient Data </a:t>
            </a:r>
          </a:p>
          <a:p>
            <a:pPr algn="ctr" defTabSz="914126">
              <a:defRPr/>
            </a:pPr>
            <a:r>
              <a:rPr lang="en-US" sz="1000" b="1" dirty="0">
                <a:solidFill>
                  <a:srgbClr val="3A77A5"/>
                </a:solidFill>
                <a:latin typeface="Avenir Next LT Pro" panose="020B0504020202020204" pitchFamily="34" charset="77"/>
              </a:rPr>
              <a:t>Sources</a:t>
            </a:r>
          </a:p>
        </p:txBody>
      </p:sp>
      <p:cxnSp>
        <p:nvCxnSpPr>
          <p:cNvPr id="21" name="Straight Connector 11">
            <a:extLst>
              <a:ext uri="{FF2B5EF4-FFF2-40B4-BE49-F238E27FC236}">
                <a16:creationId xmlns:a16="http://schemas.microsoft.com/office/drawing/2014/main" id="{3D4F905B-B667-C44E-B1BB-BB6C0338DC4E}"/>
              </a:ext>
            </a:extLst>
          </p:cNvPr>
          <p:cNvCxnSpPr>
            <a:cxnSpLocks/>
          </p:cNvCxnSpPr>
          <p:nvPr/>
        </p:nvCxnSpPr>
        <p:spPr>
          <a:xfrm>
            <a:off x="2324092" y="5018020"/>
            <a:ext cx="457081" cy="0"/>
          </a:xfrm>
          <a:prstGeom prst="straightConnector1">
            <a:avLst/>
          </a:prstGeom>
          <a:ln w="50800" cap="flat" cmpd="sng">
            <a:solidFill>
              <a:schemeClr val="accent5">
                <a:lumMod val="75000"/>
              </a:schemeClr>
            </a:solidFill>
            <a:prstDash val="solid"/>
            <a:round/>
            <a:tailEnd type="triangle" w="med" len="sm"/>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247ACB2F-3C2C-48FB-AFF6-CD5B509907DF}"/>
              </a:ext>
            </a:extLst>
          </p:cNvPr>
          <p:cNvSpPr/>
          <p:nvPr/>
        </p:nvSpPr>
        <p:spPr>
          <a:xfrm>
            <a:off x="4297543" y="4581045"/>
            <a:ext cx="1462659" cy="1096994"/>
          </a:xfrm>
          <a:prstGeom prst="rect">
            <a:avLst/>
          </a:prstGeom>
          <a:solidFill>
            <a:srgbClr val="80B1D6">
              <a:lumMod val="40000"/>
              <a:lumOff val="60000"/>
            </a:srgbClr>
          </a:solidFill>
          <a:ln w="12700" cap="flat" cmpd="sng" algn="ctr">
            <a:solidFill>
              <a:srgbClr val="FFFFFF"/>
            </a:solidFill>
            <a:prstDash val="solid"/>
            <a:miter lim="800000"/>
          </a:ln>
          <a:effectLst/>
        </p:spPr>
        <p:txBody>
          <a:bodyPr lIns="91416" tIns="91416" rIns="91416" bIns="91416" rtlCol="0" anchor="t"/>
          <a:lstStyle/>
          <a:p>
            <a:pPr algn="ctr">
              <a:buClrTx/>
            </a:pPr>
            <a:r>
              <a:rPr lang="en-US" sz="1000" b="1" dirty="0">
                <a:solidFill>
                  <a:srgbClr val="3A77A5"/>
                </a:solidFill>
                <a:latin typeface="Avenir Next LT Pro" panose="020B0504020202020204" pitchFamily="34" charset="77"/>
              </a:rPr>
              <a:t>DATA MANAGEMENT </a:t>
            </a:r>
          </a:p>
          <a:p>
            <a:pPr algn="ctr">
              <a:buClrTx/>
            </a:pPr>
            <a:r>
              <a:rPr lang="en-US" sz="1000" b="1" dirty="0">
                <a:solidFill>
                  <a:srgbClr val="3A77A5"/>
                </a:solidFill>
                <a:latin typeface="Avenir Next LT Pro" panose="020B0504020202020204" pitchFamily="34" charset="77"/>
              </a:rPr>
              <a:t>SERVICE</a:t>
            </a:r>
          </a:p>
        </p:txBody>
      </p:sp>
      <p:sp>
        <p:nvSpPr>
          <p:cNvPr id="73" name="Rectangle 72">
            <a:extLst>
              <a:ext uri="{FF2B5EF4-FFF2-40B4-BE49-F238E27FC236}">
                <a16:creationId xmlns:a16="http://schemas.microsoft.com/office/drawing/2014/main" id="{E266624C-112B-4C16-BCC6-FAC3880A7703}"/>
              </a:ext>
            </a:extLst>
          </p:cNvPr>
          <p:cNvSpPr/>
          <p:nvPr/>
        </p:nvSpPr>
        <p:spPr>
          <a:xfrm>
            <a:off x="8667838" y="4719531"/>
            <a:ext cx="1462659" cy="1096994"/>
          </a:xfrm>
          <a:prstGeom prst="rect">
            <a:avLst/>
          </a:prstGeom>
          <a:solidFill>
            <a:srgbClr val="80B1D6">
              <a:lumMod val="40000"/>
              <a:lumOff val="60000"/>
            </a:srgbClr>
          </a:solidFill>
          <a:ln w="12700" cap="flat" cmpd="sng" algn="ctr">
            <a:solidFill>
              <a:srgbClr val="FFFFFF"/>
            </a:solidFill>
            <a:prstDash val="solid"/>
            <a:miter lim="800000"/>
          </a:ln>
          <a:effectLst/>
        </p:spPr>
        <p:txBody>
          <a:bodyPr lIns="91416" tIns="91416" rIns="91416" bIns="91416" rtlCol="0" anchor="t"/>
          <a:lstStyle/>
          <a:p>
            <a:pPr algn="ctr">
              <a:buClrTx/>
            </a:pPr>
            <a:r>
              <a:rPr lang="en-US" sz="1000" b="1" dirty="0">
                <a:solidFill>
                  <a:srgbClr val="3A77A5"/>
                </a:solidFill>
                <a:latin typeface="Avenir Next LT Pro" panose="020B0504020202020204" pitchFamily="34" charset="77"/>
              </a:rPr>
              <a:t>PURCHASED APPLICATIONS</a:t>
            </a:r>
          </a:p>
        </p:txBody>
      </p:sp>
      <p:sp>
        <p:nvSpPr>
          <p:cNvPr id="84" name="Rectangle: Diagonal Corners Rounded 83">
            <a:extLst>
              <a:ext uri="{FF2B5EF4-FFF2-40B4-BE49-F238E27FC236}">
                <a16:creationId xmlns:a16="http://schemas.microsoft.com/office/drawing/2014/main" id="{4A3038D6-809E-4F3C-B228-B4DE4C733C83}"/>
              </a:ext>
            </a:extLst>
          </p:cNvPr>
          <p:cNvSpPr/>
          <p:nvPr/>
        </p:nvSpPr>
        <p:spPr>
          <a:xfrm>
            <a:off x="6911212" y="4091075"/>
            <a:ext cx="3382398" cy="306387"/>
          </a:xfrm>
          <a:prstGeom prst="round2Diag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126">
              <a:defRPr/>
            </a:pPr>
            <a:r>
              <a:rPr lang="en-US" sz="1200" b="1" dirty="0">
                <a:solidFill>
                  <a:srgbClr val="FFC53A"/>
                </a:solidFill>
                <a:latin typeface="Avenir Next LT Pro" panose="020B0504020202020204" pitchFamily="34" charset="77"/>
              </a:rPr>
              <a:t>APPLICATION  PLATFORM</a:t>
            </a:r>
          </a:p>
        </p:txBody>
      </p:sp>
      <p:grpSp>
        <p:nvGrpSpPr>
          <p:cNvPr id="123" name="Group 122">
            <a:extLst>
              <a:ext uri="{FF2B5EF4-FFF2-40B4-BE49-F238E27FC236}">
                <a16:creationId xmlns:a16="http://schemas.microsoft.com/office/drawing/2014/main" id="{00C77C2B-4D5C-4197-95BB-3A5BEAFF3A8F}"/>
              </a:ext>
            </a:extLst>
          </p:cNvPr>
          <p:cNvGrpSpPr>
            <a:grpSpLocks noChangeAspect="1"/>
          </p:cNvGrpSpPr>
          <p:nvPr/>
        </p:nvGrpSpPr>
        <p:grpSpPr>
          <a:xfrm>
            <a:off x="4428224" y="5146627"/>
            <a:ext cx="1166034" cy="457081"/>
            <a:chOff x="4573348" y="5178424"/>
            <a:chExt cx="981262" cy="384651"/>
          </a:xfrm>
          <a:solidFill>
            <a:srgbClr val="0070C0"/>
          </a:solidFill>
        </p:grpSpPr>
        <p:pic>
          <p:nvPicPr>
            <p:cNvPr id="59" name="Graphic 58">
              <a:extLst>
                <a:ext uri="{FF2B5EF4-FFF2-40B4-BE49-F238E27FC236}">
                  <a16:creationId xmlns:a16="http://schemas.microsoft.com/office/drawing/2014/main" id="{6639B3F3-E742-48C0-818E-DFCCFBD0C95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3348" y="5184173"/>
              <a:ext cx="295729" cy="378902"/>
            </a:xfrm>
            <a:prstGeom prst="rect">
              <a:avLst/>
            </a:prstGeom>
          </p:spPr>
        </p:pic>
        <p:pic>
          <p:nvPicPr>
            <p:cNvPr id="92" name="Graphic 91">
              <a:extLst>
                <a:ext uri="{FF2B5EF4-FFF2-40B4-BE49-F238E27FC236}">
                  <a16:creationId xmlns:a16="http://schemas.microsoft.com/office/drawing/2014/main" id="{4CAD85A7-1529-4448-80B6-24B41657FFD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6115" y="5178424"/>
              <a:ext cx="295729" cy="378902"/>
            </a:xfrm>
            <a:prstGeom prst="rect">
              <a:avLst/>
            </a:prstGeom>
          </p:spPr>
        </p:pic>
        <p:pic>
          <p:nvPicPr>
            <p:cNvPr id="93" name="Graphic 92">
              <a:extLst>
                <a:ext uri="{FF2B5EF4-FFF2-40B4-BE49-F238E27FC236}">
                  <a16:creationId xmlns:a16="http://schemas.microsoft.com/office/drawing/2014/main" id="{B83ADCB2-C77E-4A8F-BFBE-774A7E799CE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58881" y="5178424"/>
              <a:ext cx="295729" cy="378902"/>
            </a:xfrm>
            <a:prstGeom prst="rect">
              <a:avLst/>
            </a:prstGeom>
          </p:spPr>
        </p:pic>
      </p:grpSp>
      <p:sp>
        <p:nvSpPr>
          <p:cNvPr id="165" name="Rectangle 164">
            <a:extLst>
              <a:ext uri="{FF2B5EF4-FFF2-40B4-BE49-F238E27FC236}">
                <a16:creationId xmlns:a16="http://schemas.microsoft.com/office/drawing/2014/main" id="{C938B8A3-1F45-4D83-83FF-95A43CECE7FB}"/>
              </a:ext>
            </a:extLst>
          </p:cNvPr>
          <p:cNvSpPr/>
          <p:nvPr/>
        </p:nvSpPr>
        <p:spPr>
          <a:xfrm>
            <a:off x="7179332" y="4719830"/>
            <a:ext cx="1462659" cy="1096994"/>
          </a:xfrm>
          <a:prstGeom prst="rect">
            <a:avLst/>
          </a:prstGeom>
          <a:solidFill>
            <a:srgbClr val="80B1D6">
              <a:lumMod val="40000"/>
              <a:lumOff val="60000"/>
            </a:srgbClr>
          </a:solidFill>
          <a:ln w="12700" cap="flat" cmpd="sng" algn="ctr">
            <a:solidFill>
              <a:srgbClr val="FFFFFF"/>
            </a:solidFill>
            <a:prstDash val="solid"/>
            <a:miter lim="800000"/>
          </a:ln>
          <a:effectLst/>
        </p:spPr>
        <p:txBody>
          <a:bodyPr lIns="91416" tIns="91416" rIns="91416" bIns="91416" rtlCol="0" anchor="t"/>
          <a:lstStyle/>
          <a:p>
            <a:pPr algn="ctr">
              <a:buClrTx/>
            </a:pPr>
            <a:r>
              <a:rPr lang="en-US" sz="1000" b="1" dirty="0">
                <a:solidFill>
                  <a:srgbClr val="3A77A5"/>
                </a:solidFill>
                <a:latin typeface="Avenir Next LT Pro" panose="020B0504020202020204" pitchFamily="34" charset="77"/>
              </a:rPr>
              <a:t>INTERNAL APPLICATIONS</a:t>
            </a:r>
          </a:p>
        </p:txBody>
      </p:sp>
      <p:sp>
        <p:nvSpPr>
          <p:cNvPr id="68" name="Rectangle: Rounded Corners 67">
            <a:extLst>
              <a:ext uri="{FF2B5EF4-FFF2-40B4-BE49-F238E27FC236}">
                <a16:creationId xmlns:a16="http://schemas.microsoft.com/office/drawing/2014/main" id="{488C902A-E16A-42ED-B256-AEF07742CDAB}"/>
              </a:ext>
            </a:extLst>
          </p:cNvPr>
          <p:cNvSpPr/>
          <p:nvPr/>
        </p:nvSpPr>
        <p:spPr>
          <a:xfrm>
            <a:off x="534906" y="1746965"/>
            <a:ext cx="3382399" cy="1736908"/>
          </a:xfrm>
          <a:prstGeom prst="roundRect">
            <a:avLst>
              <a:gd name="adj" fmla="val 4021"/>
            </a:avLst>
          </a:prstGeom>
          <a:solidFill>
            <a:srgbClr val="80B1D6">
              <a:lumMod val="40000"/>
              <a:lumOff val="60000"/>
            </a:srgbClr>
          </a:solidFill>
          <a:ln w="19050" cap="flat" cmpd="sng" algn="ctr">
            <a:noFill/>
            <a:prstDash val="solid"/>
            <a:miter lim="800000"/>
          </a:ln>
          <a:effectLst>
            <a:outerShdw blurRad="76200" dir="18900000" sy="23000" kx="-1200000" algn="bl" rotWithShape="0">
              <a:prstClr val="black">
                <a:alpha val="15000"/>
              </a:prstClr>
            </a:outerShdw>
          </a:effectLst>
        </p:spPr>
        <p:txBody>
          <a:bodyPr rtlCol="0" anchor="t"/>
          <a:lstStyle/>
          <a:p>
            <a:pPr algn="r">
              <a:buClrTx/>
            </a:pPr>
            <a:r>
              <a:rPr lang="en-US" sz="1100" b="1" dirty="0">
                <a:solidFill>
                  <a:srgbClr val="3A77A5"/>
                </a:solidFill>
                <a:latin typeface="Avenir Next LT Pro" panose="020B0504020202020204" pitchFamily="34" charset="77"/>
              </a:rPr>
              <a:t> </a:t>
            </a:r>
          </a:p>
        </p:txBody>
      </p:sp>
      <p:sp>
        <p:nvSpPr>
          <p:cNvPr id="85" name="Rectangle: Diagonal Corners Rounded 84">
            <a:extLst>
              <a:ext uri="{FF2B5EF4-FFF2-40B4-BE49-F238E27FC236}">
                <a16:creationId xmlns:a16="http://schemas.microsoft.com/office/drawing/2014/main" id="{79D1F7AC-01DF-4A0E-BF1B-3A3DD95F630B}"/>
              </a:ext>
            </a:extLst>
          </p:cNvPr>
          <p:cNvSpPr/>
          <p:nvPr/>
        </p:nvSpPr>
        <p:spPr>
          <a:xfrm>
            <a:off x="534906" y="1646239"/>
            <a:ext cx="3382399" cy="306387"/>
          </a:xfrm>
          <a:prstGeom prst="round2Diag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126">
              <a:defRPr/>
            </a:pPr>
            <a:r>
              <a:rPr lang="en-US" sz="1200" b="1" dirty="0">
                <a:solidFill>
                  <a:srgbClr val="FFC53A"/>
                </a:solidFill>
                <a:latin typeface="Avenir Next LT Pro" panose="020B0504020202020204" pitchFamily="34" charset="77"/>
              </a:rPr>
              <a:t> STANDARDIZATION &amp; POLICY</a:t>
            </a:r>
          </a:p>
        </p:txBody>
      </p:sp>
      <p:sp>
        <p:nvSpPr>
          <p:cNvPr id="53" name="Rectangle 52">
            <a:extLst>
              <a:ext uri="{FF2B5EF4-FFF2-40B4-BE49-F238E27FC236}">
                <a16:creationId xmlns:a16="http://schemas.microsoft.com/office/drawing/2014/main" id="{ECE8B714-E3F8-45B7-84CD-3BE67D2B8397}"/>
              </a:ext>
            </a:extLst>
          </p:cNvPr>
          <p:cNvSpPr/>
          <p:nvPr/>
        </p:nvSpPr>
        <p:spPr>
          <a:xfrm>
            <a:off x="1275426" y="1719929"/>
            <a:ext cx="1188410" cy="870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100">
              <a:solidFill>
                <a:srgbClr val="3A77A5"/>
              </a:solidFill>
              <a:latin typeface="Avenir Next LT Pro" panose="020B0504020202020204" pitchFamily="34" charset="77"/>
            </a:endParaRPr>
          </a:p>
        </p:txBody>
      </p:sp>
      <p:sp>
        <p:nvSpPr>
          <p:cNvPr id="82" name="Rounded Rectangle 7">
            <a:extLst>
              <a:ext uri="{FF2B5EF4-FFF2-40B4-BE49-F238E27FC236}">
                <a16:creationId xmlns:a16="http://schemas.microsoft.com/office/drawing/2014/main" id="{8B88DEA9-06E8-4EC4-834C-1E4E8F19E85A}"/>
              </a:ext>
            </a:extLst>
          </p:cNvPr>
          <p:cNvSpPr/>
          <p:nvPr/>
        </p:nvSpPr>
        <p:spPr>
          <a:xfrm>
            <a:off x="753538" y="2157408"/>
            <a:ext cx="1462659" cy="1096994"/>
          </a:xfrm>
          <a:prstGeom prst="rect">
            <a:avLst/>
          </a:prstGeom>
          <a:solidFill>
            <a:srgbClr val="80B1D6">
              <a:lumMod val="40000"/>
              <a:lumOff val="60000"/>
            </a:srgbClr>
          </a:solidFill>
          <a:ln w="12700" cap="flat" cmpd="sng" algn="ctr">
            <a:solidFill>
              <a:srgbClr val="FFFFFF"/>
            </a:solidFill>
            <a:prstDash val="solid"/>
            <a:miter lim="800000"/>
          </a:ln>
          <a:effectLst/>
        </p:spPr>
        <p:txBody>
          <a:bodyPr lIns="91416" tIns="91416" rIns="91416" bIns="91416" rtlCol="0" anchor="t"/>
          <a:lstStyle/>
          <a:p>
            <a:pPr algn="ctr">
              <a:buClrTx/>
            </a:pPr>
            <a:r>
              <a:rPr lang="en-US" sz="1000" b="1" dirty="0">
                <a:solidFill>
                  <a:srgbClr val="3A77A5"/>
                </a:solidFill>
                <a:latin typeface="Avenir Next LT Pro" panose="020B0504020202020204" pitchFamily="34" charset="77"/>
              </a:rPr>
              <a:t>MODEL DEV. SERVICES</a:t>
            </a:r>
          </a:p>
        </p:txBody>
      </p:sp>
      <p:sp>
        <p:nvSpPr>
          <p:cNvPr id="83" name="Rounded Rectangle 7">
            <a:extLst>
              <a:ext uri="{FF2B5EF4-FFF2-40B4-BE49-F238E27FC236}">
                <a16:creationId xmlns:a16="http://schemas.microsoft.com/office/drawing/2014/main" id="{D7FC0138-337F-4FA1-A745-732AC6018F27}"/>
              </a:ext>
            </a:extLst>
          </p:cNvPr>
          <p:cNvSpPr/>
          <p:nvPr/>
        </p:nvSpPr>
        <p:spPr>
          <a:xfrm>
            <a:off x="2210477" y="2157408"/>
            <a:ext cx="1462659" cy="1096994"/>
          </a:xfrm>
          <a:prstGeom prst="rect">
            <a:avLst/>
          </a:prstGeom>
          <a:solidFill>
            <a:srgbClr val="80B1D6">
              <a:lumMod val="40000"/>
              <a:lumOff val="60000"/>
            </a:srgbClr>
          </a:solidFill>
          <a:ln w="12700" cap="flat" cmpd="sng" algn="ctr">
            <a:solidFill>
              <a:srgbClr val="FFFFFF"/>
            </a:solidFill>
            <a:prstDash val="solid"/>
            <a:miter lim="800000"/>
          </a:ln>
          <a:effectLst/>
        </p:spPr>
        <p:txBody>
          <a:bodyPr lIns="91416" tIns="91416" rIns="91416" bIns="91416" rtlCol="0" anchor="t"/>
          <a:lstStyle/>
          <a:p>
            <a:pPr algn="ctr">
              <a:buClrTx/>
            </a:pPr>
            <a:r>
              <a:rPr lang="en-US" sz="1000" b="1" dirty="0">
                <a:solidFill>
                  <a:srgbClr val="3A77A5"/>
                </a:solidFill>
                <a:latin typeface="Avenir Next LT Pro" panose="020B0504020202020204" pitchFamily="34" charset="77"/>
              </a:rPr>
              <a:t>Open</a:t>
            </a:r>
          </a:p>
          <a:p>
            <a:pPr algn="ctr">
              <a:buClrTx/>
            </a:pPr>
            <a:r>
              <a:rPr lang="en-US" sz="1000" b="1" dirty="0">
                <a:solidFill>
                  <a:srgbClr val="3A77A5"/>
                </a:solidFill>
                <a:latin typeface="Avenir Next LT Pro" panose="020B0504020202020204" pitchFamily="34" charset="77"/>
              </a:rPr>
              <a:t> STANDARD</a:t>
            </a:r>
          </a:p>
        </p:txBody>
      </p:sp>
      <p:pic>
        <p:nvPicPr>
          <p:cNvPr id="15" name="Picture 14" descr="Shape&#10;&#10;Description automatically generated with low confidence">
            <a:extLst>
              <a:ext uri="{FF2B5EF4-FFF2-40B4-BE49-F238E27FC236}">
                <a16:creationId xmlns:a16="http://schemas.microsoft.com/office/drawing/2014/main" id="{69AC5BE7-E543-4A35-BD3D-FA836347471D}"/>
              </a:ext>
            </a:extLst>
          </p:cNvPr>
          <p:cNvPicPr>
            <a:picLocks noChangeAspect="1"/>
          </p:cNvPicPr>
          <p:nvPr/>
        </p:nvPicPr>
        <p:blipFill>
          <a:blip r:embed="rId4" cstate="screen">
            <a:duotone>
              <a:srgbClr val="80B1D6">
                <a:shade val="45000"/>
                <a:satMod val="135000"/>
              </a:srgbClr>
              <a:prstClr val="white"/>
            </a:duotone>
            <a:extLst>
              <a:ext uri="{28A0092B-C50C-407E-A947-70E740481C1C}">
                <a14:useLocalDpi xmlns:a14="http://schemas.microsoft.com/office/drawing/2010/main"/>
              </a:ext>
            </a:extLst>
          </a:blip>
          <a:stretch>
            <a:fillRect/>
          </a:stretch>
        </p:blipFill>
        <p:spPr>
          <a:xfrm>
            <a:off x="1184760" y="2622702"/>
            <a:ext cx="613900" cy="548497"/>
          </a:xfrm>
          <a:prstGeom prst="rect">
            <a:avLst/>
          </a:prstGeom>
        </p:spPr>
      </p:pic>
      <p:cxnSp>
        <p:nvCxnSpPr>
          <p:cNvPr id="17" name="Straight Arrow Connector 16">
            <a:extLst>
              <a:ext uri="{FF2B5EF4-FFF2-40B4-BE49-F238E27FC236}">
                <a16:creationId xmlns:a16="http://schemas.microsoft.com/office/drawing/2014/main" id="{3C1F7916-84B9-47A6-AD82-8F02B8B5C954}"/>
              </a:ext>
            </a:extLst>
          </p:cNvPr>
          <p:cNvCxnSpPr>
            <a:cxnSpLocks/>
          </p:cNvCxnSpPr>
          <p:nvPr/>
        </p:nvCxnSpPr>
        <p:spPr>
          <a:xfrm flipV="1">
            <a:off x="7511121" y="2480033"/>
            <a:ext cx="645542" cy="150"/>
          </a:xfrm>
          <a:prstGeom prst="straightConnector1">
            <a:avLst/>
          </a:prstGeom>
          <a:ln w="50800" cap="flat" cmpd="sng">
            <a:solidFill>
              <a:schemeClr val="accent5">
                <a:lumMod val="75000"/>
              </a:schemeClr>
            </a:solidFill>
            <a:prstDash val="solid"/>
            <a:round/>
            <a:tailEnd type="triangle" w="med" len="sm"/>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5B86E2BF-911C-41E2-A892-9B4A9113EE6A}"/>
              </a:ext>
            </a:extLst>
          </p:cNvPr>
          <p:cNvCxnSpPr>
            <a:cxnSpLocks/>
            <a:endCxn id="84" idx="3"/>
          </p:cNvCxnSpPr>
          <p:nvPr/>
        </p:nvCxnSpPr>
        <p:spPr>
          <a:xfrm rot="5400000">
            <a:off x="8541669" y="2661388"/>
            <a:ext cx="1490430" cy="1368944"/>
          </a:xfrm>
          <a:prstGeom prst="curvedConnector3">
            <a:avLst>
              <a:gd name="adj1" fmla="val 50000"/>
            </a:avLst>
          </a:prstGeom>
          <a:ln w="50800" cap="flat" cmpd="sng">
            <a:solidFill>
              <a:schemeClr val="accent5">
                <a:lumMod val="75000"/>
              </a:schemeClr>
            </a:solidFill>
            <a:prstDash val="solid"/>
            <a:round/>
            <a:tailEnd type="triangle" w="med" len="sm"/>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9C72E31-39F5-4160-9625-3BE4D6B6B74D}"/>
              </a:ext>
            </a:extLst>
          </p:cNvPr>
          <p:cNvCxnSpPr>
            <a:cxnSpLocks/>
            <a:stCxn id="68" idx="2"/>
            <a:endCxn id="42" idx="3"/>
          </p:cNvCxnSpPr>
          <p:nvPr/>
        </p:nvCxnSpPr>
        <p:spPr>
          <a:xfrm rot="16200000" flipH="1">
            <a:off x="2942821" y="2767158"/>
            <a:ext cx="607201" cy="2040630"/>
          </a:xfrm>
          <a:prstGeom prst="curvedConnector3">
            <a:avLst>
              <a:gd name="adj1" fmla="val 50000"/>
            </a:avLst>
          </a:prstGeom>
          <a:ln w="50800" cap="flat" cmpd="sng">
            <a:solidFill>
              <a:schemeClr val="accent5">
                <a:lumMod val="75000"/>
              </a:schemeClr>
            </a:solidFill>
            <a:prstDash val="solid"/>
            <a:round/>
            <a:tailEnd type="triangle" w="med" len="sm"/>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42" name="Rectangle: Diagonal Corners Rounded 41">
            <a:extLst>
              <a:ext uri="{FF2B5EF4-FFF2-40B4-BE49-F238E27FC236}">
                <a16:creationId xmlns:a16="http://schemas.microsoft.com/office/drawing/2014/main" id="{8E004730-CC29-984D-BF51-BA37AB073C62}"/>
              </a:ext>
            </a:extLst>
          </p:cNvPr>
          <p:cNvSpPr/>
          <p:nvPr/>
        </p:nvSpPr>
        <p:spPr>
          <a:xfrm>
            <a:off x="2575534" y="4091075"/>
            <a:ext cx="3382400" cy="306387"/>
          </a:xfrm>
          <a:prstGeom prst="round2Diag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126">
              <a:defRPr/>
            </a:pPr>
            <a:r>
              <a:rPr lang="en-US" sz="1200" b="1" dirty="0">
                <a:solidFill>
                  <a:srgbClr val="FFC53A"/>
                </a:solidFill>
                <a:latin typeface="Avenir Next LT Pro" panose="020B0504020202020204" pitchFamily="34" charset="77"/>
              </a:rPr>
              <a:t>  INTEROPERABILITY  PLATFORM</a:t>
            </a:r>
          </a:p>
        </p:txBody>
      </p:sp>
      <p:sp>
        <p:nvSpPr>
          <p:cNvPr id="86" name="Rectangle: Diagonal Corners Rounded 85">
            <a:extLst>
              <a:ext uri="{FF2B5EF4-FFF2-40B4-BE49-F238E27FC236}">
                <a16:creationId xmlns:a16="http://schemas.microsoft.com/office/drawing/2014/main" id="{7FFFE154-AD26-49AC-98E0-75F2E5A17870}"/>
              </a:ext>
            </a:extLst>
          </p:cNvPr>
          <p:cNvSpPr/>
          <p:nvPr/>
        </p:nvSpPr>
        <p:spPr>
          <a:xfrm>
            <a:off x="4356742" y="1646239"/>
            <a:ext cx="3382398" cy="306387"/>
          </a:xfrm>
          <a:prstGeom prst="round2Diag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126">
              <a:defRPr/>
            </a:pPr>
            <a:r>
              <a:rPr lang="en-US" sz="1200" b="1" dirty="0">
                <a:solidFill>
                  <a:srgbClr val="FFC53A"/>
                </a:solidFill>
                <a:latin typeface="Avenir Next LT Pro" panose="020B0504020202020204" pitchFamily="34" charset="77"/>
              </a:rPr>
              <a:t>DEVELOPMENT LAB (sandbox)</a:t>
            </a:r>
          </a:p>
        </p:txBody>
      </p:sp>
      <p:sp>
        <p:nvSpPr>
          <p:cNvPr id="74" name="Rounded Rectangle 7">
            <a:extLst>
              <a:ext uri="{FF2B5EF4-FFF2-40B4-BE49-F238E27FC236}">
                <a16:creationId xmlns:a16="http://schemas.microsoft.com/office/drawing/2014/main" id="{1B8AE91F-36C4-43A9-8FBF-01F83D777260}"/>
              </a:ext>
            </a:extLst>
          </p:cNvPr>
          <p:cNvSpPr/>
          <p:nvPr/>
        </p:nvSpPr>
        <p:spPr>
          <a:xfrm>
            <a:off x="4596147" y="2157408"/>
            <a:ext cx="1462659" cy="1096994"/>
          </a:xfrm>
          <a:prstGeom prst="rect">
            <a:avLst/>
          </a:prstGeom>
          <a:solidFill>
            <a:srgbClr val="80B1D6">
              <a:lumMod val="40000"/>
              <a:lumOff val="60000"/>
            </a:srgbClr>
          </a:solidFill>
          <a:ln w="12700" cap="flat" cmpd="sng" algn="ctr">
            <a:solidFill>
              <a:srgbClr val="FFFFFF"/>
            </a:solidFill>
            <a:prstDash val="solid"/>
            <a:miter lim="800000"/>
          </a:ln>
          <a:effectLst/>
        </p:spPr>
        <p:txBody>
          <a:bodyPr lIns="91416" tIns="91416" rIns="91416" bIns="91416" rtlCol="0" anchor="t"/>
          <a:lstStyle/>
          <a:p>
            <a:pPr algn="ctr">
              <a:buClrTx/>
            </a:pPr>
            <a:r>
              <a:rPr lang="en-US" sz="1000" b="1" dirty="0">
                <a:solidFill>
                  <a:srgbClr val="3A77A5"/>
                </a:solidFill>
                <a:latin typeface="Avenir Next LT Pro" panose="020B0504020202020204" pitchFamily="34" charset="77"/>
              </a:rPr>
              <a:t>ENGAGEMENT SERVICES</a:t>
            </a:r>
          </a:p>
        </p:txBody>
      </p:sp>
      <p:pic>
        <p:nvPicPr>
          <p:cNvPr id="28" name="Graphic 27">
            <a:extLst>
              <a:ext uri="{FF2B5EF4-FFF2-40B4-BE49-F238E27FC236}">
                <a16:creationId xmlns:a16="http://schemas.microsoft.com/office/drawing/2014/main" id="{51F1BBF5-C312-4E2C-BC67-1AC0C3BD094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19612" y="2670338"/>
            <a:ext cx="576044" cy="463645"/>
          </a:xfrm>
          <a:prstGeom prst="rect">
            <a:avLst/>
          </a:prstGeom>
        </p:spPr>
      </p:pic>
      <p:sp>
        <p:nvSpPr>
          <p:cNvPr id="60" name="Rectangle: Rounded Corners 59">
            <a:extLst>
              <a:ext uri="{FF2B5EF4-FFF2-40B4-BE49-F238E27FC236}">
                <a16:creationId xmlns:a16="http://schemas.microsoft.com/office/drawing/2014/main" id="{07860F3D-2DC4-4B4C-ACE3-7B5A99A60B5C}"/>
              </a:ext>
            </a:extLst>
          </p:cNvPr>
          <p:cNvSpPr/>
          <p:nvPr/>
        </p:nvSpPr>
        <p:spPr>
          <a:xfrm>
            <a:off x="8178580" y="1746965"/>
            <a:ext cx="3382399" cy="1736908"/>
          </a:xfrm>
          <a:prstGeom prst="roundRect">
            <a:avLst>
              <a:gd name="adj" fmla="val 4788"/>
            </a:avLst>
          </a:prstGeom>
          <a:solidFill>
            <a:srgbClr val="80B1D6">
              <a:lumMod val="40000"/>
              <a:lumOff val="60000"/>
            </a:srgbClr>
          </a:solidFill>
          <a:ln w="19050" cap="flat" cmpd="sng" algn="ctr">
            <a:noFill/>
            <a:prstDash val="solid"/>
            <a:miter lim="800000"/>
          </a:ln>
          <a:effectLst>
            <a:outerShdw blurRad="76200" dir="18900000" sy="23000" kx="-1200000" algn="bl" rotWithShape="0">
              <a:prstClr val="black">
                <a:alpha val="15000"/>
              </a:prstClr>
            </a:outerShdw>
          </a:effectLst>
        </p:spPr>
        <p:txBody>
          <a:bodyPr rtlCol="0" anchor="t"/>
          <a:lstStyle/>
          <a:p>
            <a:pPr algn="r">
              <a:buClrTx/>
            </a:pPr>
            <a:endParaRPr lang="en-US" sz="1100" b="1" dirty="0">
              <a:solidFill>
                <a:srgbClr val="3A77A5"/>
              </a:solidFill>
              <a:latin typeface="Avenir Next LT Pro" panose="020B0504020202020204" pitchFamily="34" charset="77"/>
            </a:endParaRPr>
          </a:p>
        </p:txBody>
      </p:sp>
      <p:sp>
        <p:nvSpPr>
          <p:cNvPr id="61" name="Rectangle: Diagonal Corners Rounded 60">
            <a:extLst>
              <a:ext uri="{FF2B5EF4-FFF2-40B4-BE49-F238E27FC236}">
                <a16:creationId xmlns:a16="http://schemas.microsoft.com/office/drawing/2014/main" id="{600F56E8-72C1-46D3-8110-4E92FA69509F}"/>
              </a:ext>
            </a:extLst>
          </p:cNvPr>
          <p:cNvSpPr/>
          <p:nvPr/>
        </p:nvSpPr>
        <p:spPr>
          <a:xfrm>
            <a:off x="8178577" y="1646239"/>
            <a:ext cx="3382398" cy="306387"/>
          </a:xfrm>
          <a:prstGeom prst="round2Diag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914126">
              <a:defRPr/>
            </a:pPr>
            <a:r>
              <a:rPr lang="en-US" sz="1200" b="1" dirty="0">
                <a:solidFill>
                  <a:srgbClr val="FFC53A"/>
                </a:solidFill>
                <a:latin typeface="Avenir Next LT Pro" panose="020B0504020202020204" pitchFamily="34" charset="77"/>
              </a:rPr>
              <a:t> MARKETPLACE</a:t>
            </a:r>
          </a:p>
        </p:txBody>
      </p:sp>
      <p:sp>
        <p:nvSpPr>
          <p:cNvPr id="8" name="Rectangle 7">
            <a:extLst>
              <a:ext uri="{FF2B5EF4-FFF2-40B4-BE49-F238E27FC236}">
                <a16:creationId xmlns:a16="http://schemas.microsoft.com/office/drawing/2014/main" id="{6B6566D5-1375-4778-9B22-DEE1AC48C426}"/>
              </a:ext>
            </a:extLst>
          </p:cNvPr>
          <p:cNvSpPr/>
          <p:nvPr/>
        </p:nvSpPr>
        <p:spPr>
          <a:xfrm>
            <a:off x="8395937" y="2157408"/>
            <a:ext cx="1462659" cy="1096994"/>
          </a:xfrm>
          <a:prstGeom prst="rect">
            <a:avLst/>
          </a:prstGeom>
          <a:solidFill>
            <a:srgbClr val="80B1D6">
              <a:lumMod val="40000"/>
              <a:lumOff val="60000"/>
            </a:srgbClr>
          </a:solidFill>
          <a:ln w="12700" cap="flat" cmpd="sng" algn="ctr">
            <a:solidFill>
              <a:srgbClr val="FFFFFF"/>
            </a:solidFill>
            <a:prstDash val="solid"/>
            <a:miter lim="800000"/>
          </a:ln>
          <a:effectLst/>
        </p:spPr>
        <p:txBody>
          <a:bodyPr lIns="91416" tIns="91416" rIns="91416" bIns="91416" rtlCol="0" anchor="t"/>
          <a:lstStyle/>
          <a:p>
            <a:pPr algn="ctr">
              <a:buClrTx/>
            </a:pPr>
            <a:r>
              <a:rPr lang="en-US" sz="1000" b="1" dirty="0">
                <a:solidFill>
                  <a:srgbClr val="3A77A5"/>
                </a:solidFill>
                <a:latin typeface="Avenir Next LT Pro" panose="020B0504020202020204" pitchFamily="34" charset="77"/>
              </a:rPr>
              <a:t>Compliance CERTIFICATION</a:t>
            </a:r>
          </a:p>
        </p:txBody>
      </p:sp>
      <p:pic>
        <p:nvPicPr>
          <p:cNvPr id="106" name="Picture 105" descr="Shape&#10;&#10;Description automatically generated with low confidence">
            <a:extLst>
              <a:ext uri="{FF2B5EF4-FFF2-40B4-BE49-F238E27FC236}">
                <a16:creationId xmlns:a16="http://schemas.microsoft.com/office/drawing/2014/main" id="{E4AD0F65-3F4E-49F0-BDF3-3E686B8D9125}"/>
              </a:ext>
            </a:extLst>
          </p:cNvPr>
          <p:cNvPicPr>
            <a:picLocks noChangeAspect="1"/>
          </p:cNvPicPr>
          <p:nvPr/>
        </p:nvPicPr>
        <p:blipFill>
          <a:blip r:embed="rId6" cstate="screen">
            <a:duotone>
              <a:srgbClr val="80B1D6">
                <a:shade val="45000"/>
                <a:satMod val="135000"/>
              </a:srgbClr>
              <a:prstClr val="white"/>
            </a:duotone>
            <a:extLst>
              <a:ext uri="{28A0092B-C50C-407E-A947-70E740481C1C}">
                <a14:useLocalDpi xmlns:a14="http://schemas.microsoft.com/office/drawing/2010/main"/>
              </a:ext>
            </a:extLst>
          </a:blip>
          <a:stretch>
            <a:fillRect/>
          </a:stretch>
        </p:blipFill>
        <p:spPr>
          <a:xfrm>
            <a:off x="8890258" y="2642361"/>
            <a:ext cx="457081" cy="457081"/>
          </a:xfrm>
          <a:prstGeom prst="rect">
            <a:avLst/>
          </a:prstGeom>
        </p:spPr>
      </p:pic>
      <p:sp>
        <p:nvSpPr>
          <p:cNvPr id="50" name="Rectangle 49">
            <a:extLst>
              <a:ext uri="{FF2B5EF4-FFF2-40B4-BE49-F238E27FC236}">
                <a16:creationId xmlns:a16="http://schemas.microsoft.com/office/drawing/2014/main" id="{33944848-98F7-4C6B-A488-244ED422BEB7}"/>
              </a:ext>
            </a:extLst>
          </p:cNvPr>
          <p:cNvSpPr/>
          <p:nvPr/>
        </p:nvSpPr>
        <p:spPr>
          <a:xfrm>
            <a:off x="9859048" y="2157408"/>
            <a:ext cx="1462659" cy="1096994"/>
          </a:xfrm>
          <a:prstGeom prst="rect">
            <a:avLst/>
          </a:prstGeom>
          <a:solidFill>
            <a:srgbClr val="80B1D6">
              <a:lumMod val="40000"/>
              <a:lumOff val="60000"/>
            </a:srgbClr>
          </a:solidFill>
          <a:ln w="12700" cap="flat" cmpd="sng" algn="ctr">
            <a:solidFill>
              <a:srgbClr val="FFFFFF"/>
            </a:solidFill>
            <a:prstDash val="solid"/>
            <a:miter lim="800000"/>
          </a:ln>
          <a:effectLst/>
        </p:spPr>
        <p:txBody>
          <a:bodyPr lIns="91416" tIns="91416" rIns="91416" bIns="91416" rtlCol="0" anchor="t"/>
          <a:lstStyle/>
          <a:p>
            <a:pPr algn="ctr">
              <a:buClrTx/>
            </a:pPr>
            <a:r>
              <a:rPr lang="en-US" sz="1000" b="1" dirty="0">
                <a:solidFill>
                  <a:srgbClr val="3A77A5"/>
                </a:solidFill>
                <a:latin typeface="Avenir Next LT Pro" panose="020B0504020202020204" pitchFamily="34" charset="77"/>
              </a:rPr>
              <a:t>CERTIFIED</a:t>
            </a:r>
          </a:p>
          <a:p>
            <a:pPr algn="ctr">
              <a:buClrTx/>
            </a:pPr>
            <a:r>
              <a:rPr lang="en-US" sz="1000" b="1" dirty="0">
                <a:solidFill>
                  <a:srgbClr val="3A77A5"/>
                </a:solidFill>
                <a:latin typeface="Avenir Next LT Pro" panose="020B0504020202020204" pitchFamily="34" charset="77"/>
              </a:rPr>
              <a:t>APPLICATIONS</a:t>
            </a:r>
          </a:p>
        </p:txBody>
      </p:sp>
      <p:pic>
        <p:nvPicPr>
          <p:cNvPr id="1026" name="Picture 2">
            <a:extLst>
              <a:ext uri="{FF2B5EF4-FFF2-40B4-BE49-F238E27FC236}">
                <a16:creationId xmlns:a16="http://schemas.microsoft.com/office/drawing/2014/main" id="{BFD12E1C-BC0D-40CE-AA9F-B57403CFEC4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316128" y="2642362"/>
            <a:ext cx="498237" cy="498237"/>
          </a:xfrm>
          <a:prstGeom prst="rect">
            <a:avLst/>
          </a:prstGeom>
          <a:noFill/>
          <a:extLst>
            <a:ext uri="{909E8E84-426E-40DD-AFC4-6F175D3DCCD1}">
              <a14:hiddenFill xmlns:a14="http://schemas.microsoft.com/office/drawing/2010/main">
                <a:solidFill>
                  <a:srgbClr val="FFFFFF"/>
                </a:solidFill>
              </a14:hiddenFill>
            </a:ext>
          </a:extLst>
        </p:spPr>
      </p:pic>
      <p:pic>
        <p:nvPicPr>
          <p:cNvPr id="117" name="Graphic 116">
            <a:extLst>
              <a:ext uri="{FF2B5EF4-FFF2-40B4-BE49-F238E27FC236}">
                <a16:creationId xmlns:a16="http://schemas.microsoft.com/office/drawing/2014/main" id="{8F137541-E07F-4261-88E0-AB5A11420FF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V="1">
            <a:off x="3217235" y="5128453"/>
            <a:ext cx="639913" cy="483837"/>
          </a:xfrm>
          <a:prstGeom prst="rect">
            <a:avLst/>
          </a:prstGeom>
        </p:spPr>
      </p:pic>
      <p:pic>
        <p:nvPicPr>
          <p:cNvPr id="130" name="Graphic 129">
            <a:extLst>
              <a:ext uri="{FF2B5EF4-FFF2-40B4-BE49-F238E27FC236}">
                <a16:creationId xmlns:a16="http://schemas.microsoft.com/office/drawing/2014/main" id="{19F00E26-ACF9-4A25-B40B-B6FAE76EB2D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23925" y="5161617"/>
            <a:ext cx="396313" cy="393090"/>
          </a:xfrm>
          <a:prstGeom prst="rect">
            <a:avLst/>
          </a:prstGeom>
        </p:spPr>
      </p:pic>
      <p:pic>
        <p:nvPicPr>
          <p:cNvPr id="121" name="Graphic 120">
            <a:extLst>
              <a:ext uri="{FF2B5EF4-FFF2-40B4-BE49-F238E27FC236}">
                <a16:creationId xmlns:a16="http://schemas.microsoft.com/office/drawing/2014/main" id="{5987C001-2087-442E-B111-243BB4BD5F3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72865" y="5164324"/>
            <a:ext cx="319956" cy="447213"/>
          </a:xfrm>
          <a:prstGeom prst="rect">
            <a:avLst/>
          </a:prstGeom>
        </p:spPr>
      </p:pic>
      <p:pic>
        <p:nvPicPr>
          <p:cNvPr id="125" name="Graphic 124">
            <a:extLst>
              <a:ext uri="{FF2B5EF4-FFF2-40B4-BE49-F238E27FC236}">
                <a16:creationId xmlns:a16="http://schemas.microsoft.com/office/drawing/2014/main" id="{00C9C462-1343-4DB1-A595-3C69C2AD025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73911" y="5128453"/>
            <a:ext cx="319957" cy="470740"/>
          </a:xfrm>
          <a:prstGeom prst="rect">
            <a:avLst/>
          </a:prstGeom>
        </p:spPr>
      </p:pic>
      <p:pic>
        <p:nvPicPr>
          <p:cNvPr id="1034" name="Graphic 1033">
            <a:extLst>
              <a:ext uri="{FF2B5EF4-FFF2-40B4-BE49-F238E27FC236}">
                <a16:creationId xmlns:a16="http://schemas.microsoft.com/office/drawing/2014/main" id="{4D3824BF-D325-4A84-8AB8-27ACB236A2A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70792" y="2615420"/>
            <a:ext cx="301673" cy="515359"/>
          </a:xfrm>
          <a:prstGeom prst="rect">
            <a:avLst/>
          </a:prstGeom>
        </p:spPr>
      </p:pic>
      <p:pic>
        <p:nvPicPr>
          <p:cNvPr id="1027" name="Graphic 1026">
            <a:extLst>
              <a:ext uri="{FF2B5EF4-FFF2-40B4-BE49-F238E27FC236}">
                <a16:creationId xmlns:a16="http://schemas.microsoft.com/office/drawing/2014/main" id="{B5E4C68A-DC19-4038-BC8B-78A159E1747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22866" y="5133005"/>
            <a:ext cx="440110" cy="432953"/>
          </a:xfrm>
          <a:prstGeom prst="rect">
            <a:avLst/>
          </a:prstGeom>
        </p:spPr>
      </p:pic>
      <p:pic>
        <p:nvPicPr>
          <p:cNvPr id="1038" name="Graphic 1037">
            <a:extLst>
              <a:ext uri="{FF2B5EF4-FFF2-40B4-BE49-F238E27FC236}">
                <a16:creationId xmlns:a16="http://schemas.microsoft.com/office/drawing/2014/main" id="{B816C4F4-93F3-437F-8E1F-356CA9C016C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185508" y="5322981"/>
            <a:ext cx="420984" cy="533828"/>
          </a:xfrm>
          <a:prstGeom prst="rect">
            <a:avLst/>
          </a:prstGeom>
        </p:spPr>
      </p:pic>
      <p:grpSp>
        <p:nvGrpSpPr>
          <p:cNvPr id="1044" name="Group 1043">
            <a:extLst>
              <a:ext uri="{FF2B5EF4-FFF2-40B4-BE49-F238E27FC236}">
                <a16:creationId xmlns:a16="http://schemas.microsoft.com/office/drawing/2014/main" id="{AB281514-34B7-42C0-AEA7-BD321FF2B56F}"/>
              </a:ext>
            </a:extLst>
          </p:cNvPr>
          <p:cNvGrpSpPr/>
          <p:nvPr/>
        </p:nvGrpSpPr>
        <p:grpSpPr>
          <a:xfrm>
            <a:off x="1480791" y="5103538"/>
            <a:ext cx="388276" cy="499112"/>
            <a:chOff x="1928817" y="5274147"/>
            <a:chExt cx="353415" cy="454300"/>
          </a:xfrm>
        </p:grpSpPr>
        <p:sp>
          <p:nvSpPr>
            <p:cNvPr id="1043" name="Rectangle 1042">
              <a:extLst>
                <a:ext uri="{FF2B5EF4-FFF2-40B4-BE49-F238E27FC236}">
                  <a16:creationId xmlns:a16="http://schemas.microsoft.com/office/drawing/2014/main" id="{2A0BA03F-BD37-43E2-B6AB-B6D52338A41E}"/>
                </a:ext>
              </a:extLst>
            </p:cNvPr>
            <p:cNvSpPr/>
            <p:nvPr/>
          </p:nvSpPr>
          <p:spPr>
            <a:xfrm>
              <a:off x="1929430" y="5278188"/>
              <a:ext cx="334153" cy="450259"/>
            </a:xfrm>
            <a:custGeom>
              <a:avLst/>
              <a:gdLst>
                <a:gd name="connsiteX0" fmla="*/ 0 w 334153"/>
                <a:gd name="connsiteY0" fmla="*/ 0 h 485899"/>
                <a:gd name="connsiteX1" fmla="*/ 334153 w 334153"/>
                <a:gd name="connsiteY1" fmla="*/ 0 h 485899"/>
                <a:gd name="connsiteX2" fmla="*/ 334153 w 334153"/>
                <a:gd name="connsiteY2" fmla="*/ 485899 h 485899"/>
                <a:gd name="connsiteX3" fmla="*/ 0 w 334153"/>
                <a:gd name="connsiteY3" fmla="*/ 485899 h 485899"/>
                <a:gd name="connsiteX4" fmla="*/ 0 w 334153"/>
                <a:gd name="connsiteY4" fmla="*/ 0 h 485899"/>
                <a:gd name="connsiteX0" fmla="*/ 0 w 334153"/>
                <a:gd name="connsiteY0" fmla="*/ 0 h 487911"/>
                <a:gd name="connsiteX1" fmla="*/ 334153 w 334153"/>
                <a:gd name="connsiteY1" fmla="*/ 0 h 487911"/>
                <a:gd name="connsiteX2" fmla="*/ 334153 w 334153"/>
                <a:gd name="connsiteY2" fmla="*/ 485899 h 487911"/>
                <a:gd name="connsiteX3" fmla="*/ 281266 w 334153"/>
                <a:gd name="connsiteY3" fmla="*/ 487911 h 487911"/>
                <a:gd name="connsiteX4" fmla="*/ 0 w 334153"/>
                <a:gd name="connsiteY4" fmla="*/ 485899 h 487911"/>
                <a:gd name="connsiteX5" fmla="*/ 0 w 334153"/>
                <a:gd name="connsiteY5" fmla="*/ 0 h 487911"/>
                <a:gd name="connsiteX0" fmla="*/ 0 w 339532"/>
                <a:gd name="connsiteY0" fmla="*/ 0 h 487911"/>
                <a:gd name="connsiteX1" fmla="*/ 334153 w 339532"/>
                <a:gd name="connsiteY1" fmla="*/ 0 h 487911"/>
                <a:gd name="connsiteX2" fmla="*/ 339532 w 339532"/>
                <a:gd name="connsiteY2" fmla="*/ 394459 h 487911"/>
                <a:gd name="connsiteX3" fmla="*/ 281266 w 339532"/>
                <a:gd name="connsiteY3" fmla="*/ 487911 h 487911"/>
                <a:gd name="connsiteX4" fmla="*/ 0 w 339532"/>
                <a:gd name="connsiteY4" fmla="*/ 485899 h 487911"/>
                <a:gd name="connsiteX5" fmla="*/ 0 w 339532"/>
                <a:gd name="connsiteY5" fmla="*/ 0 h 487911"/>
                <a:gd name="connsiteX0" fmla="*/ 0 w 339532"/>
                <a:gd name="connsiteY0" fmla="*/ 0 h 493290"/>
                <a:gd name="connsiteX1" fmla="*/ 334153 w 339532"/>
                <a:gd name="connsiteY1" fmla="*/ 0 h 493290"/>
                <a:gd name="connsiteX2" fmla="*/ 339532 w 339532"/>
                <a:gd name="connsiteY2" fmla="*/ 394459 h 493290"/>
                <a:gd name="connsiteX3" fmla="*/ 238236 w 339532"/>
                <a:gd name="connsiteY3" fmla="*/ 493290 h 493290"/>
                <a:gd name="connsiteX4" fmla="*/ 0 w 339532"/>
                <a:gd name="connsiteY4" fmla="*/ 485899 h 493290"/>
                <a:gd name="connsiteX5" fmla="*/ 0 w 339532"/>
                <a:gd name="connsiteY5" fmla="*/ 0 h 493290"/>
                <a:gd name="connsiteX0" fmla="*/ 0 w 339532"/>
                <a:gd name="connsiteY0" fmla="*/ 0 h 485899"/>
                <a:gd name="connsiteX1" fmla="*/ 334153 w 339532"/>
                <a:gd name="connsiteY1" fmla="*/ 0 h 485899"/>
                <a:gd name="connsiteX2" fmla="*/ 339532 w 339532"/>
                <a:gd name="connsiteY2" fmla="*/ 394459 h 485899"/>
                <a:gd name="connsiteX3" fmla="*/ 195205 w 339532"/>
                <a:gd name="connsiteY3" fmla="*/ 450259 h 485899"/>
                <a:gd name="connsiteX4" fmla="*/ 0 w 339532"/>
                <a:gd name="connsiteY4" fmla="*/ 485899 h 485899"/>
                <a:gd name="connsiteX5" fmla="*/ 0 w 339532"/>
                <a:gd name="connsiteY5" fmla="*/ 0 h 485899"/>
                <a:gd name="connsiteX0" fmla="*/ 0 w 334153"/>
                <a:gd name="connsiteY0" fmla="*/ 0 h 485899"/>
                <a:gd name="connsiteX1" fmla="*/ 334153 w 334153"/>
                <a:gd name="connsiteY1" fmla="*/ 0 h 485899"/>
                <a:gd name="connsiteX2" fmla="*/ 328775 w 334153"/>
                <a:gd name="connsiteY2" fmla="*/ 319155 h 485899"/>
                <a:gd name="connsiteX3" fmla="*/ 195205 w 334153"/>
                <a:gd name="connsiteY3" fmla="*/ 450259 h 485899"/>
                <a:gd name="connsiteX4" fmla="*/ 0 w 334153"/>
                <a:gd name="connsiteY4" fmla="*/ 485899 h 485899"/>
                <a:gd name="connsiteX5" fmla="*/ 0 w 334153"/>
                <a:gd name="connsiteY5" fmla="*/ 0 h 485899"/>
                <a:gd name="connsiteX0" fmla="*/ 5379 w 339532"/>
                <a:gd name="connsiteY0" fmla="*/ 0 h 450259"/>
                <a:gd name="connsiteX1" fmla="*/ 339532 w 339532"/>
                <a:gd name="connsiteY1" fmla="*/ 0 h 450259"/>
                <a:gd name="connsiteX2" fmla="*/ 334154 w 339532"/>
                <a:gd name="connsiteY2" fmla="*/ 319155 h 450259"/>
                <a:gd name="connsiteX3" fmla="*/ 200584 w 339532"/>
                <a:gd name="connsiteY3" fmla="*/ 450259 h 450259"/>
                <a:gd name="connsiteX4" fmla="*/ 0 w 339532"/>
                <a:gd name="connsiteY4" fmla="*/ 437489 h 450259"/>
                <a:gd name="connsiteX5" fmla="*/ 5379 w 339532"/>
                <a:gd name="connsiteY5" fmla="*/ 0 h 450259"/>
                <a:gd name="connsiteX0" fmla="*/ 0 w 334153"/>
                <a:gd name="connsiteY0" fmla="*/ 0 h 450259"/>
                <a:gd name="connsiteX1" fmla="*/ 334153 w 334153"/>
                <a:gd name="connsiteY1" fmla="*/ 0 h 450259"/>
                <a:gd name="connsiteX2" fmla="*/ 328775 w 334153"/>
                <a:gd name="connsiteY2" fmla="*/ 319155 h 450259"/>
                <a:gd name="connsiteX3" fmla="*/ 195205 w 334153"/>
                <a:gd name="connsiteY3" fmla="*/ 450259 h 450259"/>
                <a:gd name="connsiteX4" fmla="*/ 10757 w 334153"/>
                <a:gd name="connsiteY4" fmla="*/ 437489 h 450259"/>
                <a:gd name="connsiteX5" fmla="*/ 0 w 334153"/>
                <a:gd name="connsiteY5" fmla="*/ 0 h 4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53" h="450259">
                  <a:moveTo>
                    <a:pt x="0" y="0"/>
                  </a:moveTo>
                  <a:lnTo>
                    <a:pt x="334153" y="0"/>
                  </a:lnTo>
                  <a:cubicBezTo>
                    <a:pt x="332360" y="106385"/>
                    <a:pt x="330568" y="212770"/>
                    <a:pt x="328775" y="319155"/>
                  </a:cubicBezTo>
                  <a:lnTo>
                    <a:pt x="195205" y="450259"/>
                  </a:lnTo>
                  <a:lnTo>
                    <a:pt x="10757" y="43748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Calibri"/>
              </a:endParaRPr>
            </a:p>
          </p:txBody>
        </p:sp>
        <p:pic>
          <p:nvPicPr>
            <p:cNvPr id="1036" name="Graphic 1035">
              <a:extLst>
                <a:ext uri="{FF2B5EF4-FFF2-40B4-BE49-F238E27FC236}">
                  <a16:creationId xmlns:a16="http://schemas.microsoft.com/office/drawing/2014/main" id="{32A6CB1A-97CC-4029-AB3A-7EF6895F50D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928817" y="5274147"/>
              <a:ext cx="353415" cy="452814"/>
            </a:xfrm>
            <a:prstGeom prst="rect">
              <a:avLst/>
            </a:prstGeom>
          </p:spPr>
        </p:pic>
      </p:grpSp>
      <p:cxnSp>
        <p:nvCxnSpPr>
          <p:cNvPr id="66" name="Straight Arrow Connector 65">
            <a:extLst>
              <a:ext uri="{FF2B5EF4-FFF2-40B4-BE49-F238E27FC236}">
                <a16:creationId xmlns:a16="http://schemas.microsoft.com/office/drawing/2014/main" id="{FF71542A-B1BB-4384-A1B3-23430A9003F6}"/>
              </a:ext>
            </a:extLst>
          </p:cNvPr>
          <p:cNvCxnSpPr>
            <a:cxnSpLocks/>
          </p:cNvCxnSpPr>
          <p:nvPr/>
        </p:nvCxnSpPr>
        <p:spPr>
          <a:xfrm>
            <a:off x="3917304" y="2480033"/>
            <a:ext cx="678842" cy="0"/>
          </a:xfrm>
          <a:prstGeom prst="straightConnector1">
            <a:avLst/>
          </a:prstGeom>
          <a:ln w="50800" cap="flat" cmpd="sng">
            <a:solidFill>
              <a:schemeClr val="accent5">
                <a:lumMod val="75000"/>
              </a:schemeClr>
            </a:solidFill>
            <a:prstDash val="solid"/>
            <a:round/>
            <a:tailEnd type="triangle" w="med" len="sm"/>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D68D8FFC-A3FE-CACE-C107-BB385B7B4D73}"/>
              </a:ext>
            </a:extLst>
          </p:cNvPr>
          <p:cNvSpPr>
            <a:spLocks noGrp="1"/>
          </p:cNvSpPr>
          <p:nvPr>
            <p:ph type="title"/>
          </p:nvPr>
        </p:nvSpPr>
        <p:spPr>
          <a:xfrm>
            <a:off x="3578837" y="3268552"/>
            <a:ext cx="5236070" cy="664797"/>
          </a:xfrm>
        </p:spPr>
        <p:txBody>
          <a:bodyPr/>
          <a:lstStyle/>
          <a:p>
            <a:pPr algn="ctr">
              <a:defRPr/>
            </a:pPr>
            <a:r>
              <a:rPr lang="en-US" sz="2400" dirty="0">
                <a:solidFill>
                  <a:srgbClr val="3A77A5">
                    <a:lumMod val="75000"/>
                  </a:srgbClr>
                </a:solidFill>
                <a:latin typeface="Avenir Next LT Pro"/>
              </a:rPr>
              <a:t>Open Interoperability </a:t>
            </a:r>
            <a:r>
              <a:rPr lang="en-US" sz="2400" i="1" u="sng" dirty="0">
                <a:solidFill>
                  <a:srgbClr val="3A77A5">
                    <a:lumMod val="75000"/>
                  </a:srgbClr>
                </a:solidFill>
                <a:latin typeface="Avenir Next LT Pro"/>
              </a:rPr>
              <a:t>Ecosystem</a:t>
            </a:r>
            <a:endParaRPr lang="en-US" sz="2400" dirty="0"/>
          </a:p>
        </p:txBody>
      </p:sp>
      <p:sp>
        <p:nvSpPr>
          <p:cNvPr id="14" name="TextBox 13">
            <a:extLst>
              <a:ext uri="{FF2B5EF4-FFF2-40B4-BE49-F238E27FC236}">
                <a16:creationId xmlns:a16="http://schemas.microsoft.com/office/drawing/2014/main" id="{B91A629C-CDD9-8B64-3D9D-3782E3B323F6}"/>
              </a:ext>
            </a:extLst>
          </p:cNvPr>
          <p:cNvSpPr txBox="1"/>
          <p:nvPr/>
        </p:nvSpPr>
        <p:spPr>
          <a:xfrm>
            <a:off x="7810515" y="4768852"/>
            <a:ext cx="1926431" cy="923330"/>
          </a:xfrm>
          <a:prstGeom prst="rect">
            <a:avLst/>
          </a:prstGeom>
          <a:solidFill>
            <a:schemeClr val="bg1"/>
          </a:solidFill>
        </p:spPr>
        <p:txBody>
          <a:bodyPr wrap="square" rtlCol="0">
            <a:spAutoFit/>
          </a:bodyPr>
          <a:lstStyle/>
          <a:p>
            <a:pPr algn="ctr"/>
            <a:r>
              <a:rPr lang="en-US" b="1" dirty="0">
                <a:solidFill>
                  <a:schemeClr val="accent1">
                    <a:lumMod val="75000"/>
                  </a:schemeClr>
                </a:solidFill>
              </a:rPr>
              <a:t>Includes Generative and </a:t>
            </a:r>
          </a:p>
          <a:p>
            <a:pPr algn="ctr"/>
            <a:r>
              <a:rPr lang="en-US" b="1" dirty="0">
                <a:solidFill>
                  <a:schemeClr val="accent1">
                    <a:lumMod val="75000"/>
                  </a:schemeClr>
                </a:solidFill>
              </a:rPr>
              <a:t>Agentic AI</a:t>
            </a:r>
          </a:p>
        </p:txBody>
      </p:sp>
      <p:sp>
        <p:nvSpPr>
          <p:cNvPr id="18" name="TextBox 17">
            <a:extLst>
              <a:ext uri="{FF2B5EF4-FFF2-40B4-BE49-F238E27FC236}">
                <a16:creationId xmlns:a16="http://schemas.microsoft.com/office/drawing/2014/main" id="{AC6C6ABE-61F8-599C-65BF-D1E48FE8F066}"/>
              </a:ext>
            </a:extLst>
          </p:cNvPr>
          <p:cNvSpPr txBox="1"/>
          <p:nvPr/>
        </p:nvSpPr>
        <p:spPr>
          <a:xfrm>
            <a:off x="4409502" y="4857633"/>
            <a:ext cx="1222866" cy="646331"/>
          </a:xfrm>
          <a:prstGeom prst="rect">
            <a:avLst/>
          </a:prstGeom>
          <a:solidFill>
            <a:schemeClr val="bg1"/>
          </a:solidFill>
        </p:spPr>
        <p:txBody>
          <a:bodyPr wrap="square" rtlCol="0">
            <a:spAutoFit/>
          </a:bodyPr>
          <a:lstStyle/>
          <a:p>
            <a:pPr algn="ctr"/>
            <a:r>
              <a:rPr lang="en-US" dirty="0">
                <a:solidFill>
                  <a:srgbClr val="FF0000"/>
                </a:solidFill>
              </a:rPr>
              <a:t> </a:t>
            </a:r>
            <a:r>
              <a:rPr lang="en-US" b="1" dirty="0">
                <a:solidFill>
                  <a:schemeClr val="accent1">
                    <a:lumMod val="75000"/>
                  </a:schemeClr>
                </a:solidFill>
              </a:rPr>
              <a:t>Could be</a:t>
            </a:r>
          </a:p>
          <a:p>
            <a:pPr algn="ctr"/>
            <a:r>
              <a:rPr lang="en-US" b="1" dirty="0">
                <a:solidFill>
                  <a:schemeClr val="accent1">
                    <a:lumMod val="75000"/>
                  </a:schemeClr>
                </a:solidFill>
              </a:rPr>
              <a:t>a PHR</a:t>
            </a:r>
          </a:p>
        </p:txBody>
      </p:sp>
      <p:sp>
        <p:nvSpPr>
          <p:cNvPr id="22" name="TextBox 21">
            <a:extLst>
              <a:ext uri="{FF2B5EF4-FFF2-40B4-BE49-F238E27FC236}">
                <a16:creationId xmlns:a16="http://schemas.microsoft.com/office/drawing/2014/main" id="{7CE42F8A-25CC-DB2A-1433-CCDBB00A1686}"/>
              </a:ext>
            </a:extLst>
          </p:cNvPr>
          <p:cNvSpPr txBox="1"/>
          <p:nvPr/>
        </p:nvSpPr>
        <p:spPr>
          <a:xfrm>
            <a:off x="6131040" y="4640005"/>
            <a:ext cx="635110" cy="338554"/>
          </a:xfrm>
          <a:prstGeom prst="rect">
            <a:avLst/>
          </a:prstGeom>
          <a:noFill/>
        </p:spPr>
        <p:txBody>
          <a:bodyPr wrap="none" rtlCol="0">
            <a:spAutoFit/>
          </a:bodyPr>
          <a:lstStyle/>
          <a:p>
            <a:r>
              <a:rPr lang="en-US" sz="1600" b="1" dirty="0"/>
              <a:t>FHIR</a:t>
            </a:r>
          </a:p>
        </p:txBody>
      </p:sp>
      <p:pic>
        <p:nvPicPr>
          <p:cNvPr id="44" name="Graphic 43">
            <a:extLst>
              <a:ext uri="{FF2B5EF4-FFF2-40B4-BE49-F238E27FC236}">
                <a16:creationId xmlns:a16="http://schemas.microsoft.com/office/drawing/2014/main" id="{9022DB2E-37EA-47D6-81E9-F986A20DA68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10974" y="2693532"/>
            <a:ext cx="365665" cy="428349"/>
          </a:xfrm>
          <a:prstGeom prst="rect">
            <a:avLst/>
          </a:prstGeom>
        </p:spPr>
      </p:pic>
      <p:grpSp>
        <p:nvGrpSpPr>
          <p:cNvPr id="154" name="Group 153">
            <a:extLst>
              <a:ext uri="{FF2B5EF4-FFF2-40B4-BE49-F238E27FC236}">
                <a16:creationId xmlns:a16="http://schemas.microsoft.com/office/drawing/2014/main" id="{5912FB3B-A3B6-4605-91FE-BA27F464388C}"/>
              </a:ext>
            </a:extLst>
          </p:cNvPr>
          <p:cNvGrpSpPr>
            <a:grpSpLocks noChangeAspect="1"/>
          </p:cNvGrpSpPr>
          <p:nvPr/>
        </p:nvGrpSpPr>
        <p:grpSpPr>
          <a:xfrm flipH="1">
            <a:off x="1800780" y="4770316"/>
            <a:ext cx="377682" cy="563061"/>
            <a:chOff x="4788406" y="599933"/>
            <a:chExt cx="2615151" cy="3898757"/>
          </a:xfrm>
          <a:solidFill>
            <a:srgbClr val="0070C0"/>
          </a:solidFill>
        </p:grpSpPr>
        <p:sp>
          <p:nvSpPr>
            <p:cNvPr id="155" name="Freeform: Shape 154">
              <a:extLst>
                <a:ext uri="{FF2B5EF4-FFF2-40B4-BE49-F238E27FC236}">
                  <a16:creationId xmlns:a16="http://schemas.microsoft.com/office/drawing/2014/main" id="{48761EED-1F83-4A6D-A26F-93AE7F3B395E}"/>
                </a:ext>
              </a:extLst>
            </p:cNvPr>
            <p:cNvSpPr/>
            <p:nvPr/>
          </p:nvSpPr>
          <p:spPr>
            <a:xfrm>
              <a:off x="5602184" y="2578882"/>
              <a:ext cx="987610" cy="987610"/>
            </a:xfrm>
            <a:custGeom>
              <a:avLst/>
              <a:gdLst>
                <a:gd name="connsiteX0" fmla="*/ 658407 w 987610"/>
                <a:gd name="connsiteY0" fmla="*/ 329204 h 987610"/>
                <a:gd name="connsiteX1" fmla="*/ 987611 w 987610"/>
                <a:gd name="connsiteY1" fmla="*/ 329204 h 987610"/>
                <a:gd name="connsiteX2" fmla="*/ 987611 w 987610"/>
                <a:gd name="connsiteY2" fmla="*/ 658407 h 987610"/>
                <a:gd name="connsiteX3" fmla="*/ 658407 w 987610"/>
                <a:gd name="connsiteY3" fmla="*/ 658407 h 987610"/>
                <a:gd name="connsiteX4" fmla="*/ 658407 w 987610"/>
                <a:gd name="connsiteY4" fmla="*/ 987611 h 987610"/>
                <a:gd name="connsiteX5" fmla="*/ 329204 w 987610"/>
                <a:gd name="connsiteY5" fmla="*/ 987611 h 987610"/>
                <a:gd name="connsiteX6" fmla="*/ 329204 w 987610"/>
                <a:gd name="connsiteY6" fmla="*/ 658407 h 987610"/>
                <a:gd name="connsiteX7" fmla="*/ 0 w 987610"/>
                <a:gd name="connsiteY7" fmla="*/ 658407 h 987610"/>
                <a:gd name="connsiteX8" fmla="*/ 0 w 987610"/>
                <a:gd name="connsiteY8" fmla="*/ 329204 h 987610"/>
                <a:gd name="connsiteX9" fmla="*/ 329204 w 987610"/>
                <a:gd name="connsiteY9" fmla="*/ 329204 h 987610"/>
                <a:gd name="connsiteX10" fmla="*/ 329204 w 987610"/>
                <a:gd name="connsiteY10" fmla="*/ 0 h 987610"/>
                <a:gd name="connsiteX11" fmla="*/ 658407 w 987610"/>
                <a:gd name="connsiteY11" fmla="*/ 0 h 98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7610" h="987610">
                  <a:moveTo>
                    <a:pt x="658407" y="329204"/>
                  </a:moveTo>
                  <a:lnTo>
                    <a:pt x="987611" y="329204"/>
                  </a:lnTo>
                  <a:lnTo>
                    <a:pt x="987611" y="658407"/>
                  </a:lnTo>
                  <a:lnTo>
                    <a:pt x="658407" y="658407"/>
                  </a:lnTo>
                  <a:lnTo>
                    <a:pt x="658407" y="987611"/>
                  </a:lnTo>
                  <a:lnTo>
                    <a:pt x="329204" y="987611"/>
                  </a:lnTo>
                  <a:lnTo>
                    <a:pt x="329204" y="658407"/>
                  </a:lnTo>
                  <a:lnTo>
                    <a:pt x="0" y="658407"/>
                  </a:lnTo>
                  <a:lnTo>
                    <a:pt x="0" y="329204"/>
                  </a:lnTo>
                  <a:lnTo>
                    <a:pt x="329204" y="329204"/>
                  </a:lnTo>
                  <a:lnTo>
                    <a:pt x="329204" y="0"/>
                  </a:lnTo>
                  <a:lnTo>
                    <a:pt x="658407" y="0"/>
                  </a:lnTo>
                  <a:close/>
                </a:path>
              </a:pathLst>
            </a:custGeom>
            <a:grpFill/>
            <a:ln w="9797" cap="flat">
              <a:noFill/>
              <a:prstDash val="solid"/>
              <a:miter/>
            </a:ln>
          </p:spPr>
          <p:txBody>
            <a:bodyPr rtlCol="0" anchor="ctr"/>
            <a:lstStyle/>
            <a:p>
              <a:pPr defTabSz="914126">
                <a:defRPr/>
              </a:pPr>
              <a:endParaRPr lang="en-US" sz="1799">
                <a:latin typeface="Calibri"/>
              </a:endParaRPr>
            </a:p>
          </p:txBody>
        </p:sp>
        <p:sp>
          <p:nvSpPr>
            <p:cNvPr id="156" name="Freeform: Shape 155">
              <a:extLst>
                <a:ext uri="{FF2B5EF4-FFF2-40B4-BE49-F238E27FC236}">
                  <a16:creationId xmlns:a16="http://schemas.microsoft.com/office/drawing/2014/main" id="{AB36B5FB-3A81-4835-AE05-80AE608D2D17}"/>
                </a:ext>
              </a:extLst>
            </p:cNvPr>
            <p:cNvSpPr/>
            <p:nvPr/>
          </p:nvSpPr>
          <p:spPr>
            <a:xfrm>
              <a:off x="5254787" y="1772087"/>
              <a:ext cx="923537" cy="54883"/>
            </a:xfrm>
            <a:custGeom>
              <a:avLst/>
              <a:gdLst>
                <a:gd name="connsiteX0" fmla="*/ 896174 w 923537"/>
                <a:gd name="connsiteY0" fmla="*/ 54883 h 54883"/>
                <a:gd name="connsiteX1" fmla="*/ 27442 w 923537"/>
                <a:gd name="connsiteY1" fmla="*/ 54883 h 54883"/>
                <a:gd name="connsiteX2" fmla="*/ 0 w 923537"/>
                <a:gd name="connsiteY2" fmla="*/ 27442 h 54883"/>
                <a:gd name="connsiteX3" fmla="*/ 27442 w 923537"/>
                <a:gd name="connsiteY3" fmla="*/ 0 h 54883"/>
                <a:gd name="connsiteX4" fmla="*/ 896096 w 923537"/>
                <a:gd name="connsiteY4" fmla="*/ 0 h 54883"/>
                <a:gd name="connsiteX5" fmla="*/ 923538 w 923537"/>
                <a:gd name="connsiteY5" fmla="*/ 27442 h 54883"/>
                <a:gd name="connsiteX6" fmla="*/ 896174 w 923537"/>
                <a:gd name="connsiteY6" fmla="*/ 54883 h 5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537" h="54883">
                  <a:moveTo>
                    <a:pt x="896174" y="54883"/>
                  </a:moveTo>
                  <a:lnTo>
                    <a:pt x="27442" y="54883"/>
                  </a:lnTo>
                  <a:cubicBezTo>
                    <a:pt x="12286" y="54883"/>
                    <a:pt x="0" y="42598"/>
                    <a:pt x="0" y="27442"/>
                  </a:cubicBezTo>
                  <a:cubicBezTo>
                    <a:pt x="0" y="12286"/>
                    <a:pt x="12286" y="0"/>
                    <a:pt x="27442" y="0"/>
                  </a:cubicBezTo>
                  <a:lnTo>
                    <a:pt x="896096" y="0"/>
                  </a:lnTo>
                  <a:cubicBezTo>
                    <a:pt x="911252" y="0"/>
                    <a:pt x="923538" y="12286"/>
                    <a:pt x="923538" y="27442"/>
                  </a:cubicBezTo>
                  <a:cubicBezTo>
                    <a:pt x="923538" y="42598"/>
                    <a:pt x="911330" y="54883"/>
                    <a:pt x="896174" y="54883"/>
                  </a:cubicBezTo>
                  <a:close/>
                </a:path>
              </a:pathLst>
            </a:custGeom>
            <a:grpFill/>
            <a:ln w="9797" cap="flat">
              <a:noFill/>
              <a:prstDash val="solid"/>
              <a:miter/>
            </a:ln>
          </p:spPr>
          <p:txBody>
            <a:bodyPr rtlCol="0" anchor="ctr"/>
            <a:lstStyle/>
            <a:p>
              <a:pPr defTabSz="914126">
                <a:defRPr/>
              </a:pPr>
              <a:endParaRPr lang="en-US" sz="1799">
                <a:latin typeface="Calibri"/>
              </a:endParaRPr>
            </a:p>
          </p:txBody>
        </p:sp>
        <p:sp>
          <p:nvSpPr>
            <p:cNvPr id="157" name="Freeform: Shape 156">
              <a:extLst>
                <a:ext uri="{FF2B5EF4-FFF2-40B4-BE49-F238E27FC236}">
                  <a16:creationId xmlns:a16="http://schemas.microsoft.com/office/drawing/2014/main" id="{A6E88521-A2A8-4B10-A4A2-8CE0187730FC}"/>
                </a:ext>
              </a:extLst>
            </p:cNvPr>
            <p:cNvSpPr/>
            <p:nvPr/>
          </p:nvSpPr>
          <p:spPr>
            <a:xfrm>
              <a:off x="5254787" y="1936875"/>
              <a:ext cx="923537" cy="54883"/>
            </a:xfrm>
            <a:custGeom>
              <a:avLst/>
              <a:gdLst>
                <a:gd name="connsiteX0" fmla="*/ 896174 w 923537"/>
                <a:gd name="connsiteY0" fmla="*/ 54884 h 54883"/>
                <a:gd name="connsiteX1" fmla="*/ 27442 w 923537"/>
                <a:gd name="connsiteY1" fmla="*/ 54884 h 54883"/>
                <a:gd name="connsiteX2" fmla="*/ 0 w 923537"/>
                <a:gd name="connsiteY2" fmla="*/ 27442 h 54883"/>
                <a:gd name="connsiteX3" fmla="*/ 27442 w 923537"/>
                <a:gd name="connsiteY3" fmla="*/ 0 h 54883"/>
                <a:gd name="connsiteX4" fmla="*/ 896096 w 923537"/>
                <a:gd name="connsiteY4" fmla="*/ 0 h 54883"/>
                <a:gd name="connsiteX5" fmla="*/ 923538 w 923537"/>
                <a:gd name="connsiteY5" fmla="*/ 27442 h 54883"/>
                <a:gd name="connsiteX6" fmla="*/ 896174 w 923537"/>
                <a:gd name="connsiteY6" fmla="*/ 54884 h 5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537" h="54883">
                  <a:moveTo>
                    <a:pt x="896174" y="54884"/>
                  </a:moveTo>
                  <a:lnTo>
                    <a:pt x="27442" y="54884"/>
                  </a:lnTo>
                  <a:cubicBezTo>
                    <a:pt x="12286" y="54884"/>
                    <a:pt x="0" y="42598"/>
                    <a:pt x="0" y="27442"/>
                  </a:cubicBezTo>
                  <a:cubicBezTo>
                    <a:pt x="0" y="12286"/>
                    <a:pt x="12286" y="0"/>
                    <a:pt x="27442" y="0"/>
                  </a:cubicBezTo>
                  <a:lnTo>
                    <a:pt x="896096" y="0"/>
                  </a:lnTo>
                  <a:cubicBezTo>
                    <a:pt x="911252" y="0"/>
                    <a:pt x="923538" y="12286"/>
                    <a:pt x="923538" y="27442"/>
                  </a:cubicBezTo>
                  <a:cubicBezTo>
                    <a:pt x="923538" y="42598"/>
                    <a:pt x="911330" y="54884"/>
                    <a:pt x="896174" y="54884"/>
                  </a:cubicBezTo>
                  <a:close/>
                </a:path>
              </a:pathLst>
            </a:custGeom>
            <a:grpFill/>
            <a:ln w="9797" cap="flat">
              <a:noFill/>
              <a:prstDash val="solid"/>
              <a:miter/>
            </a:ln>
          </p:spPr>
          <p:txBody>
            <a:bodyPr rtlCol="0" anchor="ctr"/>
            <a:lstStyle/>
            <a:p>
              <a:pPr defTabSz="914126">
                <a:defRPr/>
              </a:pPr>
              <a:endParaRPr lang="en-US" sz="1799">
                <a:latin typeface="Calibri"/>
              </a:endParaRPr>
            </a:p>
          </p:txBody>
        </p:sp>
        <p:sp>
          <p:nvSpPr>
            <p:cNvPr id="158" name="Freeform: Shape 157">
              <a:extLst>
                <a:ext uri="{FF2B5EF4-FFF2-40B4-BE49-F238E27FC236}">
                  <a16:creationId xmlns:a16="http://schemas.microsoft.com/office/drawing/2014/main" id="{9D6F8908-04FC-44FE-8C46-57A1B1962D75}"/>
                </a:ext>
              </a:extLst>
            </p:cNvPr>
            <p:cNvSpPr/>
            <p:nvPr/>
          </p:nvSpPr>
          <p:spPr>
            <a:xfrm>
              <a:off x="5254787" y="2101565"/>
              <a:ext cx="923537" cy="54883"/>
            </a:xfrm>
            <a:custGeom>
              <a:avLst/>
              <a:gdLst>
                <a:gd name="connsiteX0" fmla="*/ 896174 w 923537"/>
                <a:gd name="connsiteY0" fmla="*/ 54884 h 54883"/>
                <a:gd name="connsiteX1" fmla="*/ 27442 w 923537"/>
                <a:gd name="connsiteY1" fmla="*/ 54884 h 54883"/>
                <a:gd name="connsiteX2" fmla="*/ 0 w 923537"/>
                <a:gd name="connsiteY2" fmla="*/ 27442 h 54883"/>
                <a:gd name="connsiteX3" fmla="*/ 27442 w 923537"/>
                <a:gd name="connsiteY3" fmla="*/ 0 h 54883"/>
                <a:gd name="connsiteX4" fmla="*/ 896096 w 923537"/>
                <a:gd name="connsiteY4" fmla="*/ 0 h 54883"/>
                <a:gd name="connsiteX5" fmla="*/ 923538 w 923537"/>
                <a:gd name="connsiteY5" fmla="*/ 27442 h 54883"/>
                <a:gd name="connsiteX6" fmla="*/ 896174 w 923537"/>
                <a:gd name="connsiteY6" fmla="*/ 54884 h 5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537" h="54883">
                  <a:moveTo>
                    <a:pt x="896174" y="54884"/>
                  </a:moveTo>
                  <a:lnTo>
                    <a:pt x="27442" y="54884"/>
                  </a:lnTo>
                  <a:cubicBezTo>
                    <a:pt x="12286" y="54884"/>
                    <a:pt x="0" y="42598"/>
                    <a:pt x="0" y="27442"/>
                  </a:cubicBezTo>
                  <a:cubicBezTo>
                    <a:pt x="0" y="12286"/>
                    <a:pt x="12286" y="0"/>
                    <a:pt x="27442" y="0"/>
                  </a:cubicBezTo>
                  <a:lnTo>
                    <a:pt x="896096" y="0"/>
                  </a:lnTo>
                  <a:cubicBezTo>
                    <a:pt x="911252" y="0"/>
                    <a:pt x="923538" y="12286"/>
                    <a:pt x="923538" y="27442"/>
                  </a:cubicBezTo>
                  <a:cubicBezTo>
                    <a:pt x="923538" y="42598"/>
                    <a:pt x="911330" y="54884"/>
                    <a:pt x="896174" y="54884"/>
                  </a:cubicBezTo>
                  <a:close/>
                </a:path>
              </a:pathLst>
            </a:custGeom>
            <a:grpFill/>
            <a:ln w="9797" cap="flat">
              <a:noFill/>
              <a:prstDash val="solid"/>
              <a:miter/>
            </a:ln>
          </p:spPr>
          <p:txBody>
            <a:bodyPr rtlCol="0" anchor="ctr"/>
            <a:lstStyle/>
            <a:p>
              <a:pPr defTabSz="914126">
                <a:defRPr/>
              </a:pPr>
              <a:endParaRPr lang="en-US" sz="1799">
                <a:latin typeface="Calibri"/>
              </a:endParaRPr>
            </a:p>
          </p:txBody>
        </p:sp>
        <p:sp>
          <p:nvSpPr>
            <p:cNvPr id="159" name="Freeform: Shape 158">
              <a:extLst>
                <a:ext uri="{FF2B5EF4-FFF2-40B4-BE49-F238E27FC236}">
                  <a16:creationId xmlns:a16="http://schemas.microsoft.com/office/drawing/2014/main" id="{15694ABD-D710-48B3-9239-CBBE4FBE7D6B}"/>
                </a:ext>
              </a:extLst>
            </p:cNvPr>
            <p:cNvSpPr/>
            <p:nvPr/>
          </p:nvSpPr>
          <p:spPr>
            <a:xfrm>
              <a:off x="4788406" y="599933"/>
              <a:ext cx="2615151" cy="3898757"/>
            </a:xfrm>
            <a:custGeom>
              <a:avLst/>
              <a:gdLst>
                <a:gd name="connsiteX0" fmla="*/ 2267696 w 2615151"/>
                <a:gd name="connsiteY0" fmla="*/ 387716 h 3898757"/>
                <a:gd name="connsiteX1" fmla="*/ 1676654 w 2615151"/>
                <a:gd name="connsiteY1" fmla="*/ 387716 h 3898757"/>
                <a:gd name="connsiteX2" fmla="*/ 1677957 w 2615151"/>
                <a:gd name="connsiteY2" fmla="*/ 370342 h 3898757"/>
                <a:gd name="connsiteX3" fmla="*/ 1307615 w 2615151"/>
                <a:gd name="connsiteY3" fmla="*/ 0 h 3898757"/>
                <a:gd name="connsiteX4" fmla="*/ 937234 w 2615151"/>
                <a:gd name="connsiteY4" fmla="*/ 370342 h 3898757"/>
                <a:gd name="connsiteX5" fmla="*/ 938537 w 2615151"/>
                <a:gd name="connsiteY5" fmla="*/ 387716 h 3898757"/>
                <a:gd name="connsiteX6" fmla="*/ 347456 w 2615151"/>
                <a:gd name="connsiteY6" fmla="*/ 387716 h 3898757"/>
                <a:gd name="connsiteX7" fmla="*/ 0 w 2615151"/>
                <a:gd name="connsiteY7" fmla="*/ 735172 h 3898757"/>
                <a:gd name="connsiteX8" fmla="*/ 0 w 2615151"/>
                <a:gd name="connsiteY8" fmla="*/ 3551263 h 3898757"/>
                <a:gd name="connsiteX9" fmla="*/ 347456 w 2615151"/>
                <a:gd name="connsiteY9" fmla="*/ 3898757 h 3898757"/>
                <a:gd name="connsiteX10" fmla="*/ 2267696 w 2615151"/>
                <a:gd name="connsiteY10" fmla="*/ 3898757 h 3898757"/>
                <a:gd name="connsiteX11" fmla="*/ 2615151 w 2615151"/>
                <a:gd name="connsiteY11" fmla="*/ 3551263 h 3898757"/>
                <a:gd name="connsiteX12" fmla="*/ 2615151 w 2615151"/>
                <a:gd name="connsiteY12" fmla="*/ 735270 h 3898757"/>
                <a:gd name="connsiteX13" fmla="*/ 2267696 w 2615151"/>
                <a:gd name="connsiteY13" fmla="*/ 387775 h 3898757"/>
                <a:gd name="connsiteX14" fmla="*/ 1307576 w 2615151"/>
                <a:gd name="connsiteY14" fmla="*/ 54839 h 3898757"/>
                <a:gd name="connsiteX15" fmla="*/ 1623034 w 2615151"/>
                <a:gd name="connsiteY15" fmla="*/ 370297 h 3898757"/>
                <a:gd name="connsiteX16" fmla="*/ 1596631 w 2615151"/>
                <a:gd name="connsiteY16" fmla="*/ 496660 h 3898757"/>
                <a:gd name="connsiteX17" fmla="*/ 1580054 w 2615151"/>
                <a:gd name="connsiteY17" fmla="*/ 534967 h 3898757"/>
                <a:gd name="connsiteX18" fmla="*/ 1821887 w 2615151"/>
                <a:gd name="connsiteY18" fmla="*/ 534967 h 3898757"/>
                <a:gd name="connsiteX19" fmla="*/ 1965934 w 2615151"/>
                <a:gd name="connsiteY19" fmla="*/ 679093 h 3898757"/>
                <a:gd name="connsiteX20" fmla="*/ 1965934 w 2615151"/>
                <a:gd name="connsiteY20" fmla="*/ 720231 h 3898757"/>
                <a:gd name="connsiteX21" fmla="*/ 649198 w 2615151"/>
                <a:gd name="connsiteY21" fmla="*/ 720231 h 3898757"/>
                <a:gd name="connsiteX22" fmla="*/ 649198 w 2615151"/>
                <a:gd name="connsiteY22" fmla="*/ 679093 h 3898757"/>
                <a:gd name="connsiteX23" fmla="*/ 793206 w 2615151"/>
                <a:gd name="connsiteY23" fmla="*/ 535006 h 3898757"/>
                <a:gd name="connsiteX24" fmla="*/ 1035421 w 2615151"/>
                <a:gd name="connsiteY24" fmla="*/ 535006 h 3898757"/>
                <a:gd name="connsiteX25" fmla="*/ 1018511 w 2615151"/>
                <a:gd name="connsiteY25" fmla="*/ 496543 h 3898757"/>
                <a:gd name="connsiteX26" fmla="*/ 992029 w 2615151"/>
                <a:gd name="connsiteY26" fmla="*/ 370369 h 3898757"/>
                <a:gd name="connsiteX27" fmla="*/ 1307566 w 2615151"/>
                <a:gd name="connsiteY27" fmla="*/ 54833 h 3898757"/>
                <a:gd name="connsiteX28" fmla="*/ 2404856 w 2615151"/>
                <a:gd name="connsiteY28" fmla="*/ 3642650 h 3898757"/>
                <a:gd name="connsiteX29" fmla="*/ 210296 w 2615151"/>
                <a:gd name="connsiteY29" fmla="*/ 3642650 h 3898757"/>
                <a:gd name="connsiteX30" fmla="*/ 210296 w 2615151"/>
                <a:gd name="connsiteY30" fmla="*/ 643843 h 3898757"/>
                <a:gd name="connsiteX31" fmla="*/ 597890 w 2615151"/>
                <a:gd name="connsiteY31" fmla="*/ 643843 h 3898757"/>
                <a:gd name="connsiteX32" fmla="*/ 594334 w 2615151"/>
                <a:gd name="connsiteY32" fmla="*/ 679093 h 3898757"/>
                <a:gd name="connsiteX33" fmla="*/ 594334 w 2615151"/>
                <a:gd name="connsiteY33" fmla="*/ 775115 h 3898757"/>
                <a:gd name="connsiteX34" fmla="*/ 2020798 w 2615151"/>
                <a:gd name="connsiteY34" fmla="*/ 775115 h 3898757"/>
                <a:gd name="connsiteX35" fmla="*/ 2020798 w 2615151"/>
                <a:gd name="connsiteY35" fmla="*/ 679093 h 3898757"/>
                <a:gd name="connsiteX36" fmla="*/ 2017271 w 2615151"/>
                <a:gd name="connsiteY36" fmla="*/ 643882 h 3898757"/>
                <a:gd name="connsiteX37" fmla="*/ 2404836 w 2615151"/>
                <a:gd name="connsiteY37" fmla="*/ 643843 h 38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15151" h="3898757">
                  <a:moveTo>
                    <a:pt x="2267696" y="387716"/>
                  </a:moveTo>
                  <a:lnTo>
                    <a:pt x="1676654" y="387716"/>
                  </a:lnTo>
                  <a:cubicBezTo>
                    <a:pt x="1676997" y="381897"/>
                    <a:pt x="1677957" y="376197"/>
                    <a:pt x="1677957" y="370342"/>
                  </a:cubicBezTo>
                  <a:cubicBezTo>
                    <a:pt x="1677957" y="166130"/>
                    <a:pt x="1511826" y="0"/>
                    <a:pt x="1307615" y="0"/>
                  </a:cubicBezTo>
                  <a:cubicBezTo>
                    <a:pt x="1103364" y="0"/>
                    <a:pt x="937234" y="166130"/>
                    <a:pt x="937234" y="370342"/>
                  </a:cubicBezTo>
                  <a:cubicBezTo>
                    <a:pt x="937234" y="376198"/>
                    <a:pt x="938262" y="381897"/>
                    <a:pt x="938537" y="387716"/>
                  </a:cubicBezTo>
                  <a:lnTo>
                    <a:pt x="347456" y="387716"/>
                  </a:lnTo>
                  <a:cubicBezTo>
                    <a:pt x="155873" y="387716"/>
                    <a:pt x="0" y="543589"/>
                    <a:pt x="0" y="735172"/>
                  </a:cubicBezTo>
                  <a:lnTo>
                    <a:pt x="0" y="3551263"/>
                  </a:lnTo>
                  <a:cubicBezTo>
                    <a:pt x="0" y="3742846"/>
                    <a:pt x="155873" y="3898757"/>
                    <a:pt x="347456" y="3898757"/>
                  </a:cubicBezTo>
                  <a:lnTo>
                    <a:pt x="2267696" y="3898757"/>
                  </a:lnTo>
                  <a:cubicBezTo>
                    <a:pt x="2459279" y="3898757"/>
                    <a:pt x="2615151" y="3742846"/>
                    <a:pt x="2615151" y="3551263"/>
                  </a:cubicBezTo>
                  <a:lnTo>
                    <a:pt x="2615151" y="735270"/>
                  </a:lnTo>
                  <a:cubicBezTo>
                    <a:pt x="2615151" y="543687"/>
                    <a:pt x="2459279" y="387775"/>
                    <a:pt x="2267696" y="387775"/>
                  </a:cubicBezTo>
                  <a:close/>
                  <a:moveTo>
                    <a:pt x="1307576" y="54839"/>
                  </a:moveTo>
                  <a:cubicBezTo>
                    <a:pt x="1481514" y="54839"/>
                    <a:pt x="1623034" y="196397"/>
                    <a:pt x="1623034" y="370297"/>
                  </a:cubicBezTo>
                  <a:cubicBezTo>
                    <a:pt x="1623034" y="413580"/>
                    <a:pt x="1614158" y="456100"/>
                    <a:pt x="1596631" y="496660"/>
                  </a:cubicBezTo>
                  <a:lnTo>
                    <a:pt x="1580054" y="534967"/>
                  </a:lnTo>
                  <a:lnTo>
                    <a:pt x="1821887" y="534967"/>
                  </a:lnTo>
                  <a:cubicBezTo>
                    <a:pt x="1901380" y="535006"/>
                    <a:pt x="1965934" y="599648"/>
                    <a:pt x="1965934" y="679093"/>
                  </a:cubicBezTo>
                  <a:lnTo>
                    <a:pt x="1965934" y="720231"/>
                  </a:lnTo>
                  <a:lnTo>
                    <a:pt x="649198" y="720231"/>
                  </a:lnTo>
                  <a:lnTo>
                    <a:pt x="649198" y="679093"/>
                  </a:lnTo>
                  <a:cubicBezTo>
                    <a:pt x="649198" y="599648"/>
                    <a:pt x="713839" y="535006"/>
                    <a:pt x="793206" y="535006"/>
                  </a:cubicBezTo>
                  <a:lnTo>
                    <a:pt x="1035421" y="535006"/>
                  </a:lnTo>
                  <a:lnTo>
                    <a:pt x="1018511" y="496543"/>
                  </a:lnTo>
                  <a:cubicBezTo>
                    <a:pt x="1000945" y="456551"/>
                    <a:pt x="992029" y="414070"/>
                    <a:pt x="992029" y="370369"/>
                  </a:cubicBezTo>
                  <a:cubicBezTo>
                    <a:pt x="992098" y="196392"/>
                    <a:pt x="1133627" y="54833"/>
                    <a:pt x="1307566" y="54833"/>
                  </a:cubicBezTo>
                  <a:close/>
                  <a:moveTo>
                    <a:pt x="2404856" y="3642650"/>
                  </a:moveTo>
                  <a:lnTo>
                    <a:pt x="210296" y="3642650"/>
                  </a:lnTo>
                  <a:lnTo>
                    <a:pt x="210296" y="643843"/>
                  </a:lnTo>
                  <a:lnTo>
                    <a:pt x="597890" y="643843"/>
                  </a:lnTo>
                  <a:cubicBezTo>
                    <a:pt x="595823" y="655325"/>
                    <a:pt x="594334" y="666993"/>
                    <a:pt x="594334" y="679093"/>
                  </a:cubicBezTo>
                  <a:lnTo>
                    <a:pt x="594334" y="775115"/>
                  </a:lnTo>
                  <a:lnTo>
                    <a:pt x="2020798" y="775115"/>
                  </a:lnTo>
                  <a:lnTo>
                    <a:pt x="2020798" y="679093"/>
                  </a:lnTo>
                  <a:cubicBezTo>
                    <a:pt x="2020798" y="667033"/>
                    <a:pt x="2019299" y="655325"/>
                    <a:pt x="2017271" y="643882"/>
                  </a:cubicBezTo>
                  <a:lnTo>
                    <a:pt x="2404836" y="643843"/>
                  </a:lnTo>
                  <a:close/>
                </a:path>
              </a:pathLst>
            </a:custGeom>
            <a:grpFill/>
            <a:ln w="9797" cap="flat">
              <a:noFill/>
              <a:prstDash val="solid"/>
              <a:miter/>
            </a:ln>
          </p:spPr>
          <p:txBody>
            <a:bodyPr rtlCol="0" anchor="ctr"/>
            <a:lstStyle/>
            <a:p>
              <a:pPr defTabSz="914126">
                <a:defRPr/>
              </a:pPr>
              <a:endParaRPr lang="en-US" sz="1799" dirty="0">
                <a:latin typeface="Calibri"/>
              </a:endParaRPr>
            </a:p>
          </p:txBody>
        </p:sp>
        <p:sp>
          <p:nvSpPr>
            <p:cNvPr id="160" name="Freeform: Shape 159">
              <a:extLst>
                <a:ext uri="{FF2B5EF4-FFF2-40B4-BE49-F238E27FC236}">
                  <a16:creationId xmlns:a16="http://schemas.microsoft.com/office/drawing/2014/main" id="{5AC86A76-3142-4682-AEEA-9F7B6E1BB114}"/>
                </a:ext>
              </a:extLst>
            </p:cNvPr>
            <p:cNvSpPr/>
            <p:nvPr/>
          </p:nvSpPr>
          <p:spPr>
            <a:xfrm>
              <a:off x="5948582" y="822822"/>
              <a:ext cx="294952" cy="295031"/>
            </a:xfrm>
            <a:custGeom>
              <a:avLst/>
              <a:gdLst>
                <a:gd name="connsiteX0" fmla="*/ 147418 w 294952"/>
                <a:gd name="connsiteY0" fmla="*/ 295031 h 295031"/>
                <a:gd name="connsiteX1" fmla="*/ 294953 w 294952"/>
                <a:gd name="connsiteY1" fmla="*/ 147496 h 295031"/>
                <a:gd name="connsiteX2" fmla="*/ 147418 w 294952"/>
                <a:gd name="connsiteY2" fmla="*/ 0 h 295031"/>
                <a:gd name="connsiteX3" fmla="*/ 0 w 294952"/>
                <a:gd name="connsiteY3" fmla="*/ 147496 h 295031"/>
                <a:gd name="connsiteX4" fmla="*/ 147418 w 294952"/>
                <a:gd name="connsiteY4" fmla="*/ 295031 h 295031"/>
                <a:gd name="connsiteX5" fmla="*/ 147418 w 294952"/>
                <a:gd name="connsiteY5" fmla="*/ 54884 h 295031"/>
                <a:gd name="connsiteX6" fmla="*/ 240069 w 294952"/>
                <a:gd name="connsiteY6" fmla="*/ 147497 h 295031"/>
                <a:gd name="connsiteX7" fmla="*/ 238306 w 294952"/>
                <a:gd name="connsiteY7" fmla="*/ 164866 h 295031"/>
                <a:gd name="connsiteX8" fmla="*/ 56598 w 294952"/>
                <a:gd name="connsiteY8" fmla="*/ 164866 h 295031"/>
                <a:gd name="connsiteX9" fmla="*/ 54844 w 294952"/>
                <a:gd name="connsiteY9" fmla="*/ 147497 h 295031"/>
                <a:gd name="connsiteX10" fmla="*/ 147418 w 294952"/>
                <a:gd name="connsiteY10" fmla="*/ 54884 h 29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952" h="295031">
                  <a:moveTo>
                    <a:pt x="147418" y="295031"/>
                  </a:moveTo>
                  <a:cubicBezTo>
                    <a:pt x="228783" y="295031"/>
                    <a:pt x="294953" y="228822"/>
                    <a:pt x="294953" y="147496"/>
                  </a:cubicBezTo>
                  <a:cubicBezTo>
                    <a:pt x="294953" y="66168"/>
                    <a:pt x="228783" y="0"/>
                    <a:pt x="147418" y="0"/>
                  </a:cubicBezTo>
                  <a:cubicBezTo>
                    <a:pt x="66170" y="0"/>
                    <a:pt x="0" y="66169"/>
                    <a:pt x="0" y="147496"/>
                  </a:cubicBezTo>
                  <a:cubicBezTo>
                    <a:pt x="0" y="228783"/>
                    <a:pt x="66170" y="295031"/>
                    <a:pt x="147418" y="295031"/>
                  </a:cubicBezTo>
                  <a:close/>
                  <a:moveTo>
                    <a:pt x="147418" y="54884"/>
                  </a:moveTo>
                  <a:cubicBezTo>
                    <a:pt x="198510" y="54884"/>
                    <a:pt x="240069" y="96407"/>
                    <a:pt x="240069" y="147497"/>
                  </a:cubicBezTo>
                  <a:cubicBezTo>
                    <a:pt x="240069" y="153467"/>
                    <a:pt x="239344" y="159243"/>
                    <a:pt x="238306" y="164866"/>
                  </a:cubicBezTo>
                  <a:lnTo>
                    <a:pt x="56598" y="164866"/>
                  </a:lnTo>
                  <a:cubicBezTo>
                    <a:pt x="55491" y="159204"/>
                    <a:pt x="54844" y="153466"/>
                    <a:pt x="54844" y="147497"/>
                  </a:cubicBezTo>
                  <a:cubicBezTo>
                    <a:pt x="54883" y="96368"/>
                    <a:pt x="96404" y="54884"/>
                    <a:pt x="147418" y="54884"/>
                  </a:cubicBezTo>
                  <a:close/>
                </a:path>
              </a:pathLst>
            </a:custGeom>
            <a:grpFill/>
            <a:ln w="9797" cap="flat">
              <a:noFill/>
              <a:prstDash val="solid"/>
              <a:miter/>
            </a:ln>
          </p:spPr>
          <p:txBody>
            <a:bodyPr rtlCol="0" anchor="ctr"/>
            <a:lstStyle/>
            <a:p>
              <a:pPr defTabSz="914126">
                <a:defRPr/>
              </a:pPr>
              <a:endParaRPr lang="en-US" sz="1799">
                <a:latin typeface="Calibri"/>
              </a:endParaRPr>
            </a:p>
          </p:txBody>
        </p:sp>
      </p:grpSp>
      <p:sp>
        <p:nvSpPr>
          <p:cNvPr id="3" name="Title 2">
            <a:extLst>
              <a:ext uri="{FF2B5EF4-FFF2-40B4-BE49-F238E27FC236}">
                <a16:creationId xmlns:a16="http://schemas.microsoft.com/office/drawing/2014/main" id="{E9E469A5-4C06-DF20-C3F0-4F093990CBE1}"/>
              </a:ext>
            </a:extLst>
          </p:cNvPr>
          <p:cNvSpPr txBox="1">
            <a:spLocks/>
          </p:cNvSpPr>
          <p:nvPr/>
        </p:nvSpPr>
        <p:spPr>
          <a:xfrm>
            <a:off x="471996" y="691017"/>
            <a:ext cx="11564126" cy="498468"/>
          </a:xfrm>
          <a:prstGeom prst="rect">
            <a:avLst/>
          </a:prstGeom>
        </p:spPr>
        <p:txBody>
          <a:bodyPr vert="horz" wrap="square" lIns="91416" tIns="0" rIns="91416" bIns="0" rtlCol="0" anchor="ctr">
            <a:spAutoFit/>
          </a:bodyPr>
          <a:lstStyle>
            <a:lvl1pPr algn="l" defTabSz="914400" rtl="0" eaLnBrk="1" latinLnBrk="0" hangingPunct="1">
              <a:lnSpc>
                <a:spcPct val="90000"/>
              </a:lnSpc>
              <a:spcBef>
                <a:spcPct val="0"/>
              </a:spcBef>
              <a:buNone/>
              <a:defRPr lang="en-US" sz="3600" b="1" i="0" kern="1200" baseline="0" dirty="0">
                <a:solidFill>
                  <a:srgbClr val="000334"/>
                </a:solidFill>
                <a:latin typeface="Avenir Next LT Pro" panose="020B0504020202020204" pitchFamily="34" charset="0"/>
                <a:ea typeface="+mn-ea"/>
                <a:cs typeface="Poppins" pitchFamily="2" charset="77"/>
              </a:defRPr>
            </a:lvl1pPr>
          </a:lstStyle>
          <a:p>
            <a:pPr>
              <a:buClrTx/>
              <a:buFontTx/>
            </a:pPr>
            <a:r>
              <a:rPr lang="en-US" sz="3599" dirty="0">
                <a:latin typeface="Lato" panose="020F0502020204030203" pitchFamily="34" charset="0"/>
                <a:ea typeface="Lato" panose="020F0502020204030203" pitchFamily="34" charset="0"/>
                <a:cs typeface="Lato" panose="020F0502020204030203" pitchFamily="34" charset="0"/>
              </a:rPr>
              <a:t>The role of information models in data standardization</a:t>
            </a:r>
          </a:p>
        </p:txBody>
      </p:sp>
      <p:sp>
        <p:nvSpPr>
          <p:cNvPr id="33" name="TextBox 32">
            <a:extLst>
              <a:ext uri="{FF2B5EF4-FFF2-40B4-BE49-F238E27FC236}">
                <a16:creationId xmlns:a16="http://schemas.microsoft.com/office/drawing/2014/main" id="{6A1436E1-17FE-2C43-883C-D0241D998068}"/>
              </a:ext>
            </a:extLst>
          </p:cNvPr>
          <p:cNvSpPr txBox="1"/>
          <p:nvPr/>
        </p:nvSpPr>
        <p:spPr>
          <a:xfrm>
            <a:off x="3023119" y="6055165"/>
            <a:ext cx="2176300" cy="272344"/>
          </a:xfrm>
          <a:prstGeom prst="round2DiagRect">
            <a:avLst/>
          </a:prstGeom>
          <a:solidFill>
            <a:schemeClr val="bg1"/>
          </a:solidFill>
          <a:ln w="19050">
            <a:solidFill>
              <a:schemeClr val="accent3"/>
            </a:solidFill>
          </a:ln>
        </p:spPr>
        <p:txBody>
          <a:bodyPr wrap="square" rtlCol="0" anchor="ctr">
            <a:spAutoFit/>
          </a:bodyPr>
          <a:lstStyle/>
          <a:p>
            <a:pPr algn="ctr" defTabSz="914126">
              <a:defRPr/>
            </a:pPr>
            <a:r>
              <a:rPr lang="en-US" sz="1000" b="1" dirty="0">
                <a:solidFill>
                  <a:srgbClr val="3A77A5"/>
                </a:solidFill>
                <a:latin typeface="Avenir Next LT Pro" panose="020B0504020202020204" pitchFamily="34" charset="77"/>
              </a:rPr>
              <a:t>SYSTEM FIREWALL</a:t>
            </a:r>
          </a:p>
        </p:txBody>
      </p:sp>
    </p:spTree>
    <p:extLst>
      <p:ext uri="{BB962C8B-B14F-4D97-AF65-F5344CB8AC3E}">
        <p14:creationId xmlns:p14="http://schemas.microsoft.com/office/powerpoint/2010/main" val="375125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ppt_w/2"/>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ppt_w</p:attrName>
                                        </p:attrNameLst>
                                      </p:cBhvr>
                                      <p:tavLst>
                                        <p:tav tm="0">
                                          <p:val>
                                            <p:fltVal val="0"/>
                                          </p:val>
                                        </p:tav>
                                        <p:tav tm="100000">
                                          <p:val>
                                            <p:strVal val="#ppt_w"/>
                                          </p:val>
                                        </p:tav>
                                      </p:tavLst>
                                    </p:anim>
                                    <p:anim calcmode="lin" valueType="num">
                                      <p:cBhvr>
                                        <p:cTn id="10"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ppt_w/2"/>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9+ Hundred Lego Rainbow Royalty-Free Images, Stock Photos &amp; Pictures |  Shutterstock">
            <a:extLst>
              <a:ext uri="{FF2B5EF4-FFF2-40B4-BE49-F238E27FC236}">
                <a16:creationId xmlns:a16="http://schemas.microsoft.com/office/drawing/2014/main" id="{7333E8AF-DA45-4EA8-7BFA-AE4113125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4324350"/>
            <a:ext cx="12192000" cy="4105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E3C295-09F8-A837-80EB-AD2F67BD7BDF}"/>
              </a:ext>
            </a:extLst>
          </p:cNvPr>
          <p:cNvSpPr>
            <a:spLocks noGrp="1"/>
          </p:cNvSpPr>
          <p:nvPr>
            <p:ph type="title"/>
          </p:nvPr>
        </p:nvSpPr>
        <p:spPr>
          <a:xfrm>
            <a:off x="920261" y="353402"/>
            <a:ext cx="10515600" cy="1325563"/>
          </a:xfrm>
        </p:spPr>
        <p:txBody>
          <a:bodyPr/>
          <a:lstStyle/>
          <a:p>
            <a:r>
              <a:rPr lang="en-US" dirty="0"/>
              <a:t>Topics</a:t>
            </a:r>
          </a:p>
        </p:txBody>
      </p:sp>
      <p:sp>
        <p:nvSpPr>
          <p:cNvPr id="3" name="Content Placeholder 2">
            <a:extLst>
              <a:ext uri="{FF2B5EF4-FFF2-40B4-BE49-F238E27FC236}">
                <a16:creationId xmlns:a16="http://schemas.microsoft.com/office/drawing/2014/main" id="{9090FF42-A1F1-7A1E-6937-5EC4A5FD47FB}"/>
              </a:ext>
            </a:extLst>
          </p:cNvPr>
          <p:cNvSpPr>
            <a:spLocks noGrp="1"/>
          </p:cNvSpPr>
          <p:nvPr>
            <p:ph idx="1"/>
          </p:nvPr>
        </p:nvSpPr>
        <p:spPr>
          <a:xfrm>
            <a:off x="920261" y="1623902"/>
            <a:ext cx="10515600" cy="4690696"/>
          </a:xfrm>
        </p:spPr>
        <p:txBody>
          <a:bodyPr/>
          <a:lstStyle/>
          <a:p>
            <a:r>
              <a:rPr lang="en-US" dirty="0"/>
              <a:t>Concept models and information models</a:t>
            </a:r>
          </a:p>
          <a:p>
            <a:r>
              <a:rPr lang="en-US" dirty="0"/>
              <a:t>Overlap of concept models and information models</a:t>
            </a:r>
          </a:p>
          <a:p>
            <a:r>
              <a:rPr lang="en-US" dirty="0"/>
              <a:t>Specialization of information models</a:t>
            </a:r>
          </a:p>
          <a:p>
            <a:r>
              <a:rPr lang="en-US" dirty="0"/>
              <a:t>The open semantic interoperability ecosystem</a:t>
            </a:r>
          </a:p>
          <a:p>
            <a:r>
              <a:rPr lang="en-US" dirty="0"/>
              <a:t>Creating information models and generating FHIR profiles</a:t>
            </a:r>
          </a:p>
        </p:txBody>
      </p:sp>
      <p:sp>
        <p:nvSpPr>
          <p:cNvPr id="4" name="Slide Number Placeholder 6">
            <a:extLst>
              <a:ext uri="{FF2B5EF4-FFF2-40B4-BE49-F238E27FC236}">
                <a16:creationId xmlns:a16="http://schemas.microsoft.com/office/drawing/2014/main" id="{CEDF7D3F-A5BF-7174-BCCE-B2D245326A1D}"/>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765442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42720-04E0-0B3A-92D6-338ED399547B}"/>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95E9901B-362F-B55E-2EED-80259B09429F}"/>
              </a:ext>
            </a:extLst>
          </p:cNvPr>
          <p:cNvSpPr>
            <a:spLocks noGrp="1"/>
          </p:cNvSpPr>
          <p:nvPr>
            <p:ph type="title"/>
          </p:nvPr>
        </p:nvSpPr>
        <p:spPr/>
        <p:txBody>
          <a:bodyPr>
            <a:noAutofit/>
          </a:bodyPr>
          <a:lstStyle/>
          <a:p>
            <a:r>
              <a:rPr lang="en-US" sz="3600" dirty="0">
                <a:latin typeface="+mj-lt"/>
              </a:rPr>
              <a:t>Too many ways to say the same thing!</a:t>
            </a:r>
          </a:p>
        </p:txBody>
      </p:sp>
      <p:sp>
        <p:nvSpPr>
          <p:cNvPr id="8" name="Content Placeholder 7">
            <a:extLst>
              <a:ext uri="{FF2B5EF4-FFF2-40B4-BE49-F238E27FC236}">
                <a16:creationId xmlns:a16="http://schemas.microsoft.com/office/drawing/2014/main" id="{157A1BF5-8C03-6893-884A-26D791285D1E}"/>
              </a:ext>
            </a:extLst>
          </p:cNvPr>
          <p:cNvSpPr>
            <a:spLocks noGrp="1"/>
          </p:cNvSpPr>
          <p:nvPr>
            <p:ph type="body" idx="1"/>
          </p:nvPr>
        </p:nvSpPr>
        <p:spPr>
          <a:xfrm>
            <a:off x="796097" y="1966436"/>
            <a:ext cx="4478069" cy="1618304"/>
          </a:xfrm>
          <a:ln w="38100">
            <a:solidFill>
              <a:schemeClr val="tx1"/>
            </a:solidFill>
          </a:ln>
        </p:spPr>
        <p:txBody>
          <a:bodyPr>
            <a:normAutofit/>
          </a:bodyPr>
          <a:lstStyle/>
          <a:p>
            <a:pPr marL="0" lvl="1" indent="0" defTabSz="914044">
              <a:lnSpc>
                <a:spcPct val="100000"/>
              </a:lnSpc>
              <a:spcBef>
                <a:spcPts val="600"/>
              </a:spcBef>
              <a:buClr>
                <a:srgbClr val="A5A5A5"/>
              </a:buClr>
              <a:buSzTx/>
              <a:buNone/>
              <a:defRPr/>
            </a:pPr>
            <a:r>
              <a:rPr lang="en-US" sz="1999" dirty="0">
                <a:solidFill>
                  <a:srgbClr val="333333"/>
                </a:solidFill>
                <a:ea typeface="Lato" panose="020F0502020204030203" pitchFamily="34" charset="0"/>
                <a:cs typeface="Lato" panose="020F0502020204030203" pitchFamily="34" charset="0"/>
              </a:rPr>
              <a:t>Observation</a:t>
            </a:r>
          </a:p>
          <a:p>
            <a:pPr marL="0" lvl="1" indent="0" defTabSz="914044">
              <a:lnSpc>
                <a:spcPct val="100000"/>
              </a:lnSpc>
              <a:spcBef>
                <a:spcPts val="600"/>
              </a:spcBef>
              <a:buClr>
                <a:srgbClr val="A5A5A5"/>
              </a:buClr>
              <a:buSzTx/>
              <a:buNone/>
              <a:defRPr/>
            </a:pPr>
            <a:r>
              <a:rPr lang="en-US" sz="1999" dirty="0">
                <a:solidFill>
                  <a:srgbClr val="333333"/>
                </a:solidFill>
                <a:ea typeface="Lato" panose="020F0502020204030203" pitchFamily="34" charset="0"/>
                <a:cs typeface="Lato" panose="020F0502020204030203" pitchFamily="34" charset="0"/>
              </a:rPr>
              <a:t>    code: </a:t>
            </a:r>
            <a:r>
              <a:rPr lang="en-US" sz="1999" dirty="0">
                <a:solidFill>
                  <a:srgbClr val="333333"/>
                </a:solidFill>
                <a:highlight>
                  <a:srgbClr val="FFFF00"/>
                </a:highlight>
                <a:ea typeface="Lato" panose="020F0502020204030203" pitchFamily="34" charset="0"/>
                <a:cs typeface="Lato" panose="020F0502020204030203" pitchFamily="34" charset="0"/>
              </a:rPr>
              <a:t>69000-8</a:t>
            </a:r>
            <a:r>
              <a:rPr lang="en-US" sz="1999" dirty="0">
                <a:solidFill>
                  <a:srgbClr val="333333"/>
                </a:solidFill>
                <a:ea typeface="Lato" panose="020F0502020204030203" pitchFamily="34" charset="0"/>
                <a:cs typeface="Lato" panose="020F0502020204030203" pitchFamily="34" charset="0"/>
              </a:rPr>
              <a:t> Heart rate –sitting</a:t>
            </a:r>
          </a:p>
          <a:p>
            <a:pPr marL="0" lvl="1" indent="0" defTabSz="914044">
              <a:lnSpc>
                <a:spcPct val="100000"/>
              </a:lnSpc>
              <a:spcBef>
                <a:spcPts val="600"/>
              </a:spcBef>
              <a:buClr>
                <a:srgbClr val="A5A5A5"/>
              </a:buClr>
              <a:buSzTx/>
              <a:buNone/>
              <a:defRPr/>
            </a:pPr>
            <a:r>
              <a:rPr lang="en-US" sz="1999" dirty="0">
                <a:solidFill>
                  <a:srgbClr val="333333"/>
                </a:solidFill>
                <a:ea typeface="Lato" panose="020F0502020204030203" pitchFamily="34" charset="0"/>
                <a:cs typeface="Lato" panose="020F0502020204030203" pitchFamily="34" charset="0"/>
              </a:rPr>
              <a:t>    value: 72 {beats}/min</a:t>
            </a:r>
          </a:p>
        </p:txBody>
      </p:sp>
      <p:sp>
        <p:nvSpPr>
          <p:cNvPr id="3" name="Content Placeholder 7">
            <a:extLst>
              <a:ext uri="{FF2B5EF4-FFF2-40B4-BE49-F238E27FC236}">
                <a16:creationId xmlns:a16="http://schemas.microsoft.com/office/drawing/2014/main" id="{23265894-BCCC-C1FB-6A4C-E58E753FF029}"/>
              </a:ext>
            </a:extLst>
          </p:cNvPr>
          <p:cNvSpPr txBox="1">
            <a:spLocks/>
          </p:cNvSpPr>
          <p:nvPr/>
        </p:nvSpPr>
        <p:spPr>
          <a:xfrm>
            <a:off x="5766822" y="1948153"/>
            <a:ext cx="6156659" cy="1890711"/>
          </a:xfrm>
          <a:prstGeom prst="rect">
            <a:avLst/>
          </a:prstGeom>
          <a:ln w="38100">
            <a:solidFill>
              <a:schemeClr val="tx1"/>
            </a:solidFill>
          </a:ln>
        </p:spPr>
        <p:txBody>
          <a:bodyPr vert="horz" lIns="91416" tIns="45708" rIns="91416" bIns="45708" rtlCol="0">
            <a:noAutofit/>
          </a:bodyPr>
          <a:lstStyle>
            <a:lvl1pPr indent="0" defTabSz="914318">
              <a:lnSpc>
                <a:spcPct val="100000"/>
              </a:lnSpc>
              <a:spcBef>
                <a:spcPts val="600"/>
              </a:spcBef>
              <a:buFont typeface="Arial" panose="020B0604020202020204" pitchFamily="34" charset="0"/>
              <a:buNone/>
              <a:defRPr sz="2000" b="0" i="0">
                <a:solidFill>
                  <a:srgbClr val="333333"/>
                </a:solidFill>
                <a:latin typeface="Century Gothic" panose="020B0502020202020204" pitchFamily="34" charset="0"/>
              </a:defRPr>
            </a:lvl1pPr>
            <a:lvl2pPr marL="0" lvl="1" indent="0" defTabSz="914318">
              <a:lnSpc>
                <a:spcPct val="100000"/>
              </a:lnSpc>
              <a:spcBef>
                <a:spcPts val="600"/>
              </a:spcBef>
              <a:buClr>
                <a:schemeClr val="accent3"/>
              </a:buClr>
              <a:buFont typeface="Arial" panose="020B0604020202020204" pitchFamily="34" charset="0"/>
              <a:buNone/>
              <a:defRPr sz="2400">
                <a:solidFill>
                  <a:srgbClr val="333333"/>
                </a:solidFill>
                <a:latin typeface="Century Gothic" panose="020B0502020202020204" pitchFamily="34" charset="0"/>
              </a:defRPr>
            </a:lvl2pPr>
            <a:lvl3pPr marL="406400" indent="-203200" defTabSz="914318">
              <a:lnSpc>
                <a:spcPct val="100000"/>
              </a:lnSpc>
              <a:spcBef>
                <a:spcPts val="600"/>
              </a:spcBef>
              <a:buClr>
                <a:schemeClr val="accent3"/>
              </a:buClr>
              <a:buFont typeface="Arial" panose="020B0604020202020204" pitchFamily="34" charset="0"/>
              <a:buChar char="•"/>
              <a:tabLst/>
              <a:defRPr sz="1600" b="0" i="0">
                <a:solidFill>
                  <a:srgbClr val="333333"/>
                </a:solidFill>
                <a:latin typeface="Century Gothic" panose="020B0502020202020204" pitchFamily="34" charset="0"/>
              </a:defRPr>
            </a:lvl3pPr>
            <a:lvl4pPr marL="628650" indent="-203200" defTabSz="914318">
              <a:lnSpc>
                <a:spcPct val="100000"/>
              </a:lnSpc>
              <a:spcBef>
                <a:spcPts val="600"/>
              </a:spcBef>
              <a:buClr>
                <a:schemeClr val="accent3"/>
              </a:buClr>
              <a:buFont typeface="Arial" panose="020B0604020202020204" pitchFamily="34" charset="0"/>
              <a:buChar char="•"/>
              <a:tabLst/>
              <a:defRPr sz="1400" b="0" i="0">
                <a:solidFill>
                  <a:srgbClr val="333333"/>
                </a:solidFill>
                <a:latin typeface="Century Gothic" panose="020B0502020202020204" pitchFamily="34" charset="0"/>
              </a:defRPr>
            </a:lvl4pPr>
            <a:lvl5pPr marL="863600" indent="-203200" defTabSz="914318">
              <a:lnSpc>
                <a:spcPct val="100000"/>
              </a:lnSpc>
              <a:spcBef>
                <a:spcPts val="600"/>
              </a:spcBef>
              <a:buClr>
                <a:schemeClr val="accent3"/>
              </a:buClr>
              <a:buFont typeface="Arial" panose="020B0604020202020204" pitchFamily="34" charset="0"/>
              <a:buChar char="•"/>
              <a:tabLst/>
              <a:defRPr sz="1200" b="0" i="0" baseline="0">
                <a:solidFill>
                  <a:srgbClr val="333333"/>
                </a:solidFill>
                <a:latin typeface="Century Gothic" panose="020B0502020202020204" pitchFamily="34" charset="0"/>
              </a:defRPr>
            </a:lvl5pPr>
            <a:lvl6pPr marL="2514374" indent="-228580" defTabSz="914318">
              <a:lnSpc>
                <a:spcPct val="90000"/>
              </a:lnSpc>
              <a:spcBef>
                <a:spcPts val="499"/>
              </a:spcBef>
              <a:buFont typeface="Arial" panose="020B0604020202020204" pitchFamily="34" charset="0"/>
              <a:buChar char="•"/>
            </a:lvl6pPr>
            <a:lvl7pPr marL="2971534" indent="-228580" defTabSz="914318">
              <a:lnSpc>
                <a:spcPct val="90000"/>
              </a:lnSpc>
              <a:spcBef>
                <a:spcPts val="499"/>
              </a:spcBef>
              <a:buFont typeface="Arial" panose="020B0604020202020204" pitchFamily="34" charset="0"/>
              <a:buChar char="•"/>
            </a:lvl7pPr>
            <a:lvl8pPr marL="3428692" indent="-228580" defTabSz="914318">
              <a:lnSpc>
                <a:spcPct val="90000"/>
              </a:lnSpc>
              <a:spcBef>
                <a:spcPts val="499"/>
              </a:spcBef>
              <a:buFont typeface="Arial" panose="020B0604020202020204" pitchFamily="34" charset="0"/>
              <a:buChar char="•"/>
            </a:lvl8pPr>
            <a:lvl9pPr marL="3885850" indent="-228580" defTabSz="914318">
              <a:lnSpc>
                <a:spcPct val="90000"/>
              </a:lnSpc>
              <a:spcBef>
                <a:spcPts val="499"/>
              </a:spcBef>
              <a:buFont typeface="Arial" panose="020B0604020202020204" pitchFamily="34" charset="0"/>
              <a:buChar char="•"/>
            </a:lvl9pPr>
          </a:lstStyle>
          <a:p>
            <a:pPr lvl="1" defTabSz="914044">
              <a:buClr>
                <a:srgbClr val="A5A5A5"/>
              </a:buClr>
              <a:defRPr/>
            </a:pPr>
            <a:r>
              <a:rPr lang="en-US" sz="1999" dirty="0">
                <a:latin typeface="+mn-lt"/>
                <a:ea typeface="Lato" panose="020F0502020204030203" pitchFamily="34" charset="0"/>
                <a:cs typeface="Lato" panose="020F0502020204030203" pitchFamily="34" charset="0"/>
              </a:rPr>
              <a:t>Observation</a:t>
            </a:r>
          </a:p>
          <a:p>
            <a:pPr lvl="1" defTabSz="914044">
              <a:buClr>
                <a:srgbClr val="A5A5A5"/>
              </a:buClr>
              <a:defRPr/>
            </a:pPr>
            <a:r>
              <a:rPr lang="en-US" sz="1999" dirty="0">
                <a:latin typeface="+mn-lt"/>
                <a:ea typeface="Lato" panose="020F0502020204030203" pitchFamily="34" charset="0"/>
                <a:cs typeface="Lato" panose="020F0502020204030203" pitchFamily="34" charset="0"/>
              </a:rPr>
              <a:t>    code: </a:t>
            </a:r>
            <a:r>
              <a:rPr lang="en-US" sz="1999" dirty="0">
                <a:highlight>
                  <a:srgbClr val="FFFF00"/>
                </a:highlight>
                <a:latin typeface="+mn-lt"/>
                <a:ea typeface="Lato" panose="020F0502020204030203" pitchFamily="34" charset="0"/>
                <a:cs typeface="Lato" panose="020F0502020204030203" pitchFamily="34" charset="0"/>
              </a:rPr>
              <a:t>8867-4</a:t>
            </a:r>
            <a:r>
              <a:rPr lang="en-US" sz="1999" dirty="0">
                <a:latin typeface="+mn-lt"/>
                <a:ea typeface="Lato" panose="020F0502020204030203" pitchFamily="34" charset="0"/>
                <a:cs typeface="Lato" panose="020F0502020204030203" pitchFamily="34" charset="0"/>
              </a:rPr>
              <a:t>, HR (was 69000-8)</a:t>
            </a:r>
          </a:p>
          <a:p>
            <a:pPr lvl="1" defTabSz="914044">
              <a:buClr>
                <a:srgbClr val="A5A5A5"/>
              </a:buClr>
              <a:defRPr/>
            </a:pPr>
            <a:r>
              <a:rPr lang="en-US" sz="1999" dirty="0">
                <a:latin typeface="+mn-lt"/>
                <a:ea typeface="Lato" panose="020F0502020204030203" pitchFamily="34" charset="0"/>
                <a:cs typeface="Lato" panose="020F0502020204030203" pitchFamily="34" charset="0"/>
              </a:rPr>
              <a:t>    value: 72 </a:t>
            </a:r>
            <a:r>
              <a:rPr lang="en-US" sz="1999" dirty="0">
                <a:solidFill>
                  <a:schemeClr val="tx1"/>
                </a:solidFill>
                <a:latin typeface="+mn-lt"/>
                <a:ea typeface="Lato" panose="020F0502020204030203" pitchFamily="34" charset="0"/>
                <a:cs typeface="Lato" panose="020F0502020204030203" pitchFamily="34" charset="0"/>
              </a:rPr>
              <a:t>{beats}/min</a:t>
            </a:r>
            <a:endParaRPr lang="en-US" sz="1999" dirty="0">
              <a:latin typeface="+mn-lt"/>
              <a:ea typeface="Lato" panose="020F0502020204030203" pitchFamily="34" charset="0"/>
              <a:cs typeface="Lato" panose="020F0502020204030203" pitchFamily="34" charset="0"/>
            </a:endParaRPr>
          </a:p>
          <a:p>
            <a:pPr lvl="1" defTabSz="914044">
              <a:buClr>
                <a:srgbClr val="A5A5A5"/>
              </a:buClr>
              <a:defRPr/>
            </a:pPr>
            <a:r>
              <a:rPr lang="en-US" sz="1999" dirty="0">
                <a:latin typeface="+mn-lt"/>
                <a:ea typeface="Lato" panose="020F0502020204030203" pitchFamily="34" charset="0"/>
                <a:cs typeface="Lato" panose="020F0502020204030203" pitchFamily="34" charset="0"/>
              </a:rPr>
              <a:t>    </a:t>
            </a:r>
            <a:r>
              <a:rPr lang="en-US" sz="1999" dirty="0" err="1">
                <a:latin typeface="+mn-lt"/>
                <a:ea typeface="Lato" panose="020F0502020204030203" pitchFamily="34" charset="0"/>
                <a:cs typeface="Lato" panose="020F0502020204030203" pitchFamily="34" charset="0"/>
              </a:rPr>
              <a:t>bodyPosition</a:t>
            </a:r>
            <a:r>
              <a:rPr lang="en-US" sz="1999" dirty="0">
                <a:latin typeface="+mn-lt"/>
                <a:ea typeface="Lato" panose="020F0502020204030203" pitchFamily="34" charset="0"/>
                <a:cs typeface="Lato" panose="020F0502020204030203" pitchFamily="34" charset="0"/>
              </a:rPr>
              <a:t>: Sitting body position (finding)     </a:t>
            </a:r>
            <a:br>
              <a:rPr lang="en-US" sz="1999" dirty="0">
                <a:latin typeface="+mn-lt"/>
                <a:ea typeface="Lato" panose="020F0502020204030203" pitchFamily="34" charset="0"/>
                <a:cs typeface="Lato" panose="020F0502020204030203" pitchFamily="34" charset="0"/>
              </a:rPr>
            </a:br>
            <a:r>
              <a:rPr lang="en-US" sz="1999" dirty="0">
                <a:latin typeface="+mn-lt"/>
                <a:ea typeface="Lato" panose="020F0502020204030203" pitchFamily="34" charset="0"/>
                <a:cs typeface="Lato" panose="020F0502020204030203" pitchFamily="34" charset="0"/>
              </a:rPr>
              <a:t>                       (SNOMED CT #33586001)</a:t>
            </a:r>
          </a:p>
        </p:txBody>
      </p:sp>
      <p:sp>
        <p:nvSpPr>
          <p:cNvPr id="5" name="TextBox 4">
            <a:extLst>
              <a:ext uri="{FF2B5EF4-FFF2-40B4-BE49-F238E27FC236}">
                <a16:creationId xmlns:a16="http://schemas.microsoft.com/office/drawing/2014/main" id="{A21E1873-BD67-FB0C-A2DE-4ED6C69BC32A}"/>
              </a:ext>
            </a:extLst>
          </p:cNvPr>
          <p:cNvSpPr txBox="1"/>
          <p:nvPr/>
        </p:nvSpPr>
        <p:spPr>
          <a:xfrm>
            <a:off x="839569" y="1566431"/>
            <a:ext cx="1382110" cy="399981"/>
          </a:xfrm>
          <a:prstGeom prst="rect">
            <a:avLst/>
          </a:prstGeom>
          <a:noFill/>
        </p:spPr>
        <p:txBody>
          <a:bodyPr wrap="none" rtlCol="0">
            <a:spAutoFit/>
          </a:bodyPr>
          <a:lstStyle/>
          <a:p>
            <a:pPr defTabSz="914126">
              <a:defRPr/>
            </a:pPr>
            <a:r>
              <a:rPr lang="en-US" sz="1999" dirty="0">
                <a:ea typeface="Lato" panose="020F0502020204030203" pitchFamily="34" charset="0"/>
                <a:cs typeface="Lato" panose="020F0502020204030203" pitchFamily="34" charset="0"/>
              </a:rPr>
              <a:t>Option</a:t>
            </a:r>
            <a:r>
              <a:rPr lang="en-US" sz="1100" dirty="0">
                <a:ea typeface="Lato" panose="020F0502020204030203" pitchFamily="34" charset="0"/>
                <a:cs typeface="Lato" panose="020F0502020204030203" pitchFamily="34" charset="0"/>
              </a:rPr>
              <a:t> </a:t>
            </a:r>
            <a:r>
              <a:rPr lang="en-US" sz="1999" dirty="0">
                <a:ea typeface="Lato" panose="020F0502020204030203" pitchFamily="34" charset="0"/>
                <a:cs typeface="Lato" panose="020F0502020204030203" pitchFamily="34" charset="0"/>
              </a:rPr>
              <a:t>#1a</a:t>
            </a:r>
          </a:p>
        </p:txBody>
      </p:sp>
      <p:sp>
        <p:nvSpPr>
          <p:cNvPr id="6" name="TextBox 5">
            <a:extLst>
              <a:ext uri="{FF2B5EF4-FFF2-40B4-BE49-F238E27FC236}">
                <a16:creationId xmlns:a16="http://schemas.microsoft.com/office/drawing/2014/main" id="{CE4078AA-C40B-3CC0-8BD9-E605A6B14FD1}"/>
              </a:ext>
            </a:extLst>
          </p:cNvPr>
          <p:cNvSpPr txBox="1"/>
          <p:nvPr/>
        </p:nvSpPr>
        <p:spPr>
          <a:xfrm>
            <a:off x="5706054" y="1571597"/>
            <a:ext cx="2601994" cy="399981"/>
          </a:xfrm>
          <a:prstGeom prst="rect">
            <a:avLst/>
          </a:prstGeom>
          <a:noFill/>
        </p:spPr>
        <p:txBody>
          <a:bodyPr wrap="none" rtlCol="0">
            <a:spAutoFit/>
          </a:bodyPr>
          <a:lstStyle/>
          <a:p>
            <a:pPr defTabSz="914126">
              <a:defRPr/>
            </a:pPr>
            <a:r>
              <a:rPr lang="en-US" sz="1999" dirty="0">
                <a:ea typeface="Lato" panose="020F0502020204030203" pitchFamily="34" charset="0"/>
                <a:cs typeface="Lato" panose="020F0502020204030203" pitchFamily="34" charset="0"/>
              </a:rPr>
              <a:t>Option</a:t>
            </a:r>
            <a:r>
              <a:rPr lang="en-US" sz="1200" dirty="0">
                <a:ea typeface="Lato" panose="020F0502020204030203" pitchFamily="34" charset="0"/>
                <a:cs typeface="Lato" panose="020F0502020204030203" pitchFamily="34" charset="0"/>
              </a:rPr>
              <a:t> </a:t>
            </a:r>
            <a:r>
              <a:rPr lang="en-US" sz="1999" dirty="0">
                <a:ea typeface="Lato" panose="020F0502020204030203" pitchFamily="34" charset="0"/>
                <a:cs typeface="Lato" panose="020F0502020204030203" pitchFamily="34" charset="0"/>
              </a:rPr>
              <a:t>#2a (Preferred)</a:t>
            </a:r>
            <a:endParaRPr lang="en-US" sz="2799" dirty="0">
              <a:ea typeface="Lato" panose="020F0502020204030203" pitchFamily="34" charset="0"/>
              <a:cs typeface="Lato" panose="020F0502020204030203" pitchFamily="34" charset="0"/>
            </a:endParaRPr>
          </a:p>
        </p:txBody>
      </p:sp>
      <p:cxnSp>
        <p:nvCxnSpPr>
          <p:cNvPr id="2" name="Straight Arrow Connector 1">
            <a:extLst>
              <a:ext uri="{FF2B5EF4-FFF2-40B4-BE49-F238E27FC236}">
                <a16:creationId xmlns:a16="http://schemas.microsoft.com/office/drawing/2014/main" id="{93DD2577-D99C-AF91-5F6F-0441CBDF4EA9}"/>
              </a:ext>
            </a:extLst>
          </p:cNvPr>
          <p:cNvCxnSpPr>
            <a:cxnSpLocks/>
          </p:cNvCxnSpPr>
          <p:nvPr/>
        </p:nvCxnSpPr>
        <p:spPr>
          <a:xfrm>
            <a:off x="4968079" y="2663900"/>
            <a:ext cx="2783418" cy="55744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Content Placeholder 7">
            <a:extLst>
              <a:ext uri="{FF2B5EF4-FFF2-40B4-BE49-F238E27FC236}">
                <a16:creationId xmlns:a16="http://schemas.microsoft.com/office/drawing/2014/main" id="{5E630D85-46E5-EB32-84CF-455DE5ECF1CE}"/>
              </a:ext>
            </a:extLst>
          </p:cNvPr>
          <p:cNvSpPr txBox="1">
            <a:spLocks/>
          </p:cNvSpPr>
          <p:nvPr/>
        </p:nvSpPr>
        <p:spPr>
          <a:xfrm>
            <a:off x="800909" y="4579818"/>
            <a:ext cx="4478069" cy="1358153"/>
          </a:xfrm>
          <a:prstGeom prst="rect">
            <a:avLst/>
          </a:prstGeom>
          <a:noFill/>
          <a:ln w="38100">
            <a:solidFill>
              <a:schemeClr val="tx1"/>
            </a:solidFill>
          </a:ln>
        </p:spPr>
        <p:txBody>
          <a:bodyPr spcFirstLastPara="1" wrap="square" lIns="91401" tIns="45688" rIns="91401" bIns="45688"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Lato"/>
                <a:ea typeface="Lato"/>
                <a:cs typeface="Lato"/>
                <a:sym typeface="Lato"/>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Lato"/>
                <a:ea typeface="Lato"/>
                <a:cs typeface="Lato"/>
                <a:sym typeface="Lato"/>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Lato"/>
                <a:ea typeface="Lato"/>
                <a:cs typeface="Lato"/>
                <a:sym typeface="La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pPr marL="0" lvl="1" indent="0" defTabSz="914044">
              <a:lnSpc>
                <a:spcPct val="100000"/>
              </a:lnSpc>
              <a:spcBef>
                <a:spcPts val="600"/>
              </a:spcBef>
              <a:buClr>
                <a:srgbClr val="A5A5A5"/>
              </a:buClr>
              <a:buSzTx/>
              <a:buNone/>
              <a:defRPr/>
            </a:pPr>
            <a:r>
              <a:rPr lang="en-US" sz="1999" dirty="0">
                <a:solidFill>
                  <a:srgbClr val="333333"/>
                </a:solidFill>
                <a:latin typeface="+mn-lt"/>
                <a:ea typeface="Lato" panose="020F0502020204030203" pitchFamily="34" charset="0"/>
                <a:cs typeface="Lato" panose="020F0502020204030203" pitchFamily="34" charset="0"/>
                <a:sym typeface="Arial"/>
              </a:rPr>
              <a:t>Observation</a:t>
            </a:r>
          </a:p>
          <a:p>
            <a:pPr marL="0" lvl="1" indent="0" defTabSz="914044">
              <a:lnSpc>
                <a:spcPct val="100000"/>
              </a:lnSpc>
              <a:spcBef>
                <a:spcPts val="600"/>
              </a:spcBef>
              <a:buClr>
                <a:srgbClr val="A5A5A5"/>
              </a:buClr>
              <a:buSzTx/>
              <a:buNone/>
              <a:defRPr/>
            </a:pPr>
            <a:r>
              <a:rPr lang="en-US" sz="1999" dirty="0">
                <a:solidFill>
                  <a:srgbClr val="333333"/>
                </a:solidFill>
                <a:latin typeface="+mn-lt"/>
                <a:ea typeface="Lato" panose="020F0502020204030203" pitchFamily="34" charset="0"/>
                <a:cs typeface="Lato" panose="020F0502020204030203" pitchFamily="34" charset="0"/>
                <a:sym typeface="Arial"/>
              </a:rPr>
              <a:t>    code: </a:t>
            </a:r>
            <a:r>
              <a:rPr lang="en-US" sz="1999" dirty="0">
                <a:solidFill>
                  <a:srgbClr val="333333"/>
                </a:solidFill>
                <a:highlight>
                  <a:srgbClr val="FFFF00"/>
                </a:highlight>
                <a:latin typeface="+mn-lt"/>
                <a:ea typeface="Lato" panose="020F0502020204030203" pitchFamily="34" charset="0"/>
                <a:cs typeface="Lato" panose="020F0502020204030203" pitchFamily="34" charset="0"/>
                <a:sym typeface="Arial"/>
              </a:rPr>
              <a:t>68999-2</a:t>
            </a:r>
            <a:r>
              <a:rPr lang="en-US" sz="1999" dirty="0">
                <a:solidFill>
                  <a:srgbClr val="333333"/>
                </a:solidFill>
                <a:latin typeface="+mn-lt"/>
                <a:ea typeface="Lato" panose="020F0502020204030203" pitchFamily="34" charset="0"/>
                <a:cs typeface="Lato" panose="020F0502020204030203" pitchFamily="34" charset="0"/>
                <a:sym typeface="Arial"/>
              </a:rPr>
              <a:t> Heart rate – supine</a:t>
            </a:r>
          </a:p>
          <a:p>
            <a:pPr marL="0" lvl="1" indent="0" defTabSz="914044">
              <a:lnSpc>
                <a:spcPct val="100000"/>
              </a:lnSpc>
              <a:spcBef>
                <a:spcPts val="600"/>
              </a:spcBef>
              <a:buClr>
                <a:srgbClr val="A5A5A5"/>
              </a:buClr>
              <a:buSzTx/>
              <a:buNone/>
              <a:defRPr/>
            </a:pPr>
            <a:r>
              <a:rPr lang="en-US" sz="1999" dirty="0">
                <a:solidFill>
                  <a:srgbClr val="333333"/>
                </a:solidFill>
                <a:latin typeface="+mn-lt"/>
                <a:ea typeface="Lato" panose="020F0502020204030203" pitchFamily="34" charset="0"/>
                <a:cs typeface="Lato" panose="020F0502020204030203" pitchFamily="34" charset="0"/>
                <a:sym typeface="Arial"/>
              </a:rPr>
              <a:t>    value: 72 {beats}/min</a:t>
            </a:r>
          </a:p>
        </p:txBody>
      </p:sp>
      <p:sp>
        <p:nvSpPr>
          <p:cNvPr id="7" name="TextBox 6">
            <a:extLst>
              <a:ext uri="{FF2B5EF4-FFF2-40B4-BE49-F238E27FC236}">
                <a16:creationId xmlns:a16="http://schemas.microsoft.com/office/drawing/2014/main" id="{82AA370D-0237-B7DF-150A-C11248A2197D}"/>
              </a:ext>
            </a:extLst>
          </p:cNvPr>
          <p:cNvSpPr txBox="1"/>
          <p:nvPr/>
        </p:nvSpPr>
        <p:spPr>
          <a:xfrm>
            <a:off x="800907" y="4189879"/>
            <a:ext cx="1412566" cy="399981"/>
          </a:xfrm>
          <a:prstGeom prst="rect">
            <a:avLst/>
          </a:prstGeom>
          <a:noFill/>
        </p:spPr>
        <p:txBody>
          <a:bodyPr wrap="none" rtlCol="0">
            <a:spAutoFit/>
          </a:bodyPr>
          <a:lstStyle>
            <a:defPPr marR="0" lvl="0" algn="l" rtl="0">
              <a:lnSpc>
                <a:spcPct val="100000"/>
              </a:lnSpc>
              <a:spcBef>
                <a:spcPts val="0"/>
              </a:spcBef>
              <a:spcAft>
                <a:spcPts val="0"/>
              </a:spcAft>
            </a:defPPr>
            <a:lvl1pPr marL="0" indent="0" defTabSz="914400" eaLnBrk="1" fontAlgn="auto" latinLnBrk="0" hangingPunct="1">
              <a:buSzTx/>
              <a:buNone/>
              <a:tabLst/>
              <a:defRPr kumimoji="0" sz="2000" b="1" kern="0" spc="0" normalizeH="0" baseline="0">
                <a:ln>
                  <a:noFill/>
                </a:ln>
                <a:effectLst/>
                <a:uLnTx/>
                <a:uFillTx/>
                <a:latin typeface="Century Gothic" panose="020B0502020202020204" pitchFamily="34" charset="0"/>
              </a:defRPr>
            </a:lvl1pPr>
          </a:lstStyle>
          <a:p>
            <a:r>
              <a:rPr lang="en-US" sz="1999" b="0" dirty="0">
                <a:latin typeface="+mn-lt"/>
                <a:ea typeface="Lato" panose="020F0502020204030203" pitchFamily="34" charset="0"/>
                <a:cs typeface="Lato" panose="020F0502020204030203" pitchFamily="34" charset="0"/>
              </a:rPr>
              <a:t>Option #1b</a:t>
            </a:r>
          </a:p>
        </p:txBody>
      </p:sp>
      <p:sp>
        <p:nvSpPr>
          <p:cNvPr id="10" name="Content Placeholder 7">
            <a:extLst>
              <a:ext uri="{FF2B5EF4-FFF2-40B4-BE49-F238E27FC236}">
                <a16:creationId xmlns:a16="http://schemas.microsoft.com/office/drawing/2014/main" id="{95F59666-E1B3-0329-C88B-09AB744A2AB7}"/>
              </a:ext>
            </a:extLst>
          </p:cNvPr>
          <p:cNvSpPr txBox="1">
            <a:spLocks/>
          </p:cNvSpPr>
          <p:nvPr/>
        </p:nvSpPr>
        <p:spPr>
          <a:xfrm>
            <a:off x="5766821" y="4579817"/>
            <a:ext cx="6156659" cy="1890711"/>
          </a:xfrm>
          <a:prstGeom prst="rect">
            <a:avLst/>
          </a:prstGeom>
          <a:ln w="38100">
            <a:solidFill>
              <a:schemeClr val="tx1"/>
            </a:solidFill>
          </a:ln>
        </p:spPr>
        <p:txBody>
          <a:bodyPr vert="horz" lIns="91416" tIns="45708" rIns="91416" bIns="45708" rtlCol="0">
            <a:noAutofit/>
          </a:bodyPr>
          <a:lstStyle>
            <a:lvl1pPr indent="0" defTabSz="914318">
              <a:lnSpc>
                <a:spcPct val="100000"/>
              </a:lnSpc>
              <a:spcBef>
                <a:spcPts val="600"/>
              </a:spcBef>
              <a:buFont typeface="Arial" panose="020B0604020202020204" pitchFamily="34" charset="0"/>
              <a:buNone/>
              <a:defRPr sz="2000" b="0" i="0">
                <a:solidFill>
                  <a:srgbClr val="333333"/>
                </a:solidFill>
                <a:latin typeface="Century Gothic" panose="020B0502020202020204" pitchFamily="34" charset="0"/>
              </a:defRPr>
            </a:lvl1pPr>
            <a:lvl2pPr marL="0" lvl="1" indent="0" defTabSz="914318">
              <a:lnSpc>
                <a:spcPct val="100000"/>
              </a:lnSpc>
              <a:spcBef>
                <a:spcPts val="600"/>
              </a:spcBef>
              <a:buClr>
                <a:schemeClr val="accent3"/>
              </a:buClr>
              <a:buFont typeface="Arial" panose="020B0604020202020204" pitchFamily="34" charset="0"/>
              <a:buNone/>
              <a:defRPr sz="2400">
                <a:solidFill>
                  <a:srgbClr val="333333"/>
                </a:solidFill>
                <a:latin typeface="Century Gothic" panose="020B0502020202020204" pitchFamily="34" charset="0"/>
              </a:defRPr>
            </a:lvl2pPr>
            <a:lvl3pPr marL="406400" indent="-203200" defTabSz="914318">
              <a:lnSpc>
                <a:spcPct val="100000"/>
              </a:lnSpc>
              <a:spcBef>
                <a:spcPts val="600"/>
              </a:spcBef>
              <a:buClr>
                <a:schemeClr val="accent3"/>
              </a:buClr>
              <a:buFont typeface="Arial" panose="020B0604020202020204" pitchFamily="34" charset="0"/>
              <a:buChar char="•"/>
              <a:tabLst/>
              <a:defRPr sz="1600" b="0" i="0">
                <a:solidFill>
                  <a:srgbClr val="333333"/>
                </a:solidFill>
                <a:latin typeface="Century Gothic" panose="020B0502020202020204" pitchFamily="34" charset="0"/>
              </a:defRPr>
            </a:lvl3pPr>
            <a:lvl4pPr marL="628650" indent="-203200" defTabSz="914318">
              <a:lnSpc>
                <a:spcPct val="100000"/>
              </a:lnSpc>
              <a:spcBef>
                <a:spcPts val="600"/>
              </a:spcBef>
              <a:buClr>
                <a:schemeClr val="accent3"/>
              </a:buClr>
              <a:buFont typeface="Arial" panose="020B0604020202020204" pitchFamily="34" charset="0"/>
              <a:buChar char="•"/>
              <a:tabLst/>
              <a:defRPr sz="1400" b="0" i="0">
                <a:solidFill>
                  <a:srgbClr val="333333"/>
                </a:solidFill>
                <a:latin typeface="Century Gothic" panose="020B0502020202020204" pitchFamily="34" charset="0"/>
              </a:defRPr>
            </a:lvl4pPr>
            <a:lvl5pPr marL="863600" indent="-203200" defTabSz="914318">
              <a:lnSpc>
                <a:spcPct val="100000"/>
              </a:lnSpc>
              <a:spcBef>
                <a:spcPts val="600"/>
              </a:spcBef>
              <a:buClr>
                <a:schemeClr val="accent3"/>
              </a:buClr>
              <a:buFont typeface="Arial" panose="020B0604020202020204" pitchFamily="34" charset="0"/>
              <a:buChar char="•"/>
              <a:tabLst/>
              <a:defRPr sz="1200" b="0" i="0" baseline="0">
                <a:solidFill>
                  <a:srgbClr val="333333"/>
                </a:solidFill>
                <a:latin typeface="Century Gothic" panose="020B0502020202020204" pitchFamily="34" charset="0"/>
              </a:defRPr>
            </a:lvl5pPr>
            <a:lvl6pPr marL="2514374" indent="-228580" defTabSz="914318">
              <a:lnSpc>
                <a:spcPct val="90000"/>
              </a:lnSpc>
              <a:spcBef>
                <a:spcPts val="499"/>
              </a:spcBef>
              <a:buFont typeface="Arial" panose="020B0604020202020204" pitchFamily="34" charset="0"/>
              <a:buChar char="•"/>
            </a:lvl6pPr>
            <a:lvl7pPr marL="2971534" indent="-228580" defTabSz="914318">
              <a:lnSpc>
                <a:spcPct val="90000"/>
              </a:lnSpc>
              <a:spcBef>
                <a:spcPts val="499"/>
              </a:spcBef>
              <a:buFont typeface="Arial" panose="020B0604020202020204" pitchFamily="34" charset="0"/>
              <a:buChar char="•"/>
            </a:lvl7pPr>
            <a:lvl8pPr marL="3428692" indent="-228580" defTabSz="914318">
              <a:lnSpc>
                <a:spcPct val="90000"/>
              </a:lnSpc>
              <a:spcBef>
                <a:spcPts val="499"/>
              </a:spcBef>
              <a:buFont typeface="Arial" panose="020B0604020202020204" pitchFamily="34" charset="0"/>
              <a:buChar char="•"/>
            </a:lvl8pPr>
            <a:lvl9pPr marL="3885850" indent="-228580" defTabSz="914318">
              <a:lnSpc>
                <a:spcPct val="90000"/>
              </a:lnSpc>
              <a:spcBef>
                <a:spcPts val="499"/>
              </a:spcBef>
              <a:buFont typeface="Arial" panose="020B0604020202020204" pitchFamily="34" charset="0"/>
              <a:buChar char="•"/>
            </a:lvl9pPr>
          </a:lstStyle>
          <a:p>
            <a:pPr lvl="1" defTabSz="914044">
              <a:buClr>
                <a:srgbClr val="A5A5A5"/>
              </a:buClr>
              <a:defRPr/>
            </a:pPr>
            <a:r>
              <a:rPr lang="en-US" sz="1999" dirty="0">
                <a:latin typeface="+mn-lt"/>
                <a:ea typeface="Lato" panose="020F0502020204030203" pitchFamily="34" charset="0"/>
                <a:cs typeface="Lato" panose="020F0502020204030203" pitchFamily="34" charset="0"/>
              </a:rPr>
              <a:t>Observation</a:t>
            </a:r>
          </a:p>
          <a:p>
            <a:pPr lvl="1" defTabSz="914044">
              <a:buClr>
                <a:srgbClr val="A5A5A5"/>
              </a:buClr>
              <a:defRPr/>
            </a:pPr>
            <a:r>
              <a:rPr lang="en-US" sz="1999" dirty="0">
                <a:latin typeface="+mn-lt"/>
                <a:ea typeface="Lato" panose="020F0502020204030203" pitchFamily="34" charset="0"/>
                <a:cs typeface="Lato" panose="020F0502020204030203" pitchFamily="34" charset="0"/>
              </a:rPr>
              <a:t>    code: </a:t>
            </a:r>
            <a:r>
              <a:rPr lang="en-US" sz="1999" dirty="0">
                <a:highlight>
                  <a:srgbClr val="FFFF00"/>
                </a:highlight>
                <a:latin typeface="+mn-lt"/>
                <a:ea typeface="Lato" panose="020F0502020204030203" pitchFamily="34" charset="0"/>
                <a:cs typeface="Lato" panose="020F0502020204030203" pitchFamily="34" charset="0"/>
              </a:rPr>
              <a:t>8867-4</a:t>
            </a:r>
            <a:r>
              <a:rPr lang="en-US" sz="1999" dirty="0">
                <a:latin typeface="+mn-lt"/>
                <a:ea typeface="Lato" panose="020F0502020204030203" pitchFamily="34" charset="0"/>
                <a:cs typeface="Lato" panose="020F0502020204030203" pitchFamily="34" charset="0"/>
              </a:rPr>
              <a:t>, HR (was 68999-2)</a:t>
            </a:r>
          </a:p>
          <a:p>
            <a:pPr lvl="1" defTabSz="914044">
              <a:buClr>
                <a:srgbClr val="A5A5A5"/>
              </a:buClr>
              <a:defRPr/>
            </a:pPr>
            <a:r>
              <a:rPr lang="en-US" sz="1999" dirty="0">
                <a:latin typeface="+mn-lt"/>
                <a:ea typeface="Lato" panose="020F0502020204030203" pitchFamily="34" charset="0"/>
                <a:cs typeface="Lato" panose="020F0502020204030203" pitchFamily="34" charset="0"/>
              </a:rPr>
              <a:t>    value: 72 </a:t>
            </a:r>
            <a:r>
              <a:rPr lang="en-US" sz="1999" dirty="0">
                <a:solidFill>
                  <a:schemeClr val="tx1"/>
                </a:solidFill>
                <a:latin typeface="+mn-lt"/>
                <a:ea typeface="Lato" panose="020F0502020204030203" pitchFamily="34" charset="0"/>
                <a:cs typeface="Lato" panose="020F0502020204030203" pitchFamily="34" charset="0"/>
              </a:rPr>
              <a:t>{beats}/min</a:t>
            </a:r>
            <a:endParaRPr lang="en-US" sz="1999" dirty="0">
              <a:latin typeface="+mn-lt"/>
              <a:ea typeface="Lato" panose="020F0502020204030203" pitchFamily="34" charset="0"/>
              <a:cs typeface="Lato" panose="020F0502020204030203" pitchFamily="34" charset="0"/>
            </a:endParaRPr>
          </a:p>
          <a:p>
            <a:pPr lvl="1" defTabSz="914044">
              <a:buClr>
                <a:srgbClr val="A5A5A5"/>
              </a:buClr>
              <a:defRPr/>
            </a:pPr>
            <a:r>
              <a:rPr lang="en-US" sz="1999" dirty="0">
                <a:latin typeface="+mn-lt"/>
                <a:ea typeface="Lato" panose="020F0502020204030203" pitchFamily="34" charset="0"/>
                <a:cs typeface="Lato" panose="020F0502020204030203" pitchFamily="34" charset="0"/>
              </a:rPr>
              <a:t>    </a:t>
            </a:r>
            <a:r>
              <a:rPr lang="en-US" sz="1999" dirty="0" err="1">
                <a:latin typeface="+mn-lt"/>
                <a:ea typeface="Lato" panose="020F0502020204030203" pitchFamily="34" charset="0"/>
                <a:cs typeface="Lato" panose="020F0502020204030203" pitchFamily="34" charset="0"/>
              </a:rPr>
              <a:t>bodyPosition</a:t>
            </a:r>
            <a:r>
              <a:rPr lang="en-US" sz="1999" dirty="0">
                <a:latin typeface="+mn-lt"/>
                <a:ea typeface="Lato" panose="020F0502020204030203" pitchFamily="34" charset="0"/>
                <a:cs typeface="Lato" panose="020F0502020204030203" pitchFamily="34" charset="0"/>
              </a:rPr>
              <a:t>: Supine body position (finding)</a:t>
            </a:r>
          </a:p>
          <a:p>
            <a:pPr lvl="1" defTabSz="914044">
              <a:buClr>
                <a:srgbClr val="A5A5A5"/>
              </a:buClr>
              <a:defRPr/>
            </a:pPr>
            <a:r>
              <a:rPr lang="en-US" sz="1999" dirty="0">
                <a:latin typeface="+mn-lt"/>
                <a:ea typeface="Lato" panose="020F0502020204030203" pitchFamily="34" charset="0"/>
                <a:cs typeface="Lato" panose="020F0502020204030203" pitchFamily="34" charset="0"/>
              </a:rPr>
              <a:t>                       (SNOMED CT #40199007)</a:t>
            </a:r>
          </a:p>
          <a:p>
            <a:pPr lvl="1" defTabSz="914044">
              <a:buClr>
                <a:srgbClr val="A5A5A5"/>
              </a:buClr>
              <a:defRPr/>
            </a:pPr>
            <a:endParaRPr lang="en-US" sz="1999" dirty="0">
              <a:latin typeface="+mn-lt"/>
              <a:ea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id="{E65780F1-BD4A-3C88-DC90-A203C4B9D378}"/>
              </a:ext>
            </a:extLst>
          </p:cNvPr>
          <p:cNvSpPr txBox="1"/>
          <p:nvPr/>
        </p:nvSpPr>
        <p:spPr>
          <a:xfrm>
            <a:off x="5706055" y="4193173"/>
            <a:ext cx="2629246" cy="399981"/>
          </a:xfrm>
          <a:prstGeom prst="rect">
            <a:avLst/>
          </a:prstGeom>
          <a:noFill/>
        </p:spPr>
        <p:txBody>
          <a:bodyPr wrap="none" rtlCol="0">
            <a:spAutoFit/>
          </a:bodyPr>
          <a:lstStyle/>
          <a:p>
            <a:pPr defTabSz="914126">
              <a:defRPr/>
            </a:pPr>
            <a:r>
              <a:rPr lang="en-US" sz="1999" dirty="0">
                <a:ea typeface="Lato" panose="020F0502020204030203" pitchFamily="34" charset="0"/>
                <a:cs typeface="Lato" panose="020F0502020204030203" pitchFamily="34" charset="0"/>
              </a:rPr>
              <a:t>Option #2b (Preferred)</a:t>
            </a:r>
          </a:p>
        </p:txBody>
      </p:sp>
      <p:cxnSp>
        <p:nvCxnSpPr>
          <p:cNvPr id="16" name="Straight Arrow Connector 15">
            <a:extLst>
              <a:ext uri="{FF2B5EF4-FFF2-40B4-BE49-F238E27FC236}">
                <a16:creationId xmlns:a16="http://schemas.microsoft.com/office/drawing/2014/main" id="{798D9CA7-A429-BDC5-ABAE-4788D86B0AB9}"/>
              </a:ext>
            </a:extLst>
          </p:cNvPr>
          <p:cNvCxnSpPr>
            <a:cxnSpLocks/>
          </p:cNvCxnSpPr>
          <p:nvPr/>
        </p:nvCxnSpPr>
        <p:spPr>
          <a:xfrm>
            <a:off x="5079507" y="5246451"/>
            <a:ext cx="2671990" cy="59646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33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ppt_x</p:attrName>
                                        </p:attrNameLst>
                                      </p:cBhvr>
                                      <p:tavLst>
                                        <p:tav tm="0">
                                          <p:val>
                                            <p:strVal val="#ppt_x-#ppt_w/2"/>
                                          </p:val>
                                        </p:tav>
                                        <p:tav tm="100000">
                                          <p:val>
                                            <p:strVal val="#ppt_x"/>
                                          </p:val>
                                        </p:tav>
                                      </p:tavLst>
                                    </p:anim>
                                    <p:anim calcmode="lin" valueType="num">
                                      <p:cBhvr>
                                        <p:cTn id="16" dur="500" fill="hold"/>
                                        <p:tgtEl>
                                          <p:spTgt spid="16"/>
                                        </p:tgtEl>
                                        <p:attrNameLst>
                                          <p:attrName>ppt_y</p:attrName>
                                        </p:attrNameLst>
                                      </p:cBhvr>
                                      <p:tavLst>
                                        <p:tav tm="0">
                                          <p:val>
                                            <p:strVal val="#ppt_y"/>
                                          </p:val>
                                        </p:tav>
                                        <p:tav tm="100000">
                                          <p:val>
                                            <p:strVal val="#ppt_y"/>
                                          </p:val>
                                        </p:tav>
                                      </p:tavLst>
                                    </p:anim>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0B79A-B46F-D941-125A-77B6E52F381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84A43-97D1-ABE8-6B30-42C5EBEA09AE}"/>
              </a:ext>
            </a:extLst>
          </p:cNvPr>
          <p:cNvSpPr>
            <a:spLocks noGrp="1"/>
          </p:cNvSpPr>
          <p:nvPr>
            <p:ph type="body" idx="1"/>
          </p:nvPr>
        </p:nvSpPr>
        <p:spPr>
          <a:xfrm>
            <a:off x="320634" y="1919131"/>
            <a:ext cx="11200293" cy="4056000"/>
          </a:xfrm>
        </p:spPr>
        <p:txBody>
          <a:bodyPr>
            <a:normAutofit/>
          </a:bodyPr>
          <a:lstStyle/>
          <a:p>
            <a:pPr indent="-457200">
              <a:buFont typeface="Arial" panose="020B0604020202020204" pitchFamily="34" charset="0"/>
              <a:buChar char="•"/>
              <a:defRPr/>
            </a:pPr>
            <a:r>
              <a:rPr lang="en-US" sz="2800" b="1" dirty="0">
                <a:solidFill>
                  <a:schemeClr val="tx1"/>
                </a:solidFill>
              </a:rPr>
              <a:t>Define a single preferred logical representation for each data element</a:t>
            </a:r>
          </a:p>
          <a:p>
            <a:pPr indent="-457200">
              <a:buFont typeface="Arial" panose="020B0604020202020204" pitchFamily="34" charset="0"/>
              <a:buChar char="•"/>
              <a:defRPr/>
            </a:pPr>
            <a:endParaRPr lang="en-US" sz="2800" b="1" dirty="0">
              <a:solidFill>
                <a:schemeClr val="tx1"/>
              </a:solidFill>
            </a:endParaRPr>
          </a:p>
          <a:p>
            <a:pPr indent="-457200">
              <a:buFont typeface="Arial" panose="020B0604020202020204" pitchFamily="34" charset="0"/>
              <a:buChar char="•"/>
              <a:defRPr/>
            </a:pPr>
            <a:r>
              <a:rPr lang="en-US" sz="2800" b="1" dirty="0">
                <a:solidFill>
                  <a:schemeClr val="tx1"/>
                </a:solidFill>
              </a:rPr>
              <a:t>Create maps to translate between valid alternative representations of data and information</a:t>
            </a:r>
          </a:p>
          <a:p>
            <a:pPr lvl="1" indent="-457200">
              <a:buFont typeface="Arial" panose="020B0604020202020204" pitchFamily="34" charset="0"/>
              <a:buChar char="•"/>
              <a:defRPr/>
            </a:pPr>
            <a:r>
              <a:rPr lang="en-US" sz="2800" dirty="0">
                <a:solidFill>
                  <a:schemeClr val="tx1"/>
                </a:solidFill>
              </a:rPr>
              <a:t>Different use cases sometimes require alternative allowed representations</a:t>
            </a:r>
          </a:p>
        </p:txBody>
      </p:sp>
      <p:sp>
        <p:nvSpPr>
          <p:cNvPr id="2" name="Title 1">
            <a:extLst>
              <a:ext uri="{FF2B5EF4-FFF2-40B4-BE49-F238E27FC236}">
                <a16:creationId xmlns:a16="http://schemas.microsoft.com/office/drawing/2014/main" id="{69238048-F3DE-D4C5-234F-934EFF4D5A58}"/>
              </a:ext>
            </a:extLst>
          </p:cNvPr>
          <p:cNvSpPr>
            <a:spLocks noGrp="1"/>
          </p:cNvSpPr>
          <p:nvPr>
            <p:ph type="title"/>
          </p:nvPr>
        </p:nvSpPr>
        <p:spPr>
          <a:xfrm>
            <a:off x="475013" y="498675"/>
            <a:ext cx="11634703" cy="1018200"/>
          </a:xfrm>
        </p:spPr>
        <p:txBody>
          <a:bodyPr>
            <a:normAutofit/>
          </a:bodyPr>
          <a:lstStyle/>
          <a:p>
            <a:r>
              <a:rPr lang="en-US" sz="4000" dirty="0">
                <a:solidFill>
                  <a:schemeClr val="tx1"/>
                </a:solidFill>
              </a:rPr>
              <a:t>To </a:t>
            </a:r>
            <a:r>
              <a:rPr lang="en-US" sz="4000" dirty="0">
                <a:solidFill>
                  <a:schemeClr val="tx1"/>
                </a:solidFill>
                <a:latin typeface="+mj-lt"/>
              </a:rPr>
              <a:t>enable</a:t>
            </a:r>
            <a:r>
              <a:rPr lang="en-US" sz="4000" dirty="0">
                <a:solidFill>
                  <a:schemeClr val="tx1"/>
                </a:solidFill>
              </a:rPr>
              <a:t> semantic interoperability, we need to:</a:t>
            </a:r>
          </a:p>
        </p:txBody>
      </p:sp>
    </p:spTree>
    <p:extLst>
      <p:ext uri="{BB962C8B-B14F-4D97-AF65-F5344CB8AC3E}">
        <p14:creationId xmlns:p14="http://schemas.microsoft.com/office/powerpoint/2010/main" val="3619214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4221A5-084C-796C-2311-C41051C935E1}"/>
              </a:ext>
            </a:extLst>
          </p:cNvPr>
          <p:cNvSpPr/>
          <p:nvPr/>
        </p:nvSpPr>
        <p:spPr>
          <a:xfrm>
            <a:off x="920260" y="1702715"/>
            <a:ext cx="7380591" cy="472155"/>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C575F566-0F1A-BB70-1C6B-481193E413AF}"/>
              </a:ext>
            </a:extLst>
          </p:cNvPr>
          <p:cNvSpPr>
            <a:spLocks noGrp="1"/>
          </p:cNvSpPr>
          <p:nvPr>
            <p:ph idx="1"/>
          </p:nvPr>
        </p:nvSpPr>
        <p:spPr>
          <a:xfrm>
            <a:off x="920261" y="1678965"/>
            <a:ext cx="10515600" cy="4690696"/>
          </a:xfrm>
        </p:spPr>
        <p:txBody>
          <a:bodyPr>
            <a:normAutofit/>
          </a:bodyPr>
          <a:lstStyle/>
          <a:p>
            <a:r>
              <a:rPr lang="en-US" sz="2800" dirty="0"/>
              <a:t>Clinical Element Modeling Language (CEML)</a:t>
            </a:r>
          </a:p>
          <a:p>
            <a:r>
              <a:rPr lang="en-US" sz="2800" dirty="0"/>
              <a:t>Abstract Syntax Notation 1 (ASN1)</a:t>
            </a:r>
          </a:p>
          <a:p>
            <a:r>
              <a:rPr lang="en-US" sz="2800" dirty="0"/>
              <a:t>Archetype Definition Language (ADL)</a:t>
            </a:r>
          </a:p>
          <a:p>
            <a:r>
              <a:rPr lang="en-US" sz="2800" dirty="0"/>
              <a:t>SNOMED Expression Language</a:t>
            </a:r>
          </a:p>
          <a:p>
            <a:r>
              <a:rPr lang="en-US" sz="2800" dirty="0"/>
              <a:t>Unified Modeling Language (UML)</a:t>
            </a:r>
          </a:p>
          <a:p>
            <a:r>
              <a:rPr lang="en-US" sz="2800" dirty="0"/>
              <a:t>HL7 FHIR Structure Definition</a:t>
            </a:r>
          </a:p>
          <a:p>
            <a:r>
              <a:rPr lang="en-US" sz="2800" dirty="0"/>
              <a:t>Extensible Markup Language Metadata Interchange (XMI)</a:t>
            </a:r>
          </a:p>
          <a:p>
            <a:endParaRPr lang="en-US" sz="2800" dirty="0"/>
          </a:p>
          <a:p>
            <a:endParaRPr lang="en-US" sz="2800" dirty="0"/>
          </a:p>
        </p:txBody>
      </p:sp>
      <p:sp>
        <p:nvSpPr>
          <p:cNvPr id="3" name="Title 2">
            <a:extLst>
              <a:ext uri="{FF2B5EF4-FFF2-40B4-BE49-F238E27FC236}">
                <a16:creationId xmlns:a16="http://schemas.microsoft.com/office/drawing/2014/main" id="{C628EFC8-6670-2C92-6CF0-49ECB69666FE}"/>
              </a:ext>
            </a:extLst>
          </p:cNvPr>
          <p:cNvSpPr>
            <a:spLocks noGrp="1"/>
          </p:cNvSpPr>
          <p:nvPr>
            <p:ph type="title"/>
          </p:nvPr>
        </p:nvSpPr>
        <p:spPr/>
        <p:txBody>
          <a:bodyPr>
            <a:noAutofit/>
          </a:bodyPr>
          <a:lstStyle/>
          <a:p>
            <a:r>
              <a:rPr lang="en-US" sz="3199" dirty="0"/>
              <a:t>Formal languages for representing information models</a:t>
            </a:r>
          </a:p>
        </p:txBody>
      </p:sp>
    </p:spTree>
    <p:extLst>
      <p:ext uri="{BB962C8B-B14F-4D97-AF65-F5344CB8AC3E}">
        <p14:creationId xmlns:p14="http://schemas.microsoft.com/office/powerpoint/2010/main" val="79184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C7871-4463-9384-0F07-7F2CB3C3B0A2}"/>
              </a:ext>
            </a:extLst>
          </p:cNvPr>
          <p:cNvSpPr>
            <a:spLocks noGrp="1"/>
          </p:cNvSpPr>
          <p:nvPr>
            <p:ph type="title"/>
          </p:nvPr>
        </p:nvSpPr>
        <p:spPr/>
        <p:txBody>
          <a:bodyPr/>
          <a:lstStyle/>
          <a:p>
            <a:r>
              <a:rPr lang="en-US" dirty="0"/>
              <a:t>Creating Information Models and Generating FHIR Profiles</a:t>
            </a:r>
          </a:p>
        </p:txBody>
      </p:sp>
      <p:sp>
        <p:nvSpPr>
          <p:cNvPr id="3" name="Text Placeholder 2">
            <a:extLst>
              <a:ext uri="{FF2B5EF4-FFF2-40B4-BE49-F238E27FC236}">
                <a16:creationId xmlns:a16="http://schemas.microsoft.com/office/drawing/2014/main" id="{E8C3831C-6FF3-231A-8BCB-DA5F83A8CF7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66018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85C4-952E-4B77-B7D4-3EB1FBF891F2}"/>
              </a:ext>
            </a:extLst>
          </p:cNvPr>
          <p:cNvSpPr>
            <a:spLocks noGrp="1"/>
          </p:cNvSpPr>
          <p:nvPr>
            <p:ph type="title"/>
          </p:nvPr>
        </p:nvSpPr>
        <p:spPr>
          <a:xfrm>
            <a:off x="433144" y="258725"/>
            <a:ext cx="8879312" cy="758754"/>
          </a:xfrm>
        </p:spPr>
        <p:txBody>
          <a:bodyPr>
            <a:normAutofit/>
          </a:bodyPr>
          <a:lstStyle/>
          <a:p>
            <a:r>
              <a:rPr lang="en-US" sz="3599" dirty="0"/>
              <a:t>Model Development Workflow</a:t>
            </a:r>
          </a:p>
        </p:txBody>
      </p:sp>
      <p:sp>
        <p:nvSpPr>
          <p:cNvPr id="31" name="TextBox 30">
            <a:extLst>
              <a:ext uri="{FF2B5EF4-FFF2-40B4-BE49-F238E27FC236}">
                <a16:creationId xmlns:a16="http://schemas.microsoft.com/office/drawing/2014/main" id="{01AEAFAB-6072-4AF2-8FF5-42AA28A6A315}"/>
              </a:ext>
            </a:extLst>
          </p:cNvPr>
          <p:cNvSpPr txBox="1"/>
          <p:nvPr/>
        </p:nvSpPr>
        <p:spPr>
          <a:xfrm>
            <a:off x="1342835" y="1141127"/>
            <a:ext cx="2749637" cy="1323094"/>
          </a:xfrm>
          <a:prstGeom prst="rect">
            <a:avLst/>
          </a:prstGeom>
          <a:solidFill>
            <a:schemeClr val="bg1"/>
          </a:solidFill>
          <a:ln w="38100">
            <a:solidFill>
              <a:schemeClr val="accent1"/>
            </a:solidFill>
          </a:ln>
        </p:spPr>
        <p:txBody>
          <a:bodyPr wrap="square" rtlCol="0">
            <a:spAutoFit/>
          </a:bodyPr>
          <a:lstStyle/>
          <a:p>
            <a:pPr lvl="0" algn="ctr">
              <a:defRPr/>
            </a:pPr>
            <a:r>
              <a:rPr lang="en-US" sz="1600" b="1" dirty="0">
                <a:latin typeface="Calibri"/>
              </a:rPr>
              <a:t>Narrative Health Records</a:t>
            </a:r>
          </a:p>
          <a:p>
            <a:pPr lvl="0" algn="ctr">
              <a:defRPr/>
            </a:pPr>
            <a:r>
              <a:rPr lang="en-US" sz="1600" b="1" dirty="0">
                <a:latin typeface="Calibri"/>
              </a:rPr>
              <a:t>Structured Health Records</a:t>
            </a:r>
          </a:p>
          <a:p>
            <a:pPr lvl="0" algn="ctr">
              <a:defRPr/>
            </a:pPr>
            <a:r>
              <a:rPr lang="en-US" sz="1600" b="1" dirty="0">
                <a:latin typeface="Calibri"/>
              </a:rPr>
              <a:t>Journal Articles</a:t>
            </a:r>
          </a:p>
          <a:p>
            <a:pPr lvl="0" algn="ctr">
              <a:defRPr/>
            </a:pPr>
            <a:r>
              <a:rPr lang="en-US" sz="1600" b="1" dirty="0">
                <a:latin typeface="Calibri"/>
              </a:rPr>
              <a:t>Textbooks</a:t>
            </a:r>
          </a:p>
          <a:p>
            <a:pPr lvl="0" algn="ctr">
              <a:defRPr/>
            </a:pPr>
            <a:r>
              <a:rPr lang="en-US" sz="1600" b="1" dirty="0">
                <a:latin typeface="Calibri"/>
              </a:rPr>
              <a:t>Existing Models</a:t>
            </a:r>
          </a:p>
        </p:txBody>
      </p:sp>
      <p:grpSp>
        <p:nvGrpSpPr>
          <p:cNvPr id="178" name="Group 177">
            <a:extLst>
              <a:ext uri="{FF2B5EF4-FFF2-40B4-BE49-F238E27FC236}">
                <a16:creationId xmlns:a16="http://schemas.microsoft.com/office/drawing/2014/main" id="{549A947D-E5BC-CDD7-DD33-DC55F9B84CC6}"/>
              </a:ext>
            </a:extLst>
          </p:cNvPr>
          <p:cNvGrpSpPr/>
          <p:nvPr/>
        </p:nvGrpSpPr>
        <p:grpSpPr>
          <a:xfrm>
            <a:off x="697387" y="2468176"/>
            <a:ext cx="4143817" cy="1358607"/>
            <a:chOff x="695980" y="2467924"/>
            <a:chExt cx="4144896" cy="1358961"/>
          </a:xfrm>
        </p:grpSpPr>
        <p:grpSp>
          <p:nvGrpSpPr>
            <p:cNvPr id="166" name="Group 165">
              <a:extLst>
                <a:ext uri="{FF2B5EF4-FFF2-40B4-BE49-F238E27FC236}">
                  <a16:creationId xmlns:a16="http://schemas.microsoft.com/office/drawing/2014/main" id="{1B8D03EC-80FA-CE27-8300-BD4E898E9627}"/>
                </a:ext>
              </a:extLst>
            </p:cNvPr>
            <p:cNvGrpSpPr/>
            <p:nvPr/>
          </p:nvGrpSpPr>
          <p:grpSpPr>
            <a:xfrm>
              <a:off x="2847346" y="2468104"/>
              <a:ext cx="1993530" cy="1358781"/>
              <a:chOff x="2847346" y="2468104"/>
              <a:chExt cx="1993530" cy="1358781"/>
            </a:xfrm>
          </p:grpSpPr>
          <p:sp>
            <p:nvSpPr>
              <p:cNvPr id="29" name="Oval 28">
                <a:extLst>
                  <a:ext uri="{FF2B5EF4-FFF2-40B4-BE49-F238E27FC236}">
                    <a16:creationId xmlns:a16="http://schemas.microsoft.com/office/drawing/2014/main" id="{2ADC6074-639B-7D4E-5E42-BAEF9DB703D5}"/>
                  </a:ext>
                </a:extLst>
              </p:cNvPr>
              <p:cNvSpPr/>
              <p:nvPr/>
            </p:nvSpPr>
            <p:spPr>
              <a:xfrm>
                <a:off x="2847346" y="2822444"/>
                <a:ext cx="1993530" cy="1004441"/>
              </a:xfrm>
              <a:prstGeom prst="ellipse">
                <a:avLst/>
              </a:prstGeom>
              <a:solidFill>
                <a:schemeClr val="bg1"/>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600" b="1" dirty="0">
                    <a:solidFill>
                      <a:srgbClr val="000000"/>
                    </a:solidFill>
                    <a:latin typeface="Calibri"/>
                  </a:rPr>
                  <a:t>LLMs, Generative AI</a:t>
                </a:r>
                <a:endParaRPr lang="en-US" b="1" dirty="0">
                  <a:solidFill>
                    <a:srgbClr val="000000"/>
                  </a:solidFill>
                  <a:latin typeface="Calibri"/>
                </a:endParaRPr>
              </a:p>
            </p:txBody>
          </p:sp>
          <p:cxnSp>
            <p:nvCxnSpPr>
              <p:cNvPr id="118" name="Straight Arrow Connector 117">
                <a:extLst>
                  <a:ext uri="{FF2B5EF4-FFF2-40B4-BE49-F238E27FC236}">
                    <a16:creationId xmlns:a16="http://schemas.microsoft.com/office/drawing/2014/main" id="{87CCB6B2-6054-0624-459B-0568AFAD2200}"/>
                  </a:ext>
                </a:extLst>
              </p:cNvPr>
              <p:cNvCxnSpPr>
                <a:cxnSpLocks/>
              </p:cNvCxnSpPr>
              <p:nvPr/>
            </p:nvCxnSpPr>
            <p:spPr>
              <a:xfrm>
                <a:off x="2929528" y="2468104"/>
                <a:ext cx="382316" cy="427905"/>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0B1000FC-DEDA-DAE2-5848-A987D1A5B72A}"/>
                </a:ext>
              </a:extLst>
            </p:cNvPr>
            <p:cNvGrpSpPr/>
            <p:nvPr/>
          </p:nvGrpSpPr>
          <p:grpSpPr>
            <a:xfrm>
              <a:off x="695980" y="2467924"/>
              <a:ext cx="1576399" cy="1189840"/>
              <a:chOff x="695980" y="2467924"/>
              <a:chExt cx="1576399" cy="1189840"/>
            </a:xfrm>
          </p:grpSpPr>
          <p:sp>
            <p:nvSpPr>
              <p:cNvPr id="27" name="Oval 26">
                <a:extLst>
                  <a:ext uri="{FF2B5EF4-FFF2-40B4-BE49-F238E27FC236}">
                    <a16:creationId xmlns:a16="http://schemas.microsoft.com/office/drawing/2014/main" id="{780772AC-D54F-C43E-183F-79488AB871E7}"/>
                  </a:ext>
                </a:extLst>
              </p:cNvPr>
              <p:cNvSpPr/>
              <p:nvPr/>
            </p:nvSpPr>
            <p:spPr>
              <a:xfrm>
                <a:off x="695980" y="2898812"/>
                <a:ext cx="1576399" cy="758952"/>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600" b="1" dirty="0">
                    <a:solidFill>
                      <a:srgbClr val="000000"/>
                    </a:solidFill>
                    <a:latin typeface="Calibri"/>
                  </a:rPr>
                  <a:t>NLP</a:t>
                </a:r>
                <a:endParaRPr lang="en-US" b="1" dirty="0">
                  <a:solidFill>
                    <a:srgbClr val="000000"/>
                  </a:solidFill>
                  <a:latin typeface="Calibri"/>
                </a:endParaRPr>
              </a:p>
            </p:txBody>
          </p:sp>
          <p:cxnSp>
            <p:nvCxnSpPr>
              <p:cNvPr id="119" name="Straight Arrow Connector 118">
                <a:extLst>
                  <a:ext uri="{FF2B5EF4-FFF2-40B4-BE49-F238E27FC236}">
                    <a16:creationId xmlns:a16="http://schemas.microsoft.com/office/drawing/2014/main" id="{0CDBF097-92C7-AC23-5D44-22E1508F508C}"/>
                  </a:ext>
                </a:extLst>
              </p:cNvPr>
              <p:cNvCxnSpPr>
                <a:cxnSpLocks/>
              </p:cNvCxnSpPr>
              <p:nvPr/>
            </p:nvCxnSpPr>
            <p:spPr>
              <a:xfrm flipH="1">
                <a:off x="1852156" y="2467924"/>
                <a:ext cx="197812" cy="481542"/>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nvGrpSpPr>
          <p:cNvPr id="170" name="Group 169">
            <a:extLst>
              <a:ext uri="{FF2B5EF4-FFF2-40B4-BE49-F238E27FC236}">
                <a16:creationId xmlns:a16="http://schemas.microsoft.com/office/drawing/2014/main" id="{2DAA7E9D-EC4A-65B2-4879-B5BECBA02377}"/>
              </a:ext>
            </a:extLst>
          </p:cNvPr>
          <p:cNvGrpSpPr/>
          <p:nvPr/>
        </p:nvGrpSpPr>
        <p:grpSpPr>
          <a:xfrm>
            <a:off x="7031645" y="2504973"/>
            <a:ext cx="3002990" cy="1622347"/>
            <a:chOff x="7031889" y="2504731"/>
            <a:chExt cx="3003772" cy="1622770"/>
          </a:xfrm>
        </p:grpSpPr>
        <p:sp>
          <p:nvSpPr>
            <p:cNvPr id="110" name="Oval 109">
              <a:extLst>
                <a:ext uri="{FF2B5EF4-FFF2-40B4-BE49-F238E27FC236}">
                  <a16:creationId xmlns:a16="http://schemas.microsoft.com/office/drawing/2014/main" id="{A5E81E11-143E-884F-5694-01D4AAA0C7EC}"/>
                </a:ext>
              </a:extLst>
            </p:cNvPr>
            <p:cNvSpPr/>
            <p:nvPr/>
          </p:nvSpPr>
          <p:spPr>
            <a:xfrm>
              <a:off x="8143442" y="2504731"/>
              <a:ext cx="1892219" cy="162277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600" b="1" dirty="0">
                  <a:solidFill>
                    <a:srgbClr val="000000"/>
                  </a:solidFill>
                  <a:latin typeface="Calibri"/>
                </a:rPr>
                <a:t>Value Set Creation and</a:t>
              </a:r>
            </a:p>
            <a:p>
              <a:pPr algn="ctr" defTabSz="914126">
                <a:defRPr/>
              </a:pPr>
              <a:r>
                <a:rPr lang="en-US" sz="1600" b="1" dirty="0">
                  <a:solidFill>
                    <a:srgbClr val="000000"/>
                  </a:solidFill>
                  <a:latin typeface="Calibri"/>
                </a:rPr>
                <a:t>Terminology</a:t>
              </a:r>
            </a:p>
            <a:p>
              <a:pPr algn="ctr" defTabSz="914126">
                <a:defRPr/>
              </a:pPr>
              <a:r>
                <a:rPr lang="en-US" sz="1600" b="1" dirty="0">
                  <a:solidFill>
                    <a:srgbClr val="000000"/>
                  </a:solidFill>
                  <a:latin typeface="Calibri"/>
                </a:rPr>
                <a:t>Mapping</a:t>
              </a:r>
            </a:p>
          </p:txBody>
        </p:sp>
        <p:cxnSp>
          <p:nvCxnSpPr>
            <p:cNvPr id="124" name="Straight Arrow Connector 123">
              <a:extLst>
                <a:ext uri="{FF2B5EF4-FFF2-40B4-BE49-F238E27FC236}">
                  <a16:creationId xmlns:a16="http://schemas.microsoft.com/office/drawing/2014/main" id="{1F259F2C-C374-F683-B7BC-7F4CE532C921}"/>
                </a:ext>
              </a:extLst>
            </p:cNvPr>
            <p:cNvCxnSpPr>
              <a:cxnSpLocks/>
            </p:cNvCxnSpPr>
            <p:nvPr/>
          </p:nvCxnSpPr>
          <p:spPr>
            <a:xfrm>
              <a:off x="7031889" y="2667421"/>
              <a:ext cx="1111553" cy="384721"/>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71" name="Group 170">
            <a:extLst>
              <a:ext uri="{FF2B5EF4-FFF2-40B4-BE49-F238E27FC236}">
                <a16:creationId xmlns:a16="http://schemas.microsoft.com/office/drawing/2014/main" id="{173FDF75-80CD-9E8C-08A7-CDCA6001B45C}"/>
              </a:ext>
            </a:extLst>
          </p:cNvPr>
          <p:cNvGrpSpPr/>
          <p:nvPr/>
        </p:nvGrpSpPr>
        <p:grpSpPr>
          <a:xfrm>
            <a:off x="9885156" y="1407715"/>
            <a:ext cx="1679297" cy="1616793"/>
            <a:chOff x="9002637" y="778675"/>
            <a:chExt cx="1582220" cy="1617214"/>
          </a:xfrm>
        </p:grpSpPr>
        <p:sp>
          <p:nvSpPr>
            <p:cNvPr id="138" name="Rounded Rectangle 137">
              <a:extLst>
                <a:ext uri="{FF2B5EF4-FFF2-40B4-BE49-F238E27FC236}">
                  <a16:creationId xmlns:a16="http://schemas.microsoft.com/office/drawing/2014/main" id="{56EA91FF-2858-CA77-6206-ADE03C684711}"/>
                </a:ext>
              </a:extLst>
            </p:cNvPr>
            <p:cNvSpPr/>
            <p:nvPr/>
          </p:nvSpPr>
          <p:spPr>
            <a:xfrm>
              <a:off x="9002637" y="778675"/>
              <a:ext cx="1582220" cy="914400"/>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Terminology</a:t>
              </a:r>
            </a:p>
            <a:p>
              <a:pPr algn="ctr"/>
              <a:r>
                <a:rPr lang="en-US" dirty="0"/>
                <a:t>Server</a:t>
              </a:r>
            </a:p>
          </p:txBody>
        </p:sp>
        <p:cxnSp>
          <p:nvCxnSpPr>
            <p:cNvPr id="140" name="Straight Arrow Connector 139">
              <a:extLst>
                <a:ext uri="{FF2B5EF4-FFF2-40B4-BE49-F238E27FC236}">
                  <a16:creationId xmlns:a16="http://schemas.microsoft.com/office/drawing/2014/main" id="{E829C054-ADDE-265B-0FD1-4315020F8BF9}"/>
                </a:ext>
              </a:extLst>
            </p:cNvPr>
            <p:cNvCxnSpPr>
              <a:cxnSpLocks/>
            </p:cNvCxnSpPr>
            <p:nvPr/>
          </p:nvCxnSpPr>
          <p:spPr>
            <a:xfrm flipV="1">
              <a:off x="9125797" y="1693075"/>
              <a:ext cx="534993" cy="702814"/>
            </a:xfrm>
            <a:prstGeom prst="straightConnector1">
              <a:avLst/>
            </a:prstGeom>
            <a:ln w="88900">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77" name="Group 176">
            <a:extLst>
              <a:ext uri="{FF2B5EF4-FFF2-40B4-BE49-F238E27FC236}">
                <a16:creationId xmlns:a16="http://schemas.microsoft.com/office/drawing/2014/main" id="{FAF3440E-0BB8-609D-9FD9-5EC1DC8F14EC}"/>
              </a:ext>
            </a:extLst>
          </p:cNvPr>
          <p:cNvGrpSpPr/>
          <p:nvPr/>
        </p:nvGrpSpPr>
        <p:grpSpPr>
          <a:xfrm>
            <a:off x="5039933" y="3014415"/>
            <a:ext cx="4828535" cy="3060754"/>
            <a:chOff x="5039656" y="3014307"/>
            <a:chExt cx="4829793" cy="3061551"/>
          </a:xfrm>
        </p:grpSpPr>
        <p:cxnSp>
          <p:nvCxnSpPr>
            <p:cNvPr id="37" name="Straight Arrow Connector 36">
              <a:extLst>
                <a:ext uri="{FF2B5EF4-FFF2-40B4-BE49-F238E27FC236}">
                  <a16:creationId xmlns:a16="http://schemas.microsoft.com/office/drawing/2014/main" id="{A8CDC66D-BBE6-36C4-F082-1DC00FD3F8FA}"/>
                </a:ext>
              </a:extLst>
            </p:cNvPr>
            <p:cNvCxnSpPr>
              <a:cxnSpLocks/>
            </p:cNvCxnSpPr>
            <p:nvPr/>
          </p:nvCxnSpPr>
          <p:spPr>
            <a:xfrm flipH="1">
              <a:off x="7726241" y="4226083"/>
              <a:ext cx="2143208" cy="781822"/>
            </a:xfrm>
            <a:prstGeom prst="straightConnector1">
              <a:avLst/>
            </a:prstGeom>
            <a:ln w="60325">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5A3BCBD6-859F-555D-F266-5E3C812A6893}"/>
                </a:ext>
              </a:extLst>
            </p:cNvPr>
            <p:cNvGrpSpPr/>
            <p:nvPr/>
          </p:nvGrpSpPr>
          <p:grpSpPr>
            <a:xfrm>
              <a:off x="6075534" y="4758393"/>
              <a:ext cx="1576399" cy="1317465"/>
              <a:chOff x="4611599" y="4107613"/>
              <a:chExt cx="1576399" cy="1317465"/>
            </a:xfrm>
          </p:grpSpPr>
          <p:sp>
            <p:nvSpPr>
              <p:cNvPr id="28" name="Oval 27">
                <a:extLst>
                  <a:ext uri="{FF2B5EF4-FFF2-40B4-BE49-F238E27FC236}">
                    <a16:creationId xmlns:a16="http://schemas.microsoft.com/office/drawing/2014/main" id="{01053C57-2B32-496C-B3EE-177F61FE0EA0}"/>
                  </a:ext>
                </a:extLst>
              </p:cNvPr>
              <p:cNvSpPr/>
              <p:nvPr/>
            </p:nvSpPr>
            <p:spPr>
              <a:xfrm>
                <a:off x="4611599" y="4107613"/>
                <a:ext cx="1576399" cy="758952"/>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600" b="1" dirty="0">
                    <a:solidFill>
                      <a:srgbClr val="000000"/>
                    </a:solidFill>
                    <a:latin typeface="Calibri"/>
                  </a:rPr>
                  <a:t>Human</a:t>
                </a:r>
              </a:p>
              <a:p>
                <a:pPr algn="ctr" defTabSz="914126">
                  <a:defRPr/>
                </a:pPr>
                <a:r>
                  <a:rPr lang="en-US" sz="1600" b="1" dirty="0">
                    <a:solidFill>
                      <a:srgbClr val="000000"/>
                    </a:solidFill>
                    <a:latin typeface="Calibri"/>
                  </a:rPr>
                  <a:t>Review</a:t>
                </a:r>
              </a:p>
            </p:txBody>
          </p:sp>
          <p:pic>
            <p:nvPicPr>
              <p:cNvPr id="97" name="Graphic 96" descr="Confused person with solid fill">
                <a:extLst>
                  <a:ext uri="{FF2B5EF4-FFF2-40B4-BE49-F238E27FC236}">
                    <a16:creationId xmlns:a16="http://schemas.microsoft.com/office/drawing/2014/main" id="{5BB256FE-EBA4-445C-AB11-D3422429C45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150499" y="4926480"/>
                <a:ext cx="498598" cy="498598"/>
              </a:xfrm>
              <a:prstGeom prst="rect">
                <a:avLst/>
              </a:prstGeom>
            </p:spPr>
          </p:pic>
        </p:grpSp>
        <p:cxnSp>
          <p:nvCxnSpPr>
            <p:cNvPr id="149" name="Straight Arrow Connector 148">
              <a:extLst>
                <a:ext uri="{FF2B5EF4-FFF2-40B4-BE49-F238E27FC236}">
                  <a16:creationId xmlns:a16="http://schemas.microsoft.com/office/drawing/2014/main" id="{EE4C3600-CFB9-F805-86C4-13C80EF2F924}"/>
                </a:ext>
              </a:extLst>
            </p:cNvPr>
            <p:cNvCxnSpPr>
              <a:cxnSpLocks/>
            </p:cNvCxnSpPr>
            <p:nvPr/>
          </p:nvCxnSpPr>
          <p:spPr>
            <a:xfrm>
              <a:off x="5039656" y="4107948"/>
              <a:ext cx="1063010" cy="720802"/>
            </a:xfrm>
            <a:prstGeom prst="straightConnector1">
              <a:avLst/>
            </a:prstGeom>
            <a:ln w="6032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35D6B8A7-DD6F-36BE-3B28-AD04ABB6598D}"/>
                </a:ext>
              </a:extLst>
            </p:cNvPr>
            <p:cNvCxnSpPr>
              <a:cxnSpLocks/>
            </p:cNvCxnSpPr>
            <p:nvPr/>
          </p:nvCxnSpPr>
          <p:spPr>
            <a:xfrm flipH="1">
              <a:off x="7127087" y="3014307"/>
              <a:ext cx="391274" cy="1663229"/>
            </a:xfrm>
            <a:prstGeom prst="straightConnector1">
              <a:avLst/>
            </a:prstGeom>
            <a:ln w="60325">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160" name="TextBox 159">
            <a:extLst>
              <a:ext uri="{FF2B5EF4-FFF2-40B4-BE49-F238E27FC236}">
                <a16:creationId xmlns:a16="http://schemas.microsoft.com/office/drawing/2014/main" id="{DF7AD935-A1F7-D9D3-6AE2-A6966F654DF0}"/>
              </a:ext>
            </a:extLst>
          </p:cNvPr>
          <p:cNvSpPr txBox="1"/>
          <p:nvPr/>
        </p:nvSpPr>
        <p:spPr>
          <a:xfrm>
            <a:off x="7289539" y="5532246"/>
            <a:ext cx="1691049" cy="461417"/>
          </a:xfrm>
          <a:prstGeom prst="rect">
            <a:avLst/>
          </a:prstGeom>
          <a:noFill/>
        </p:spPr>
        <p:txBody>
          <a:bodyPr wrap="none" rtlCol="0">
            <a:spAutoFit/>
          </a:bodyPr>
          <a:lstStyle/>
          <a:p>
            <a:r>
              <a:rPr lang="en-US" sz="2399" dirty="0">
                <a:solidFill>
                  <a:srgbClr val="FF0000"/>
                </a:solidFill>
              </a:rPr>
              <a:t>(Minimize!)</a:t>
            </a:r>
          </a:p>
        </p:txBody>
      </p:sp>
      <p:grpSp>
        <p:nvGrpSpPr>
          <p:cNvPr id="174" name="Group 173">
            <a:extLst>
              <a:ext uri="{FF2B5EF4-FFF2-40B4-BE49-F238E27FC236}">
                <a16:creationId xmlns:a16="http://schemas.microsoft.com/office/drawing/2014/main" id="{62235C08-90EE-91DC-9EE7-A922580036D2}"/>
              </a:ext>
            </a:extLst>
          </p:cNvPr>
          <p:cNvGrpSpPr/>
          <p:nvPr/>
        </p:nvGrpSpPr>
        <p:grpSpPr>
          <a:xfrm>
            <a:off x="1651805" y="3637842"/>
            <a:ext cx="2245881" cy="2633634"/>
            <a:chOff x="1650646" y="3637896"/>
            <a:chExt cx="2246466" cy="2634320"/>
          </a:xfrm>
        </p:grpSpPr>
        <p:cxnSp>
          <p:nvCxnSpPr>
            <p:cNvPr id="117" name="Straight Arrow Connector 116">
              <a:extLst>
                <a:ext uri="{FF2B5EF4-FFF2-40B4-BE49-F238E27FC236}">
                  <a16:creationId xmlns:a16="http://schemas.microsoft.com/office/drawing/2014/main" id="{A195CE65-B8A0-23D9-D287-5C2FCBB066F6}"/>
                </a:ext>
              </a:extLst>
            </p:cNvPr>
            <p:cNvCxnSpPr>
              <a:cxnSpLocks/>
            </p:cNvCxnSpPr>
            <p:nvPr/>
          </p:nvCxnSpPr>
          <p:spPr>
            <a:xfrm>
              <a:off x="1650646" y="3637896"/>
              <a:ext cx="505693" cy="505365"/>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3DD8D2FF-3FB4-694F-3742-459046E9D91A}"/>
                </a:ext>
              </a:extLst>
            </p:cNvPr>
            <p:cNvCxnSpPr>
              <a:cxnSpLocks/>
            </p:cNvCxnSpPr>
            <p:nvPr/>
          </p:nvCxnSpPr>
          <p:spPr>
            <a:xfrm flipH="1">
              <a:off x="3460527" y="3873779"/>
              <a:ext cx="231301" cy="418162"/>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73" name="Group 172">
              <a:extLst>
                <a:ext uri="{FF2B5EF4-FFF2-40B4-BE49-F238E27FC236}">
                  <a16:creationId xmlns:a16="http://schemas.microsoft.com/office/drawing/2014/main" id="{A247E925-F595-03B1-D5F3-743F484C3402}"/>
                </a:ext>
              </a:extLst>
            </p:cNvPr>
            <p:cNvGrpSpPr/>
            <p:nvPr/>
          </p:nvGrpSpPr>
          <p:grpSpPr>
            <a:xfrm>
              <a:off x="1937612" y="4143261"/>
              <a:ext cx="1959500" cy="2128955"/>
              <a:chOff x="1937612" y="4143261"/>
              <a:chExt cx="1959500" cy="2128955"/>
            </a:xfrm>
          </p:grpSpPr>
          <p:grpSp>
            <p:nvGrpSpPr>
              <p:cNvPr id="167" name="Group 166">
                <a:extLst>
                  <a:ext uri="{FF2B5EF4-FFF2-40B4-BE49-F238E27FC236}">
                    <a16:creationId xmlns:a16="http://schemas.microsoft.com/office/drawing/2014/main" id="{93490539-DB0C-60D1-E41B-CC4C55259844}"/>
                  </a:ext>
                </a:extLst>
              </p:cNvPr>
              <p:cNvGrpSpPr/>
              <p:nvPr/>
            </p:nvGrpSpPr>
            <p:grpSpPr>
              <a:xfrm>
                <a:off x="1937612" y="4143261"/>
                <a:ext cx="1959500" cy="1640460"/>
                <a:chOff x="1937612" y="4143261"/>
                <a:chExt cx="1959500" cy="1640460"/>
              </a:xfrm>
            </p:grpSpPr>
            <p:sp>
              <p:nvSpPr>
                <p:cNvPr id="84" name="Rectangle 83">
                  <a:extLst>
                    <a:ext uri="{FF2B5EF4-FFF2-40B4-BE49-F238E27FC236}">
                      <a16:creationId xmlns:a16="http://schemas.microsoft.com/office/drawing/2014/main" id="{D77D3389-CC25-495C-A79F-753D45CD284B}"/>
                    </a:ext>
                  </a:extLst>
                </p:cNvPr>
                <p:cNvSpPr/>
                <p:nvPr/>
              </p:nvSpPr>
              <p:spPr>
                <a:xfrm>
                  <a:off x="1937612" y="4143261"/>
                  <a:ext cx="1374232" cy="1102334"/>
                </a:xfrm>
                <a:prstGeom prst="rect">
                  <a:avLst/>
                </a:prstGeom>
                <a:solidFill>
                  <a:schemeClr val="bg1"/>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defRPr/>
                  </a:pPr>
                  <a:endParaRPr lang="en-US" sz="1600" b="1" dirty="0">
                    <a:solidFill>
                      <a:schemeClr val="tx1"/>
                    </a:solidFill>
                    <a:latin typeface="Calibri"/>
                  </a:endParaRPr>
                </a:p>
              </p:txBody>
            </p:sp>
            <p:sp>
              <p:nvSpPr>
                <p:cNvPr id="88" name="Rectangle 87">
                  <a:extLst>
                    <a:ext uri="{FF2B5EF4-FFF2-40B4-BE49-F238E27FC236}">
                      <a16:creationId xmlns:a16="http://schemas.microsoft.com/office/drawing/2014/main" id="{1CDA7BDB-2AA5-E1C2-5DF3-1DE5D75C4743}"/>
                    </a:ext>
                  </a:extLst>
                </p:cNvPr>
                <p:cNvSpPr/>
                <p:nvPr/>
              </p:nvSpPr>
              <p:spPr>
                <a:xfrm>
                  <a:off x="2012522" y="4202673"/>
                  <a:ext cx="1374232" cy="1102334"/>
                </a:xfrm>
                <a:prstGeom prst="rect">
                  <a:avLst/>
                </a:prstGeom>
                <a:solidFill>
                  <a:schemeClr val="bg1"/>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defRPr/>
                  </a:pPr>
                  <a:endParaRPr lang="en-US" sz="1600" b="1" dirty="0">
                    <a:solidFill>
                      <a:schemeClr val="tx1"/>
                    </a:solidFill>
                    <a:latin typeface="Calibri"/>
                  </a:endParaRPr>
                </a:p>
              </p:txBody>
            </p:sp>
            <p:sp>
              <p:nvSpPr>
                <p:cNvPr id="89" name="Rectangle 88">
                  <a:extLst>
                    <a:ext uri="{FF2B5EF4-FFF2-40B4-BE49-F238E27FC236}">
                      <a16:creationId xmlns:a16="http://schemas.microsoft.com/office/drawing/2014/main" id="{69606304-4B7A-9E48-06F1-304BA841F7C4}"/>
                    </a:ext>
                  </a:extLst>
                </p:cNvPr>
                <p:cNvSpPr/>
                <p:nvPr/>
              </p:nvSpPr>
              <p:spPr>
                <a:xfrm>
                  <a:off x="2102930" y="4277583"/>
                  <a:ext cx="1374232" cy="1102334"/>
                </a:xfrm>
                <a:prstGeom prst="rect">
                  <a:avLst/>
                </a:prstGeom>
                <a:solidFill>
                  <a:schemeClr val="bg1"/>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defRPr/>
                  </a:pPr>
                  <a:endParaRPr lang="en-US" sz="1600" b="1" dirty="0">
                    <a:solidFill>
                      <a:schemeClr val="tx1"/>
                    </a:solidFill>
                    <a:latin typeface="Calibri"/>
                  </a:endParaRPr>
                </a:p>
              </p:txBody>
            </p:sp>
            <p:sp>
              <p:nvSpPr>
                <p:cNvPr id="90" name="Rectangle 89">
                  <a:extLst>
                    <a:ext uri="{FF2B5EF4-FFF2-40B4-BE49-F238E27FC236}">
                      <a16:creationId xmlns:a16="http://schemas.microsoft.com/office/drawing/2014/main" id="{4FDC973A-AF57-BFDF-16A3-E2A85E1F4C28}"/>
                    </a:ext>
                  </a:extLst>
                </p:cNvPr>
                <p:cNvSpPr/>
                <p:nvPr/>
              </p:nvSpPr>
              <p:spPr>
                <a:xfrm>
                  <a:off x="2208836" y="4383489"/>
                  <a:ext cx="1374232" cy="1102334"/>
                </a:xfrm>
                <a:prstGeom prst="rect">
                  <a:avLst/>
                </a:prstGeom>
                <a:solidFill>
                  <a:schemeClr val="bg1"/>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defRPr/>
                  </a:pPr>
                  <a:endParaRPr lang="en-US" sz="1600" b="1" dirty="0">
                    <a:solidFill>
                      <a:schemeClr val="tx1"/>
                    </a:solidFill>
                    <a:latin typeface="Calibri"/>
                  </a:endParaRPr>
                </a:p>
              </p:txBody>
            </p:sp>
            <p:sp>
              <p:nvSpPr>
                <p:cNvPr id="91" name="Rectangle 90">
                  <a:extLst>
                    <a:ext uri="{FF2B5EF4-FFF2-40B4-BE49-F238E27FC236}">
                      <a16:creationId xmlns:a16="http://schemas.microsoft.com/office/drawing/2014/main" id="{BCC5AB0F-6E3E-133A-5E58-BDCC1800A56B}"/>
                    </a:ext>
                  </a:extLst>
                </p:cNvPr>
                <p:cNvSpPr/>
                <p:nvPr/>
              </p:nvSpPr>
              <p:spPr>
                <a:xfrm>
                  <a:off x="2361236" y="4504888"/>
                  <a:ext cx="1374232" cy="1102334"/>
                </a:xfrm>
                <a:prstGeom prst="rect">
                  <a:avLst/>
                </a:prstGeom>
                <a:solidFill>
                  <a:schemeClr val="bg1"/>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defRPr/>
                  </a:pPr>
                  <a:endParaRPr lang="en-US" sz="1600" b="1" dirty="0">
                    <a:solidFill>
                      <a:schemeClr val="tx1"/>
                    </a:solidFill>
                    <a:latin typeface="Calibri"/>
                  </a:endParaRPr>
                </a:p>
              </p:txBody>
            </p:sp>
            <p:grpSp>
              <p:nvGrpSpPr>
                <p:cNvPr id="134" name="Group 133">
                  <a:extLst>
                    <a:ext uri="{FF2B5EF4-FFF2-40B4-BE49-F238E27FC236}">
                      <a16:creationId xmlns:a16="http://schemas.microsoft.com/office/drawing/2014/main" id="{5A0A6936-2A87-7BFC-7B02-2DBBBC409BA9}"/>
                    </a:ext>
                  </a:extLst>
                </p:cNvPr>
                <p:cNvGrpSpPr/>
                <p:nvPr/>
              </p:nvGrpSpPr>
              <p:grpSpPr>
                <a:xfrm>
                  <a:off x="2522880" y="4681387"/>
                  <a:ext cx="1374232" cy="1102334"/>
                  <a:chOff x="4120042" y="5245595"/>
                  <a:chExt cx="1374232" cy="1102334"/>
                </a:xfrm>
              </p:grpSpPr>
              <p:sp>
                <p:nvSpPr>
                  <p:cNvPr id="53" name="Rectangle 52">
                    <a:extLst>
                      <a:ext uri="{FF2B5EF4-FFF2-40B4-BE49-F238E27FC236}">
                        <a16:creationId xmlns:a16="http://schemas.microsoft.com/office/drawing/2014/main" id="{D64AD7FB-6CC6-E300-13D6-738ECA618377}"/>
                      </a:ext>
                    </a:extLst>
                  </p:cNvPr>
                  <p:cNvSpPr/>
                  <p:nvPr/>
                </p:nvSpPr>
                <p:spPr>
                  <a:xfrm>
                    <a:off x="4120042" y="5245595"/>
                    <a:ext cx="1374232" cy="1102334"/>
                  </a:xfrm>
                  <a:prstGeom prst="rect">
                    <a:avLst/>
                  </a:prstGeom>
                  <a:solidFill>
                    <a:srgbClr val="BFAF4A"/>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defRPr/>
                    </a:pPr>
                    <a:r>
                      <a:rPr lang="en-US" sz="1600" b="1" dirty="0">
                        <a:solidFill>
                          <a:schemeClr val="tx1"/>
                        </a:solidFill>
                        <a:latin typeface="Calibri"/>
                      </a:rPr>
                      <a:t>Draft Models</a:t>
                    </a:r>
                  </a:p>
                  <a:p>
                    <a:pPr algn="ctr" defTabSz="914126">
                      <a:defRPr/>
                    </a:pPr>
                    <a:endParaRPr lang="en-US" sz="1600" b="1" dirty="0">
                      <a:solidFill>
                        <a:schemeClr val="tx1"/>
                      </a:solidFill>
                      <a:latin typeface="Calibri"/>
                    </a:endParaRPr>
                  </a:p>
                </p:txBody>
              </p:sp>
              <p:grpSp>
                <p:nvGrpSpPr>
                  <p:cNvPr id="45" name="Group 44">
                    <a:extLst>
                      <a:ext uri="{FF2B5EF4-FFF2-40B4-BE49-F238E27FC236}">
                        <a16:creationId xmlns:a16="http://schemas.microsoft.com/office/drawing/2014/main" id="{B6D3DA6C-A4AD-3EFF-A3EE-F958B5226DFF}"/>
                      </a:ext>
                    </a:extLst>
                  </p:cNvPr>
                  <p:cNvGrpSpPr/>
                  <p:nvPr/>
                </p:nvGrpSpPr>
                <p:grpSpPr>
                  <a:xfrm>
                    <a:off x="4508415" y="5482564"/>
                    <a:ext cx="554888" cy="758953"/>
                    <a:chOff x="7662593" y="4422280"/>
                    <a:chExt cx="1202468" cy="1443565"/>
                  </a:xfrm>
                  <a:solidFill>
                    <a:schemeClr val="tx1"/>
                  </a:solidFill>
                </p:grpSpPr>
                <p:pic>
                  <p:nvPicPr>
                    <p:cNvPr id="40" name="Graphic 39" descr="Hierarchy with solid fill">
                      <a:extLst>
                        <a:ext uri="{FF2B5EF4-FFF2-40B4-BE49-F238E27FC236}">
                          <a16:creationId xmlns:a16="http://schemas.microsoft.com/office/drawing/2014/main" id="{BBB08D9A-F1D8-08B1-1FAF-A7800C949C5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62593" y="4422280"/>
                      <a:ext cx="914400" cy="914400"/>
                    </a:xfrm>
                    <a:prstGeom prst="rect">
                      <a:avLst/>
                    </a:prstGeom>
                  </p:spPr>
                </p:pic>
                <p:pic>
                  <p:nvPicPr>
                    <p:cNvPr id="43" name="Graphic 42" descr="Hierarchy with solid fill">
                      <a:extLst>
                        <a:ext uri="{FF2B5EF4-FFF2-40B4-BE49-F238E27FC236}">
                          <a16:creationId xmlns:a16="http://schemas.microsoft.com/office/drawing/2014/main" id="{22B6F24E-FA81-05CE-15AC-82EDCA31DC6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950661" y="4951445"/>
                      <a:ext cx="914400" cy="914400"/>
                    </a:xfrm>
                    <a:prstGeom prst="rect">
                      <a:avLst/>
                    </a:prstGeom>
                  </p:spPr>
                </p:pic>
              </p:grpSp>
            </p:grpSp>
          </p:grpSp>
          <p:sp>
            <p:nvSpPr>
              <p:cNvPr id="162" name="TextBox 161">
                <a:extLst>
                  <a:ext uri="{FF2B5EF4-FFF2-40B4-BE49-F238E27FC236}">
                    <a16:creationId xmlns:a16="http://schemas.microsoft.com/office/drawing/2014/main" id="{9A3F7934-7100-D3E8-76A8-0DE9EE4B9676}"/>
                  </a:ext>
                </a:extLst>
              </p:cNvPr>
              <p:cNvSpPr txBox="1"/>
              <p:nvPr/>
            </p:nvSpPr>
            <p:spPr>
              <a:xfrm>
                <a:off x="2751687" y="5902788"/>
                <a:ext cx="870786" cy="369428"/>
              </a:xfrm>
              <a:prstGeom prst="rect">
                <a:avLst/>
              </a:prstGeom>
              <a:noFill/>
            </p:spPr>
            <p:txBody>
              <a:bodyPr wrap="none" rtlCol="0">
                <a:spAutoFit/>
              </a:bodyPr>
              <a:lstStyle/>
              <a:p>
                <a:r>
                  <a:rPr lang="en-US" dirty="0"/>
                  <a:t>Bronze</a:t>
                </a:r>
              </a:p>
            </p:txBody>
          </p:sp>
        </p:grpSp>
      </p:grpSp>
      <p:grpSp>
        <p:nvGrpSpPr>
          <p:cNvPr id="176" name="Group 175">
            <a:extLst>
              <a:ext uri="{FF2B5EF4-FFF2-40B4-BE49-F238E27FC236}">
                <a16:creationId xmlns:a16="http://schemas.microsoft.com/office/drawing/2014/main" id="{7B39FE32-0103-201D-ED15-415FF640454E}"/>
              </a:ext>
            </a:extLst>
          </p:cNvPr>
          <p:cNvGrpSpPr/>
          <p:nvPr/>
        </p:nvGrpSpPr>
        <p:grpSpPr>
          <a:xfrm>
            <a:off x="9734930" y="3911821"/>
            <a:ext cx="1639663" cy="2301581"/>
            <a:chOff x="9735877" y="3911946"/>
            <a:chExt cx="1640090" cy="2302180"/>
          </a:xfrm>
        </p:grpSpPr>
        <p:sp>
          <p:nvSpPr>
            <p:cNvPr id="112" name="Cylinder 103">
              <a:extLst>
                <a:ext uri="{FF2B5EF4-FFF2-40B4-BE49-F238E27FC236}">
                  <a16:creationId xmlns:a16="http://schemas.microsoft.com/office/drawing/2014/main" id="{62D5D736-4F68-3516-0CE4-C0ABF14E6163}"/>
                </a:ext>
              </a:extLst>
            </p:cNvPr>
            <p:cNvSpPr/>
            <p:nvPr/>
          </p:nvSpPr>
          <p:spPr>
            <a:xfrm>
              <a:off x="9793747" y="4567703"/>
              <a:ext cx="1582220" cy="1216152"/>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rPr>
                <a:t>Model</a:t>
              </a:r>
            </a:p>
            <a:p>
              <a:pPr algn="ctr" defTabSz="914126">
                <a:defRPr/>
              </a:pPr>
              <a:r>
                <a:rPr lang="en-US" b="1" dirty="0">
                  <a:solidFill>
                    <a:srgbClr val="000000"/>
                  </a:solidFill>
                  <a:latin typeface="Calibri"/>
                </a:rPr>
                <a:t>Library</a:t>
              </a:r>
              <a:endParaRPr lang="en-US" sz="1799" b="1" dirty="0">
                <a:solidFill>
                  <a:srgbClr val="000000"/>
                </a:solidFill>
                <a:latin typeface="Calibri"/>
              </a:endParaRPr>
            </a:p>
          </p:txBody>
        </p:sp>
        <p:cxnSp>
          <p:nvCxnSpPr>
            <p:cNvPr id="141" name="Straight Arrow Connector 140">
              <a:extLst>
                <a:ext uri="{FF2B5EF4-FFF2-40B4-BE49-F238E27FC236}">
                  <a16:creationId xmlns:a16="http://schemas.microsoft.com/office/drawing/2014/main" id="{C16A831D-B4A9-8001-4BD7-7444D9B8E29D}"/>
                </a:ext>
              </a:extLst>
            </p:cNvPr>
            <p:cNvCxnSpPr>
              <a:cxnSpLocks/>
            </p:cNvCxnSpPr>
            <p:nvPr/>
          </p:nvCxnSpPr>
          <p:spPr>
            <a:xfrm>
              <a:off x="9735877" y="3911946"/>
              <a:ext cx="694482" cy="655757"/>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9F6D0A08-4DEA-D749-8273-00A141FC68DE}"/>
                </a:ext>
              </a:extLst>
            </p:cNvPr>
            <p:cNvSpPr txBox="1"/>
            <p:nvPr/>
          </p:nvSpPr>
          <p:spPr>
            <a:xfrm>
              <a:off x="10299959" y="5844698"/>
              <a:ext cx="693780" cy="369428"/>
            </a:xfrm>
            <a:prstGeom prst="rect">
              <a:avLst/>
            </a:prstGeom>
            <a:noFill/>
          </p:spPr>
          <p:txBody>
            <a:bodyPr wrap="square" rtlCol="0">
              <a:spAutoFit/>
            </a:bodyPr>
            <a:lstStyle/>
            <a:p>
              <a:r>
                <a:rPr lang="en-US" dirty="0"/>
                <a:t>Gold</a:t>
              </a:r>
            </a:p>
          </p:txBody>
        </p:sp>
      </p:grpSp>
      <p:grpSp>
        <p:nvGrpSpPr>
          <p:cNvPr id="180" name="Group 179">
            <a:extLst>
              <a:ext uri="{FF2B5EF4-FFF2-40B4-BE49-F238E27FC236}">
                <a16:creationId xmlns:a16="http://schemas.microsoft.com/office/drawing/2014/main" id="{53849989-221F-0768-E8ED-D077131F3066}"/>
              </a:ext>
            </a:extLst>
          </p:cNvPr>
          <p:cNvGrpSpPr/>
          <p:nvPr/>
        </p:nvGrpSpPr>
        <p:grpSpPr>
          <a:xfrm>
            <a:off x="3949195" y="2308906"/>
            <a:ext cx="3022865" cy="2746726"/>
            <a:chOff x="3948635" y="2308614"/>
            <a:chExt cx="3023652" cy="2747441"/>
          </a:xfrm>
        </p:grpSpPr>
        <p:cxnSp>
          <p:nvCxnSpPr>
            <p:cNvPr id="125" name="Straight Arrow Connector 124">
              <a:extLst>
                <a:ext uri="{FF2B5EF4-FFF2-40B4-BE49-F238E27FC236}">
                  <a16:creationId xmlns:a16="http://schemas.microsoft.com/office/drawing/2014/main" id="{CBCE5F8A-D16B-E454-E26F-55FD908709E6}"/>
                </a:ext>
              </a:extLst>
            </p:cNvPr>
            <p:cNvCxnSpPr>
              <a:cxnSpLocks/>
            </p:cNvCxnSpPr>
            <p:nvPr/>
          </p:nvCxnSpPr>
          <p:spPr>
            <a:xfrm flipV="1">
              <a:off x="3948635" y="3396111"/>
              <a:ext cx="1655635" cy="1659944"/>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08CA5E25-0941-F8F5-4C7B-E328ED134A32}"/>
                </a:ext>
              </a:extLst>
            </p:cNvPr>
            <p:cNvSpPr txBox="1"/>
            <p:nvPr/>
          </p:nvSpPr>
          <p:spPr>
            <a:xfrm>
              <a:off x="5970790" y="3491527"/>
              <a:ext cx="729236" cy="369428"/>
            </a:xfrm>
            <a:prstGeom prst="rect">
              <a:avLst/>
            </a:prstGeom>
            <a:noFill/>
          </p:spPr>
          <p:txBody>
            <a:bodyPr wrap="none" rtlCol="0">
              <a:spAutoFit/>
            </a:bodyPr>
            <a:lstStyle/>
            <a:p>
              <a:r>
                <a:rPr lang="en-US" dirty="0"/>
                <a:t>Silver</a:t>
              </a:r>
            </a:p>
          </p:txBody>
        </p:sp>
        <p:grpSp>
          <p:nvGrpSpPr>
            <p:cNvPr id="179" name="Group 178">
              <a:extLst>
                <a:ext uri="{FF2B5EF4-FFF2-40B4-BE49-F238E27FC236}">
                  <a16:creationId xmlns:a16="http://schemas.microsoft.com/office/drawing/2014/main" id="{506B92B2-D45A-07BB-A40F-BDCF43DCD55A}"/>
                </a:ext>
              </a:extLst>
            </p:cNvPr>
            <p:cNvGrpSpPr/>
            <p:nvPr/>
          </p:nvGrpSpPr>
          <p:grpSpPr>
            <a:xfrm>
              <a:off x="5598055" y="2308614"/>
              <a:ext cx="1374232" cy="1102334"/>
              <a:chOff x="5598055" y="2308614"/>
              <a:chExt cx="1374232" cy="1102334"/>
            </a:xfrm>
          </p:grpSpPr>
          <p:sp>
            <p:nvSpPr>
              <p:cNvPr id="99" name="Rectangle 98">
                <a:extLst>
                  <a:ext uri="{FF2B5EF4-FFF2-40B4-BE49-F238E27FC236}">
                    <a16:creationId xmlns:a16="http://schemas.microsoft.com/office/drawing/2014/main" id="{0D702561-A4C7-3218-3CAF-9DC5F0D3755D}"/>
                  </a:ext>
                </a:extLst>
              </p:cNvPr>
              <p:cNvSpPr/>
              <p:nvPr/>
            </p:nvSpPr>
            <p:spPr>
              <a:xfrm>
                <a:off x="5598055" y="2308614"/>
                <a:ext cx="1374232" cy="1102334"/>
              </a:xfrm>
              <a:prstGeom prst="rect">
                <a:avLst/>
              </a:prstGeom>
              <a:solidFill>
                <a:schemeClr val="tx1">
                  <a:lumMod val="40000"/>
                  <a:lumOff val="60000"/>
                </a:schemeClr>
              </a:solidFill>
              <a:ln w="38100">
                <a:solidFill>
                  <a:srgbClr val="14389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126">
                  <a:defRPr/>
                </a:pPr>
                <a:r>
                  <a:rPr lang="en-US" sz="1600" b="1" dirty="0">
                    <a:solidFill>
                      <a:schemeClr val="tx1"/>
                    </a:solidFill>
                    <a:latin typeface="Calibri"/>
                  </a:rPr>
                  <a:t>Draft 2</a:t>
                </a:r>
              </a:p>
              <a:p>
                <a:pPr algn="ctr" defTabSz="914126">
                  <a:defRPr/>
                </a:pPr>
                <a:endParaRPr lang="en-US" sz="1600" b="1" dirty="0">
                  <a:solidFill>
                    <a:schemeClr val="tx1"/>
                  </a:solidFill>
                  <a:latin typeface="Calibri"/>
                </a:endParaRPr>
              </a:p>
            </p:txBody>
          </p:sp>
          <p:grpSp>
            <p:nvGrpSpPr>
              <p:cNvPr id="100" name="Group 99">
                <a:extLst>
                  <a:ext uri="{FF2B5EF4-FFF2-40B4-BE49-F238E27FC236}">
                    <a16:creationId xmlns:a16="http://schemas.microsoft.com/office/drawing/2014/main" id="{84D57117-50CB-2E9B-20F9-E7D0423A96CD}"/>
                  </a:ext>
                </a:extLst>
              </p:cNvPr>
              <p:cNvGrpSpPr/>
              <p:nvPr/>
            </p:nvGrpSpPr>
            <p:grpSpPr>
              <a:xfrm>
                <a:off x="6012031" y="2557163"/>
                <a:ext cx="554888" cy="758953"/>
                <a:chOff x="7662593" y="4422280"/>
                <a:chExt cx="1202468" cy="1443565"/>
              </a:xfrm>
            </p:grpSpPr>
            <p:pic>
              <p:nvPicPr>
                <p:cNvPr id="101" name="Graphic 100" descr="Hierarchy with solid fill">
                  <a:extLst>
                    <a:ext uri="{FF2B5EF4-FFF2-40B4-BE49-F238E27FC236}">
                      <a16:creationId xmlns:a16="http://schemas.microsoft.com/office/drawing/2014/main" id="{06597D2C-4F8B-B006-A430-DBDD04ED391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62593" y="4422280"/>
                  <a:ext cx="914400" cy="914400"/>
                </a:xfrm>
                <a:prstGeom prst="rect">
                  <a:avLst/>
                </a:prstGeom>
              </p:spPr>
            </p:pic>
            <p:pic>
              <p:nvPicPr>
                <p:cNvPr id="102" name="Graphic 101" descr="Hierarchy with solid fill">
                  <a:extLst>
                    <a:ext uri="{FF2B5EF4-FFF2-40B4-BE49-F238E27FC236}">
                      <a16:creationId xmlns:a16="http://schemas.microsoft.com/office/drawing/2014/main" id="{C1EF9A66-E32E-A153-7C46-DBC1080FD0D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950661" y="4951445"/>
                  <a:ext cx="914400" cy="914400"/>
                </a:xfrm>
                <a:prstGeom prst="rect">
                  <a:avLst/>
                </a:prstGeom>
              </p:spPr>
            </p:pic>
          </p:grpSp>
        </p:grpSp>
      </p:grpSp>
    </p:spTree>
    <p:extLst>
      <p:ext uri="{BB962C8B-B14F-4D97-AF65-F5344CB8AC3E}">
        <p14:creationId xmlns:p14="http://schemas.microsoft.com/office/powerpoint/2010/main" val="7229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p:cTn id="7" dur="500" fill="hold"/>
                                        <p:tgtEl>
                                          <p:spTgt spid="178"/>
                                        </p:tgtEl>
                                        <p:attrNameLst>
                                          <p:attrName>ppt_x</p:attrName>
                                        </p:attrNameLst>
                                      </p:cBhvr>
                                      <p:tavLst>
                                        <p:tav tm="0">
                                          <p:val>
                                            <p:strVal val="#ppt_x"/>
                                          </p:val>
                                        </p:tav>
                                        <p:tav tm="100000">
                                          <p:val>
                                            <p:strVal val="#ppt_x"/>
                                          </p:val>
                                        </p:tav>
                                      </p:tavLst>
                                    </p:anim>
                                    <p:anim calcmode="lin" valueType="num">
                                      <p:cBhvr>
                                        <p:cTn id="8" dur="500" fill="hold"/>
                                        <p:tgtEl>
                                          <p:spTgt spid="178"/>
                                        </p:tgtEl>
                                        <p:attrNameLst>
                                          <p:attrName>ppt_y</p:attrName>
                                        </p:attrNameLst>
                                      </p:cBhvr>
                                      <p:tavLst>
                                        <p:tav tm="0">
                                          <p:val>
                                            <p:strVal val="#ppt_y-#ppt_h/2"/>
                                          </p:val>
                                        </p:tav>
                                        <p:tav tm="100000">
                                          <p:val>
                                            <p:strVal val="#ppt_y"/>
                                          </p:val>
                                        </p:tav>
                                      </p:tavLst>
                                    </p:anim>
                                    <p:anim calcmode="lin" valueType="num">
                                      <p:cBhvr>
                                        <p:cTn id="9" dur="500" fill="hold"/>
                                        <p:tgtEl>
                                          <p:spTgt spid="178"/>
                                        </p:tgtEl>
                                        <p:attrNameLst>
                                          <p:attrName>ppt_w</p:attrName>
                                        </p:attrNameLst>
                                      </p:cBhvr>
                                      <p:tavLst>
                                        <p:tav tm="0">
                                          <p:val>
                                            <p:strVal val="#ppt_w"/>
                                          </p:val>
                                        </p:tav>
                                        <p:tav tm="100000">
                                          <p:val>
                                            <p:strVal val="#ppt_w"/>
                                          </p:val>
                                        </p:tav>
                                      </p:tavLst>
                                    </p:anim>
                                    <p:anim calcmode="lin" valueType="num">
                                      <p:cBhvr>
                                        <p:cTn id="10" dur="500" fill="hold"/>
                                        <p:tgtEl>
                                          <p:spTgt spid="17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174"/>
                                        </p:tgtEl>
                                        <p:attrNameLst>
                                          <p:attrName>style.visibility</p:attrName>
                                        </p:attrNameLst>
                                      </p:cBhvr>
                                      <p:to>
                                        <p:strVal val="visible"/>
                                      </p:to>
                                    </p:set>
                                    <p:anim calcmode="lin" valueType="num">
                                      <p:cBhvr>
                                        <p:cTn id="15" dur="500" fill="hold"/>
                                        <p:tgtEl>
                                          <p:spTgt spid="174"/>
                                        </p:tgtEl>
                                        <p:attrNameLst>
                                          <p:attrName>ppt_x</p:attrName>
                                        </p:attrNameLst>
                                      </p:cBhvr>
                                      <p:tavLst>
                                        <p:tav tm="0">
                                          <p:val>
                                            <p:strVal val="#ppt_x"/>
                                          </p:val>
                                        </p:tav>
                                        <p:tav tm="100000">
                                          <p:val>
                                            <p:strVal val="#ppt_x"/>
                                          </p:val>
                                        </p:tav>
                                      </p:tavLst>
                                    </p:anim>
                                    <p:anim calcmode="lin" valueType="num">
                                      <p:cBhvr>
                                        <p:cTn id="16" dur="500" fill="hold"/>
                                        <p:tgtEl>
                                          <p:spTgt spid="174"/>
                                        </p:tgtEl>
                                        <p:attrNameLst>
                                          <p:attrName>ppt_y</p:attrName>
                                        </p:attrNameLst>
                                      </p:cBhvr>
                                      <p:tavLst>
                                        <p:tav tm="0">
                                          <p:val>
                                            <p:strVal val="#ppt_y-#ppt_h/2"/>
                                          </p:val>
                                        </p:tav>
                                        <p:tav tm="100000">
                                          <p:val>
                                            <p:strVal val="#ppt_y"/>
                                          </p:val>
                                        </p:tav>
                                      </p:tavLst>
                                    </p:anim>
                                    <p:anim calcmode="lin" valueType="num">
                                      <p:cBhvr>
                                        <p:cTn id="17" dur="500" fill="hold"/>
                                        <p:tgtEl>
                                          <p:spTgt spid="174"/>
                                        </p:tgtEl>
                                        <p:attrNameLst>
                                          <p:attrName>ppt_w</p:attrName>
                                        </p:attrNameLst>
                                      </p:cBhvr>
                                      <p:tavLst>
                                        <p:tav tm="0">
                                          <p:val>
                                            <p:strVal val="#ppt_w"/>
                                          </p:val>
                                        </p:tav>
                                        <p:tav tm="100000">
                                          <p:val>
                                            <p:strVal val="#ppt_w"/>
                                          </p:val>
                                        </p:tav>
                                      </p:tavLst>
                                    </p:anim>
                                    <p:anim calcmode="lin" valueType="num">
                                      <p:cBhvr>
                                        <p:cTn id="18" dur="500" fill="hold"/>
                                        <p:tgtEl>
                                          <p:spTgt spid="17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nodeType="clickEffect">
                                  <p:stCondLst>
                                    <p:cond delay="0"/>
                                  </p:stCondLst>
                                  <p:childTnLst>
                                    <p:set>
                                      <p:cBhvr>
                                        <p:cTn id="22" dur="1" fill="hold">
                                          <p:stCondLst>
                                            <p:cond delay="0"/>
                                          </p:stCondLst>
                                        </p:cTn>
                                        <p:tgtEl>
                                          <p:spTgt spid="180"/>
                                        </p:tgtEl>
                                        <p:attrNameLst>
                                          <p:attrName>style.visibility</p:attrName>
                                        </p:attrNameLst>
                                      </p:cBhvr>
                                      <p:to>
                                        <p:strVal val="visible"/>
                                      </p:to>
                                    </p:set>
                                    <p:anim calcmode="lin" valueType="num">
                                      <p:cBhvr>
                                        <p:cTn id="23" dur="500" fill="hold"/>
                                        <p:tgtEl>
                                          <p:spTgt spid="180"/>
                                        </p:tgtEl>
                                        <p:attrNameLst>
                                          <p:attrName>ppt_x</p:attrName>
                                        </p:attrNameLst>
                                      </p:cBhvr>
                                      <p:tavLst>
                                        <p:tav tm="0">
                                          <p:val>
                                            <p:strVal val="#ppt_x"/>
                                          </p:val>
                                        </p:tav>
                                        <p:tav tm="100000">
                                          <p:val>
                                            <p:strVal val="#ppt_x"/>
                                          </p:val>
                                        </p:tav>
                                      </p:tavLst>
                                    </p:anim>
                                    <p:anim calcmode="lin" valueType="num">
                                      <p:cBhvr>
                                        <p:cTn id="24" dur="500" fill="hold"/>
                                        <p:tgtEl>
                                          <p:spTgt spid="180"/>
                                        </p:tgtEl>
                                        <p:attrNameLst>
                                          <p:attrName>ppt_y</p:attrName>
                                        </p:attrNameLst>
                                      </p:cBhvr>
                                      <p:tavLst>
                                        <p:tav tm="0">
                                          <p:val>
                                            <p:strVal val="#ppt_y+#ppt_h/2"/>
                                          </p:val>
                                        </p:tav>
                                        <p:tav tm="100000">
                                          <p:val>
                                            <p:strVal val="#ppt_y"/>
                                          </p:val>
                                        </p:tav>
                                      </p:tavLst>
                                    </p:anim>
                                    <p:anim calcmode="lin" valueType="num">
                                      <p:cBhvr>
                                        <p:cTn id="25" dur="500" fill="hold"/>
                                        <p:tgtEl>
                                          <p:spTgt spid="180"/>
                                        </p:tgtEl>
                                        <p:attrNameLst>
                                          <p:attrName>ppt_w</p:attrName>
                                        </p:attrNameLst>
                                      </p:cBhvr>
                                      <p:tavLst>
                                        <p:tav tm="0">
                                          <p:val>
                                            <p:strVal val="#ppt_w"/>
                                          </p:val>
                                        </p:tav>
                                        <p:tav tm="100000">
                                          <p:val>
                                            <p:strVal val="#ppt_w"/>
                                          </p:val>
                                        </p:tav>
                                      </p:tavLst>
                                    </p:anim>
                                    <p:anim calcmode="lin" valueType="num">
                                      <p:cBhvr>
                                        <p:cTn id="26" dur="500" fill="hold"/>
                                        <p:tgtEl>
                                          <p:spTgt spid="18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70"/>
                                        </p:tgtEl>
                                        <p:attrNameLst>
                                          <p:attrName>style.visibility</p:attrName>
                                        </p:attrNameLst>
                                      </p:cBhvr>
                                      <p:to>
                                        <p:strVal val="visible"/>
                                      </p:to>
                                    </p:set>
                                    <p:anim calcmode="lin" valueType="num">
                                      <p:cBhvr>
                                        <p:cTn id="31" dur="500" fill="hold"/>
                                        <p:tgtEl>
                                          <p:spTgt spid="170"/>
                                        </p:tgtEl>
                                        <p:attrNameLst>
                                          <p:attrName>ppt_x</p:attrName>
                                        </p:attrNameLst>
                                      </p:cBhvr>
                                      <p:tavLst>
                                        <p:tav tm="0">
                                          <p:val>
                                            <p:strVal val="#ppt_x-#ppt_w/2"/>
                                          </p:val>
                                        </p:tav>
                                        <p:tav tm="100000">
                                          <p:val>
                                            <p:strVal val="#ppt_x"/>
                                          </p:val>
                                        </p:tav>
                                      </p:tavLst>
                                    </p:anim>
                                    <p:anim calcmode="lin" valueType="num">
                                      <p:cBhvr>
                                        <p:cTn id="32" dur="500" fill="hold"/>
                                        <p:tgtEl>
                                          <p:spTgt spid="170"/>
                                        </p:tgtEl>
                                        <p:attrNameLst>
                                          <p:attrName>ppt_y</p:attrName>
                                        </p:attrNameLst>
                                      </p:cBhvr>
                                      <p:tavLst>
                                        <p:tav tm="0">
                                          <p:val>
                                            <p:strVal val="#ppt_y"/>
                                          </p:val>
                                        </p:tav>
                                        <p:tav tm="100000">
                                          <p:val>
                                            <p:strVal val="#ppt_y"/>
                                          </p:val>
                                        </p:tav>
                                      </p:tavLst>
                                    </p:anim>
                                    <p:anim calcmode="lin" valueType="num">
                                      <p:cBhvr>
                                        <p:cTn id="33" dur="500" fill="hold"/>
                                        <p:tgtEl>
                                          <p:spTgt spid="170"/>
                                        </p:tgtEl>
                                        <p:attrNameLst>
                                          <p:attrName>ppt_w</p:attrName>
                                        </p:attrNameLst>
                                      </p:cBhvr>
                                      <p:tavLst>
                                        <p:tav tm="0">
                                          <p:val>
                                            <p:fltVal val="0"/>
                                          </p:val>
                                        </p:tav>
                                        <p:tav tm="100000">
                                          <p:val>
                                            <p:strVal val="#ppt_w"/>
                                          </p:val>
                                        </p:tav>
                                      </p:tavLst>
                                    </p:anim>
                                    <p:anim calcmode="lin" valueType="num">
                                      <p:cBhvr>
                                        <p:cTn id="34" dur="500" fill="hold"/>
                                        <p:tgtEl>
                                          <p:spTgt spid="170"/>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nodeType="clickEffect">
                                  <p:stCondLst>
                                    <p:cond delay="0"/>
                                  </p:stCondLst>
                                  <p:childTnLst>
                                    <p:set>
                                      <p:cBhvr>
                                        <p:cTn id="38" dur="1" fill="hold">
                                          <p:stCondLst>
                                            <p:cond delay="0"/>
                                          </p:stCondLst>
                                        </p:cTn>
                                        <p:tgtEl>
                                          <p:spTgt spid="171"/>
                                        </p:tgtEl>
                                        <p:attrNameLst>
                                          <p:attrName>style.visibility</p:attrName>
                                        </p:attrNameLst>
                                      </p:cBhvr>
                                      <p:to>
                                        <p:strVal val="visible"/>
                                      </p:to>
                                    </p:set>
                                    <p:anim calcmode="lin" valueType="num">
                                      <p:cBhvr>
                                        <p:cTn id="39" dur="500" fill="hold"/>
                                        <p:tgtEl>
                                          <p:spTgt spid="171"/>
                                        </p:tgtEl>
                                        <p:attrNameLst>
                                          <p:attrName>ppt_x</p:attrName>
                                        </p:attrNameLst>
                                      </p:cBhvr>
                                      <p:tavLst>
                                        <p:tav tm="0">
                                          <p:val>
                                            <p:strVal val="#ppt_x"/>
                                          </p:val>
                                        </p:tav>
                                        <p:tav tm="100000">
                                          <p:val>
                                            <p:strVal val="#ppt_x"/>
                                          </p:val>
                                        </p:tav>
                                      </p:tavLst>
                                    </p:anim>
                                    <p:anim calcmode="lin" valueType="num">
                                      <p:cBhvr>
                                        <p:cTn id="40" dur="500" fill="hold"/>
                                        <p:tgtEl>
                                          <p:spTgt spid="171"/>
                                        </p:tgtEl>
                                        <p:attrNameLst>
                                          <p:attrName>ppt_y</p:attrName>
                                        </p:attrNameLst>
                                      </p:cBhvr>
                                      <p:tavLst>
                                        <p:tav tm="0">
                                          <p:val>
                                            <p:strVal val="#ppt_y+#ppt_h/2"/>
                                          </p:val>
                                        </p:tav>
                                        <p:tav tm="100000">
                                          <p:val>
                                            <p:strVal val="#ppt_y"/>
                                          </p:val>
                                        </p:tav>
                                      </p:tavLst>
                                    </p:anim>
                                    <p:anim calcmode="lin" valueType="num">
                                      <p:cBhvr>
                                        <p:cTn id="41" dur="500" fill="hold"/>
                                        <p:tgtEl>
                                          <p:spTgt spid="171"/>
                                        </p:tgtEl>
                                        <p:attrNameLst>
                                          <p:attrName>ppt_w</p:attrName>
                                        </p:attrNameLst>
                                      </p:cBhvr>
                                      <p:tavLst>
                                        <p:tav tm="0">
                                          <p:val>
                                            <p:strVal val="#ppt_w"/>
                                          </p:val>
                                        </p:tav>
                                        <p:tav tm="100000">
                                          <p:val>
                                            <p:strVal val="#ppt_w"/>
                                          </p:val>
                                        </p:tav>
                                      </p:tavLst>
                                    </p:anim>
                                    <p:anim calcmode="lin" valueType="num">
                                      <p:cBhvr>
                                        <p:cTn id="42" dur="500" fill="hold"/>
                                        <p:tgtEl>
                                          <p:spTgt spid="171"/>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nodeType="clickEffect">
                                  <p:stCondLst>
                                    <p:cond delay="0"/>
                                  </p:stCondLst>
                                  <p:childTnLst>
                                    <p:set>
                                      <p:cBhvr>
                                        <p:cTn id="46" dur="1" fill="hold">
                                          <p:stCondLst>
                                            <p:cond delay="0"/>
                                          </p:stCondLst>
                                        </p:cTn>
                                        <p:tgtEl>
                                          <p:spTgt spid="176"/>
                                        </p:tgtEl>
                                        <p:attrNameLst>
                                          <p:attrName>style.visibility</p:attrName>
                                        </p:attrNameLst>
                                      </p:cBhvr>
                                      <p:to>
                                        <p:strVal val="visible"/>
                                      </p:to>
                                    </p:set>
                                    <p:anim calcmode="lin" valueType="num">
                                      <p:cBhvr>
                                        <p:cTn id="47" dur="500" fill="hold"/>
                                        <p:tgtEl>
                                          <p:spTgt spid="176"/>
                                        </p:tgtEl>
                                        <p:attrNameLst>
                                          <p:attrName>ppt_x</p:attrName>
                                        </p:attrNameLst>
                                      </p:cBhvr>
                                      <p:tavLst>
                                        <p:tav tm="0">
                                          <p:val>
                                            <p:strVal val="#ppt_x"/>
                                          </p:val>
                                        </p:tav>
                                        <p:tav tm="100000">
                                          <p:val>
                                            <p:strVal val="#ppt_x"/>
                                          </p:val>
                                        </p:tav>
                                      </p:tavLst>
                                    </p:anim>
                                    <p:anim calcmode="lin" valueType="num">
                                      <p:cBhvr>
                                        <p:cTn id="48" dur="500" fill="hold"/>
                                        <p:tgtEl>
                                          <p:spTgt spid="176"/>
                                        </p:tgtEl>
                                        <p:attrNameLst>
                                          <p:attrName>ppt_y</p:attrName>
                                        </p:attrNameLst>
                                      </p:cBhvr>
                                      <p:tavLst>
                                        <p:tav tm="0">
                                          <p:val>
                                            <p:strVal val="#ppt_y-#ppt_h/2"/>
                                          </p:val>
                                        </p:tav>
                                        <p:tav tm="100000">
                                          <p:val>
                                            <p:strVal val="#ppt_y"/>
                                          </p:val>
                                        </p:tav>
                                      </p:tavLst>
                                    </p:anim>
                                    <p:anim calcmode="lin" valueType="num">
                                      <p:cBhvr>
                                        <p:cTn id="49" dur="500" fill="hold"/>
                                        <p:tgtEl>
                                          <p:spTgt spid="176"/>
                                        </p:tgtEl>
                                        <p:attrNameLst>
                                          <p:attrName>ppt_w</p:attrName>
                                        </p:attrNameLst>
                                      </p:cBhvr>
                                      <p:tavLst>
                                        <p:tav tm="0">
                                          <p:val>
                                            <p:strVal val="#ppt_w"/>
                                          </p:val>
                                        </p:tav>
                                        <p:tav tm="100000">
                                          <p:val>
                                            <p:strVal val="#ppt_w"/>
                                          </p:val>
                                        </p:tav>
                                      </p:tavLst>
                                    </p:anim>
                                    <p:anim calcmode="lin" valueType="num">
                                      <p:cBhvr>
                                        <p:cTn id="50" dur="500" fill="hold"/>
                                        <p:tgtEl>
                                          <p:spTgt spid="176"/>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4" fill="hold" nodeType="click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p:cTn id="55" dur="500" fill="hold"/>
                                        <p:tgtEl>
                                          <p:spTgt spid="177"/>
                                        </p:tgtEl>
                                        <p:attrNameLst>
                                          <p:attrName>ppt_x</p:attrName>
                                        </p:attrNameLst>
                                      </p:cBhvr>
                                      <p:tavLst>
                                        <p:tav tm="0">
                                          <p:val>
                                            <p:strVal val="#ppt_x"/>
                                          </p:val>
                                        </p:tav>
                                        <p:tav tm="100000">
                                          <p:val>
                                            <p:strVal val="#ppt_x"/>
                                          </p:val>
                                        </p:tav>
                                      </p:tavLst>
                                    </p:anim>
                                    <p:anim calcmode="lin" valueType="num">
                                      <p:cBhvr>
                                        <p:cTn id="56" dur="500" fill="hold"/>
                                        <p:tgtEl>
                                          <p:spTgt spid="177"/>
                                        </p:tgtEl>
                                        <p:attrNameLst>
                                          <p:attrName>ppt_y</p:attrName>
                                        </p:attrNameLst>
                                      </p:cBhvr>
                                      <p:tavLst>
                                        <p:tav tm="0">
                                          <p:val>
                                            <p:strVal val="#ppt_y+#ppt_h/2"/>
                                          </p:val>
                                        </p:tav>
                                        <p:tav tm="100000">
                                          <p:val>
                                            <p:strVal val="#ppt_y"/>
                                          </p:val>
                                        </p:tav>
                                      </p:tavLst>
                                    </p:anim>
                                    <p:anim calcmode="lin" valueType="num">
                                      <p:cBhvr>
                                        <p:cTn id="57" dur="500" fill="hold"/>
                                        <p:tgtEl>
                                          <p:spTgt spid="177"/>
                                        </p:tgtEl>
                                        <p:attrNameLst>
                                          <p:attrName>ppt_w</p:attrName>
                                        </p:attrNameLst>
                                      </p:cBhvr>
                                      <p:tavLst>
                                        <p:tav tm="0">
                                          <p:val>
                                            <p:strVal val="#ppt_w"/>
                                          </p:val>
                                        </p:tav>
                                        <p:tav tm="100000">
                                          <p:val>
                                            <p:strVal val="#ppt_w"/>
                                          </p:val>
                                        </p:tav>
                                      </p:tavLst>
                                    </p:anim>
                                    <p:anim calcmode="lin" valueType="num">
                                      <p:cBhvr>
                                        <p:cTn id="58" dur="500" fill="hold"/>
                                        <p:tgtEl>
                                          <p:spTgt spid="177"/>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61157B0-6408-BC85-8F07-D146ABBAF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3BFA9-9B5C-C870-86E7-810621964013}"/>
              </a:ext>
            </a:extLst>
          </p:cNvPr>
          <p:cNvSpPr>
            <a:spLocks noGrp="1"/>
          </p:cNvSpPr>
          <p:nvPr>
            <p:ph type="title"/>
          </p:nvPr>
        </p:nvSpPr>
        <p:spPr>
          <a:xfrm>
            <a:off x="298463" y="395360"/>
            <a:ext cx="8877000" cy="692869"/>
          </a:xfrm>
        </p:spPr>
        <p:txBody>
          <a:bodyPr/>
          <a:lstStyle/>
          <a:p>
            <a:r>
              <a:rPr lang="en-US" sz="2800" dirty="0"/>
              <a:t>Development of Technology Specific Artifacts</a:t>
            </a:r>
          </a:p>
        </p:txBody>
      </p:sp>
      <p:sp>
        <p:nvSpPr>
          <p:cNvPr id="112" name="Cylinder 103">
            <a:extLst>
              <a:ext uri="{FF2B5EF4-FFF2-40B4-BE49-F238E27FC236}">
                <a16:creationId xmlns:a16="http://schemas.microsoft.com/office/drawing/2014/main" id="{1EA3177C-C248-D1A3-2303-0426E6F1794F}"/>
              </a:ext>
            </a:extLst>
          </p:cNvPr>
          <p:cNvSpPr/>
          <p:nvPr/>
        </p:nvSpPr>
        <p:spPr>
          <a:xfrm>
            <a:off x="892882" y="3591608"/>
            <a:ext cx="1581808" cy="1215835"/>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rPr>
              <a:t>Model</a:t>
            </a:r>
          </a:p>
          <a:p>
            <a:pPr algn="ctr" defTabSz="914126">
              <a:defRPr/>
            </a:pPr>
            <a:r>
              <a:rPr lang="en-US" b="1" dirty="0">
                <a:solidFill>
                  <a:srgbClr val="000000"/>
                </a:solidFill>
                <a:latin typeface="Calibri"/>
              </a:rPr>
              <a:t>Library</a:t>
            </a:r>
            <a:endParaRPr lang="en-US" sz="1799" b="1" dirty="0">
              <a:solidFill>
                <a:srgbClr val="000000"/>
              </a:solidFill>
              <a:latin typeface="Calibri"/>
            </a:endParaRPr>
          </a:p>
        </p:txBody>
      </p:sp>
      <p:grpSp>
        <p:nvGrpSpPr>
          <p:cNvPr id="12" name="Group 11">
            <a:extLst>
              <a:ext uri="{FF2B5EF4-FFF2-40B4-BE49-F238E27FC236}">
                <a16:creationId xmlns:a16="http://schemas.microsoft.com/office/drawing/2014/main" id="{F7FD49D3-8F13-9A2F-286A-BB1F4F6648D8}"/>
              </a:ext>
            </a:extLst>
          </p:cNvPr>
          <p:cNvGrpSpPr/>
          <p:nvPr/>
        </p:nvGrpSpPr>
        <p:grpSpPr>
          <a:xfrm>
            <a:off x="5400368" y="1609043"/>
            <a:ext cx="1581808" cy="2275606"/>
            <a:chOff x="3899367" y="1385354"/>
            <a:chExt cx="1582220" cy="2276199"/>
          </a:xfrm>
        </p:grpSpPr>
        <p:sp>
          <p:nvSpPr>
            <p:cNvPr id="4" name="Cylinder 103">
              <a:extLst>
                <a:ext uri="{FF2B5EF4-FFF2-40B4-BE49-F238E27FC236}">
                  <a16:creationId xmlns:a16="http://schemas.microsoft.com/office/drawing/2014/main" id="{39724668-8B91-62A8-C9A0-265185912917}"/>
                </a:ext>
              </a:extLst>
            </p:cNvPr>
            <p:cNvSpPr/>
            <p:nvPr/>
          </p:nvSpPr>
          <p:spPr>
            <a:xfrm>
              <a:off x="3899367" y="1385354"/>
              <a:ext cx="1582220" cy="1216152"/>
            </a:xfrm>
            <a:prstGeom prst="can">
              <a:avLst/>
            </a:prstGeom>
            <a:solidFill>
              <a:srgbClr val="FFC9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rPr>
                <a:t>HL7 FHIR</a:t>
              </a:r>
            </a:p>
            <a:p>
              <a:pPr algn="ctr" defTabSz="914126">
                <a:defRPr/>
              </a:pPr>
              <a:r>
                <a:rPr lang="en-US" b="1" dirty="0">
                  <a:solidFill>
                    <a:srgbClr val="000000"/>
                  </a:solidFill>
                  <a:latin typeface="Calibri"/>
                </a:rPr>
                <a:t>Profiles</a:t>
              </a:r>
              <a:endParaRPr lang="en-US" sz="1799" b="1" dirty="0">
                <a:solidFill>
                  <a:srgbClr val="000000"/>
                </a:solidFill>
                <a:latin typeface="Calibri"/>
              </a:endParaRPr>
            </a:p>
          </p:txBody>
        </p:sp>
        <p:cxnSp>
          <p:nvCxnSpPr>
            <p:cNvPr id="8" name="Straight Arrow Connector 7">
              <a:extLst>
                <a:ext uri="{FF2B5EF4-FFF2-40B4-BE49-F238E27FC236}">
                  <a16:creationId xmlns:a16="http://schemas.microsoft.com/office/drawing/2014/main" id="{B5ED08D4-6E8D-9102-2D16-4C9549446FEB}"/>
                </a:ext>
              </a:extLst>
            </p:cNvPr>
            <p:cNvCxnSpPr>
              <a:cxnSpLocks/>
              <a:stCxn id="9" idx="7"/>
            </p:cNvCxnSpPr>
            <p:nvPr/>
          </p:nvCxnSpPr>
          <p:spPr>
            <a:xfrm flipV="1">
              <a:off x="3912944" y="2601506"/>
              <a:ext cx="509055" cy="1060047"/>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A692B91B-9C6D-349C-4F36-DF4DD73A2C95}"/>
              </a:ext>
            </a:extLst>
          </p:cNvPr>
          <p:cNvGrpSpPr/>
          <p:nvPr/>
        </p:nvGrpSpPr>
        <p:grpSpPr>
          <a:xfrm>
            <a:off x="5340908" y="2461398"/>
            <a:ext cx="3342779" cy="1601309"/>
            <a:chOff x="2151975" y="1735131"/>
            <a:chExt cx="3343650" cy="1601726"/>
          </a:xfrm>
        </p:grpSpPr>
        <p:sp>
          <p:nvSpPr>
            <p:cNvPr id="14" name="Cylinder 103">
              <a:extLst>
                <a:ext uri="{FF2B5EF4-FFF2-40B4-BE49-F238E27FC236}">
                  <a16:creationId xmlns:a16="http://schemas.microsoft.com/office/drawing/2014/main" id="{AB47103A-747B-7B9B-25C6-14B25657DF68}"/>
                </a:ext>
              </a:extLst>
            </p:cNvPr>
            <p:cNvSpPr/>
            <p:nvPr/>
          </p:nvSpPr>
          <p:spPr>
            <a:xfrm>
              <a:off x="3913405" y="1735131"/>
              <a:ext cx="1582220" cy="1216152"/>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rPr>
                <a:t>HL7 V2.X</a:t>
              </a:r>
            </a:p>
            <a:p>
              <a:pPr algn="ctr" defTabSz="914126">
                <a:defRPr/>
              </a:pPr>
              <a:r>
                <a:rPr lang="en-US" b="1" dirty="0">
                  <a:solidFill>
                    <a:srgbClr val="000000"/>
                  </a:solidFill>
                  <a:latin typeface="Calibri"/>
                </a:rPr>
                <a:t>IGs</a:t>
              </a:r>
              <a:endParaRPr lang="en-US" sz="1799" b="1" dirty="0">
                <a:solidFill>
                  <a:srgbClr val="000000"/>
                </a:solidFill>
                <a:latin typeface="Calibri"/>
              </a:endParaRPr>
            </a:p>
          </p:txBody>
        </p:sp>
        <p:cxnSp>
          <p:nvCxnSpPr>
            <p:cNvPr id="15" name="Straight Arrow Connector 14">
              <a:extLst>
                <a:ext uri="{FF2B5EF4-FFF2-40B4-BE49-F238E27FC236}">
                  <a16:creationId xmlns:a16="http://schemas.microsoft.com/office/drawing/2014/main" id="{AF52978A-7221-BD70-9B30-525D94190898}"/>
                </a:ext>
              </a:extLst>
            </p:cNvPr>
            <p:cNvCxnSpPr>
              <a:cxnSpLocks/>
            </p:cNvCxnSpPr>
            <p:nvPr/>
          </p:nvCxnSpPr>
          <p:spPr>
            <a:xfrm flipV="1">
              <a:off x="2151975" y="2688995"/>
              <a:ext cx="1761430" cy="647862"/>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672730C5-507F-5500-6059-8218C9128271}"/>
              </a:ext>
            </a:extLst>
          </p:cNvPr>
          <p:cNvGrpSpPr/>
          <p:nvPr/>
        </p:nvGrpSpPr>
        <p:grpSpPr>
          <a:xfrm>
            <a:off x="5340908" y="3748227"/>
            <a:ext cx="3905317" cy="1215835"/>
            <a:chOff x="79440" y="1349075"/>
            <a:chExt cx="3906334" cy="1216152"/>
          </a:xfrm>
        </p:grpSpPr>
        <p:sp>
          <p:nvSpPr>
            <p:cNvPr id="18" name="Cylinder 103">
              <a:extLst>
                <a:ext uri="{FF2B5EF4-FFF2-40B4-BE49-F238E27FC236}">
                  <a16:creationId xmlns:a16="http://schemas.microsoft.com/office/drawing/2014/main" id="{D6C9D5F2-327A-FEF9-9E78-6F11970E9BB5}"/>
                </a:ext>
              </a:extLst>
            </p:cNvPr>
            <p:cNvSpPr/>
            <p:nvPr/>
          </p:nvSpPr>
          <p:spPr>
            <a:xfrm>
              <a:off x="2403554" y="1349075"/>
              <a:ext cx="1582220" cy="1216152"/>
            </a:xfrm>
            <a:prstGeom prst="can">
              <a:avLst/>
            </a:prstGeom>
            <a:solidFill>
              <a:srgbClr val="FB7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rPr>
                <a:t>C-CDA</a:t>
              </a:r>
            </a:p>
            <a:p>
              <a:pPr algn="ctr" defTabSz="914126">
                <a:defRPr/>
              </a:pPr>
              <a:r>
                <a:rPr lang="en-US" b="1" dirty="0">
                  <a:solidFill>
                    <a:srgbClr val="000000"/>
                  </a:solidFill>
                  <a:latin typeface="Calibri"/>
                </a:rPr>
                <a:t>Templates</a:t>
              </a:r>
              <a:endParaRPr lang="en-US" sz="1799" b="1" dirty="0">
                <a:solidFill>
                  <a:srgbClr val="000000"/>
                </a:solidFill>
                <a:latin typeface="Calibri"/>
              </a:endParaRPr>
            </a:p>
          </p:txBody>
        </p:sp>
        <p:cxnSp>
          <p:nvCxnSpPr>
            <p:cNvPr id="19" name="Straight Arrow Connector 18">
              <a:extLst>
                <a:ext uri="{FF2B5EF4-FFF2-40B4-BE49-F238E27FC236}">
                  <a16:creationId xmlns:a16="http://schemas.microsoft.com/office/drawing/2014/main" id="{EE0A4EB4-5C27-2DAF-6D65-DD6502638754}"/>
                </a:ext>
              </a:extLst>
            </p:cNvPr>
            <p:cNvCxnSpPr>
              <a:cxnSpLocks/>
            </p:cNvCxnSpPr>
            <p:nvPr/>
          </p:nvCxnSpPr>
          <p:spPr>
            <a:xfrm>
              <a:off x="79440" y="1806275"/>
              <a:ext cx="2324114" cy="0"/>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233B518F-F8C5-75AD-68F2-DD191A779ACA}"/>
              </a:ext>
            </a:extLst>
          </p:cNvPr>
          <p:cNvGrpSpPr/>
          <p:nvPr/>
        </p:nvGrpSpPr>
        <p:grpSpPr>
          <a:xfrm>
            <a:off x="5340907" y="4383367"/>
            <a:ext cx="3580734" cy="1975099"/>
            <a:chOff x="1872341" y="750706"/>
            <a:chExt cx="3581667" cy="1975613"/>
          </a:xfrm>
        </p:grpSpPr>
        <p:sp>
          <p:nvSpPr>
            <p:cNvPr id="24" name="Cylinder 103">
              <a:extLst>
                <a:ext uri="{FF2B5EF4-FFF2-40B4-BE49-F238E27FC236}">
                  <a16:creationId xmlns:a16="http://schemas.microsoft.com/office/drawing/2014/main" id="{DAA845AE-0E72-0DE8-8780-D76E7A7524AA}"/>
                </a:ext>
              </a:extLst>
            </p:cNvPr>
            <p:cNvSpPr/>
            <p:nvPr/>
          </p:nvSpPr>
          <p:spPr>
            <a:xfrm>
              <a:off x="3871788" y="1510167"/>
              <a:ext cx="1582220" cy="121615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rPr>
                <a:t>OMOP</a:t>
              </a:r>
            </a:p>
            <a:p>
              <a:pPr algn="ctr" defTabSz="914126">
                <a:defRPr/>
              </a:pPr>
              <a:r>
                <a:rPr lang="en-US" b="1" dirty="0">
                  <a:solidFill>
                    <a:srgbClr val="000000"/>
                  </a:solidFill>
                  <a:latin typeface="Calibri"/>
                </a:rPr>
                <a:t>Format</a:t>
              </a:r>
              <a:endParaRPr lang="en-US" sz="1799" b="1" dirty="0">
                <a:solidFill>
                  <a:srgbClr val="000000"/>
                </a:solidFill>
                <a:latin typeface="Calibri"/>
              </a:endParaRPr>
            </a:p>
          </p:txBody>
        </p:sp>
        <p:cxnSp>
          <p:nvCxnSpPr>
            <p:cNvPr id="25" name="Straight Arrow Connector 24">
              <a:extLst>
                <a:ext uri="{FF2B5EF4-FFF2-40B4-BE49-F238E27FC236}">
                  <a16:creationId xmlns:a16="http://schemas.microsoft.com/office/drawing/2014/main" id="{10C4CC84-47B1-343B-A6A8-CF6A597AA525}"/>
                </a:ext>
              </a:extLst>
            </p:cNvPr>
            <p:cNvCxnSpPr>
              <a:cxnSpLocks/>
            </p:cNvCxnSpPr>
            <p:nvPr/>
          </p:nvCxnSpPr>
          <p:spPr>
            <a:xfrm>
              <a:off x="1872341" y="750706"/>
              <a:ext cx="1976578" cy="874599"/>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17A7ADF-9927-8290-4B61-26E139525346}"/>
              </a:ext>
            </a:extLst>
          </p:cNvPr>
          <p:cNvGrpSpPr/>
          <p:nvPr/>
        </p:nvGrpSpPr>
        <p:grpSpPr>
          <a:xfrm>
            <a:off x="5060425" y="4536026"/>
            <a:ext cx="1384925" cy="1788526"/>
            <a:chOff x="3564149" y="4302841"/>
            <a:chExt cx="1385286" cy="1788992"/>
          </a:xfrm>
        </p:grpSpPr>
        <p:cxnSp>
          <p:nvCxnSpPr>
            <p:cNvPr id="35" name="Straight Arrow Connector 34">
              <a:extLst>
                <a:ext uri="{FF2B5EF4-FFF2-40B4-BE49-F238E27FC236}">
                  <a16:creationId xmlns:a16="http://schemas.microsoft.com/office/drawing/2014/main" id="{EEF6D647-E47C-1164-99CC-258CBE90EBC2}"/>
                </a:ext>
              </a:extLst>
            </p:cNvPr>
            <p:cNvCxnSpPr>
              <a:cxnSpLocks/>
            </p:cNvCxnSpPr>
            <p:nvPr/>
          </p:nvCxnSpPr>
          <p:spPr>
            <a:xfrm>
              <a:off x="3692547" y="4302841"/>
              <a:ext cx="639024" cy="1003945"/>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92563DA-9872-5A03-536A-D864654CD7A8}"/>
                </a:ext>
              </a:extLst>
            </p:cNvPr>
            <p:cNvCxnSpPr>
              <a:cxnSpLocks/>
            </p:cNvCxnSpPr>
            <p:nvPr/>
          </p:nvCxnSpPr>
          <p:spPr>
            <a:xfrm>
              <a:off x="3647784" y="4302841"/>
              <a:ext cx="364275" cy="1201269"/>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9FCBD8E-3D97-ED2D-EBCC-A3EB7888C248}"/>
                </a:ext>
              </a:extLst>
            </p:cNvPr>
            <p:cNvCxnSpPr>
              <a:cxnSpLocks/>
            </p:cNvCxnSpPr>
            <p:nvPr/>
          </p:nvCxnSpPr>
          <p:spPr>
            <a:xfrm>
              <a:off x="3564149" y="4340840"/>
              <a:ext cx="41648" cy="1227901"/>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EC518B34-E15D-1368-8325-DD9D8CFC8BBD}"/>
                </a:ext>
              </a:extLst>
            </p:cNvPr>
            <p:cNvSpPr txBox="1"/>
            <p:nvPr/>
          </p:nvSpPr>
          <p:spPr>
            <a:xfrm>
              <a:off x="3605797" y="5568741"/>
              <a:ext cx="1343638" cy="523092"/>
            </a:xfrm>
            <a:prstGeom prst="rect">
              <a:avLst/>
            </a:prstGeom>
            <a:noFill/>
          </p:spPr>
          <p:txBody>
            <a:bodyPr wrap="none" rtlCol="0">
              <a:spAutoFit/>
            </a:bodyPr>
            <a:lstStyle/>
            <a:p>
              <a:r>
                <a:rPr lang="en-US" sz="2799" b="1" dirty="0"/>
                <a:t>Others</a:t>
              </a:r>
            </a:p>
          </p:txBody>
        </p:sp>
      </p:grpSp>
      <p:grpSp>
        <p:nvGrpSpPr>
          <p:cNvPr id="3" name="Group 2">
            <a:extLst>
              <a:ext uri="{FF2B5EF4-FFF2-40B4-BE49-F238E27FC236}">
                <a16:creationId xmlns:a16="http://schemas.microsoft.com/office/drawing/2014/main" id="{87F80AFA-0AAB-6C25-089B-BBB53CD23FC3}"/>
              </a:ext>
            </a:extLst>
          </p:cNvPr>
          <p:cNvGrpSpPr/>
          <p:nvPr/>
        </p:nvGrpSpPr>
        <p:grpSpPr>
          <a:xfrm>
            <a:off x="2474691" y="3324673"/>
            <a:ext cx="3278251" cy="1340262"/>
            <a:chOff x="2474691" y="3324673"/>
            <a:chExt cx="3278251" cy="1340262"/>
          </a:xfrm>
        </p:grpSpPr>
        <p:sp>
          <p:nvSpPr>
            <p:cNvPr id="5" name="Oval 4">
              <a:extLst>
                <a:ext uri="{FF2B5EF4-FFF2-40B4-BE49-F238E27FC236}">
                  <a16:creationId xmlns:a16="http://schemas.microsoft.com/office/drawing/2014/main" id="{29748F99-17D9-B348-E1D5-5643C20EDBF5}"/>
                </a:ext>
              </a:extLst>
            </p:cNvPr>
            <p:cNvSpPr/>
            <p:nvPr/>
          </p:nvSpPr>
          <p:spPr>
            <a:xfrm>
              <a:off x="3062505" y="3324673"/>
              <a:ext cx="1823179" cy="914162"/>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C416F790-802C-E0A4-49F2-6797A753FA7E}"/>
                </a:ext>
              </a:extLst>
            </p:cNvPr>
            <p:cNvSpPr/>
            <p:nvPr/>
          </p:nvSpPr>
          <p:spPr>
            <a:xfrm>
              <a:off x="3214865" y="3477033"/>
              <a:ext cx="1823179" cy="914162"/>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C98D0CEF-1257-6771-D42F-EBD21A764B6C}"/>
                </a:ext>
              </a:extLst>
            </p:cNvPr>
            <p:cNvSpPr/>
            <p:nvPr/>
          </p:nvSpPr>
          <p:spPr>
            <a:xfrm>
              <a:off x="3367226" y="3629394"/>
              <a:ext cx="1823179" cy="914162"/>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8FFDA1A2-C8A5-8C55-877A-BF50F53D0F75}"/>
                </a:ext>
              </a:extLst>
            </p:cNvPr>
            <p:cNvSpPr/>
            <p:nvPr/>
          </p:nvSpPr>
          <p:spPr>
            <a:xfrm>
              <a:off x="3438099" y="3750773"/>
              <a:ext cx="2314843" cy="914162"/>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Model</a:t>
              </a:r>
            </a:p>
            <a:p>
              <a:pPr algn="ctr"/>
              <a:r>
                <a:rPr lang="en-US" sz="1600" b="1" dirty="0">
                  <a:solidFill>
                    <a:schemeClr val="tx1"/>
                  </a:solidFill>
                </a:rPr>
                <a:t>Transformation Widget</a:t>
              </a:r>
            </a:p>
          </p:txBody>
        </p:sp>
        <p:cxnSp>
          <p:nvCxnSpPr>
            <p:cNvPr id="20" name="Straight Arrow Connector 19">
              <a:extLst>
                <a:ext uri="{FF2B5EF4-FFF2-40B4-BE49-F238E27FC236}">
                  <a16:creationId xmlns:a16="http://schemas.microsoft.com/office/drawing/2014/main" id="{BB8AE6C0-B91D-9DEF-BC9F-B5E5273E851F}"/>
                </a:ext>
              </a:extLst>
            </p:cNvPr>
            <p:cNvCxnSpPr>
              <a:cxnSpLocks/>
              <a:stCxn id="112" idx="4"/>
            </p:cNvCxnSpPr>
            <p:nvPr/>
          </p:nvCxnSpPr>
          <p:spPr>
            <a:xfrm>
              <a:off x="2474691" y="4199526"/>
              <a:ext cx="978772" cy="28883"/>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F6ED6411-6BFF-1399-CB13-0A5E727432FD}"/>
              </a:ext>
            </a:extLst>
          </p:cNvPr>
          <p:cNvGrpSpPr/>
          <p:nvPr/>
        </p:nvGrpSpPr>
        <p:grpSpPr>
          <a:xfrm>
            <a:off x="2544646" y="1550377"/>
            <a:ext cx="1823179" cy="2231377"/>
            <a:chOff x="2544646" y="1550377"/>
            <a:chExt cx="1823179" cy="2231377"/>
          </a:xfrm>
        </p:grpSpPr>
        <p:sp>
          <p:nvSpPr>
            <p:cNvPr id="30" name="Cylinder 103">
              <a:extLst>
                <a:ext uri="{FF2B5EF4-FFF2-40B4-BE49-F238E27FC236}">
                  <a16:creationId xmlns:a16="http://schemas.microsoft.com/office/drawing/2014/main" id="{562F7463-5B57-EB64-49C7-A837E13CB440}"/>
                </a:ext>
              </a:extLst>
            </p:cNvPr>
            <p:cNvSpPr/>
            <p:nvPr/>
          </p:nvSpPr>
          <p:spPr>
            <a:xfrm>
              <a:off x="2544646" y="1550377"/>
              <a:ext cx="1823179" cy="1274500"/>
            </a:xfrm>
            <a:prstGeom prst="can">
              <a:avLst/>
            </a:prstGeom>
            <a:solidFill>
              <a:srgbClr val="BF51FF">
                <a:alpha val="56863"/>
              </a:srgbClr>
            </a:solidFill>
            <a:ln>
              <a:solidFill>
                <a:srgbClr val="6E6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rPr>
                <a:t>Transformation</a:t>
              </a:r>
            </a:p>
            <a:p>
              <a:pPr algn="ctr" defTabSz="914126">
                <a:defRPr/>
              </a:pPr>
              <a:r>
                <a:rPr lang="en-US" sz="1799" b="1" dirty="0">
                  <a:solidFill>
                    <a:srgbClr val="000000"/>
                  </a:solidFill>
                  <a:latin typeface="Calibri"/>
                </a:rPr>
                <a:t>Knowledgebase</a:t>
              </a:r>
            </a:p>
          </p:txBody>
        </p:sp>
        <p:cxnSp>
          <p:nvCxnSpPr>
            <p:cNvPr id="31" name="Straight Arrow Connector 30">
              <a:extLst>
                <a:ext uri="{FF2B5EF4-FFF2-40B4-BE49-F238E27FC236}">
                  <a16:creationId xmlns:a16="http://schemas.microsoft.com/office/drawing/2014/main" id="{844324EB-16CD-4BC8-89A9-C595AC690A14}"/>
                </a:ext>
              </a:extLst>
            </p:cNvPr>
            <p:cNvCxnSpPr>
              <a:cxnSpLocks/>
              <a:stCxn id="30" idx="3"/>
            </p:cNvCxnSpPr>
            <p:nvPr/>
          </p:nvCxnSpPr>
          <p:spPr>
            <a:xfrm>
              <a:off x="3456235" y="2824878"/>
              <a:ext cx="670218" cy="956876"/>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835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ppt_h/2"/>
                                          </p:val>
                                        </p:tav>
                                        <p:tav tm="100000">
                                          <p:val>
                                            <p:strVal val="#ppt_y"/>
                                          </p:val>
                                        </p:tav>
                                      </p:tavLst>
                                    </p:anim>
                                    <p:anim calcmode="lin" valueType="num">
                                      <p:cBhvr>
                                        <p:cTn id="17" dur="500" fill="hold"/>
                                        <p:tgtEl>
                                          <p:spTgt spid="10"/>
                                        </p:tgtEl>
                                        <p:attrNameLst>
                                          <p:attrName>ppt_w</p:attrName>
                                        </p:attrNameLst>
                                      </p:cBhvr>
                                      <p:tavLst>
                                        <p:tav tm="0">
                                          <p:val>
                                            <p:strVal val="#ppt_w"/>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ppt_x</p:attrName>
                                        </p:attrNameLst>
                                      </p:cBhvr>
                                      <p:tavLst>
                                        <p:tav tm="0">
                                          <p:val>
                                            <p:strVal val="#ppt_x-#ppt_w/2"/>
                                          </p:val>
                                        </p:tav>
                                        <p:tav tm="100000">
                                          <p:val>
                                            <p:strVal val="#ppt_x"/>
                                          </p:val>
                                        </p:tav>
                                      </p:tavLst>
                                    </p:anim>
                                    <p:anim calcmode="lin" valueType="num">
                                      <p:cBhvr>
                                        <p:cTn id="24" dur="500" fill="hold"/>
                                        <p:tgtEl>
                                          <p:spTgt spid="12"/>
                                        </p:tgtEl>
                                        <p:attrNameLst>
                                          <p:attrName>ppt_y</p:attrName>
                                        </p:attrNameLst>
                                      </p:cBhvr>
                                      <p:tavLst>
                                        <p:tav tm="0">
                                          <p:val>
                                            <p:strVal val="#ppt_y"/>
                                          </p:val>
                                        </p:tav>
                                        <p:tav tm="100000">
                                          <p:val>
                                            <p:strVal val="#ppt_y"/>
                                          </p:val>
                                        </p:tav>
                                      </p:tavLst>
                                    </p:anim>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ppt_x</p:attrName>
                                        </p:attrNameLst>
                                      </p:cBhvr>
                                      <p:tavLst>
                                        <p:tav tm="0">
                                          <p:val>
                                            <p:strVal val="#ppt_x-#ppt_w/2"/>
                                          </p:val>
                                        </p:tav>
                                        <p:tav tm="100000">
                                          <p:val>
                                            <p:strVal val="#ppt_x"/>
                                          </p:val>
                                        </p:tav>
                                      </p:tavLst>
                                    </p:anim>
                                    <p:anim calcmode="lin" valueType="num">
                                      <p:cBhvr>
                                        <p:cTn id="32" dur="500" fill="hold"/>
                                        <p:tgtEl>
                                          <p:spTgt spid="13"/>
                                        </p:tgtEl>
                                        <p:attrNameLst>
                                          <p:attrName>ppt_y</p:attrName>
                                        </p:attrNameLst>
                                      </p:cBhvr>
                                      <p:tavLst>
                                        <p:tav tm="0">
                                          <p:val>
                                            <p:strVal val="#ppt_y"/>
                                          </p:val>
                                        </p:tav>
                                        <p:tav tm="100000">
                                          <p:val>
                                            <p:strVal val="#ppt_y"/>
                                          </p:val>
                                        </p:tav>
                                      </p:tavLst>
                                    </p:anim>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ppt_x</p:attrName>
                                        </p:attrNameLst>
                                      </p:cBhvr>
                                      <p:tavLst>
                                        <p:tav tm="0">
                                          <p:val>
                                            <p:strVal val="#ppt_x-#ppt_w/2"/>
                                          </p:val>
                                        </p:tav>
                                        <p:tav tm="100000">
                                          <p:val>
                                            <p:strVal val="#ppt_x"/>
                                          </p:val>
                                        </p:tav>
                                      </p:tavLst>
                                    </p:anim>
                                    <p:anim calcmode="lin" valueType="num">
                                      <p:cBhvr>
                                        <p:cTn id="48" dur="500" fill="hold"/>
                                        <p:tgtEl>
                                          <p:spTgt spid="23"/>
                                        </p:tgtEl>
                                        <p:attrNameLst>
                                          <p:attrName>ppt_y</p:attrName>
                                        </p:attrNameLst>
                                      </p:cBhvr>
                                      <p:tavLst>
                                        <p:tav tm="0">
                                          <p:val>
                                            <p:strVal val="#ppt_y"/>
                                          </p:val>
                                        </p:tav>
                                        <p:tav tm="100000">
                                          <p:val>
                                            <p:strVal val="#ppt_y"/>
                                          </p:val>
                                        </p:tav>
                                      </p:tavLst>
                                    </p:anim>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ppt_x</p:attrName>
                                        </p:attrNameLst>
                                      </p:cBhvr>
                                      <p:tavLst>
                                        <p:tav tm="0">
                                          <p:val>
                                            <p:strVal val="#ppt_x"/>
                                          </p:val>
                                        </p:tav>
                                        <p:tav tm="100000">
                                          <p:val>
                                            <p:strVal val="#ppt_x"/>
                                          </p:val>
                                        </p:tav>
                                      </p:tavLst>
                                    </p:anim>
                                    <p:anim calcmode="lin" valueType="num">
                                      <p:cBhvr>
                                        <p:cTn id="56" dur="500" fill="hold"/>
                                        <p:tgtEl>
                                          <p:spTgt spid="49"/>
                                        </p:tgtEl>
                                        <p:attrNameLst>
                                          <p:attrName>ppt_y</p:attrName>
                                        </p:attrNameLst>
                                      </p:cBhvr>
                                      <p:tavLst>
                                        <p:tav tm="0">
                                          <p:val>
                                            <p:strVal val="#ppt_y-#ppt_h/2"/>
                                          </p:val>
                                        </p:tav>
                                        <p:tav tm="100000">
                                          <p:val>
                                            <p:strVal val="#ppt_y"/>
                                          </p:val>
                                        </p:tav>
                                      </p:tavLst>
                                    </p:anim>
                                    <p:anim calcmode="lin" valueType="num">
                                      <p:cBhvr>
                                        <p:cTn id="57" dur="500" fill="hold"/>
                                        <p:tgtEl>
                                          <p:spTgt spid="49"/>
                                        </p:tgtEl>
                                        <p:attrNameLst>
                                          <p:attrName>ppt_w</p:attrName>
                                        </p:attrNameLst>
                                      </p:cBhvr>
                                      <p:tavLst>
                                        <p:tav tm="0">
                                          <p:val>
                                            <p:strVal val="#ppt_w"/>
                                          </p:val>
                                        </p:tav>
                                        <p:tav tm="100000">
                                          <p:val>
                                            <p:strVal val="#ppt_w"/>
                                          </p:val>
                                        </p:tav>
                                      </p:tavLst>
                                    </p:anim>
                                    <p:anim calcmode="lin" valueType="num">
                                      <p:cBhvr>
                                        <p:cTn id="58" dur="5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F0EC-A46A-305D-FC16-EB0D7271431D}"/>
              </a:ext>
            </a:extLst>
          </p:cNvPr>
          <p:cNvSpPr>
            <a:spLocks noGrp="1"/>
          </p:cNvSpPr>
          <p:nvPr>
            <p:ph type="title"/>
          </p:nvPr>
        </p:nvSpPr>
        <p:spPr/>
        <p:txBody>
          <a:bodyPr>
            <a:normAutofit/>
          </a:bodyPr>
          <a:lstStyle/>
          <a:p>
            <a:r>
              <a:rPr lang="en-US" dirty="0"/>
              <a:t>Translation maps for </a:t>
            </a:r>
            <a:r>
              <a:rPr lang="en-US" dirty="0" err="1"/>
              <a:t>isosemantic</a:t>
            </a:r>
            <a:r>
              <a:rPr lang="en-US" dirty="0"/>
              <a:t> models</a:t>
            </a:r>
          </a:p>
        </p:txBody>
      </p:sp>
      <p:sp>
        <p:nvSpPr>
          <p:cNvPr id="3" name="Text Placeholder 2">
            <a:extLst>
              <a:ext uri="{FF2B5EF4-FFF2-40B4-BE49-F238E27FC236}">
                <a16:creationId xmlns:a16="http://schemas.microsoft.com/office/drawing/2014/main" id="{A43175F6-9FBF-C91F-5331-E5CD7660E57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75698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7952" y="369889"/>
            <a:ext cx="8877000" cy="823841"/>
          </a:xfrm>
        </p:spPr>
        <p:txBody>
          <a:bodyPr>
            <a:noAutofit/>
          </a:bodyPr>
          <a:lstStyle/>
          <a:p>
            <a:pPr algn="ctr"/>
            <a:r>
              <a:rPr lang="en-AU" sz="2400" dirty="0"/>
              <a:t>Different approaches for representing </a:t>
            </a:r>
            <a:r>
              <a:rPr lang="en-AU" sz="2400" dirty="0" err="1"/>
              <a:t>isosemantic</a:t>
            </a:r>
            <a:r>
              <a:rPr lang="en-AU" sz="2400" dirty="0"/>
              <a:t> data</a:t>
            </a:r>
            <a:br>
              <a:rPr lang="en-AU" sz="1800" dirty="0"/>
            </a:br>
            <a:r>
              <a:rPr lang="en-AU" sz="1200" dirty="0"/>
              <a:t>(from </a:t>
            </a:r>
            <a:r>
              <a:rPr lang="en-AU" sz="1200" dirty="0" err="1"/>
              <a:t>Dr.Linda</a:t>
            </a:r>
            <a:r>
              <a:rPr lang="en-AU" sz="1200" dirty="0"/>
              <a:t> Bird)</a:t>
            </a:r>
            <a:endParaRPr lang="en-AU" sz="1800" dirty="0"/>
          </a:p>
        </p:txBody>
      </p:sp>
      <p:pic>
        <p:nvPicPr>
          <p:cNvPr id="5" name="Picture 2"/>
          <p:cNvPicPr>
            <a:picLocks noChangeAspect="1" noChangeArrowheads="1"/>
          </p:cNvPicPr>
          <p:nvPr/>
        </p:nvPicPr>
        <p:blipFill>
          <a:blip r:embed="rId2" cstate="print"/>
          <a:srcRect/>
          <a:stretch>
            <a:fillRect/>
          </a:stretch>
        </p:blipFill>
        <p:spPr bwMode="auto">
          <a:xfrm>
            <a:off x="1524030" y="2234079"/>
            <a:ext cx="2779470" cy="4142603"/>
          </a:xfrm>
          <a:prstGeom prst="rect">
            <a:avLst/>
          </a:prstGeom>
          <a:solidFill>
            <a:srgbClr val="FF0000"/>
          </a:solid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4368134" y="2234078"/>
            <a:ext cx="2971338" cy="4142604"/>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7404106" y="2234078"/>
            <a:ext cx="3283790" cy="4142603"/>
          </a:xfrm>
          <a:prstGeom prst="rect">
            <a:avLst/>
          </a:prstGeom>
          <a:noFill/>
          <a:ln w="9525">
            <a:noFill/>
            <a:miter lim="800000"/>
            <a:headEnd/>
            <a:tailEnd/>
          </a:ln>
        </p:spPr>
      </p:pic>
      <p:sp>
        <p:nvSpPr>
          <p:cNvPr id="8" name="Rectangle 7"/>
          <p:cNvSpPr/>
          <p:nvPr/>
        </p:nvSpPr>
        <p:spPr>
          <a:xfrm>
            <a:off x="3897611" y="1550736"/>
            <a:ext cx="4734741" cy="523084"/>
          </a:xfrm>
          <a:prstGeom prst="rect">
            <a:avLst/>
          </a:prstGeom>
          <a:noFill/>
        </p:spPr>
        <p:txBody>
          <a:bodyPr wrap="square">
            <a:spAutoFit/>
          </a:bodyPr>
          <a:lstStyle/>
          <a:p>
            <a:pPr algn="ctr" defTabSz="685568">
              <a:buClr>
                <a:srgbClr val="000000"/>
              </a:buClr>
            </a:pPr>
            <a:r>
              <a:rPr lang="en-US" sz="2799" kern="0" dirty="0">
                <a:solidFill>
                  <a:srgbClr val="3B3D40"/>
                </a:solidFill>
                <a:latin typeface="Aharoni" panose="02010803020104030203" pitchFamily="2" charset="-79"/>
                <a:cs typeface="Aharoni" panose="02010803020104030203" pitchFamily="2" charset="-79"/>
                <a:sym typeface="Arial"/>
              </a:rPr>
              <a:t>“Suspected Lung Cancer”</a:t>
            </a:r>
          </a:p>
        </p:txBody>
      </p:sp>
    </p:spTree>
    <p:extLst>
      <p:ext uri="{BB962C8B-B14F-4D97-AF65-F5344CB8AC3E}">
        <p14:creationId xmlns:p14="http://schemas.microsoft.com/office/powerpoint/2010/main" val="2357567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9A987C2-767A-EC7D-3A5A-DC1398C5AD6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EA0CC7FC-B38F-0167-337A-AD3F1D4F8712}"/>
              </a:ext>
            </a:extLst>
          </p:cNvPr>
          <p:cNvSpPr>
            <a:spLocks noGrp="1"/>
          </p:cNvSpPr>
          <p:nvPr>
            <p:ph type="title"/>
          </p:nvPr>
        </p:nvSpPr>
        <p:spPr>
          <a:xfrm>
            <a:off x="298463" y="306967"/>
            <a:ext cx="8877000" cy="937800"/>
          </a:xfrm>
        </p:spPr>
        <p:txBody>
          <a:bodyPr>
            <a:noAutofit/>
          </a:bodyPr>
          <a:lstStyle/>
          <a:p>
            <a:r>
              <a:rPr lang="en-US" sz="3199" dirty="0"/>
              <a:t>Example instance data for </a:t>
            </a:r>
            <a:r>
              <a:rPr lang="en-US" sz="3199" kern="100" dirty="0"/>
              <a:t>“Suspected Lung Cancer”</a:t>
            </a:r>
            <a:endParaRPr lang="en-US" sz="3199" dirty="0">
              <a:solidFill>
                <a:srgbClr val="FF0000"/>
              </a:solidFill>
            </a:endParaRPr>
          </a:p>
        </p:txBody>
      </p:sp>
      <p:sp>
        <p:nvSpPr>
          <p:cNvPr id="8" name="Content Placeholder 7">
            <a:extLst>
              <a:ext uri="{FF2B5EF4-FFF2-40B4-BE49-F238E27FC236}">
                <a16:creationId xmlns:a16="http://schemas.microsoft.com/office/drawing/2014/main" id="{D1A19AB0-05F0-EEBD-549C-ED8D6E669BAC}"/>
              </a:ext>
            </a:extLst>
          </p:cNvPr>
          <p:cNvSpPr>
            <a:spLocks noGrp="1"/>
          </p:cNvSpPr>
          <p:nvPr>
            <p:ph type="body" idx="1"/>
          </p:nvPr>
        </p:nvSpPr>
        <p:spPr>
          <a:xfrm>
            <a:off x="744654" y="2295743"/>
            <a:ext cx="5180011" cy="1541146"/>
          </a:xfrm>
          <a:ln w="38100">
            <a:solidFill>
              <a:schemeClr val="tx1"/>
            </a:solidFill>
          </a:ln>
        </p:spPr>
        <p:txBody>
          <a:bodyPr>
            <a:normAutofit/>
          </a:bodyPr>
          <a:lstStyle/>
          <a:p>
            <a:pPr marL="0" lvl="1" indent="0" defTabSz="914318">
              <a:spcBef>
                <a:spcPts val="600"/>
              </a:spcBef>
              <a:buClr>
                <a:schemeClr val="accent3"/>
              </a:buClr>
              <a:buNone/>
            </a:pPr>
            <a:r>
              <a:rPr lang="en-US" sz="2400" b="1" dirty="0">
                <a:solidFill>
                  <a:srgbClr val="333333"/>
                </a:solidFill>
                <a:latin typeface="+mn-lt"/>
              </a:rPr>
              <a:t>Condition</a:t>
            </a:r>
          </a:p>
          <a:p>
            <a:pPr marL="0" lvl="1" indent="0" defTabSz="914318">
              <a:spcBef>
                <a:spcPts val="600"/>
              </a:spcBef>
              <a:buClr>
                <a:schemeClr val="accent3"/>
              </a:buClr>
              <a:buNone/>
            </a:pPr>
            <a:r>
              <a:rPr lang="en-US" sz="2400" b="1" dirty="0">
                <a:solidFill>
                  <a:srgbClr val="333333"/>
                </a:solidFill>
                <a:latin typeface="+mn-lt"/>
              </a:rPr>
              <a:t>    </a:t>
            </a:r>
            <a:r>
              <a:rPr lang="en-US" sz="2400" dirty="0">
                <a:solidFill>
                  <a:srgbClr val="333333"/>
                </a:solidFill>
                <a:latin typeface="+mn-lt"/>
              </a:rPr>
              <a:t>code: Suspected lung cancer</a:t>
            </a:r>
          </a:p>
          <a:p>
            <a:pPr marL="0" lvl="1" indent="0" defTabSz="914318">
              <a:spcBef>
                <a:spcPts val="600"/>
              </a:spcBef>
              <a:buClr>
                <a:schemeClr val="accent3"/>
              </a:buClr>
              <a:buNone/>
            </a:pPr>
            <a:r>
              <a:rPr lang="en-US" sz="2400" dirty="0">
                <a:solidFill>
                  <a:srgbClr val="333333"/>
                </a:solidFill>
                <a:latin typeface="+mn-lt"/>
              </a:rPr>
              <a:t>                   (SCT 162573006)</a:t>
            </a:r>
          </a:p>
          <a:p>
            <a:pPr marL="0" lvl="1" indent="0" defTabSz="914318">
              <a:spcBef>
                <a:spcPts val="600"/>
              </a:spcBef>
              <a:buClr>
                <a:schemeClr val="accent3"/>
              </a:buClr>
              <a:buNone/>
            </a:pPr>
            <a:endParaRPr lang="en-US" sz="2400" b="1" dirty="0">
              <a:solidFill>
                <a:srgbClr val="333333"/>
              </a:solidFill>
              <a:latin typeface="+mn-lt"/>
            </a:endParaRPr>
          </a:p>
        </p:txBody>
      </p:sp>
      <p:sp>
        <p:nvSpPr>
          <p:cNvPr id="7" name="Content Placeholder 7">
            <a:extLst>
              <a:ext uri="{FF2B5EF4-FFF2-40B4-BE49-F238E27FC236}">
                <a16:creationId xmlns:a16="http://schemas.microsoft.com/office/drawing/2014/main" id="{A83EFD73-517E-8743-4AB4-9B1D5A9CC8F1}"/>
              </a:ext>
            </a:extLst>
          </p:cNvPr>
          <p:cNvSpPr txBox="1">
            <a:spLocks noGrp="1"/>
          </p:cNvSpPr>
          <p:nvPr>
            <p:ph sz="half" idx="4294967295"/>
          </p:nvPr>
        </p:nvSpPr>
        <p:spPr>
          <a:xfrm>
            <a:off x="6313844" y="2295853"/>
            <a:ext cx="5180012" cy="2957513"/>
          </a:xfrm>
          <a:prstGeom prst="rect">
            <a:avLst/>
          </a:prstGeom>
          <a:ln w="38100">
            <a:solidFill>
              <a:schemeClr val="tx1"/>
            </a:solidFill>
          </a:ln>
        </p:spPr>
        <p:txBody>
          <a:bodyPr>
            <a:normAutofit lnSpcReduction="10000"/>
          </a:bodyPr>
          <a:lstStyle>
            <a:lvl1pPr indent="0" defTabSz="914318">
              <a:lnSpc>
                <a:spcPct val="100000"/>
              </a:lnSpc>
              <a:spcBef>
                <a:spcPts val="600"/>
              </a:spcBef>
              <a:buFont typeface="Arial" panose="020B0604020202020204" pitchFamily="34" charset="0"/>
              <a:buNone/>
              <a:defRPr sz="2000" b="0" i="0">
                <a:solidFill>
                  <a:srgbClr val="333333"/>
                </a:solidFill>
                <a:latin typeface="Century Gothic" panose="020B0502020202020204" pitchFamily="34" charset="0"/>
              </a:defRPr>
            </a:lvl1pPr>
            <a:lvl2pPr marL="0" lvl="1" indent="0" defTabSz="914318">
              <a:lnSpc>
                <a:spcPct val="100000"/>
              </a:lnSpc>
              <a:spcBef>
                <a:spcPts val="600"/>
              </a:spcBef>
              <a:buClr>
                <a:schemeClr val="accent3"/>
              </a:buClr>
              <a:buFont typeface="Arial" panose="020B0604020202020204" pitchFamily="34" charset="0"/>
              <a:buNone/>
              <a:defRPr sz="2400">
                <a:solidFill>
                  <a:srgbClr val="333333"/>
                </a:solidFill>
                <a:latin typeface="Century Gothic" panose="020B0502020202020204" pitchFamily="34" charset="0"/>
              </a:defRPr>
            </a:lvl2pPr>
            <a:lvl3pPr marL="406400" indent="-203200" defTabSz="914318">
              <a:lnSpc>
                <a:spcPct val="100000"/>
              </a:lnSpc>
              <a:spcBef>
                <a:spcPts val="600"/>
              </a:spcBef>
              <a:buClr>
                <a:schemeClr val="accent3"/>
              </a:buClr>
              <a:buFont typeface="Arial" panose="020B0604020202020204" pitchFamily="34" charset="0"/>
              <a:buChar char="•"/>
              <a:tabLst/>
              <a:defRPr sz="1600" b="0" i="0">
                <a:solidFill>
                  <a:srgbClr val="333333"/>
                </a:solidFill>
                <a:latin typeface="Century Gothic" panose="020B0502020202020204" pitchFamily="34" charset="0"/>
              </a:defRPr>
            </a:lvl3pPr>
            <a:lvl4pPr marL="628650" indent="-203200" defTabSz="914318">
              <a:lnSpc>
                <a:spcPct val="100000"/>
              </a:lnSpc>
              <a:spcBef>
                <a:spcPts val="600"/>
              </a:spcBef>
              <a:buClr>
                <a:schemeClr val="accent3"/>
              </a:buClr>
              <a:buFont typeface="Arial" panose="020B0604020202020204" pitchFamily="34" charset="0"/>
              <a:buChar char="•"/>
              <a:tabLst/>
              <a:defRPr sz="1400" b="0" i="0">
                <a:solidFill>
                  <a:srgbClr val="333333"/>
                </a:solidFill>
                <a:latin typeface="Century Gothic" panose="020B0502020202020204" pitchFamily="34" charset="0"/>
              </a:defRPr>
            </a:lvl4pPr>
            <a:lvl5pPr marL="863600" indent="-203200" defTabSz="914318">
              <a:lnSpc>
                <a:spcPct val="100000"/>
              </a:lnSpc>
              <a:spcBef>
                <a:spcPts val="600"/>
              </a:spcBef>
              <a:buClr>
                <a:schemeClr val="accent3"/>
              </a:buClr>
              <a:buFont typeface="Arial" panose="020B0604020202020204" pitchFamily="34" charset="0"/>
              <a:buChar char="•"/>
              <a:tabLst/>
              <a:defRPr sz="1200" b="0" i="0" baseline="0">
                <a:solidFill>
                  <a:srgbClr val="333333"/>
                </a:solidFill>
                <a:latin typeface="Century Gothic" panose="020B0502020202020204" pitchFamily="34" charset="0"/>
              </a:defRPr>
            </a:lvl5pPr>
            <a:lvl6pPr marL="2514374" indent="-228580" defTabSz="914318">
              <a:lnSpc>
                <a:spcPct val="90000"/>
              </a:lnSpc>
              <a:spcBef>
                <a:spcPts val="499"/>
              </a:spcBef>
              <a:buFont typeface="Arial" panose="020B0604020202020204" pitchFamily="34" charset="0"/>
              <a:buChar char="•"/>
            </a:lvl6pPr>
            <a:lvl7pPr marL="2971534" indent="-228580" defTabSz="914318">
              <a:lnSpc>
                <a:spcPct val="90000"/>
              </a:lnSpc>
              <a:spcBef>
                <a:spcPts val="499"/>
              </a:spcBef>
              <a:buFont typeface="Arial" panose="020B0604020202020204" pitchFamily="34" charset="0"/>
              <a:buChar char="•"/>
            </a:lvl7pPr>
            <a:lvl8pPr marL="3428692" indent="-228580" defTabSz="914318">
              <a:lnSpc>
                <a:spcPct val="90000"/>
              </a:lnSpc>
              <a:spcBef>
                <a:spcPts val="499"/>
              </a:spcBef>
              <a:buFont typeface="Arial" panose="020B0604020202020204" pitchFamily="34" charset="0"/>
              <a:buChar char="•"/>
            </a:lvl8pPr>
            <a:lvl9pPr marL="3885850" indent="-228580" defTabSz="914318">
              <a:lnSpc>
                <a:spcPct val="90000"/>
              </a:lnSpc>
              <a:spcBef>
                <a:spcPts val="499"/>
              </a:spcBef>
              <a:buFont typeface="Arial" panose="020B0604020202020204" pitchFamily="34" charset="0"/>
              <a:buChar char="•"/>
            </a:lvl9pPr>
          </a:lstStyle>
          <a:p>
            <a:pPr lvl="1"/>
            <a:r>
              <a:rPr lang="en-US" b="1" dirty="0">
                <a:latin typeface="+mn-lt"/>
                <a:sym typeface="Arial"/>
              </a:rPr>
              <a:t>Condition</a:t>
            </a:r>
          </a:p>
          <a:p>
            <a:pPr lvl="1"/>
            <a:r>
              <a:rPr lang="en-US" b="1" dirty="0">
                <a:latin typeface="+mn-lt"/>
                <a:sym typeface="Arial"/>
              </a:rPr>
              <a:t>    </a:t>
            </a:r>
            <a:r>
              <a:rPr lang="en-US" dirty="0">
                <a:latin typeface="+mn-lt"/>
                <a:sym typeface="Arial"/>
              </a:rPr>
              <a:t>code: Cancer (SCT 363346000)</a:t>
            </a:r>
          </a:p>
          <a:p>
            <a:pPr lvl="1"/>
            <a:endParaRPr lang="en-US" dirty="0">
              <a:latin typeface="+mn-lt"/>
              <a:sym typeface="Arial"/>
            </a:endParaRPr>
          </a:p>
          <a:p>
            <a:pPr lvl="1"/>
            <a:r>
              <a:rPr lang="en-US" dirty="0">
                <a:latin typeface="+mn-lt"/>
                <a:sym typeface="Arial"/>
              </a:rPr>
              <a:t>    system: Lung (SCT 39607008)</a:t>
            </a:r>
          </a:p>
          <a:p>
            <a:pPr lvl="1"/>
            <a:endParaRPr lang="en-US" dirty="0">
              <a:latin typeface="+mn-lt"/>
              <a:sym typeface="Arial"/>
            </a:endParaRPr>
          </a:p>
          <a:p>
            <a:pPr lvl="1"/>
            <a:r>
              <a:rPr lang="en-US" dirty="0">
                <a:latin typeface="+mn-lt"/>
                <a:sym typeface="Arial"/>
              </a:rPr>
              <a:t>    certainty: Suspected </a:t>
            </a:r>
          </a:p>
          <a:p>
            <a:pPr lvl="1"/>
            <a:r>
              <a:rPr lang="en-US" dirty="0">
                <a:latin typeface="+mn-lt"/>
                <a:sym typeface="Arial"/>
              </a:rPr>
              <a:t>                     (SCT 415684004)</a:t>
            </a:r>
          </a:p>
          <a:p>
            <a:pPr lvl="1"/>
            <a:endParaRPr lang="en-US" b="1" dirty="0">
              <a:latin typeface="+mn-lt"/>
              <a:sym typeface="Arial"/>
            </a:endParaRPr>
          </a:p>
        </p:txBody>
      </p:sp>
      <p:sp>
        <p:nvSpPr>
          <p:cNvPr id="5" name="TextBox 4">
            <a:extLst>
              <a:ext uri="{FF2B5EF4-FFF2-40B4-BE49-F238E27FC236}">
                <a16:creationId xmlns:a16="http://schemas.microsoft.com/office/drawing/2014/main" id="{4682E49D-54FE-8338-10CD-FCD27F1FF6D0}"/>
              </a:ext>
            </a:extLst>
          </p:cNvPr>
          <p:cNvSpPr txBox="1"/>
          <p:nvPr/>
        </p:nvSpPr>
        <p:spPr>
          <a:xfrm>
            <a:off x="921610" y="1699723"/>
            <a:ext cx="1840089" cy="523084"/>
          </a:xfrm>
          <a:prstGeom prst="rect">
            <a:avLst/>
          </a:prstGeom>
          <a:noFill/>
        </p:spPr>
        <p:txBody>
          <a:bodyPr wrap="none" rtlCol="0">
            <a:spAutoFit/>
          </a:bodyPr>
          <a:lstStyle/>
          <a:p>
            <a:pPr defTabSz="914126">
              <a:buClr>
                <a:srgbClr val="000000"/>
              </a:buClr>
              <a:defRPr/>
            </a:pPr>
            <a:r>
              <a:rPr lang="en-US" sz="2799" b="1" kern="0" dirty="0">
                <a:solidFill>
                  <a:srgbClr val="000000"/>
                </a:solidFill>
                <a:latin typeface="Century Gothic" panose="020B0502020202020204" pitchFamily="34" charset="0"/>
                <a:cs typeface="Arial"/>
                <a:sym typeface="Arial"/>
              </a:rPr>
              <a:t>Option</a:t>
            </a:r>
            <a:r>
              <a:rPr lang="en-US" sz="1400" b="1" kern="0" dirty="0">
                <a:solidFill>
                  <a:srgbClr val="000000"/>
                </a:solidFill>
                <a:latin typeface="Century Gothic" panose="020B0502020202020204" pitchFamily="34" charset="0"/>
                <a:cs typeface="Arial"/>
                <a:sym typeface="Arial"/>
              </a:rPr>
              <a:t> </a:t>
            </a:r>
            <a:r>
              <a:rPr lang="en-US" sz="2799" b="1" kern="0" dirty="0">
                <a:solidFill>
                  <a:srgbClr val="000000"/>
                </a:solidFill>
                <a:latin typeface="Century Gothic" panose="020B0502020202020204" pitchFamily="34" charset="0"/>
                <a:cs typeface="Arial"/>
                <a:sym typeface="Arial"/>
              </a:rPr>
              <a:t>#1</a:t>
            </a:r>
          </a:p>
        </p:txBody>
      </p:sp>
      <p:sp>
        <p:nvSpPr>
          <p:cNvPr id="6" name="TextBox 5">
            <a:extLst>
              <a:ext uri="{FF2B5EF4-FFF2-40B4-BE49-F238E27FC236}">
                <a16:creationId xmlns:a16="http://schemas.microsoft.com/office/drawing/2014/main" id="{68955996-8C82-27E8-C476-984EB0070526}"/>
              </a:ext>
            </a:extLst>
          </p:cNvPr>
          <p:cNvSpPr txBox="1"/>
          <p:nvPr/>
        </p:nvSpPr>
        <p:spPr>
          <a:xfrm>
            <a:off x="6254221" y="1687023"/>
            <a:ext cx="3764793" cy="523084"/>
          </a:xfrm>
          <a:prstGeom prst="rect">
            <a:avLst/>
          </a:prstGeom>
          <a:noFill/>
        </p:spPr>
        <p:txBody>
          <a:bodyPr wrap="none" rtlCol="0">
            <a:spAutoFit/>
          </a:bodyPr>
          <a:lstStyle/>
          <a:p>
            <a:pPr defTabSz="914126">
              <a:buClr>
                <a:srgbClr val="000000"/>
              </a:buClr>
              <a:defRPr/>
            </a:pPr>
            <a:r>
              <a:rPr lang="en-US" sz="2799" b="1" kern="0" dirty="0">
                <a:solidFill>
                  <a:srgbClr val="000000"/>
                </a:solidFill>
                <a:latin typeface="Century Gothic" panose="020B0502020202020204" pitchFamily="34" charset="0"/>
                <a:cs typeface="Arial"/>
                <a:sym typeface="Arial"/>
              </a:rPr>
              <a:t>Option</a:t>
            </a:r>
            <a:r>
              <a:rPr lang="en-US" sz="1400" b="1" kern="0" dirty="0">
                <a:solidFill>
                  <a:srgbClr val="000000"/>
                </a:solidFill>
                <a:latin typeface="Century Gothic" panose="020B0502020202020204" pitchFamily="34" charset="0"/>
                <a:cs typeface="Arial"/>
                <a:sym typeface="Arial"/>
              </a:rPr>
              <a:t> </a:t>
            </a:r>
            <a:r>
              <a:rPr lang="en-US" sz="2799" b="1" kern="0" dirty="0">
                <a:solidFill>
                  <a:srgbClr val="000000"/>
                </a:solidFill>
                <a:latin typeface="Century Gothic" panose="020B0502020202020204" pitchFamily="34" charset="0"/>
                <a:cs typeface="Arial"/>
                <a:sym typeface="Arial"/>
              </a:rPr>
              <a:t>#2 - Preferred</a:t>
            </a:r>
          </a:p>
        </p:txBody>
      </p:sp>
      <p:cxnSp>
        <p:nvCxnSpPr>
          <p:cNvPr id="4" name="Straight Arrow Connector 3">
            <a:extLst>
              <a:ext uri="{FF2B5EF4-FFF2-40B4-BE49-F238E27FC236}">
                <a16:creationId xmlns:a16="http://schemas.microsoft.com/office/drawing/2014/main" id="{8AB69F2C-0FEE-4FE9-8D3B-490FF56BFC95}"/>
              </a:ext>
            </a:extLst>
          </p:cNvPr>
          <p:cNvCxnSpPr>
            <a:cxnSpLocks/>
          </p:cNvCxnSpPr>
          <p:nvPr/>
        </p:nvCxnSpPr>
        <p:spPr>
          <a:xfrm flipV="1">
            <a:off x="5130637" y="2942897"/>
            <a:ext cx="2511973" cy="1366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6C0F489-B4F7-618D-71DB-CEB8F344E831}"/>
              </a:ext>
            </a:extLst>
          </p:cNvPr>
          <p:cNvCxnSpPr>
            <a:cxnSpLocks/>
          </p:cNvCxnSpPr>
          <p:nvPr/>
        </p:nvCxnSpPr>
        <p:spPr>
          <a:xfrm>
            <a:off x="4025956" y="3205656"/>
            <a:ext cx="3764793" cy="4983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8EAC5BF-71B3-C0A2-5B19-0FAC29E9310E}"/>
              </a:ext>
            </a:extLst>
          </p:cNvPr>
          <p:cNvCxnSpPr>
            <a:cxnSpLocks/>
          </p:cNvCxnSpPr>
          <p:nvPr/>
        </p:nvCxnSpPr>
        <p:spPr>
          <a:xfrm>
            <a:off x="2956605" y="3205655"/>
            <a:ext cx="5180012" cy="12783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46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ppt_w/2"/>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ppt_x</p:attrName>
                                        </p:attrNameLst>
                                      </p:cBhvr>
                                      <p:tavLst>
                                        <p:tav tm="0">
                                          <p:val>
                                            <p:strVal val="#ppt_x-#ppt_w/2"/>
                                          </p:val>
                                        </p:tav>
                                        <p:tav tm="100000">
                                          <p:val>
                                            <p:strVal val="#ppt_x"/>
                                          </p:val>
                                        </p:tav>
                                      </p:tavLst>
                                    </p:anim>
                                    <p:anim calcmode="lin" valueType="num">
                                      <p:cBhvr>
                                        <p:cTn id="24" dur="500" fill="hold"/>
                                        <p:tgtEl>
                                          <p:spTgt spid="14"/>
                                        </p:tgtEl>
                                        <p:attrNameLst>
                                          <p:attrName>ppt_y</p:attrName>
                                        </p:attrNameLst>
                                      </p:cBhvr>
                                      <p:tavLst>
                                        <p:tav tm="0">
                                          <p:val>
                                            <p:strVal val="#ppt_y"/>
                                          </p:val>
                                        </p:tav>
                                        <p:tav tm="100000">
                                          <p:val>
                                            <p:strVal val="#ppt_y"/>
                                          </p:val>
                                        </p:tav>
                                      </p:tavLst>
                                    </p:anim>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p:txBody>
          <a:bodyPr>
            <a:noAutofit/>
          </a:bodyPr>
          <a:lstStyle/>
          <a:p>
            <a:r>
              <a:rPr lang="en-US" sz="3599" dirty="0">
                <a:latin typeface="+mn-lt"/>
              </a:rPr>
              <a:t>Process for creating </a:t>
            </a:r>
            <a:r>
              <a:rPr lang="en-US" sz="3599" dirty="0" err="1">
                <a:latin typeface="+mn-lt"/>
              </a:rPr>
              <a:t>isosemantic</a:t>
            </a:r>
            <a:r>
              <a:rPr lang="en-US" sz="3599" dirty="0">
                <a:latin typeface="+mn-lt"/>
              </a:rPr>
              <a:t> maps</a:t>
            </a:r>
          </a:p>
        </p:txBody>
      </p:sp>
      <p:sp>
        <p:nvSpPr>
          <p:cNvPr id="8" name="Content Placeholder 7">
            <a:extLst>
              <a:ext uri="{FF2B5EF4-FFF2-40B4-BE49-F238E27FC236}">
                <a16:creationId xmlns:a16="http://schemas.microsoft.com/office/drawing/2014/main" id="{F901A5D3-2CA8-9944-98C3-771D003F9DA5}"/>
              </a:ext>
            </a:extLst>
          </p:cNvPr>
          <p:cNvSpPr>
            <a:spLocks noGrp="1"/>
          </p:cNvSpPr>
          <p:nvPr>
            <p:ph type="body" idx="1"/>
          </p:nvPr>
        </p:nvSpPr>
        <p:spPr>
          <a:xfrm>
            <a:off x="1100638" y="1821066"/>
            <a:ext cx="3050501" cy="735800"/>
          </a:xfrm>
          <a:prstGeom prst="rect">
            <a:avLst/>
          </a:prstGeom>
          <a:ln w="38100">
            <a:solidFill>
              <a:schemeClr val="tx1"/>
            </a:solidFill>
          </a:ln>
        </p:spPr>
        <p:txBody>
          <a:bodyPr spcFirstLastPara="1" vert="horz" wrap="square" lIns="91416" tIns="45708" rIns="91416" bIns="45708" rtlCol="0" anchor="t" anchorCtr="0">
            <a:normAutofit fontScale="925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a:buNone/>
            </a:pPr>
            <a:r>
              <a:rPr lang="en-US" sz="1600" b="1" dirty="0">
                <a:latin typeface="+mn-lt"/>
                <a:ea typeface="Lato" panose="020F0502020204030203" pitchFamily="34" charset="0"/>
                <a:cs typeface="Lato" panose="020F0502020204030203" pitchFamily="34" charset="0"/>
              </a:rPr>
              <a:t>Disease:</a:t>
            </a:r>
            <a:r>
              <a:rPr lang="en-US" sz="1600" dirty="0">
                <a:latin typeface="+mn-lt"/>
                <a:ea typeface="Lato" panose="020F0502020204030203" pitchFamily="34" charset="0"/>
                <a:cs typeface="Lato" panose="020F0502020204030203" pitchFamily="34" charset="0"/>
              </a:rPr>
              <a:t> Suspected lung cancer</a:t>
            </a:r>
          </a:p>
          <a:p>
            <a:pPr marL="0" lvl="1" indent="0">
              <a:buNone/>
            </a:pPr>
            <a:r>
              <a:rPr lang="en-US" sz="1600" dirty="0">
                <a:latin typeface="+mn-lt"/>
                <a:ea typeface="Lato" panose="020F0502020204030203" pitchFamily="34" charset="0"/>
                <a:cs typeface="Lato" panose="020F0502020204030203" pitchFamily="34" charset="0"/>
              </a:rPr>
              <a:t>(SCT 162573006)</a:t>
            </a:r>
          </a:p>
          <a:p>
            <a:pPr lvl="4"/>
            <a:endParaRPr lang="en-US" sz="1600" dirty="0">
              <a:latin typeface="+mn-lt"/>
              <a:ea typeface="Lato" panose="020F0502020204030203" pitchFamily="34" charset="0"/>
              <a:cs typeface="Lato" panose="020F0502020204030203" pitchFamily="34" charset="0"/>
            </a:endParaRPr>
          </a:p>
        </p:txBody>
      </p:sp>
      <p:sp>
        <p:nvSpPr>
          <p:cNvPr id="3" name="Content Placeholder 7">
            <a:extLst>
              <a:ext uri="{FF2B5EF4-FFF2-40B4-BE49-F238E27FC236}">
                <a16:creationId xmlns:a16="http://schemas.microsoft.com/office/drawing/2014/main" id="{79B60012-AB36-A584-5093-D2B5D9DA3A9F}"/>
              </a:ext>
            </a:extLst>
          </p:cNvPr>
          <p:cNvSpPr txBox="1">
            <a:spLocks/>
          </p:cNvSpPr>
          <p:nvPr/>
        </p:nvSpPr>
        <p:spPr>
          <a:xfrm>
            <a:off x="1106114" y="3611582"/>
            <a:ext cx="3858977" cy="993742"/>
          </a:xfrm>
          <a:prstGeom prst="rect">
            <a:avLst/>
          </a:prstGeom>
          <a:ln w="38100">
            <a:solidFill>
              <a:schemeClr val="tx1"/>
            </a:solidFill>
          </a:ln>
        </p:spPr>
        <p:txBody>
          <a:bodyPr vert="horz" lIns="91416" tIns="45708" rIns="91416" bIns="45708" rtlCol="0">
            <a:normAutofit/>
          </a:bodyPr>
          <a:lstStyle>
            <a:lvl1pPr indent="0" defTabSz="914318">
              <a:lnSpc>
                <a:spcPct val="100000"/>
              </a:lnSpc>
              <a:spcBef>
                <a:spcPts val="600"/>
              </a:spcBef>
              <a:buFont typeface="Arial" panose="020B0604020202020204" pitchFamily="34" charset="0"/>
              <a:buNone/>
              <a:defRPr sz="2000" b="0" i="0">
                <a:solidFill>
                  <a:srgbClr val="333333"/>
                </a:solidFill>
                <a:latin typeface="Century Gothic" panose="020B0502020202020204" pitchFamily="34" charset="0"/>
              </a:defRPr>
            </a:lvl1pPr>
            <a:lvl2pPr marL="0" lvl="1" indent="0" defTabSz="914318">
              <a:lnSpc>
                <a:spcPct val="100000"/>
              </a:lnSpc>
              <a:spcBef>
                <a:spcPts val="600"/>
              </a:spcBef>
              <a:buClr>
                <a:schemeClr val="accent3"/>
              </a:buClr>
              <a:buFont typeface="Arial" panose="020B0604020202020204" pitchFamily="34" charset="0"/>
              <a:buNone/>
              <a:defRPr sz="2400">
                <a:solidFill>
                  <a:srgbClr val="333333"/>
                </a:solidFill>
                <a:latin typeface="Century Gothic" panose="020B0502020202020204" pitchFamily="34" charset="0"/>
              </a:defRPr>
            </a:lvl2pPr>
            <a:lvl3pPr marL="406400" indent="-203200" defTabSz="914318">
              <a:lnSpc>
                <a:spcPct val="100000"/>
              </a:lnSpc>
              <a:spcBef>
                <a:spcPts val="600"/>
              </a:spcBef>
              <a:buClr>
                <a:schemeClr val="accent3"/>
              </a:buClr>
              <a:buFont typeface="Arial" panose="020B0604020202020204" pitchFamily="34" charset="0"/>
              <a:buChar char="•"/>
              <a:tabLst/>
              <a:defRPr sz="1600" b="0" i="0">
                <a:solidFill>
                  <a:srgbClr val="333333"/>
                </a:solidFill>
                <a:latin typeface="Century Gothic" panose="020B0502020202020204" pitchFamily="34" charset="0"/>
              </a:defRPr>
            </a:lvl3pPr>
            <a:lvl4pPr marL="628650" indent="-203200" defTabSz="914318">
              <a:lnSpc>
                <a:spcPct val="100000"/>
              </a:lnSpc>
              <a:spcBef>
                <a:spcPts val="600"/>
              </a:spcBef>
              <a:buClr>
                <a:schemeClr val="accent3"/>
              </a:buClr>
              <a:buFont typeface="Arial" panose="020B0604020202020204" pitchFamily="34" charset="0"/>
              <a:buChar char="•"/>
              <a:tabLst/>
              <a:defRPr sz="1400" b="0" i="0">
                <a:solidFill>
                  <a:srgbClr val="333333"/>
                </a:solidFill>
                <a:latin typeface="Century Gothic" panose="020B0502020202020204" pitchFamily="34" charset="0"/>
              </a:defRPr>
            </a:lvl4pPr>
            <a:lvl5pPr marL="863600" indent="-203200" defTabSz="914318">
              <a:lnSpc>
                <a:spcPct val="100000"/>
              </a:lnSpc>
              <a:spcBef>
                <a:spcPts val="600"/>
              </a:spcBef>
              <a:buClr>
                <a:schemeClr val="accent3"/>
              </a:buClr>
              <a:buFont typeface="Arial" panose="020B0604020202020204" pitchFamily="34" charset="0"/>
              <a:buChar char="•"/>
              <a:tabLst/>
              <a:defRPr sz="1200" b="0" i="0" baseline="0">
                <a:solidFill>
                  <a:srgbClr val="333333"/>
                </a:solidFill>
                <a:latin typeface="Century Gothic" panose="020B0502020202020204" pitchFamily="34" charset="0"/>
              </a:defRPr>
            </a:lvl5pPr>
            <a:lvl6pPr marL="2514374" indent="-228580" defTabSz="914318">
              <a:lnSpc>
                <a:spcPct val="90000"/>
              </a:lnSpc>
              <a:spcBef>
                <a:spcPts val="499"/>
              </a:spcBef>
              <a:buFont typeface="Arial" panose="020B0604020202020204" pitchFamily="34" charset="0"/>
              <a:buChar char="•"/>
            </a:lvl6pPr>
            <a:lvl7pPr marL="2971534" indent="-228580" defTabSz="914318">
              <a:lnSpc>
                <a:spcPct val="90000"/>
              </a:lnSpc>
              <a:spcBef>
                <a:spcPts val="499"/>
              </a:spcBef>
              <a:buFont typeface="Arial" panose="020B0604020202020204" pitchFamily="34" charset="0"/>
              <a:buChar char="•"/>
            </a:lvl7pPr>
            <a:lvl8pPr marL="3428692" indent="-228580" defTabSz="914318">
              <a:lnSpc>
                <a:spcPct val="90000"/>
              </a:lnSpc>
              <a:spcBef>
                <a:spcPts val="499"/>
              </a:spcBef>
              <a:buFont typeface="Arial" panose="020B0604020202020204" pitchFamily="34" charset="0"/>
              <a:buChar char="•"/>
            </a:lvl8pPr>
            <a:lvl9pPr marL="3885850" indent="-228580" defTabSz="914318">
              <a:lnSpc>
                <a:spcPct val="90000"/>
              </a:lnSpc>
              <a:spcBef>
                <a:spcPts val="499"/>
              </a:spcBef>
              <a:buFont typeface="Arial" panose="020B0604020202020204" pitchFamily="34" charset="0"/>
              <a:buChar char="•"/>
            </a:lvl9pPr>
          </a:lstStyle>
          <a:p>
            <a:pPr lvl="1" defTabSz="914044">
              <a:buClr>
                <a:srgbClr val="2F3541"/>
              </a:buClr>
              <a:defRPr/>
            </a:pPr>
            <a:r>
              <a:rPr lang="en-US" sz="1600" b="1" dirty="0">
                <a:latin typeface="Arial"/>
                <a:ea typeface="Lato" panose="020F0502020204030203" pitchFamily="34" charset="0"/>
                <a:cs typeface="Lato" panose="020F0502020204030203" pitchFamily="34" charset="0"/>
                <a:sym typeface="Arial"/>
              </a:rPr>
              <a:t>Disease: </a:t>
            </a:r>
            <a:r>
              <a:rPr lang="en-US" sz="1600" dirty="0">
                <a:latin typeface="Arial"/>
                <a:ea typeface="Lato" panose="020F0502020204030203" pitchFamily="34" charset="0"/>
                <a:cs typeface="Lato" panose="020F0502020204030203" pitchFamily="34" charset="0"/>
                <a:sym typeface="Arial"/>
              </a:rPr>
              <a:t>Cancer (SCT 363346000)</a:t>
            </a:r>
            <a:endParaRPr lang="en-US" sz="1600" dirty="0">
              <a:highlight>
                <a:srgbClr val="FFFF00"/>
              </a:highlight>
              <a:latin typeface="Arial"/>
              <a:ea typeface="Lato" panose="020F0502020204030203" pitchFamily="34" charset="0"/>
              <a:cs typeface="Lato" panose="020F0502020204030203" pitchFamily="34" charset="0"/>
              <a:sym typeface="Arial"/>
            </a:endParaRPr>
          </a:p>
          <a:p>
            <a:pPr lvl="1" defTabSz="914044">
              <a:buClr>
                <a:srgbClr val="2F3541"/>
              </a:buClr>
              <a:defRPr/>
            </a:pPr>
            <a:r>
              <a:rPr lang="en-US" sz="1600" dirty="0">
                <a:latin typeface="Arial"/>
                <a:ea typeface="Lato" panose="020F0502020204030203" pitchFamily="34" charset="0"/>
                <a:cs typeface="Lato" panose="020F0502020204030203" pitchFamily="34" charset="0"/>
                <a:sym typeface="Arial"/>
              </a:rPr>
              <a:t> </a:t>
            </a:r>
            <a:r>
              <a:rPr lang="en-US" sz="1600" b="1" dirty="0">
                <a:latin typeface="Arial"/>
                <a:ea typeface="Lato" panose="020F0502020204030203" pitchFamily="34" charset="0"/>
                <a:cs typeface="Lato" panose="020F0502020204030203" pitchFamily="34" charset="0"/>
                <a:sym typeface="Arial"/>
              </a:rPr>
              <a:t>Location: </a:t>
            </a:r>
            <a:r>
              <a:rPr lang="en-US" sz="1600" dirty="0">
                <a:latin typeface="Arial"/>
                <a:ea typeface="Lato" panose="020F0502020204030203" pitchFamily="34" charset="0"/>
                <a:cs typeface="Lato" panose="020F0502020204030203" pitchFamily="34" charset="0"/>
                <a:sym typeface="Arial"/>
              </a:rPr>
              <a:t>Lung (SCT 39607008)</a:t>
            </a:r>
          </a:p>
          <a:p>
            <a:pPr lvl="1" defTabSz="914044">
              <a:buClr>
                <a:srgbClr val="2F3541"/>
              </a:buClr>
              <a:defRPr/>
            </a:pPr>
            <a:r>
              <a:rPr lang="en-US" sz="1600" dirty="0">
                <a:latin typeface="Arial"/>
                <a:ea typeface="Lato" panose="020F0502020204030203" pitchFamily="34" charset="0"/>
                <a:cs typeface="Lato" panose="020F0502020204030203" pitchFamily="34" charset="0"/>
                <a:sym typeface="Arial"/>
              </a:rPr>
              <a:t> </a:t>
            </a:r>
            <a:r>
              <a:rPr lang="en-US" sz="1600" b="1" dirty="0">
                <a:latin typeface="Arial"/>
                <a:ea typeface="Lato" panose="020F0502020204030203" pitchFamily="34" charset="0"/>
                <a:cs typeface="Lato" panose="020F0502020204030203" pitchFamily="34" charset="0"/>
                <a:sym typeface="Arial"/>
              </a:rPr>
              <a:t>Context: </a:t>
            </a:r>
            <a:r>
              <a:rPr lang="en-US" sz="1600" dirty="0">
                <a:latin typeface="Arial"/>
                <a:ea typeface="Lato" panose="020F0502020204030203" pitchFamily="34" charset="0"/>
                <a:cs typeface="Lato" panose="020F0502020204030203" pitchFamily="34" charset="0"/>
                <a:sym typeface="Arial"/>
              </a:rPr>
              <a:t>Suspected (SCT 415684004)</a:t>
            </a:r>
          </a:p>
          <a:p>
            <a:pPr lvl="1" defTabSz="914044">
              <a:buClr>
                <a:srgbClr val="2F3541"/>
              </a:buClr>
              <a:defRPr/>
            </a:pPr>
            <a:endParaRPr lang="en-US" sz="2399" dirty="0">
              <a:latin typeface="Arial"/>
              <a:ea typeface="Lato" panose="020F0502020204030203" pitchFamily="34" charset="0"/>
              <a:cs typeface="Lato" panose="020F0502020204030203" pitchFamily="34" charset="0"/>
              <a:sym typeface="Arial"/>
            </a:endParaRPr>
          </a:p>
        </p:txBody>
      </p:sp>
      <p:sp>
        <p:nvSpPr>
          <p:cNvPr id="5" name="TextBox 4">
            <a:extLst>
              <a:ext uri="{FF2B5EF4-FFF2-40B4-BE49-F238E27FC236}">
                <a16:creationId xmlns:a16="http://schemas.microsoft.com/office/drawing/2014/main" id="{7F07452C-0083-0F10-F5CD-2397AF75ED61}"/>
              </a:ext>
            </a:extLst>
          </p:cNvPr>
          <p:cNvSpPr txBox="1"/>
          <p:nvPr/>
        </p:nvSpPr>
        <p:spPr>
          <a:xfrm>
            <a:off x="800915" y="1470504"/>
            <a:ext cx="3988592" cy="399981"/>
          </a:xfrm>
          <a:prstGeom prst="rect">
            <a:avLst/>
          </a:prstGeom>
          <a:noFill/>
        </p:spPr>
        <p:txBody>
          <a:bodyPr wrap="none" rtlCol="0">
            <a:spAutoFit/>
          </a:bodyPr>
          <a:lstStyle>
            <a:defPPr marR="0" lvl="0" algn="l" rtl="0">
              <a:lnSpc>
                <a:spcPct val="100000"/>
              </a:lnSpc>
              <a:spcBef>
                <a:spcPts val="0"/>
              </a:spcBef>
              <a:spcAft>
                <a:spcPts val="0"/>
              </a:spcAft>
            </a:defPPr>
            <a:lvl1pPr marL="0" indent="0" defTabSz="914400" eaLnBrk="1" fontAlgn="auto" latinLnBrk="0" hangingPunct="1">
              <a:buClrTx/>
              <a:buSzTx/>
              <a:buFontTx/>
              <a:buNone/>
              <a:tabLst/>
              <a:defRPr kumimoji="0" sz="2000" b="1" kern="1200" spc="0" normalizeH="0" baseline="0">
                <a:ln>
                  <a:noFill/>
                </a:ln>
                <a:solidFill>
                  <a:srgbClr val="404350"/>
                </a:solidFill>
                <a:effectLst/>
                <a:uLnTx/>
                <a:uFillTx/>
                <a:latin typeface="Lato" panose="020F0502020204030203" pitchFamily="34" charset="0"/>
                <a:ea typeface="Lato" panose="020F0502020204030203" pitchFamily="34" charset="0"/>
                <a:cs typeface="Lato" panose="020F0502020204030203" pitchFamily="34" charset="0"/>
              </a:defRPr>
            </a:lvl1pPr>
          </a:lstStyle>
          <a:p>
            <a:r>
              <a:rPr lang="en-US" sz="1999" dirty="0">
                <a:latin typeface="Arial"/>
                <a:sym typeface="Arial"/>
              </a:rPr>
              <a:t>Pre-coordinated disease model</a:t>
            </a:r>
          </a:p>
        </p:txBody>
      </p:sp>
      <p:sp>
        <p:nvSpPr>
          <p:cNvPr id="6" name="TextBox 5">
            <a:extLst>
              <a:ext uri="{FF2B5EF4-FFF2-40B4-BE49-F238E27FC236}">
                <a16:creationId xmlns:a16="http://schemas.microsoft.com/office/drawing/2014/main" id="{931461F1-ED5A-9C4D-60A3-69E4DD260BCA}"/>
              </a:ext>
            </a:extLst>
          </p:cNvPr>
          <p:cNvSpPr txBox="1"/>
          <p:nvPr/>
        </p:nvSpPr>
        <p:spPr>
          <a:xfrm>
            <a:off x="1106115" y="3142742"/>
            <a:ext cx="4131259" cy="399981"/>
          </a:xfrm>
          <a:prstGeom prst="rect">
            <a:avLst/>
          </a:prstGeom>
          <a:noFill/>
        </p:spPr>
        <p:txBody>
          <a:bodyPr wrap="none" rtlCol="0">
            <a:spAutoFit/>
          </a:bodyPr>
          <a:lstStyle/>
          <a:p>
            <a:pPr defTabSz="914126">
              <a:defRPr/>
            </a:pPr>
            <a:r>
              <a:rPr lang="en-US" sz="1999" b="1" dirty="0">
                <a:solidFill>
                  <a:srgbClr val="404350"/>
                </a:solidFill>
                <a:latin typeface="Arial"/>
                <a:ea typeface="Lato" panose="020F0502020204030203" pitchFamily="34" charset="0"/>
                <a:cs typeface="Lato" panose="020F0502020204030203" pitchFamily="34" charset="0"/>
                <a:sym typeface="Arial"/>
              </a:rPr>
              <a:t>Post-coordinated disease model</a:t>
            </a:r>
          </a:p>
        </p:txBody>
      </p:sp>
      <p:sp>
        <p:nvSpPr>
          <p:cNvPr id="13" name="TextBox 12">
            <a:extLst>
              <a:ext uri="{FF2B5EF4-FFF2-40B4-BE49-F238E27FC236}">
                <a16:creationId xmlns:a16="http://schemas.microsoft.com/office/drawing/2014/main" id="{CD7F6ADA-60C5-A4BE-DEE1-C1CCB0286062}"/>
              </a:ext>
            </a:extLst>
          </p:cNvPr>
          <p:cNvSpPr txBox="1"/>
          <p:nvPr/>
        </p:nvSpPr>
        <p:spPr>
          <a:xfrm>
            <a:off x="7216264" y="1354310"/>
            <a:ext cx="4544200" cy="3251014"/>
          </a:xfrm>
          <a:prstGeom prst="rect">
            <a:avLst/>
          </a:prstGeom>
          <a:noFill/>
          <a:ln w="38100">
            <a:solidFill>
              <a:schemeClr val="tx1"/>
            </a:solidFill>
          </a:ln>
        </p:spPr>
        <p:txBody>
          <a:bodyPr spcFirstLastPara="1" vert="horz" wrap="square" lIns="91416" tIns="45708" rIns="91416" bIns="45708" rtlCol="0" anchor="t" anchorCtr="0">
            <a:normAutofit/>
          </a:bodyPr>
          <a:lstStyle>
            <a:defPPr marR="0" lvl="0" algn="l" rtl="0">
              <a:lnSpc>
                <a:spcPct val="100000"/>
              </a:lnSpc>
              <a:spcBef>
                <a:spcPts val="0"/>
              </a:spcBef>
              <a:spcAft>
                <a:spcPts val="0"/>
              </a:spcAft>
            </a:defPPr>
            <a:lvl1pPr marL="228600" indent="-228600" defTabSz="914400" eaLnBrk="1" latinLnBrk="0" hangingPunct="1">
              <a:lnSpc>
                <a:spcPct val="90000"/>
              </a:lnSpc>
              <a:spcBef>
                <a:spcPts val="1000"/>
              </a:spcBef>
              <a:buClr>
                <a:schemeClr val="dk1"/>
              </a:buClr>
              <a:buSzPts val="1800"/>
              <a:buChar char="•"/>
              <a:defRPr sz="2800" kern="1200">
                <a:solidFill>
                  <a:schemeClr val="tx1"/>
                </a:solidFill>
                <a:latin typeface="Lato" panose="020F0502020204030203" pitchFamily="34" charset="0"/>
                <a:ea typeface="+mn-ea"/>
                <a:cs typeface="+mn-cs"/>
              </a:defRPr>
            </a:lvl1pPr>
            <a:lvl2pPr marL="0" indent="0" defTabSz="914400" eaLnBrk="1" latinLnBrk="0" hangingPunct="1">
              <a:lnSpc>
                <a:spcPct val="90000"/>
              </a:lnSpc>
              <a:spcBef>
                <a:spcPts val="500"/>
              </a:spcBef>
              <a:buClr>
                <a:schemeClr val="dk1"/>
              </a:buClr>
              <a:buSzPts val="1800"/>
              <a:buNone/>
              <a:defRPr sz="1600" b="1"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defTabSz="914400" eaLnBrk="1" latinLnBrk="0" hangingPunct="1">
              <a:lnSpc>
                <a:spcPct val="90000"/>
              </a:lnSpc>
              <a:spcBef>
                <a:spcPts val="500"/>
              </a:spcBef>
              <a:buClr>
                <a:schemeClr val="dk1"/>
              </a:buClr>
              <a:buSzPts val="1800"/>
              <a:buChar char="•"/>
              <a:defRPr sz="2000" kern="1200">
                <a:solidFill>
                  <a:schemeClr val="tx1"/>
                </a:solidFill>
                <a:latin typeface="Lato" panose="020F0502020204030203" pitchFamily="34" charset="0"/>
                <a:ea typeface="+mn-ea"/>
                <a:cs typeface="+mn-cs"/>
              </a:defRPr>
            </a:lvl3pPr>
            <a:lvl4pPr marL="1600200" indent="-228600" defTabSz="914400" eaLnBrk="1" latinLnBrk="0" hangingPunct="1">
              <a:lnSpc>
                <a:spcPct val="90000"/>
              </a:lnSpc>
              <a:spcBef>
                <a:spcPts val="500"/>
              </a:spcBef>
              <a:buClr>
                <a:schemeClr val="dk1"/>
              </a:buClr>
              <a:buSzPts val="1800"/>
              <a:buChar char="•"/>
              <a:defRPr sz="1800" kern="1200">
                <a:solidFill>
                  <a:schemeClr val="tx1"/>
                </a:solidFill>
                <a:latin typeface="Lato" panose="020F0502020204030203" pitchFamily="34" charset="0"/>
                <a:ea typeface="+mn-ea"/>
                <a:cs typeface="+mn-cs"/>
              </a:defRPr>
            </a:lvl4pPr>
            <a:lvl5pPr marL="2057400" indent="-228600" defTabSz="914400" eaLnBrk="1" latinLnBrk="0" hangingPunct="1">
              <a:lnSpc>
                <a:spcPct val="90000"/>
              </a:lnSpc>
              <a:spcBef>
                <a:spcPts val="500"/>
              </a:spcBef>
              <a:buClr>
                <a:schemeClr val="dk1"/>
              </a:buClr>
              <a:buSzPts val="1800"/>
              <a:buChar char="•"/>
              <a:defRPr sz="16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defTabSz="914400" eaLnBrk="1" latinLnBrk="0" hangingPunct="1">
              <a:lnSpc>
                <a:spcPct val="90000"/>
              </a:lnSpc>
              <a:spcBef>
                <a:spcPts val="500"/>
              </a:spcBef>
              <a:buClr>
                <a:schemeClr val="dk1"/>
              </a:buClr>
              <a:buSzPts val="180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Clr>
                <a:schemeClr val="dk1"/>
              </a:buClr>
              <a:buSzPts val="180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Clr>
                <a:schemeClr val="dk1"/>
              </a:buClr>
              <a:buSzPts val="180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Clr>
                <a:schemeClr val="dk1"/>
              </a:buClr>
              <a:buSzPts val="1800"/>
              <a:buChar char="•"/>
              <a:defRPr sz="1800" kern="1200">
                <a:solidFill>
                  <a:schemeClr val="tx1"/>
                </a:solidFill>
                <a:latin typeface="+mn-lt"/>
                <a:ea typeface="+mn-ea"/>
                <a:cs typeface="+mn-cs"/>
              </a:defRPr>
            </a:lvl9pPr>
          </a:lstStyle>
          <a:p>
            <a:pPr marL="0" indent="0">
              <a:buClr>
                <a:srgbClr val="3B3D40"/>
              </a:buClr>
              <a:buNone/>
            </a:pPr>
            <a:r>
              <a:rPr lang="en-US" sz="2000" b="1" dirty="0">
                <a:solidFill>
                  <a:srgbClr val="3B3D40"/>
                </a:solidFill>
                <a:latin typeface="Arial"/>
                <a:sym typeface="Arial"/>
              </a:rPr>
              <a:t>SNOMED CT   </a:t>
            </a:r>
            <a:r>
              <a:rPr lang="en-US" b="1" dirty="0">
                <a:solidFill>
                  <a:srgbClr val="3B3D40"/>
                </a:solidFill>
                <a:latin typeface="Arial"/>
                <a:sym typeface="Arial"/>
              </a:rPr>
              <a:t>  </a:t>
            </a:r>
          </a:p>
          <a:p>
            <a:pPr>
              <a:buClr>
                <a:srgbClr val="3B3D40"/>
              </a:buClr>
              <a:buFont typeface="Arial"/>
              <a:buChar char="•"/>
            </a:pPr>
            <a:endParaRPr lang="en-US" dirty="0">
              <a:solidFill>
                <a:srgbClr val="3B3D40"/>
              </a:solidFill>
              <a:latin typeface="Arial"/>
              <a:sym typeface="Arial"/>
            </a:endParaRPr>
          </a:p>
          <a:p>
            <a:pPr>
              <a:buClr>
                <a:srgbClr val="3B3D40"/>
              </a:buClr>
              <a:buFont typeface="Arial"/>
              <a:buChar char="•"/>
            </a:pPr>
            <a:endParaRPr lang="en-US" dirty="0">
              <a:solidFill>
                <a:srgbClr val="3B3D40"/>
              </a:solidFill>
              <a:latin typeface="Arial"/>
              <a:sym typeface="Arial"/>
            </a:endParaRPr>
          </a:p>
          <a:p>
            <a:pPr>
              <a:buClr>
                <a:srgbClr val="3B3D40"/>
              </a:buClr>
              <a:buFont typeface="Arial"/>
              <a:buChar char="•"/>
            </a:pPr>
            <a:endParaRPr lang="en-US" dirty="0">
              <a:solidFill>
                <a:srgbClr val="3B3D40"/>
              </a:solidFill>
              <a:latin typeface="Arial"/>
              <a:sym typeface="Arial"/>
            </a:endParaRPr>
          </a:p>
          <a:p>
            <a:pPr>
              <a:buClr>
                <a:srgbClr val="3B3D40"/>
              </a:buClr>
              <a:buFont typeface="Arial"/>
              <a:buChar char="•"/>
            </a:pPr>
            <a:endParaRPr lang="en-US" dirty="0">
              <a:solidFill>
                <a:srgbClr val="3B3D40"/>
              </a:solidFill>
              <a:latin typeface="Arial"/>
              <a:sym typeface="Arial"/>
            </a:endParaRPr>
          </a:p>
          <a:p>
            <a:pPr>
              <a:buClr>
                <a:srgbClr val="3B3D40"/>
              </a:buClr>
              <a:buFont typeface="Arial"/>
              <a:buChar char="•"/>
            </a:pPr>
            <a:endParaRPr lang="en-US" dirty="0">
              <a:solidFill>
                <a:srgbClr val="3B3D40"/>
              </a:solidFill>
              <a:latin typeface="Arial"/>
              <a:sym typeface="Arial"/>
            </a:endParaRPr>
          </a:p>
          <a:p>
            <a:pPr>
              <a:buClr>
                <a:srgbClr val="3B3D40"/>
              </a:buClr>
              <a:buFont typeface="Arial"/>
              <a:buChar char="•"/>
            </a:pPr>
            <a:endParaRPr lang="en-US" dirty="0">
              <a:solidFill>
                <a:srgbClr val="3B3D40"/>
              </a:solidFill>
              <a:latin typeface="Arial"/>
              <a:sym typeface="Arial"/>
            </a:endParaRPr>
          </a:p>
          <a:p>
            <a:pPr>
              <a:buClr>
                <a:srgbClr val="3B3D40"/>
              </a:buClr>
              <a:buFont typeface="Arial"/>
              <a:buChar char="•"/>
            </a:pPr>
            <a:endParaRPr lang="en-US" dirty="0">
              <a:solidFill>
                <a:srgbClr val="3B3D40"/>
              </a:solidFill>
              <a:latin typeface="Arial"/>
              <a:sym typeface="Arial"/>
            </a:endParaRPr>
          </a:p>
          <a:p>
            <a:pPr>
              <a:buClr>
                <a:srgbClr val="3B3D40"/>
              </a:buClr>
              <a:buFont typeface="Arial"/>
              <a:buChar char="•"/>
            </a:pPr>
            <a:endParaRPr lang="en-US" dirty="0">
              <a:solidFill>
                <a:srgbClr val="3B3D40"/>
              </a:solidFill>
              <a:latin typeface="Arial"/>
              <a:sym typeface="Arial"/>
            </a:endParaRPr>
          </a:p>
          <a:p>
            <a:pPr>
              <a:buClr>
                <a:srgbClr val="3B3D40"/>
              </a:buClr>
              <a:buFont typeface="Arial"/>
              <a:buChar char="•"/>
            </a:pPr>
            <a:endParaRPr lang="en-US" dirty="0">
              <a:solidFill>
                <a:srgbClr val="3B3D40"/>
              </a:solidFill>
              <a:latin typeface="Arial"/>
              <a:sym typeface="Arial"/>
            </a:endParaRPr>
          </a:p>
          <a:p>
            <a:pPr>
              <a:buClr>
                <a:srgbClr val="3B3D40"/>
              </a:buClr>
              <a:buFont typeface="Arial"/>
              <a:buChar char="•"/>
            </a:pPr>
            <a:endParaRPr lang="en-US" dirty="0">
              <a:solidFill>
                <a:srgbClr val="3B3D40"/>
              </a:solidFill>
              <a:latin typeface="Arial"/>
              <a:sym typeface="Arial"/>
            </a:endParaRPr>
          </a:p>
          <a:p>
            <a:pPr>
              <a:buClr>
                <a:srgbClr val="3B3D40"/>
              </a:buClr>
              <a:buFont typeface="Arial"/>
              <a:buChar char="•"/>
            </a:pPr>
            <a:endParaRPr lang="en-US" dirty="0">
              <a:solidFill>
                <a:srgbClr val="3B3D40"/>
              </a:solidFill>
              <a:latin typeface="Arial"/>
              <a:sym typeface="Arial"/>
            </a:endParaRPr>
          </a:p>
          <a:p>
            <a:pPr>
              <a:buClr>
                <a:srgbClr val="3B3D40"/>
              </a:buClr>
              <a:buFont typeface="Arial"/>
              <a:buChar char="•"/>
            </a:pPr>
            <a:endParaRPr lang="en-US" dirty="0">
              <a:solidFill>
                <a:srgbClr val="3B3D40"/>
              </a:solidFill>
              <a:latin typeface="Arial"/>
              <a:sym typeface="Arial"/>
            </a:endParaRPr>
          </a:p>
          <a:p>
            <a:pPr>
              <a:buClr>
                <a:srgbClr val="3B3D40"/>
              </a:buClr>
              <a:buFont typeface="Arial"/>
              <a:buChar char="•"/>
            </a:pPr>
            <a:endParaRPr lang="en-US" dirty="0">
              <a:solidFill>
                <a:srgbClr val="3B3D40"/>
              </a:solidFill>
              <a:latin typeface="Arial"/>
              <a:sym typeface="Arial"/>
            </a:endParaRPr>
          </a:p>
        </p:txBody>
      </p:sp>
      <p:sp>
        <p:nvSpPr>
          <p:cNvPr id="7" name="TextBox 6">
            <a:extLst>
              <a:ext uri="{FF2B5EF4-FFF2-40B4-BE49-F238E27FC236}">
                <a16:creationId xmlns:a16="http://schemas.microsoft.com/office/drawing/2014/main" id="{337515AE-9B62-A467-8F20-87AFCA00E06B}"/>
              </a:ext>
            </a:extLst>
          </p:cNvPr>
          <p:cNvSpPr txBox="1"/>
          <p:nvPr/>
        </p:nvSpPr>
        <p:spPr>
          <a:xfrm>
            <a:off x="7644740" y="2668932"/>
            <a:ext cx="3752563" cy="523084"/>
          </a:xfrm>
          <a:prstGeom prst="rect">
            <a:avLst/>
          </a:prstGeom>
          <a:noFill/>
          <a:ln w="19050">
            <a:solidFill>
              <a:schemeClr val="tx2"/>
            </a:solidFill>
          </a:ln>
        </p:spPr>
        <p:txBody>
          <a:bodyPr wrap="square" rtlCol="0">
            <a:spAutoFit/>
          </a:bodyPr>
          <a:lstStyle/>
          <a:p>
            <a:pPr>
              <a:buClr>
                <a:srgbClr val="000000"/>
              </a:buClr>
            </a:pPr>
            <a:r>
              <a:rPr lang="en-US" sz="1400" kern="0" dirty="0">
                <a:solidFill>
                  <a:srgbClr val="000000"/>
                </a:solidFill>
                <a:latin typeface="Arial"/>
                <a:ea typeface="Lato" panose="020F0502020204030203" pitchFamily="34" charset="0"/>
                <a:cs typeface="Lato" panose="020F0502020204030203" pitchFamily="34" charset="0"/>
                <a:sym typeface="Arial"/>
              </a:rPr>
              <a:t>Associated finding → Lung Cancer</a:t>
            </a:r>
          </a:p>
          <a:p>
            <a:pPr>
              <a:buClr>
                <a:srgbClr val="000000"/>
              </a:buClr>
            </a:pPr>
            <a:r>
              <a:rPr lang="en-US" sz="1400" kern="0" dirty="0">
                <a:solidFill>
                  <a:srgbClr val="000000"/>
                </a:solidFill>
                <a:latin typeface="Arial"/>
                <a:ea typeface="Lato" panose="020F0502020204030203" pitchFamily="34" charset="0"/>
                <a:cs typeface="Lato" panose="020F0502020204030203" pitchFamily="34" charset="0"/>
                <a:sym typeface="Arial"/>
              </a:rPr>
              <a:t>Finding context → Suspected </a:t>
            </a:r>
          </a:p>
        </p:txBody>
      </p:sp>
      <p:sp>
        <p:nvSpPr>
          <p:cNvPr id="11" name="TextBox 10">
            <a:extLst>
              <a:ext uri="{FF2B5EF4-FFF2-40B4-BE49-F238E27FC236}">
                <a16:creationId xmlns:a16="http://schemas.microsoft.com/office/drawing/2014/main" id="{E71335BA-003C-F499-7FF5-9413D5F8A1A2}"/>
              </a:ext>
            </a:extLst>
          </p:cNvPr>
          <p:cNvSpPr txBox="1"/>
          <p:nvPr/>
        </p:nvSpPr>
        <p:spPr>
          <a:xfrm>
            <a:off x="7727528" y="3760120"/>
            <a:ext cx="3669761" cy="523084"/>
          </a:xfrm>
          <a:prstGeom prst="rect">
            <a:avLst/>
          </a:prstGeom>
          <a:noFill/>
          <a:ln w="19050">
            <a:solidFill>
              <a:schemeClr val="tx2"/>
            </a:solidFill>
          </a:ln>
        </p:spPr>
        <p:txBody>
          <a:bodyPr wrap="square">
            <a:spAutoFit/>
          </a:bodyPr>
          <a:lstStyle/>
          <a:p>
            <a:pPr>
              <a:buClr>
                <a:srgbClr val="000000"/>
              </a:buClr>
            </a:pPr>
            <a:r>
              <a:rPr lang="en-US" sz="1400" kern="0" dirty="0">
                <a:solidFill>
                  <a:srgbClr val="000000"/>
                </a:solidFill>
                <a:latin typeface="Arial"/>
                <a:ea typeface="Lato" panose="020F0502020204030203" pitchFamily="34" charset="0"/>
                <a:cs typeface="Lato" panose="020F0502020204030203" pitchFamily="34" charset="0"/>
                <a:sym typeface="Arial"/>
              </a:rPr>
              <a:t>Finding site → Lung</a:t>
            </a:r>
          </a:p>
          <a:p>
            <a:pPr>
              <a:buClr>
                <a:srgbClr val="000000"/>
              </a:buClr>
            </a:pPr>
            <a:r>
              <a:rPr lang="en-US" sz="1400" kern="0" dirty="0">
                <a:solidFill>
                  <a:srgbClr val="000000"/>
                </a:solidFill>
                <a:latin typeface="Arial"/>
                <a:ea typeface="Lato" panose="020F0502020204030203" pitchFamily="34" charset="0"/>
                <a:cs typeface="Lato" panose="020F0502020204030203" pitchFamily="34" charset="0"/>
                <a:sym typeface="Arial"/>
              </a:rPr>
              <a:t>Associated morphology → Cancer</a:t>
            </a:r>
          </a:p>
        </p:txBody>
      </p:sp>
      <p:sp>
        <p:nvSpPr>
          <p:cNvPr id="12" name="TextBox 11">
            <a:extLst>
              <a:ext uri="{FF2B5EF4-FFF2-40B4-BE49-F238E27FC236}">
                <a16:creationId xmlns:a16="http://schemas.microsoft.com/office/drawing/2014/main" id="{192D38C6-8C27-9443-E62B-6AFF02986541}"/>
              </a:ext>
            </a:extLst>
          </p:cNvPr>
          <p:cNvSpPr txBox="1"/>
          <p:nvPr/>
        </p:nvSpPr>
        <p:spPr>
          <a:xfrm>
            <a:off x="7644740" y="1910924"/>
            <a:ext cx="3752546" cy="307697"/>
          </a:xfrm>
          <a:prstGeom prst="rect">
            <a:avLst/>
          </a:prstGeom>
          <a:noFill/>
          <a:ln w="19050">
            <a:solidFill>
              <a:schemeClr val="tx2"/>
            </a:solidFill>
          </a:ln>
        </p:spPr>
        <p:txBody>
          <a:bodyPr wrap="square" rtlCol="0">
            <a:spAutoFit/>
          </a:bodyPr>
          <a:lstStyle/>
          <a:p>
            <a:pPr>
              <a:buClr>
                <a:srgbClr val="000000"/>
              </a:buClr>
            </a:pPr>
            <a:r>
              <a:rPr lang="en-US" sz="1400" kern="0" dirty="0">
                <a:solidFill>
                  <a:srgbClr val="000000"/>
                </a:solidFill>
                <a:latin typeface="Arial"/>
                <a:ea typeface="Lato" panose="020F0502020204030203" pitchFamily="34" charset="0"/>
                <a:cs typeface="Lato" panose="020F0502020204030203" pitchFamily="34" charset="0"/>
                <a:sym typeface="Arial"/>
              </a:rPr>
              <a:t>Suspected lung cancer</a:t>
            </a:r>
          </a:p>
        </p:txBody>
      </p:sp>
      <p:cxnSp>
        <p:nvCxnSpPr>
          <p:cNvPr id="17" name="Straight Arrow Connector 16">
            <a:extLst>
              <a:ext uri="{FF2B5EF4-FFF2-40B4-BE49-F238E27FC236}">
                <a16:creationId xmlns:a16="http://schemas.microsoft.com/office/drawing/2014/main" id="{96870754-621F-46D7-86B9-00176EB61FB3}"/>
              </a:ext>
            </a:extLst>
          </p:cNvPr>
          <p:cNvCxnSpPr>
            <a:cxnSpLocks/>
          </p:cNvCxnSpPr>
          <p:nvPr/>
        </p:nvCxnSpPr>
        <p:spPr>
          <a:xfrm>
            <a:off x="8966881" y="3332350"/>
            <a:ext cx="0" cy="449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1C227FB-AD43-4F0E-012F-B42A75AAC137}"/>
              </a:ext>
            </a:extLst>
          </p:cNvPr>
          <p:cNvCxnSpPr>
            <a:cxnSpLocks/>
          </p:cNvCxnSpPr>
          <p:nvPr/>
        </p:nvCxnSpPr>
        <p:spPr>
          <a:xfrm>
            <a:off x="8934986" y="2256213"/>
            <a:ext cx="0" cy="4049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6C2A79B-AF0A-ADA9-7C15-3848DCE75053}"/>
              </a:ext>
            </a:extLst>
          </p:cNvPr>
          <p:cNvCxnSpPr>
            <a:cxnSpLocks/>
          </p:cNvCxnSpPr>
          <p:nvPr/>
        </p:nvCxnSpPr>
        <p:spPr>
          <a:xfrm flipH="1">
            <a:off x="4651310" y="3091844"/>
            <a:ext cx="3007605" cy="133250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651E741-F04B-14B1-3F33-441DD0F4ED9D}"/>
              </a:ext>
            </a:extLst>
          </p:cNvPr>
          <p:cNvCxnSpPr>
            <a:cxnSpLocks/>
          </p:cNvCxnSpPr>
          <p:nvPr/>
        </p:nvCxnSpPr>
        <p:spPr>
          <a:xfrm flipH="1">
            <a:off x="4151139" y="3926412"/>
            <a:ext cx="3576389" cy="18204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56B4AA3-DA06-972E-5D2F-4A2BD5E97F8B}"/>
              </a:ext>
            </a:extLst>
          </p:cNvPr>
          <p:cNvCxnSpPr>
            <a:cxnSpLocks/>
          </p:cNvCxnSpPr>
          <p:nvPr/>
        </p:nvCxnSpPr>
        <p:spPr>
          <a:xfrm flipH="1" flipV="1">
            <a:off x="4275332" y="3777893"/>
            <a:ext cx="3452196" cy="3993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A546EA68-29A6-7BD6-A39B-97AC601C6F51}"/>
              </a:ext>
            </a:extLst>
          </p:cNvPr>
          <p:cNvGrpSpPr/>
          <p:nvPr/>
        </p:nvGrpSpPr>
        <p:grpSpPr>
          <a:xfrm>
            <a:off x="4151138" y="1590598"/>
            <a:ext cx="3493602" cy="504942"/>
            <a:chOff x="4150631" y="1348073"/>
            <a:chExt cx="3494512" cy="505074"/>
          </a:xfrm>
        </p:grpSpPr>
        <p:cxnSp>
          <p:nvCxnSpPr>
            <p:cNvPr id="28" name="Straight Arrow Connector 27">
              <a:extLst>
                <a:ext uri="{FF2B5EF4-FFF2-40B4-BE49-F238E27FC236}">
                  <a16:creationId xmlns:a16="http://schemas.microsoft.com/office/drawing/2014/main" id="{5BFA823D-5457-5612-F5B9-E0661C480BCC}"/>
                </a:ext>
              </a:extLst>
            </p:cNvPr>
            <p:cNvCxnSpPr>
              <a:cxnSpLocks/>
              <a:endCxn id="12" idx="1"/>
            </p:cNvCxnSpPr>
            <p:nvPr/>
          </p:nvCxnSpPr>
          <p:spPr>
            <a:xfrm flipV="1">
              <a:off x="4150631" y="1822370"/>
              <a:ext cx="3494512" cy="3077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47E366B-7D8A-ED93-2A15-9806F6ED8BAD}"/>
                </a:ext>
              </a:extLst>
            </p:cNvPr>
            <p:cNvSpPr txBox="1"/>
            <p:nvPr/>
          </p:nvSpPr>
          <p:spPr>
            <a:xfrm>
              <a:off x="5070648" y="1348073"/>
              <a:ext cx="829289" cy="307857"/>
            </a:xfrm>
            <a:prstGeom prst="rect">
              <a:avLst/>
            </a:prstGeom>
            <a:noFill/>
          </p:spPr>
          <p:txBody>
            <a:bodyPr wrap="none" rtlCol="0">
              <a:spAutoFit/>
            </a:bodyPr>
            <a:lstStyle/>
            <a:p>
              <a:pPr>
                <a:buClr>
                  <a:srgbClr val="000000"/>
                </a:buClr>
              </a:pPr>
              <a:r>
                <a:rPr lang="en-US" sz="1400" b="1" kern="0" dirty="0">
                  <a:solidFill>
                    <a:srgbClr val="000000"/>
                  </a:solidFill>
                  <a:latin typeface="Arial"/>
                  <a:ea typeface="Lato" panose="020F0502020204030203" pitchFamily="34" charset="0"/>
                  <a:cs typeface="Lato" panose="020F0502020204030203" pitchFamily="34" charset="0"/>
                  <a:sym typeface="Arial"/>
                </a:rPr>
                <a:t>Lookup</a:t>
              </a:r>
            </a:p>
          </p:txBody>
        </p:sp>
      </p:grpSp>
      <p:cxnSp>
        <p:nvCxnSpPr>
          <p:cNvPr id="47" name="Straight Arrow Connector 46">
            <a:extLst>
              <a:ext uri="{FF2B5EF4-FFF2-40B4-BE49-F238E27FC236}">
                <a16:creationId xmlns:a16="http://schemas.microsoft.com/office/drawing/2014/main" id="{1BE2B32E-5AF6-615F-DDE2-A85DA56E3E65}"/>
              </a:ext>
            </a:extLst>
          </p:cNvPr>
          <p:cNvCxnSpPr>
            <a:cxnSpLocks/>
          </p:cNvCxnSpPr>
          <p:nvPr/>
        </p:nvCxnSpPr>
        <p:spPr>
          <a:xfrm>
            <a:off x="2195511" y="2470743"/>
            <a:ext cx="1512383" cy="188002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F2734A7-412C-770F-177D-3420CF2C8518}"/>
              </a:ext>
            </a:extLst>
          </p:cNvPr>
          <p:cNvCxnSpPr>
            <a:cxnSpLocks/>
          </p:cNvCxnSpPr>
          <p:nvPr/>
        </p:nvCxnSpPr>
        <p:spPr>
          <a:xfrm>
            <a:off x="2292155" y="2556867"/>
            <a:ext cx="1403920" cy="146871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642C07E-1B31-6ACA-7418-59B27A3C4B64}"/>
              </a:ext>
            </a:extLst>
          </p:cNvPr>
          <p:cNvCxnSpPr>
            <a:cxnSpLocks/>
          </p:cNvCxnSpPr>
          <p:nvPr/>
        </p:nvCxnSpPr>
        <p:spPr>
          <a:xfrm>
            <a:off x="2195510" y="2470742"/>
            <a:ext cx="1653002" cy="131106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767B8278-D609-A19D-E136-DBACC3B174BE}"/>
              </a:ext>
            </a:extLst>
          </p:cNvPr>
          <p:cNvGrpSpPr/>
          <p:nvPr/>
        </p:nvGrpSpPr>
        <p:grpSpPr>
          <a:xfrm>
            <a:off x="3225655" y="4667070"/>
            <a:ext cx="7797831" cy="1958027"/>
            <a:chOff x="2431533" y="4425346"/>
            <a:chExt cx="7799862" cy="1958537"/>
          </a:xfrm>
        </p:grpSpPr>
        <p:sp>
          <p:nvSpPr>
            <p:cNvPr id="46" name="TextBox 45">
              <a:extLst>
                <a:ext uri="{FF2B5EF4-FFF2-40B4-BE49-F238E27FC236}">
                  <a16:creationId xmlns:a16="http://schemas.microsoft.com/office/drawing/2014/main" id="{5621BC54-D359-E98D-98C2-C443095B9F31}"/>
                </a:ext>
              </a:extLst>
            </p:cNvPr>
            <p:cNvSpPr txBox="1"/>
            <p:nvPr/>
          </p:nvSpPr>
          <p:spPr>
            <a:xfrm>
              <a:off x="2431533" y="4906555"/>
              <a:ext cx="7799862" cy="1477328"/>
            </a:xfrm>
            <a:prstGeom prst="rect">
              <a:avLst/>
            </a:prstGeom>
            <a:noFill/>
          </p:spPr>
          <p:txBody>
            <a:bodyPr wrap="square" rtlCol="0">
              <a:spAutoFit/>
            </a:bodyPr>
            <a:lstStyle/>
            <a:p>
              <a:pPr>
                <a:buClr>
                  <a:srgbClr val="000000"/>
                </a:buClr>
              </a:pPr>
              <a:r>
                <a:rPr lang="en-US" sz="1799" b="1" kern="0" dirty="0">
                  <a:solidFill>
                    <a:srgbClr val="000000"/>
                  </a:solidFill>
                  <a:latin typeface="Arial"/>
                  <a:ea typeface="Lato" panose="020F0502020204030203" pitchFamily="34" charset="0"/>
                  <a:cs typeface="Lato" panose="020F0502020204030203" pitchFamily="34" charset="0"/>
                  <a:sym typeface="Arial"/>
                </a:rPr>
                <a:t>Computable map of pre to post coordinated data</a:t>
              </a:r>
            </a:p>
            <a:p>
              <a:pPr>
                <a:buClr>
                  <a:srgbClr val="000000"/>
                </a:buClr>
              </a:pPr>
              <a:r>
                <a:rPr lang="en-US" sz="1799" kern="0" dirty="0">
                  <a:solidFill>
                    <a:srgbClr val="000000"/>
                  </a:solidFill>
                  <a:latin typeface="Arial"/>
                  <a:ea typeface="Lato" panose="020F0502020204030203" pitchFamily="34" charset="0"/>
                  <a:cs typeface="Lato" panose="020F0502020204030203" pitchFamily="34" charset="0"/>
                  <a:sym typeface="Arial"/>
                </a:rPr>
                <a:t>IF (Pre-</a:t>
              </a:r>
              <a:r>
                <a:rPr lang="en-US" sz="1799" kern="0" dirty="0" err="1">
                  <a:solidFill>
                    <a:srgbClr val="000000"/>
                  </a:solidFill>
                  <a:latin typeface="Arial"/>
                  <a:ea typeface="Lato" panose="020F0502020204030203" pitchFamily="34" charset="0"/>
                  <a:cs typeface="Lato" panose="020F0502020204030203" pitchFamily="34" charset="0"/>
                  <a:sym typeface="Arial"/>
                </a:rPr>
                <a:t>coordinated_disease_model.Disease</a:t>
              </a:r>
              <a:r>
                <a:rPr lang="en-US" sz="1799" kern="0" dirty="0">
                  <a:solidFill>
                    <a:srgbClr val="000000"/>
                  </a:solidFill>
                  <a:latin typeface="Arial"/>
                  <a:ea typeface="Lato" panose="020F0502020204030203" pitchFamily="34" charset="0"/>
                  <a:cs typeface="Lato" panose="020F0502020204030203" pitchFamily="34" charset="0"/>
                  <a:sym typeface="Arial"/>
                </a:rPr>
                <a:t> == 162573006) THEN {</a:t>
              </a:r>
            </a:p>
            <a:p>
              <a:pPr>
                <a:buClr>
                  <a:srgbClr val="000000"/>
                </a:buClr>
              </a:pPr>
              <a:r>
                <a:rPr lang="en-US" sz="1799" kern="0" dirty="0">
                  <a:solidFill>
                    <a:srgbClr val="000000"/>
                  </a:solidFill>
                  <a:latin typeface="Arial"/>
                  <a:ea typeface="Lato" panose="020F0502020204030203" pitchFamily="34" charset="0"/>
                  <a:cs typeface="Lato" panose="020F0502020204030203" pitchFamily="34" charset="0"/>
                  <a:sym typeface="Arial"/>
                </a:rPr>
                <a:t>	Post-</a:t>
              </a:r>
              <a:r>
                <a:rPr lang="en-US" sz="1799" kern="0" dirty="0" err="1">
                  <a:solidFill>
                    <a:srgbClr val="000000"/>
                  </a:solidFill>
                  <a:latin typeface="Arial"/>
                  <a:ea typeface="Lato" panose="020F0502020204030203" pitchFamily="34" charset="0"/>
                  <a:cs typeface="Lato" panose="020F0502020204030203" pitchFamily="34" charset="0"/>
                  <a:sym typeface="Arial"/>
                </a:rPr>
                <a:t>coordinated_disease_model.Disease</a:t>
              </a:r>
              <a:r>
                <a:rPr lang="en-US" sz="1799" kern="0" dirty="0">
                  <a:solidFill>
                    <a:srgbClr val="000000"/>
                  </a:solidFill>
                  <a:latin typeface="Arial"/>
                  <a:ea typeface="Lato" panose="020F0502020204030203" pitchFamily="34" charset="0"/>
                  <a:cs typeface="Lato" panose="020F0502020204030203" pitchFamily="34" charset="0"/>
                  <a:sym typeface="Arial"/>
                </a:rPr>
                <a:t> = </a:t>
              </a:r>
              <a:r>
                <a:rPr lang="en-US" sz="1799" dirty="0">
                  <a:solidFill>
                    <a:srgbClr val="333333"/>
                  </a:solidFill>
                  <a:latin typeface="Arial"/>
                  <a:ea typeface="Lato" panose="020F0502020204030203" pitchFamily="34" charset="0"/>
                  <a:cs typeface="Lato" panose="020F0502020204030203" pitchFamily="34" charset="0"/>
                  <a:sym typeface="Arial"/>
                </a:rPr>
                <a:t>363346000;</a:t>
              </a:r>
            </a:p>
            <a:p>
              <a:pPr>
                <a:buClr>
                  <a:srgbClr val="000000"/>
                </a:buClr>
              </a:pPr>
              <a:r>
                <a:rPr lang="en-US" sz="1799" kern="0" dirty="0">
                  <a:solidFill>
                    <a:srgbClr val="000000"/>
                  </a:solidFill>
                  <a:latin typeface="Arial"/>
                  <a:ea typeface="Lato" panose="020F0502020204030203" pitchFamily="34" charset="0"/>
                  <a:cs typeface="Lato" panose="020F0502020204030203" pitchFamily="34" charset="0"/>
                  <a:sym typeface="Arial"/>
                </a:rPr>
                <a:t>	Post-</a:t>
              </a:r>
              <a:r>
                <a:rPr lang="en-US" sz="1799" kern="0" dirty="0" err="1">
                  <a:solidFill>
                    <a:srgbClr val="000000"/>
                  </a:solidFill>
                  <a:latin typeface="Arial"/>
                  <a:ea typeface="Lato" panose="020F0502020204030203" pitchFamily="34" charset="0"/>
                  <a:cs typeface="Lato" panose="020F0502020204030203" pitchFamily="34" charset="0"/>
                  <a:sym typeface="Arial"/>
                </a:rPr>
                <a:t>coordinated_disease_model.Location</a:t>
              </a:r>
              <a:r>
                <a:rPr lang="en-US" sz="1799" kern="0" dirty="0">
                  <a:solidFill>
                    <a:srgbClr val="000000"/>
                  </a:solidFill>
                  <a:latin typeface="Arial"/>
                  <a:ea typeface="Lato" panose="020F0502020204030203" pitchFamily="34" charset="0"/>
                  <a:cs typeface="Lato" panose="020F0502020204030203" pitchFamily="34" charset="0"/>
                  <a:sym typeface="Arial"/>
                </a:rPr>
                <a:t> = </a:t>
              </a:r>
              <a:r>
                <a:rPr lang="en-US" sz="1799" dirty="0">
                  <a:solidFill>
                    <a:srgbClr val="333333"/>
                  </a:solidFill>
                  <a:latin typeface="Arial"/>
                  <a:ea typeface="Lato" panose="020F0502020204030203" pitchFamily="34" charset="0"/>
                  <a:cs typeface="Lato" panose="020F0502020204030203" pitchFamily="34" charset="0"/>
                  <a:sym typeface="Arial"/>
                </a:rPr>
                <a:t>39607008;</a:t>
              </a:r>
            </a:p>
            <a:p>
              <a:pPr>
                <a:buClr>
                  <a:srgbClr val="000000"/>
                </a:buClr>
              </a:pPr>
              <a:r>
                <a:rPr lang="en-US" sz="1799" kern="0" dirty="0">
                  <a:solidFill>
                    <a:srgbClr val="000000"/>
                  </a:solidFill>
                  <a:latin typeface="Arial"/>
                  <a:ea typeface="Lato" panose="020F0502020204030203" pitchFamily="34" charset="0"/>
                  <a:cs typeface="Lato" panose="020F0502020204030203" pitchFamily="34" charset="0"/>
                  <a:sym typeface="Arial"/>
                </a:rPr>
                <a:t>	Post-</a:t>
              </a:r>
              <a:r>
                <a:rPr lang="en-US" sz="1799" kern="0" dirty="0" err="1">
                  <a:solidFill>
                    <a:srgbClr val="000000"/>
                  </a:solidFill>
                  <a:latin typeface="Arial"/>
                  <a:ea typeface="Lato" panose="020F0502020204030203" pitchFamily="34" charset="0"/>
                  <a:cs typeface="Lato" panose="020F0502020204030203" pitchFamily="34" charset="0"/>
                  <a:sym typeface="Arial"/>
                </a:rPr>
                <a:t>coordinated_disease_model.Context</a:t>
              </a:r>
              <a:r>
                <a:rPr lang="en-US" sz="1799" kern="0" dirty="0">
                  <a:solidFill>
                    <a:srgbClr val="000000"/>
                  </a:solidFill>
                  <a:latin typeface="Arial"/>
                  <a:ea typeface="Lato" panose="020F0502020204030203" pitchFamily="34" charset="0"/>
                  <a:cs typeface="Lato" panose="020F0502020204030203" pitchFamily="34" charset="0"/>
                  <a:sym typeface="Arial"/>
                </a:rPr>
                <a:t> = </a:t>
              </a:r>
              <a:r>
                <a:rPr lang="en-US" sz="1799" kern="0" dirty="0">
                  <a:solidFill>
                    <a:srgbClr val="333333"/>
                  </a:solidFill>
                  <a:latin typeface="Arial"/>
                  <a:ea typeface="Lato" panose="020F0502020204030203" pitchFamily="34" charset="0"/>
                  <a:cs typeface="Lato" panose="020F0502020204030203" pitchFamily="34" charset="0"/>
                  <a:sym typeface="Arial"/>
                </a:rPr>
                <a:t>415684004</a:t>
              </a:r>
              <a:r>
                <a:rPr lang="en-US" sz="1799" dirty="0">
                  <a:solidFill>
                    <a:srgbClr val="333333"/>
                  </a:solidFill>
                  <a:latin typeface="Arial"/>
                  <a:ea typeface="Lato" panose="020F0502020204030203" pitchFamily="34" charset="0"/>
                  <a:cs typeface="Lato" panose="020F0502020204030203" pitchFamily="34" charset="0"/>
                  <a:sym typeface="Arial"/>
                </a:rPr>
                <a:t>;}</a:t>
              </a:r>
            </a:p>
          </p:txBody>
        </p:sp>
        <p:cxnSp>
          <p:nvCxnSpPr>
            <p:cNvPr id="64" name="Straight Arrow Connector 63">
              <a:extLst>
                <a:ext uri="{FF2B5EF4-FFF2-40B4-BE49-F238E27FC236}">
                  <a16:creationId xmlns:a16="http://schemas.microsoft.com/office/drawing/2014/main" id="{2BF8190A-A573-A466-69F3-B573D5591693}"/>
                </a:ext>
              </a:extLst>
            </p:cNvPr>
            <p:cNvCxnSpPr>
              <a:cxnSpLocks/>
            </p:cNvCxnSpPr>
            <p:nvPr/>
          </p:nvCxnSpPr>
          <p:spPr>
            <a:xfrm>
              <a:off x="3409627" y="4425345"/>
              <a:ext cx="535136" cy="572672"/>
            </a:xfrm>
            <a:prstGeom prst="straightConnector1">
              <a:avLst/>
            </a:prstGeom>
            <a:ln w="825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553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ppt_x</p:attrName>
                                        </p:attrNameLst>
                                      </p:cBhvr>
                                      <p:tavLst>
                                        <p:tav tm="0">
                                          <p:val>
                                            <p:strVal val="#ppt_x-#ppt_w/2"/>
                                          </p:val>
                                        </p:tav>
                                        <p:tav tm="100000">
                                          <p:val>
                                            <p:strVal val="#ppt_x"/>
                                          </p:val>
                                        </p:tav>
                                      </p:tavLst>
                                    </p:anim>
                                    <p:anim calcmode="lin" valueType="num">
                                      <p:cBhvr>
                                        <p:cTn id="8" dur="500" fill="hold"/>
                                        <p:tgtEl>
                                          <p:spTgt spid="68"/>
                                        </p:tgtEl>
                                        <p:attrNameLst>
                                          <p:attrName>ppt_y</p:attrName>
                                        </p:attrNameLst>
                                      </p:cBhvr>
                                      <p:tavLst>
                                        <p:tav tm="0">
                                          <p:val>
                                            <p:strVal val="#ppt_y"/>
                                          </p:val>
                                        </p:tav>
                                        <p:tav tm="100000">
                                          <p:val>
                                            <p:strVal val="#ppt_y"/>
                                          </p:val>
                                        </p:tav>
                                      </p:tavLst>
                                    </p:anim>
                                    <p:anim calcmode="lin" valueType="num">
                                      <p:cBhvr>
                                        <p:cTn id="9" dur="500" fill="hold"/>
                                        <p:tgtEl>
                                          <p:spTgt spid="68"/>
                                        </p:tgtEl>
                                        <p:attrNameLst>
                                          <p:attrName>ppt_w</p:attrName>
                                        </p:attrNameLst>
                                      </p:cBhvr>
                                      <p:tavLst>
                                        <p:tav tm="0">
                                          <p:val>
                                            <p:fltVal val="0"/>
                                          </p:val>
                                        </p:tav>
                                        <p:tav tm="100000">
                                          <p:val>
                                            <p:strVal val="#ppt_w"/>
                                          </p:val>
                                        </p:tav>
                                      </p:tavLst>
                                    </p:anim>
                                    <p:anim calcmode="lin" valueType="num">
                                      <p:cBhvr>
                                        <p:cTn id="10" dur="500" fill="hold"/>
                                        <p:tgtEl>
                                          <p:spTgt spid="68"/>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ppt_x</p:attrName>
                                        </p:attrNameLst>
                                      </p:cBhvr>
                                      <p:tavLst>
                                        <p:tav tm="0">
                                          <p:val>
                                            <p:strVal val="#ppt_x+#ppt_w/2"/>
                                          </p:val>
                                        </p:tav>
                                        <p:tav tm="100000">
                                          <p:val>
                                            <p:strVal val="#ppt_x"/>
                                          </p:val>
                                        </p:tav>
                                      </p:tavLst>
                                    </p:anim>
                                    <p:anim calcmode="lin" valueType="num">
                                      <p:cBhvr>
                                        <p:cTn id="16" dur="500" fill="hold"/>
                                        <p:tgtEl>
                                          <p:spTgt spid="34"/>
                                        </p:tgtEl>
                                        <p:attrNameLst>
                                          <p:attrName>ppt_y</p:attrName>
                                        </p:attrNameLst>
                                      </p:cBhvr>
                                      <p:tavLst>
                                        <p:tav tm="0">
                                          <p:val>
                                            <p:strVal val="#ppt_y"/>
                                          </p:val>
                                        </p:tav>
                                        <p:tav tm="100000">
                                          <p:val>
                                            <p:strVal val="#ppt_y"/>
                                          </p:val>
                                        </p:tav>
                                      </p:tavLst>
                                    </p:anim>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ppt_x</p:attrName>
                                        </p:attrNameLst>
                                      </p:cBhvr>
                                      <p:tavLst>
                                        <p:tav tm="0">
                                          <p:val>
                                            <p:strVal val="#ppt_x+#ppt_w/2"/>
                                          </p:val>
                                        </p:tav>
                                        <p:tav tm="100000">
                                          <p:val>
                                            <p:strVal val="#ppt_x"/>
                                          </p:val>
                                        </p:tav>
                                      </p:tavLst>
                                    </p:anim>
                                    <p:anim calcmode="lin" valueType="num">
                                      <p:cBhvr>
                                        <p:cTn id="24" dur="500" fill="hold"/>
                                        <p:tgtEl>
                                          <p:spTgt spid="40"/>
                                        </p:tgtEl>
                                        <p:attrNameLst>
                                          <p:attrName>ppt_y</p:attrName>
                                        </p:attrNameLst>
                                      </p:cBhvr>
                                      <p:tavLst>
                                        <p:tav tm="0">
                                          <p:val>
                                            <p:strVal val="#ppt_y"/>
                                          </p:val>
                                        </p:tav>
                                        <p:tav tm="100000">
                                          <p:val>
                                            <p:strVal val="#ppt_y"/>
                                          </p:val>
                                        </p:tav>
                                      </p:tavLst>
                                    </p:anim>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ppt_x</p:attrName>
                                        </p:attrNameLst>
                                      </p:cBhvr>
                                      <p:tavLst>
                                        <p:tav tm="0">
                                          <p:val>
                                            <p:strVal val="#ppt_x+#ppt_w/2"/>
                                          </p:val>
                                        </p:tav>
                                        <p:tav tm="100000">
                                          <p:val>
                                            <p:strVal val="#ppt_x"/>
                                          </p:val>
                                        </p:tav>
                                      </p:tavLst>
                                    </p:anim>
                                    <p:anim calcmode="lin" valueType="num">
                                      <p:cBhvr>
                                        <p:cTn id="32" dur="500" fill="hold"/>
                                        <p:tgtEl>
                                          <p:spTgt spid="43"/>
                                        </p:tgtEl>
                                        <p:attrNameLst>
                                          <p:attrName>ppt_y</p:attrName>
                                        </p:attrNameLst>
                                      </p:cBhvr>
                                      <p:tavLst>
                                        <p:tav tm="0">
                                          <p:val>
                                            <p:strVal val="#ppt_y"/>
                                          </p:val>
                                        </p:tav>
                                        <p:tav tm="100000">
                                          <p:val>
                                            <p:strVal val="#ppt_y"/>
                                          </p:val>
                                        </p:tav>
                                      </p:tavLst>
                                    </p:anim>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ppt_x</p:attrName>
                                        </p:attrNameLst>
                                      </p:cBhvr>
                                      <p:tavLst>
                                        <p:tav tm="0">
                                          <p:val>
                                            <p:strVal val="#ppt_x"/>
                                          </p:val>
                                        </p:tav>
                                        <p:tav tm="100000">
                                          <p:val>
                                            <p:strVal val="#ppt_x"/>
                                          </p:val>
                                        </p:tav>
                                      </p:tavLst>
                                    </p:anim>
                                    <p:anim calcmode="lin" valueType="num">
                                      <p:cBhvr>
                                        <p:cTn id="40" dur="500" fill="hold"/>
                                        <p:tgtEl>
                                          <p:spTgt spid="52"/>
                                        </p:tgtEl>
                                        <p:attrNameLst>
                                          <p:attrName>ppt_y</p:attrName>
                                        </p:attrNameLst>
                                      </p:cBhvr>
                                      <p:tavLst>
                                        <p:tav tm="0">
                                          <p:val>
                                            <p:strVal val="#ppt_y-#ppt_h/2"/>
                                          </p:val>
                                        </p:tav>
                                        <p:tav tm="100000">
                                          <p:val>
                                            <p:strVal val="#ppt_y"/>
                                          </p:val>
                                        </p:tav>
                                      </p:tavLst>
                                    </p:anim>
                                    <p:anim calcmode="lin" valueType="num">
                                      <p:cBhvr>
                                        <p:cTn id="41" dur="500" fill="hold"/>
                                        <p:tgtEl>
                                          <p:spTgt spid="52"/>
                                        </p:tgtEl>
                                        <p:attrNameLst>
                                          <p:attrName>ppt_w</p:attrName>
                                        </p:attrNameLst>
                                      </p:cBhvr>
                                      <p:tavLst>
                                        <p:tav tm="0">
                                          <p:val>
                                            <p:strVal val="#ppt_w"/>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ppt_x</p:attrName>
                                        </p:attrNameLst>
                                      </p:cBhvr>
                                      <p:tavLst>
                                        <p:tav tm="0">
                                          <p:val>
                                            <p:strVal val="#ppt_x"/>
                                          </p:val>
                                        </p:tav>
                                        <p:tav tm="100000">
                                          <p:val>
                                            <p:strVal val="#ppt_x"/>
                                          </p:val>
                                        </p:tav>
                                      </p:tavLst>
                                    </p:anim>
                                    <p:anim calcmode="lin" valueType="num">
                                      <p:cBhvr>
                                        <p:cTn id="48" dur="500" fill="hold"/>
                                        <p:tgtEl>
                                          <p:spTgt spid="51"/>
                                        </p:tgtEl>
                                        <p:attrNameLst>
                                          <p:attrName>ppt_y</p:attrName>
                                        </p:attrNameLst>
                                      </p:cBhvr>
                                      <p:tavLst>
                                        <p:tav tm="0">
                                          <p:val>
                                            <p:strVal val="#ppt_y-#ppt_h/2"/>
                                          </p:val>
                                        </p:tav>
                                        <p:tav tm="100000">
                                          <p:val>
                                            <p:strVal val="#ppt_y"/>
                                          </p:val>
                                        </p:tav>
                                      </p:tavLst>
                                    </p:anim>
                                    <p:anim calcmode="lin" valueType="num">
                                      <p:cBhvr>
                                        <p:cTn id="49" dur="500" fill="hold"/>
                                        <p:tgtEl>
                                          <p:spTgt spid="51"/>
                                        </p:tgtEl>
                                        <p:attrNameLst>
                                          <p:attrName>ppt_w</p:attrName>
                                        </p:attrNameLst>
                                      </p:cBhvr>
                                      <p:tavLst>
                                        <p:tav tm="0">
                                          <p:val>
                                            <p:strVal val="#ppt_w"/>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 fill="hold" nodeType="click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ppt_x</p:attrName>
                                        </p:attrNameLst>
                                      </p:cBhvr>
                                      <p:tavLst>
                                        <p:tav tm="0">
                                          <p:val>
                                            <p:strVal val="#ppt_x"/>
                                          </p:val>
                                        </p:tav>
                                        <p:tav tm="100000">
                                          <p:val>
                                            <p:strVal val="#ppt_x"/>
                                          </p:val>
                                        </p:tav>
                                      </p:tavLst>
                                    </p:anim>
                                    <p:anim calcmode="lin" valueType="num">
                                      <p:cBhvr>
                                        <p:cTn id="56" dur="500" fill="hold"/>
                                        <p:tgtEl>
                                          <p:spTgt spid="47"/>
                                        </p:tgtEl>
                                        <p:attrNameLst>
                                          <p:attrName>ppt_y</p:attrName>
                                        </p:attrNameLst>
                                      </p:cBhvr>
                                      <p:tavLst>
                                        <p:tav tm="0">
                                          <p:val>
                                            <p:strVal val="#ppt_y-#ppt_h/2"/>
                                          </p:val>
                                        </p:tav>
                                        <p:tav tm="100000">
                                          <p:val>
                                            <p:strVal val="#ppt_y"/>
                                          </p:val>
                                        </p:tav>
                                      </p:tavLst>
                                    </p:anim>
                                    <p:anim calcmode="lin" valueType="num">
                                      <p:cBhvr>
                                        <p:cTn id="57" dur="500" fill="hold"/>
                                        <p:tgtEl>
                                          <p:spTgt spid="47"/>
                                        </p:tgtEl>
                                        <p:attrNameLst>
                                          <p:attrName>ppt_w</p:attrName>
                                        </p:attrNameLst>
                                      </p:cBhvr>
                                      <p:tavLst>
                                        <p:tav tm="0">
                                          <p:val>
                                            <p:strVal val="#ppt_w"/>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1" fill="hold" nodeType="click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ppt_x</p:attrName>
                                        </p:attrNameLst>
                                      </p:cBhvr>
                                      <p:tavLst>
                                        <p:tav tm="0">
                                          <p:val>
                                            <p:strVal val="#ppt_x"/>
                                          </p:val>
                                        </p:tav>
                                        <p:tav tm="100000">
                                          <p:val>
                                            <p:strVal val="#ppt_x"/>
                                          </p:val>
                                        </p:tav>
                                      </p:tavLst>
                                    </p:anim>
                                    <p:anim calcmode="lin" valueType="num">
                                      <p:cBhvr>
                                        <p:cTn id="64" dur="500" fill="hold"/>
                                        <p:tgtEl>
                                          <p:spTgt spid="69"/>
                                        </p:tgtEl>
                                        <p:attrNameLst>
                                          <p:attrName>ppt_y</p:attrName>
                                        </p:attrNameLst>
                                      </p:cBhvr>
                                      <p:tavLst>
                                        <p:tav tm="0">
                                          <p:val>
                                            <p:strVal val="#ppt_y-#ppt_h/2"/>
                                          </p:val>
                                        </p:tav>
                                        <p:tav tm="100000">
                                          <p:val>
                                            <p:strVal val="#ppt_y"/>
                                          </p:val>
                                        </p:tav>
                                      </p:tavLst>
                                    </p:anim>
                                    <p:anim calcmode="lin" valueType="num">
                                      <p:cBhvr>
                                        <p:cTn id="65" dur="500" fill="hold"/>
                                        <p:tgtEl>
                                          <p:spTgt spid="69"/>
                                        </p:tgtEl>
                                        <p:attrNameLst>
                                          <p:attrName>ppt_w</p:attrName>
                                        </p:attrNameLst>
                                      </p:cBhvr>
                                      <p:tavLst>
                                        <p:tav tm="0">
                                          <p:val>
                                            <p:strVal val="#ppt_w"/>
                                          </p:val>
                                        </p:tav>
                                        <p:tav tm="100000">
                                          <p:val>
                                            <p:strVal val="#ppt_w"/>
                                          </p:val>
                                        </p:tav>
                                      </p:tavLst>
                                    </p:anim>
                                    <p:anim calcmode="lin" valueType="num">
                                      <p:cBhvr>
                                        <p:cTn id="66" dur="500" fill="hold"/>
                                        <p:tgtEl>
                                          <p:spTgt spid="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AA8B-FCA1-88AE-AD1A-5831513FD839}"/>
              </a:ext>
            </a:extLst>
          </p:cNvPr>
          <p:cNvSpPr>
            <a:spLocks noGrp="1"/>
          </p:cNvSpPr>
          <p:nvPr>
            <p:ph type="title"/>
          </p:nvPr>
        </p:nvSpPr>
        <p:spPr/>
        <p:txBody>
          <a:bodyPr/>
          <a:lstStyle/>
          <a:p>
            <a:r>
              <a:rPr lang="en-US" dirty="0"/>
              <a:t>Concept Models and Information Models</a:t>
            </a:r>
          </a:p>
        </p:txBody>
      </p:sp>
      <p:sp>
        <p:nvSpPr>
          <p:cNvPr id="3" name="Text Placeholder 2">
            <a:extLst>
              <a:ext uri="{FF2B5EF4-FFF2-40B4-BE49-F238E27FC236}">
                <a16:creationId xmlns:a16="http://schemas.microsoft.com/office/drawing/2014/main" id="{D3413EB4-D49F-4EBA-2628-7E0780B47C0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0797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7BC63-DB76-7C06-D924-01B07C8AF97C}"/>
              </a:ext>
            </a:extLst>
          </p:cNvPr>
          <p:cNvSpPr>
            <a:spLocks noGrp="1"/>
          </p:cNvSpPr>
          <p:nvPr>
            <p:ph type="title"/>
          </p:nvPr>
        </p:nvSpPr>
        <p:spPr/>
        <p:txBody>
          <a:bodyPr>
            <a:normAutofit/>
          </a:bodyPr>
          <a:lstStyle/>
          <a:p>
            <a:r>
              <a:rPr lang="en-US" sz="3999" dirty="0" err="1"/>
              <a:t>Isosemantic</a:t>
            </a:r>
            <a:r>
              <a:rPr lang="en-US" sz="3999" dirty="0"/>
              <a:t> map knowledgebase</a:t>
            </a:r>
          </a:p>
        </p:txBody>
      </p:sp>
      <p:graphicFrame>
        <p:nvGraphicFramePr>
          <p:cNvPr id="4" name="Table 3">
            <a:extLst>
              <a:ext uri="{FF2B5EF4-FFF2-40B4-BE49-F238E27FC236}">
                <a16:creationId xmlns:a16="http://schemas.microsoft.com/office/drawing/2014/main" id="{3B320A06-1427-E056-1F8B-09CFCCD21733}"/>
              </a:ext>
            </a:extLst>
          </p:cNvPr>
          <p:cNvGraphicFramePr>
            <a:graphicFrameLocks noGrp="1"/>
          </p:cNvGraphicFramePr>
          <p:nvPr/>
        </p:nvGraphicFramePr>
        <p:xfrm>
          <a:off x="1366063" y="1916802"/>
          <a:ext cx="8194883" cy="3823822"/>
        </p:xfrm>
        <a:graphic>
          <a:graphicData uri="http://schemas.openxmlformats.org/drawingml/2006/table">
            <a:tbl>
              <a:tblPr>
                <a:tableStyleId>{5C22544A-7EE6-4342-B048-85BDC9FD1C3A}</a:tableStyleId>
              </a:tblPr>
              <a:tblGrid>
                <a:gridCol w="2295349">
                  <a:extLst>
                    <a:ext uri="{9D8B030D-6E8A-4147-A177-3AD203B41FA5}">
                      <a16:colId xmlns:a16="http://schemas.microsoft.com/office/drawing/2014/main" val="3756538904"/>
                    </a:ext>
                  </a:extLst>
                </a:gridCol>
                <a:gridCol w="1403133">
                  <a:extLst>
                    <a:ext uri="{9D8B030D-6E8A-4147-A177-3AD203B41FA5}">
                      <a16:colId xmlns:a16="http://schemas.microsoft.com/office/drawing/2014/main" val="1117508460"/>
                    </a:ext>
                  </a:extLst>
                </a:gridCol>
                <a:gridCol w="2381073">
                  <a:extLst>
                    <a:ext uri="{9D8B030D-6E8A-4147-A177-3AD203B41FA5}">
                      <a16:colId xmlns:a16="http://schemas.microsoft.com/office/drawing/2014/main" val="1198877921"/>
                    </a:ext>
                  </a:extLst>
                </a:gridCol>
                <a:gridCol w="2115328">
                  <a:extLst>
                    <a:ext uri="{9D8B030D-6E8A-4147-A177-3AD203B41FA5}">
                      <a16:colId xmlns:a16="http://schemas.microsoft.com/office/drawing/2014/main" val="1249272815"/>
                    </a:ext>
                  </a:extLst>
                </a:gridCol>
              </a:tblGrid>
              <a:tr h="756305">
                <a:tc rowSpan="3">
                  <a:txBody>
                    <a:bodyPr/>
                    <a:lstStyle/>
                    <a:p>
                      <a:pPr algn="l" fontAlgn="ctr"/>
                      <a:r>
                        <a:rPr lang="en-US" sz="1800" u="none" strike="noStrike" dirty="0">
                          <a:effectLst/>
                        </a:rPr>
                        <a:t>code: Suspected Lung</a:t>
                      </a:r>
                    </a:p>
                    <a:p>
                      <a:pPr algn="l" fontAlgn="ctr"/>
                      <a:r>
                        <a:rPr lang="en-US" sz="1800" u="none" strike="noStrike" dirty="0">
                          <a:effectLst/>
                        </a:rPr>
                        <a:t>          Cancer</a:t>
                      </a:r>
                      <a:endParaRPr lang="en-US" sz="1800" b="0" i="0" u="none" strike="noStrike" dirty="0">
                        <a:solidFill>
                          <a:srgbClr val="000000"/>
                        </a:solidFill>
                        <a:effectLst/>
                        <a:latin typeface="Calibri" panose="020F0502020204030204" pitchFamily="34" charset="0"/>
                      </a:endParaRPr>
                    </a:p>
                  </a:txBody>
                  <a:tcPr marL="7631" marR="7631" marT="76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fontAlgn="ctr"/>
                      <a:r>
                        <a:rPr lang="en-US" sz="1800" dirty="0">
                          <a:latin typeface="Avenir Next"/>
                        </a:rPr>
                        <a:t>162573006</a:t>
                      </a:r>
                    </a:p>
                    <a:p>
                      <a:pPr algn="ctr" fontAlgn="ctr"/>
                      <a:r>
                        <a:rPr lang="en-US" sz="1800" b="0" i="0" u="none" strike="noStrike" dirty="0">
                          <a:solidFill>
                            <a:srgbClr val="000000"/>
                          </a:solidFill>
                          <a:effectLst/>
                          <a:latin typeface="Avenir Next"/>
                        </a:rPr>
                        <a:t>(SCT)</a:t>
                      </a:r>
                      <a:endParaRPr lang="en-US" sz="1800" b="0" i="0" u="none" strike="noStrike" dirty="0">
                        <a:solidFill>
                          <a:srgbClr val="000000"/>
                        </a:solidFill>
                        <a:effectLst/>
                        <a:latin typeface="Calibri" panose="020F0502020204030204" pitchFamily="34" charset="0"/>
                      </a:endParaRPr>
                    </a:p>
                  </a:txBody>
                  <a:tcPr marL="7631" marR="7631" marT="76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highlight>
                            <a:srgbClr val="C6E0B4"/>
                          </a:highlight>
                          <a:latin typeface="Calibri" panose="020F0502020204030204" pitchFamily="34" charset="0"/>
                        </a:rPr>
                        <a:t>Cancer</a:t>
                      </a: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4318" rtl="0" eaLnBrk="1" fontAlgn="auto" latinLnBrk="0" hangingPunct="1">
                        <a:lnSpc>
                          <a:spcPct val="100000"/>
                        </a:lnSpc>
                        <a:spcBef>
                          <a:spcPts val="600"/>
                        </a:spcBef>
                        <a:spcAft>
                          <a:spcPts val="0"/>
                        </a:spcAft>
                        <a:buClr>
                          <a:srgbClr val="2F3541"/>
                        </a:buClr>
                        <a:buSzTx/>
                        <a:buFont typeface="Arial" panose="020B0604020202020204" pitchFamily="34" charset="0"/>
                        <a:buNone/>
                        <a:tabLst/>
                        <a:defRPr/>
                      </a:pPr>
                      <a:r>
                        <a:rPr kumimoji="0" lang="en-US" sz="1600" b="0" i="0" u="none" strike="noStrike" kern="1200" cap="none" spc="0" normalizeH="0" baseline="0" noProof="0" dirty="0">
                          <a:ln>
                            <a:noFill/>
                          </a:ln>
                          <a:solidFill>
                            <a:srgbClr val="333333"/>
                          </a:solidFill>
                          <a:effectLst/>
                          <a:uLnTx/>
                          <a:uFillTx/>
                          <a:latin typeface="Avenir Next"/>
                        </a:rPr>
                        <a:t>363346000 (SCT)</a:t>
                      </a:r>
                      <a:endParaRPr kumimoji="0" lang="en-US" sz="1600" b="0" i="0" u="none" strike="noStrike" kern="1200" cap="none" spc="0" normalizeH="0" baseline="0" noProof="0" dirty="0">
                        <a:ln>
                          <a:noFill/>
                        </a:ln>
                        <a:solidFill>
                          <a:srgbClr val="333333"/>
                        </a:solidFill>
                        <a:effectLst/>
                        <a:highlight>
                          <a:srgbClr val="FFFF00"/>
                        </a:highlight>
                        <a:uLnTx/>
                        <a:uFillTx/>
                        <a:latin typeface="Avenir Next"/>
                      </a:endParaRP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5303653"/>
                  </a:ext>
                </a:extLst>
              </a:tr>
              <a:tr h="383341">
                <a:tc vMerge="1">
                  <a:txBody>
                    <a:bodyPr/>
                    <a:lstStyle/>
                    <a:p>
                      <a:endParaRPr lang="en-US"/>
                    </a:p>
                  </a:txBody>
                  <a:tcPr/>
                </a:tc>
                <a:tc vMerge="1">
                  <a:txBody>
                    <a:bodyPr/>
                    <a:lstStyle/>
                    <a:p>
                      <a:endParaRPr lang="en-US"/>
                    </a:p>
                  </a:txBody>
                  <a:tcPr/>
                </a:tc>
                <a:tc>
                  <a:txBody>
                    <a:bodyPr/>
                    <a:lstStyle/>
                    <a:p>
                      <a:pPr algn="l" fontAlgn="b"/>
                      <a:r>
                        <a:rPr lang="en-US" sz="1800" u="none" strike="noStrike" dirty="0">
                          <a:effectLst/>
                          <a:highlight>
                            <a:srgbClr val="00FFFF"/>
                          </a:highlight>
                        </a:rPr>
                        <a:t>Lung</a:t>
                      </a:r>
                      <a:endParaRPr lang="en-US" sz="1800" b="0" i="0" u="none" strike="noStrike" dirty="0">
                        <a:solidFill>
                          <a:srgbClr val="000000"/>
                        </a:solidFill>
                        <a:effectLst/>
                        <a:highlight>
                          <a:srgbClr val="00FFFF"/>
                        </a:highlight>
                        <a:latin typeface="Calibri" panose="020F0502020204030204" pitchFamily="34" charset="0"/>
                      </a:endParaRP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kumimoji="0" lang="en-US" sz="1800" b="0" i="0" u="none" strike="noStrike" kern="1200" cap="none" spc="0" normalizeH="0" baseline="0" noProof="0" dirty="0">
                          <a:ln>
                            <a:noFill/>
                          </a:ln>
                          <a:solidFill>
                            <a:srgbClr val="333333"/>
                          </a:solidFill>
                          <a:effectLst/>
                          <a:uLnTx/>
                          <a:uFillTx/>
                          <a:latin typeface="Avenir Next"/>
                        </a:rPr>
                        <a:t>39607008 (SCT)</a:t>
                      </a:r>
                      <a:endParaRPr lang="en-US" sz="1800" b="0" i="0" u="none" strike="noStrike" dirty="0">
                        <a:solidFill>
                          <a:srgbClr val="000000"/>
                        </a:solidFill>
                        <a:effectLst/>
                        <a:latin typeface="Calibri" panose="020F0502020204030204" pitchFamily="34" charset="0"/>
                      </a:endParaRP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8020776"/>
                  </a:ext>
                </a:extLst>
              </a:tr>
              <a:tr h="756305">
                <a:tc vMerge="1">
                  <a:txBody>
                    <a:bodyPr/>
                    <a:lstStyle/>
                    <a:p>
                      <a:endParaRPr lang="en-US"/>
                    </a:p>
                  </a:txBody>
                  <a:tcPr/>
                </a:tc>
                <a:tc vMerge="1">
                  <a:txBody>
                    <a:bodyPr/>
                    <a:lstStyle/>
                    <a:p>
                      <a:endParaRPr lang="en-US"/>
                    </a:p>
                  </a:txBody>
                  <a:tcPr/>
                </a:tc>
                <a:tc>
                  <a:txBody>
                    <a:bodyPr/>
                    <a:lstStyle/>
                    <a:p>
                      <a:pPr algn="l" fontAlgn="b"/>
                      <a:r>
                        <a:rPr lang="en-US" sz="1800" b="0" i="0" u="none" strike="noStrike" dirty="0">
                          <a:solidFill>
                            <a:srgbClr val="000000"/>
                          </a:solidFill>
                          <a:effectLst/>
                          <a:highlight>
                            <a:srgbClr val="FFFF00"/>
                          </a:highlight>
                          <a:latin typeface="Calibri" panose="020F0502020204030204" pitchFamily="34" charset="0"/>
                        </a:rPr>
                        <a:t>Suspected</a:t>
                      </a: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kumimoji="0" lang="en-US" sz="1800" b="0" i="0" u="none" strike="noStrike" kern="1200" cap="none" spc="0" normalizeH="0" baseline="0" noProof="0" dirty="0">
                          <a:ln>
                            <a:noFill/>
                          </a:ln>
                          <a:solidFill>
                            <a:srgbClr val="333333"/>
                          </a:solidFill>
                          <a:effectLst/>
                          <a:uLnTx/>
                          <a:uFillTx/>
                          <a:latin typeface="Avenir Next"/>
                        </a:rPr>
                        <a:t>415684004 (SCT)</a:t>
                      </a:r>
                      <a:endParaRPr lang="en-US" sz="1800" b="0" i="0" u="none" strike="noStrike" dirty="0">
                        <a:solidFill>
                          <a:srgbClr val="000000"/>
                        </a:solidFill>
                        <a:effectLst/>
                        <a:latin typeface="Calibri" panose="020F0502020204030204" pitchFamily="34" charset="0"/>
                      </a:endParaRP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9580281"/>
                  </a:ext>
                </a:extLst>
              </a:tr>
              <a:tr h="756305">
                <a:tc rowSpan="3">
                  <a:txBody>
                    <a:bodyPr/>
                    <a:lstStyle/>
                    <a:p>
                      <a:pPr algn="l" fontAlgn="ctr"/>
                      <a:r>
                        <a:rPr lang="en-US" sz="1800" u="none" strike="noStrike" dirty="0">
                          <a:effectLst/>
                        </a:rPr>
                        <a:t>code: Lung Cancer</a:t>
                      </a:r>
                    </a:p>
                    <a:p>
                      <a:pPr algn="l" fontAlgn="ctr"/>
                      <a:endParaRPr lang="en-US" sz="1800" u="none" strike="noStrike" dirty="0">
                        <a:effectLst/>
                      </a:endParaRPr>
                    </a:p>
                    <a:p>
                      <a:pPr algn="l" fontAlgn="ctr"/>
                      <a:r>
                        <a:rPr lang="en-US" sz="1800" b="0" i="0" u="none" strike="noStrike" dirty="0">
                          <a:solidFill>
                            <a:srgbClr val="000000"/>
                          </a:solidFill>
                          <a:effectLst/>
                          <a:latin typeface="Calibri" panose="020F0502020204030204" pitchFamily="34" charset="0"/>
                        </a:rPr>
                        <a:t>certainty: Suspected</a:t>
                      </a:r>
                    </a:p>
                  </a:txBody>
                  <a:tcPr marL="7631" marR="7631" marT="76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fontAlgn="ctr"/>
                      <a:endParaRPr lang="en-US" sz="1800" b="0" i="0" u="none" strike="noStrike" dirty="0">
                        <a:solidFill>
                          <a:srgbClr val="000000"/>
                        </a:solidFill>
                        <a:effectLst/>
                        <a:latin typeface="Calibri" panose="020F0502020204030204" pitchFamily="34" charset="0"/>
                      </a:endParaRPr>
                    </a:p>
                    <a:p>
                      <a:pPr algn="ctr" fontAlgn="ctr"/>
                      <a:r>
                        <a:rPr lang="en-US" sz="1800" b="0" i="0" u="none" strike="noStrike" dirty="0">
                          <a:solidFill>
                            <a:srgbClr val="000000"/>
                          </a:solidFill>
                          <a:effectLst/>
                          <a:latin typeface="Calibri" panose="020F0502020204030204" pitchFamily="34" charset="0"/>
                        </a:rPr>
                        <a:t>363358000</a:t>
                      </a:r>
                    </a:p>
                    <a:p>
                      <a:pPr algn="ctr" fontAlgn="ctr"/>
                      <a:r>
                        <a:rPr lang="en-US" sz="1800" b="0" i="0" u="none" strike="noStrike" dirty="0">
                          <a:solidFill>
                            <a:srgbClr val="000000"/>
                          </a:solidFill>
                          <a:effectLst/>
                          <a:latin typeface="Calibri" panose="020F0502020204030204" pitchFamily="34" charset="0"/>
                        </a:rPr>
                        <a:t>(SCT)</a:t>
                      </a:r>
                    </a:p>
                    <a:p>
                      <a:pPr algn="ctr" fontAlgn="ctr"/>
                      <a:endParaRPr lang="en-US" sz="1800" b="0" i="0" u="none" strike="noStrike" dirty="0">
                        <a:solidFill>
                          <a:srgbClr val="000000"/>
                        </a:solidFill>
                        <a:effectLst/>
                        <a:latin typeface="Calibri" panose="020F0502020204030204" pitchFamily="34" charset="0"/>
                      </a:endParaRPr>
                    </a:p>
                    <a:p>
                      <a:pPr algn="ctr" fontAlgn="ctr"/>
                      <a:r>
                        <a:rPr lang="en-US" sz="1800" b="0" i="0" u="none" strike="noStrike" dirty="0">
                          <a:solidFill>
                            <a:srgbClr val="000000"/>
                          </a:solidFill>
                          <a:effectLst/>
                          <a:latin typeface="Calibri" panose="020F0502020204030204" pitchFamily="34" charset="0"/>
                        </a:rPr>
                        <a:t>415684004</a:t>
                      </a:r>
                    </a:p>
                    <a:p>
                      <a:pPr algn="ctr" fontAlgn="ctr"/>
                      <a:r>
                        <a:rPr lang="en-US" sz="1800" b="0" i="0" u="none" strike="noStrike" dirty="0">
                          <a:solidFill>
                            <a:srgbClr val="000000"/>
                          </a:solidFill>
                          <a:effectLst/>
                          <a:latin typeface="Calibri" panose="020F0502020204030204" pitchFamily="34" charset="0"/>
                        </a:rPr>
                        <a:t>(SCT)</a:t>
                      </a:r>
                    </a:p>
                    <a:p>
                      <a:pPr algn="ctr" fontAlgn="ctr"/>
                      <a:endParaRPr lang="en-US" sz="1800" b="0" i="0" u="none" strike="noStrike" dirty="0">
                        <a:solidFill>
                          <a:srgbClr val="000000"/>
                        </a:solidFill>
                        <a:effectLst/>
                        <a:latin typeface="Calibri" panose="020F0502020204030204" pitchFamily="34" charset="0"/>
                      </a:endParaRPr>
                    </a:p>
                  </a:txBody>
                  <a:tcPr marL="7631" marR="7631" marT="76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highlight>
                            <a:srgbClr val="C6E0B4"/>
                          </a:highlight>
                          <a:latin typeface="Calibri" panose="020F0502020204030204" pitchFamily="34" charset="0"/>
                        </a:rPr>
                        <a:t>Cancer</a:t>
                      </a: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4318" rtl="0" eaLnBrk="1" fontAlgn="auto" latinLnBrk="0" hangingPunct="1">
                        <a:lnSpc>
                          <a:spcPct val="100000"/>
                        </a:lnSpc>
                        <a:spcBef>
                          <a:spcPts val="600"/>
                        </a:spcBef>
                        <a:spcAft>
                          <a:spcPts val="0"/>
                        </a:spcAft>
                        <a:buClr>
                          <a:srgbClr val="2F3541"/>
                        </a:buClr>
                        <a:buSzTx/>
                        <a:buFont typeface="Arial" panose="020B0604020202020204" pitchFamily="34" charset="0"/>
                        <a:buNone/>
                        <a:tabLst/>
                        <a:defRPr/>
                      </a:pPr>
                      <a:r>
                        <a:rPr kumimoji="0" lang="en-US" sz="1600" b="0" i="0" u="none" strike="noStrike" kern="1200" cap="none" spc="0" normalizeH="0" baseline="0" noProof="0" dirty="0">
                          <a:ln>
                            <a:noFill/>
                          </a:ln>
                          <a:solidFill>
                            <a:srgbClr val="333333"/>
                          </a:solidFill>
                          <a:effectLst/>
                          <a:uLnTx/>
                          <a:uFillTx/>
                          <a:latin typeface="Avenir Next"/>
                        </a:rPr>
                        <a:t>363346000 (SCT)</a:t>
                      </a:r>
                      <a:endParaRPr kumimoji="0" lang="en-US" sz="1600" b="0" i="0" u="none" strike="noStrike" kern="1200" cap="none" spc="0" normalizeH="0" baseline="0" noProof="0" dirty="0">
                        <a:ln>
                          <a:noFill/>
                        </a:ln>
                        <a:solidFill>
                          <a:srgbClr val="333333"/>
                        </a:solidFill>
                        <a:effectLst/>
                        <a:highlight>
                          <a:srgbClr val="FFFF00"/>
                        </a:highlight>
                        <a:uLnTx/>
                        <a:uFillTx/>
                        <a:latin typeface="Avenir Next"/>
                      </a:endParaRP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9543422"/>
                  </a:ext>
                </a:extLst>
              </a:tr>
              <a:tr h="383341">
                <a:tc vMerge="1">
                  <a:txBody>
                    <a:bodyPr/>
                    <a:lstStyle/>
                    <a:p>
                      <a:endParaRPr lang="en-US"/>
                    </a:p>
                  </a:txBody>
                  <a:tcPr/>
                </a:tc>
                <a:tc vMerge="1">
                  <a:txBody>
                    <a:bodyPr/>
                    <a:lstStyle/>
                    <a:p>
                      <a:endParaRPr lang="en-US"/>
                    </a:p>
                  </a:txBody>
                  <a:tcPr/>
                </a:tc>
                <a:tc>
                  <a:txBody>
                    <a:bodyPr/>
                    <a:lstStyle/>
                    <a:p>
                      <a:pPr algn="l" fontAlgn="b"/>
                      <a:r>
                        <a:rPr lang="en-US" sz="1800" u="none" strike="noStrike" dirty="0">
                          <a:effectLst/>
                          <a:highlight>
                            <a:srgbClr val="00FFFF"/>
                          </a:highlight>
                        </a:rPr>
                        <a:t>Lung</a:t>
                      </a:r>
                      <a:endParaRPr lang="en-US" sz="1800" b="0" i="0" u="none" strike="noStrike" dirty="0">
                        <a:solidFill>
                          <a:srgbClr val="000000"/>
                        </a:solidFill>
                        <a:effectLst/>
                        <a:highlight>
                          <a:srgbClr val="00FFFF"/>
                        </a:highlight>
                        <a:latin typeface="Calibri" panose="020F0502020204030204" pitchFamily="34" charset="0"/>
                      </a:endParaRP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kumimoji="0" lang="en-US" sz="1800" b="0" i="0" u="none" strike="noStrike" kern="1200" cap="none" spc="0" normalizeH="0" baseline="0" noProof="0" dirty="0">
                          <a:ln>
                            <a:noFill/>
                          </a:ln>
                          <a:solidFill>
                            <a:srgbClr val="333333"/>
                          </a:solidFill>
                          <a:effectLst/>
                          <a:uLnTx/>
                          <a:uFillTx/>
                          <a:latin typeface="Avenir Next"/>
                        </a:rPr>
                        <a:t>39607008 (SCT)</a:t>
                      </a:r>
                      <a:endParaRPr lang="en-US" sz="1800" b="0" i="0" u="none" strike="noStrike" dirty="0">
                        <a:solidFill>
                          <a:srgbClr val="000000"/>
                        </a:solidFill>
                        <a:effectLst/>
                        <a:latin typeface="Calibri" panose="020F0502020204030204" pitchFamily="34" charset="0"/>
                      </a:endParaRP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3602421"/>
                  </a:ext>
                </a:extLst>
              </a:tr>
              <a:tr h="787725">
                <a:tc vMerge="1">
                  <a:txBody>
                    <a:bodyPr/>
                    <a:lstStyle/>
                    <a:p>
                      <a:endParaRPr lang="en-US"/>
                    </a:p>
                  </a:txBody>
                  <a:tcPr/>
                </a:tc>
                <a:tc vMerge="1">
                  <a:txBody>
                    <a:bodyPr/>
                    <a:lstStyle/>
                    <a:p>
                      <a:endParaRPr lang="en-US"/>
                    </a:p>
                  </a:txBody>
                  <a:tcPr/>
                </a:tc>
                <a:tc>
                  <a:txBody>
                    <a:bodyPr/>
                    <a:lstStyle/>
                    <a:p>
                      <a:pPr algn="l" fontAlgn="b"/>
                      <a:r>
                        <a:rPr lang="en-US" sz="1800" b="0" i="0" u="none" strike="noStrike" dirty="0">
                          <a:solidFill>
                            <a:srgbClr val="000000"/>
                          </a:solidFill>
                          <a:effectLst/>
                          <a:highlight>
                            <a:srgbClr val="FFFF00"/>
                          </a:highlight>
                          <a:latin typeface="Calibri" panose="020F0502020204030204" pitchFamily="34" charset="0"/>
                        </a:rPr>
                        <a:t>Suspected</a:t>
                      </a: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kumimoji="0" lang="en-US" sz="1800" b="0" i="0" u="none" strike="noStrike" kern="1200" cap="none" spc="0" normalizeH="0" baseline="0" noProof="0" dirty="0">
                          <a:ln>
                            <a:noFill/>
                          </a:ln>
                          <a:solidFill>
                            <a:srgbClr val="333333"/>
                          </a:solidFill>
                          <a:effectLst/>
                          <a:uLnTx/>
                          <a:uFillTx/>
                          <a:latin typeface="Avenir Next"/>
                        </a:rPr>
                        <a:t>415684004 (SCT)</a:t>
                      </a:r>
                      <a:endParaRPr lang="en-US" sz="1800" b="0" i="0" u="none" strike="noStrike" dirty="0">
                        <a:solidFill>
                          <a:srgbClr val="000000"/>
                        </a:solidFill>
                        <a:effectLst/>
                        <a:latin typeface="Calibri" panose="020F0502020204030204" pitchFamily="34" charset="0"/>
                      </a:endParaRPr>
                    </a:p>
                  </a:txBody>
                  <a:tcPr marL="7631" marR="7631" marT="763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2644089"/>
                  </a:ext>
                </a:extLst>
              </a:tr>
            </a:tbl>
          </a:graphicData>
        </a:graphic>
      </p:graphicFrame>
      <p:sp>
        <p:nvSpPr>
          <p:cNvPr id="5" name="TextBox 4">
            <a:extLst>
              <a:ext uri="{FF2B5EF4-FFF2-40B4-BE49-F238E27FC236}">
                <a16:creationId xmlns:a16="http://schemas.microsoft.com/office/drawing/2014/main" id="{84ECD105-7F9B-14F2-DB94-6E271DB84141}"/>
              </a:ext>
            </a:extLst>
          </p:cNvPr>
          <p:cNvSpPr txBox="1"/>
          <p:nvPr/>
        </p:nvSpPr>
        <p:spPr>
          <a:xfrm>
            <a:off x="1366061" y="1544303"/>
            <a:ext cx="2228216" cy="338466"/>
          </a:xfrm>
          <a:prstGeom prst="rect">
            <a:avLst/>
          </a:prstGeom>
          <a:noFill/>
        </p:spPr>
        <p:txBody>
          <a:bodyPr wrap="square" rtlCol="0">
            <a:spAutoFit/>
          </a:bodyPr>
          <a:lstStyle/>
          <a:p>
            <a:pPr>
              <a:buClr>
                <a:srgbClr val="000000"/>
              </a:buClr>
            </a:pPr>
            <a:r>
              <a:rPr lang="en-US" sz="1600" b="1" u="sng" kern="0" dirty="0">
                <a:solidFill>
                  <a:srgbClr val="000000"/>
                </a:solidFill>
                <a:latin typeface="Arial"/>
                <a:cs typeface="Arial"/>
                <a:sym typeface="Arial"/>
              </a:rPr>
              <a:t>Information model	</a:t>
            </a:r>
          </a:p>
        </p:txBody>
      </p:sp>
      <p:sp>
        <p:nvSpPr>
          <p:cNvPr id="6" name="TextBox 5">
            <a:extLst>
              <a:ext uri="{FF2B5EF4-FFF2-40B4-BE49-F238E27FC236}">
                <a16:creationId xmlns:a16="http://schemas.microsoft.com/office/drawing/2014/main" id="{70A36B1C-66EE-A0FA-BE69-6D4460E6E070}"/>
              </a:ext>
            </a:extLst>
          </p:cNvPr>
          <p:cNvSpPr txBox="1"/>
          <p:nvPr/>
        </p:nvSpPr>
        <p:spPr>
          <a:xfrm>
            <a:off x="3699632" y="1361448"/>
            <a:ext cx="1177691" cy="584623"/>
          </a:xfrm>
          <a:prstGeom prst="rect">
            <a:avLst/>
          </a:prstGeom>
          <a:noFill/>
        </p:spPr>
        <p:txBody>
          <a:bodyPr wrap="square" rtlCol="0">
            <a:spAutoFit/>
          </a:bodyPr>
          <a:lstStyle/>
          <a:p>
            <a:pPr>
              <a:buClr>
                <a:srgbClr val="000000"/>
              </a:buClr>
            </a:pPr>
            <a:r>
              <a:rPr lang="en-US" sz="1600" b="1" u="sng" kern="0" dirty="0">
                <a:solidFill>
                  <a:srgbClr val="000000"/>
                </a:solidFill>
                <a:latin typeface="Arial"/>
                <a:cs typeface="Arial"/>
                <a:sym typeface="Arial"/>
              </a:rPr>
              <a:t>Pre-coord </a:t>
            </a:r>
          </a:p>
          <a:p>
            <a:pPr algn="ctr">
              <a:buClr>
                <a:srgbClr val="000000"/>
              </a:buClr>
            </a:pPr>
            <a:r>
              <a:rPr lang="en-US" sz="1600" b="1" u="sng" kern="0" dirty="0">
                <a:solidFill>
                  <a:srgbClr val="000000"/>
                </a:solidFill>
                <a:latin typeface="Arial"/>
                <a:cs typeface="Arial"/>
                <a:sym typeface="Arial"/>
              </a:rPr>
              <a:t>code</a:t>
            </a:r>
          </a:p>
        </p:txBody>
      </p:sp>
      <p:sp>
        <p:nvSpPr>
          <p:cNvPr id="7" name="TextBox 6">
            <a:extLst>
              <a:ext uri="{FF2B5EF4-FFF2-40B4-BE49-F238E27FC236}">
                <a16:creationId xmlns:a16="http://schemas.microsoft.com/office/drawing/2014/main" id="{E6AFBE2C-E232-56D8-A9EE-A19E11958843}"/>
              </a:ext>
            </a:extLst>
          </p:cNvPr>
          <p:cNvSpPr txBox="1"/>
          <p:nvPr/>
        </p:nvSpPr>
        <p:spPr>
          <a:xfrm>
            <a:off x="5119456" y="1544303"/>
            <a:ext cx="2396213" cy="338466"/>
          </a:xfrm>
          <a:prstGeom prst="rect">
            <a:avLst/>
          </a:prstGeom>
          <a:noFill/>
        </p:spPr>
        <p:txBody>
          <a:bodyPr wrap="square" rtlCol="0">
            <a:spAutoFit/>
          </a:bodyPr>
          <a:lstStyle/>
          <a:p>
            <a:pPr>
              <a:buClr>
                <a:srgbClr val="000000"/>
              </a:buClr>
            </a:pPr>
            <a:r>
              <a:rPr lang="en-US" sz="1600" b="1" u="sng" kern="0" dirty="0">
                <a:solidFill>
                  <a:srgbClr val="000000"/>
                </a:solidFill>
                <a:latin typeface="Arial"/>
                <a:cs typeface="Arial"/>
                <a:sym typeface="Arial"/>
              </a:rPr>
              <a:t>Post-coord elements</a:t>
            </a:r>
          </a:p>
        </p:txBody>
      </p:sp>
      <p:sp>
        <p:nvSpPr>
          <p:cNvPr id="8" name="TextBox 7">
            <a:extLst>
              <a:ext uri="{FF2B5EF4-FFF2-40B4-BE49-F238E27FC236}">
                <a16:creationId xmlns:a16="http://schemas.microsoft.com/office/drawing/2014/main" id="{0C2BB510-A5EE-4F55-9267-133F59F7D250}"/>
              </a:ext>
            </a:extLst>
          </p:cNvPr>
          <p:cNvSpPr txBox="1"/>
          <p:nvPr/>
        </p:nvSpPr>
        <p:spPr>
          <a:xfrm>
            <a:off x="7516842" y="1510270"/>
            <a:ext cx="1968362" cy="338466"/>
          </a:xfrm>
          <a:prstGeom prst="rect">
            <a:avLst/>
          </a:prstGeom>
          <a:noFill/>
        </p:spPr>
        <p:txBody>
          <a:bodyPr wrap="square" rtlCol="0">
            <a:spAutoFit/>
          </a:bodyPr>
          <a:lstStyle/>
          <a:p>
            <a:pPr algn="ctr">
              <a:buClr>
                <a:srgbClr val="000000"/>
              </a:buClr>
            </a:pPr>
            <a:r>
              <a:rPr lang="en-US" sz="1600" b="1" u="sng" kern="0" dirty="0">
                <a:solidFill>
                  <a:srgbClr val="000000"/>
                </a:solidFill>
                <a:latin typeface="Arial"/>
                <a:cs typeface="Arial"/>
                <a:sym typeface="Arial"/>
              </a:rPr>
              <a:t>Post-coord codes</a:t>
            </a:r>
          </a:p>
        </p:txBody>
      </p:sp>
    </p:spTree>
    <p:extLst>
      <p:ext uri="{BB962C8B-B14F-4D97-AF65-F5344CB8AC3E}">
        <p14:creationId xmlns:p14="http://schemas.microsoft.com/office/powerpoint/2010/main" val="4211411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C1B6249-520C-0478-E66D-E14FA71CF7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13DFF4-827D-B827-434B-50ACC639398D}"/>
              </a:ext>
            </a:extLst>
          </p:cNvPr>
          <p:cNvSpPr>
            <a:spLocks noGrp="1"/>
          </p:cNvSpPr>
          <p:nvPr>
            <p:ph type="title"/>
          </p:nvPr>
        </p:nvSpPr>
        <p:spPr>
          <a:xfrm>
            <a:off x="358920" y="379446"/>
            <a:ext cx="8877000" cy="681648"/>
          </a:xfrm>
        </p:spPr>
        <p:txBody>
          <a:bodyPr/>
          <a:lstStyle/>
          <a:p>
            <a:r>
              <a:rPr lang="en-US" sz="2800" dirty="0"/>
              <a:t>Development of Technology Specific Artifacts</a:t>
            </a:r>
          </a:p>
        </p:txBody>
      </p:sp>
      <p:grpSp>
        <p:nvGrpSpPr>
          <p:cNvPr id="8" name="Group 7">
            <a:extLst>
              <a:ext uri="{FF2B5EF4-FFF2-40B4-BE49-F238E27FC236}">
                <a16:creationId xmlns:a16="http://schemas.microsoft.com/office/drawing/2014/main" id="{85EF0D52-D173-1AA1-FAF4-295192D4D58B}"/>
              </a:ext>
            </a:extLst>
          </p:cNvPr>
          <p:cNvGrpSpPr/>
          <p:nvPr/>
        </p:nvGrpSpPr>
        <p:grpSpPr>
          <a:xfrm>
            <a:off x="443797" y="2731906"/>
            <a:ext cx="3817389" cy="1849502"/>
            <a:chOff x="443797" y="2731906"/>
            <a:chExt cx="3817389" cy="1849502"/>
          </a:xfrm>
        </p:grpSpPr>
        <p:sp>
          <p:nvSpPr>
            <p:cNvPr id="3" name="Content Placeholder 7">
              <a:extLst>
                <a:ext uri="{FF2B5EF4-FFF2-40B4-BE49-F238E27FC236}">
                  <a16:creationId xmlns:a16="http://schemas.microsoft.com/office/drawing/2014/main" id="{A2F9A6C9-290B-486A-2DF5-C324BECF0DAA}"/>
                </a:ext>
              </a:extLst>
            </p:cNvPr>
            <p:cNvSpPr txBox="1">
              <a:spLocks/>
            </p:cNvSpPr>
            <p:nvPr/>
          </p:nvSpPr>
          <p:spPr>
            <a:xfrm>
              <a:off x="548018" y="3267134"/>
              <a:ext cx="3713168" cy="1314274"/>
            </a:xfrm>
            <a:prstGeom prst="rect">
              <a:avLst/>
            </a:prstGeom>
            <a:ln w="38100">
              <a:solidFill>
                <a:schemeClr val="tx1"/>
              </a:solidFill>
            </a:ln>
          </p:spPr>
          <p:txBody>
            <a:bodyPr vert="horz" lIns="91416" tIns="45708" rIns="91416" bIns="45708" rtlCol="0">
              <a:noAutofit/>
            </a:bodyPr>
            <a:lstStyle>
              <a:defPPr marR="0" lvl="0" algn="l" rtl="0">
                <a:lnSpc>
                  <a:spcPct val="100000"/>
                </a:lnSpc>
                <a:spcBef>
                  <a:spcPts val="0"/>
                </a:spcBef>
                <a:spcAft>
                  <a:spcPts val="0"/>
                </a:spcAft>
              </a:defPPr>
              <a:lvl1pPr indent="0" defTabSz="914318">
                <a:spcBef>
                  <a:spcPts val="600"/>
                </a:spcBef>
                <a:buFont typeface="Arial" panose="020B0604020202020204" pitchFamily="34" charset="0"/>
                <a:buNone/>
                <a:defRPr sz="2000">
                  <a:solidFill>
                    <a:srgbClr val="333333"/>
                  </a:solidFill>
                  <a:latin typeface="Century Gothic" panose="020B0502020202020204" pitchFamily="34" charset="0"/>
                </a:defRPr>
              </a:lvl1pPr>
              <a:lvl2pPr marL="0" indent="0" defTabSz="914318" eaLnBrk="1" fontAlgn="auto" latinLnBrk="0" hangingPunct="1">
                <a:buClr>
                  <a:srgbClr val="A5A5A5"/>
                </a:buClr>
                <a:buSzTx/>
                <a:buFont typeface="Arial" panose="020B0604020202020204" pitchFamily="34" charset="0"/>
                <a:buNone/>
                <a:tabLst/>
                <a:defRPr kumimoji="0" sz="2000" b="1" kern="0" spc="0" normalizeH="0" baseline="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defRPr>
              </a:lvl2pPr>
              <a:lvl3pPr marL="406400" indent="-203200" defTabSz="914318">
                <a:spcBef>
                  <a:spcPts val="600"/>
                </a:spcBef>
                <a:buClr>
                  <a:schemeClr val="accent3"/>
                </a:buClr>
                <a:buFont typeface="Arial" panose="020B0604020202020204" pitchFamily="34" charset="0"/>
                <a:buChar char="•"/>
                <a:tabLst/>
                <a:defRPr sz="1600">
                  <a:solidFill>
                    <a:srgbClr val="333333"/>
                  </a:solidFill>
                  <a:latin typeface="Century Gothic" panose="020B0502020202020204" pitchFamily="34" charset="0"/>
                </a:defRPr>
              </a:lvl3pPr>
              <a:lvl4pPr marL="628650" indent="-203200" defTabSz="914318">
                <a:spcBef>
                  <a:spcPts val="600"/>
                </a:spcBef>
                <a:buClr>
                  <a:schemeClr val="accent3"/>
                </a:buClr>
                <a:buFont typeface="Arial" panose="020B0604020202020204" pitchFamily="34" charset="0"/>
                <a:buChar char="•"/>
                <a:tabLst/>
                <a:defRPr>
                  <a:solidFill>
                    <a:srgbClr val="333333"/>
                  </a:solidFill>
                  <a:latin typeface="Century Gothic" panose="020B0502020202020204" pitchFamily="34" charset="0"/>
                </a:defRPr>
              </a:lvl4pPr>
              <a:lvl5pPr marL="863600" indent="-203200" defTabSz="914318">
                <a:spcBef>
                  <a:spcPts val="600"/>
                </a:spcBef>
                <a:buClr>
                  <a:schemeClr val="accent3"/>
                </a:buClr>
                <a:buFont typeface="Arial" panose="020B0604020202020204" pitchFamily="34" charset="0"/>
                <a:buChar char="•"/>
                <a:tabLst/>
                <a:defRPr sz="1200" baseline="0">
                  <a:solidFill>
                    <a:srgbClr val="333333"/>
                  </a:solidFill>
                  <a:latin typeface="Century Gothic" panose="020B0502020202020204" pitchFamily="34" charset="0"/>
                </a:defRPr>
              </a:lvl5pPr>
              <a:lvl6pPr marL="2514374" indent="-228580" defTabSz="914318">
                <a:lnSpc>
                  <a:spcPct val="90000"/>
                </a:lnSpc>
                <a:spcBef>
                  <a:spcPts val="499"/>
                </a:spcBef>
                <a:buFont typeface="Arial" panose="020B0604020202020204" pitchFamily="34" charset="0"/>
                <a:buChar char="•"/>
              </a:lvl6pPr>
              <a:lvl7pPr marL="2971534" indent="-228580" defTabSz="914318">
                <a:lnSpc>
                  <a:spcPct val="90000"/>
                </a:lnSpc>
                <a:spcBef>
                  <a:spcPts val="499"/>
                </a:spcBef>
                <a:buFont typeface="Arial" panose="020B0604020202020204" pitchFamily="34" charset="0"/>
                <a:buChar char="•"/>
              </a:lvl7pPr>
              <a:lvl8pPr marL="3428692" indent="-228580" defTabSz="914318">
                <a:lnSpc>
                  <a:spcPct val="90000"/>
                </a:lnSpc>
                <a:spcBef>
                  <a:spcPts val="499"/>
                </a:spcBef>
                <a:buFont typeface="Arial" panose="020B0604020202020204" pitchFamily="34" charset="0"/>
                <a:buChar char="•"/>
              </a:lvl8pPr>
              <a:lvl9pPr marL="3885850" indent="-228580" defTabSz="914318">
                <a:lnSpc>
                  <a:spcPct val="90000"/>
                </a:lnSpc>
                <a:spcBef>
                  <a:spcPts val="499"/>
                </a:spcBef>
                <a:buFont typeface="Arial" panose="020B0604020202020204" pitchFamily="34" charset="0"/>
                <a:buChar char="•"/>
              </a:lvl9pPr>
            </a:lstStyle>
            <a:p>
              <a:pPr lvl="1"/>
              <a:r>
                <a:rPr lang="en-US" sz="1999" dirty="0">
                  <a:sym typeface="Arial"/>
                </a:rPr>
                <a:t>FHIR Condition</a:t>
              </a:r>
            </a:p>
            <a:p>
              <a:pPr lvl="1"/>
              <a:r>
                <a:rPr lang="en-US" sz="1999" dirty="0">
                  <a:sym typeface="Arial"/>
                </a:rPr>
                <a:t>    </a:t>
              </a:r>
              <a:r>
                <a:rPr lang="en-US" sz="1999" b="0" dirty="0">
                  <a:sym typeface="Arial"/>
                </a:rPr>
                <a:t>patient: Doe, John</a:t>
              </a:r>
            </a:p>
            <a:p>
              <a:pPr lvl="1"/>
              <a:r>
                <a:rPr lang="en-US" sz="1999" b="0" dirty="0">
                  <a:sym typeface="Arial"/>
                </a:rPr>
                <a:t>    code: Suspected lung cancer</a:t>
              </a:r>
            </a:p>
            <a:p>
              <a:pPr lvl="1"/>
              <a:r>
                <a:rPr lang="en-US" sz="1999" b="0" dirty="0">
                  <a:sym typeface="Arial"/>
                </a:rPr>
                <a:t>                   (SCT 162573006)</a:t>
              </a:r>
            </a:p>
            <a:p>
              <a:pPr lvl="1"/>
              <a:endParaRPr lang="en-US" sz="1999" b="0" dirty="0">
                <a:sym typeface="Arial"/>
              </a:endParaRPr>
            </a:p>
            <a:p>
              <a:pPr lvl="1"/>
              <a:endParaRPr lang="en-US" sz="1999" dirty="0">
                <a:sym typeface="Arial"/>
              </a:endParaRPr>
            </a:p>
          </p:txBody>
        </p:sp>
        <p:sp>
          <p:nvSpPr>
            <p:cNvPr id="10" name="TextBox 9">
              <a:extLst>
                <a:ext uri="{FF2B5EF4-FFF2-40B4-BE49-F238E27FC236}">
                  <a16:creationId xmlns:a16="http://schemas.microsoft.com/office/drawing/2014/main" id="{BCEA25A6-15FB-0AE1-77CC-EE8FECD8DD87}"/>
                </a:ext>
              </a:extLst>
            </p:cNvPr>
            <p:cNvSpPr txBox="1"/>
            <p:nvPr/>
          </p:nvSpPr>
          <p:spPr>
            <a:xfrm>
              <a:off x="443797" y="2731906"/>
              <a:ext cx="2594906" cy="461545"/>
            </a:xfrm>
            <a:prstGeom prst="rect">
              <a:avLst/>
            </a:prstGeom>
            <a:noFill/>
          </p:spPr>
          <p:txBody>
            <a:bodyPr wrap="none" rtlCol="0">
              <a:spAutoFit/>
            </a:bodyPr>
            <a:lstStyle/>
            <a:p>
              <a:pPr>
                <a:buClr>
                  <a:srgbClr val="000000"/>
                </a:buClr>
              </a:pPr>
              <a:r>
                <a:rPr lang="en-US" sz="2399"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Patient data input</a:t>
              </a:r>
            </a:p>
          </p:txBody>
        </p:sp>
      </p:grpSp>
      <p:grpSp>
        <p:nvGrpSpPr>
          <p:cNvPr id="12" name="Group 11">
            <a:extLst>
              <a:ext uri="{FF2B5EF4-FFF2-40B4-BE49-F238E27FC236}">
                <a16:creationId xmlns:a16="http://schemas.microsoft.com/office/drawing/2014/main" id="{F364874C-2B3F-8233-9F00-55CBC3988BD7}"/>
              </a:ext>
            </a:extLst>
          </p:cNvPr>
          <p:cNvGrpSpPr/>
          <p:nvPr/>
        </p:nvGrpSpPr>
        <p:grpSpPr>
          <a:xfrm>
            <a:off x="4272004" y="3041090"/>
            <a:ext cx="2731286" cy="1340262"/>
            <a:chOff x="4272004" y="3041090"/>
            <a:chExt cx="2731286" cy="1340262"/>
          </a:xfrm>
        </p:grpSpPr>
        <p:grpSp>
          <p:nvGrpSpPr>
            <p:cNvPr id="11" name="Group 10">
              <a:extLst>
                <a:ext uri="{FF2B5EF4-FFF2-40B4-BE49-F238E27FC236}">
                  <a16:creationId xmlns:a16="http://schemas.microsoft.com/office/drawing/2014/main" id="{3C80565A-9AC4-8F2C-F5E9-F384EC77D879}"/>
                </a:ext>
              </a:extLst>
            </p:cNvPr>
            <p:cNvGrpSpPr/>
            <p:nvPr/>
          </p:nvGrpSpPr>
          <p:grpSpPr>
            <a:xfrm>
              <a:off x="4644467" y="3041090"/>
              <a:ext cx="2358823" cy="1340262"/>
              <a:chOff x="3020215" y="3522577"/>
              <a:chExt cx="2350277" cy="1340611"/>
            </a:xfrm>
          </p:grpSpPr>
          <p:sp>
            <p:nvSpPr>
              <p:cNvPr id="5" name="Oval 4">
                <a:extLst>
                  <a:ext uri="{FF2B5EF4-FFF2-40B4-BE49-F238E27FC236}">
                    <a16:creationId xmlns:a16="http://schemas.microsoft.com/office/drawing/2014/main" id="{2E08B253-7C73-359F-DC1D-3C1D25873322}"/>
                  </a:ext>
                </a:extLst>
              </p:cNvPr>
              <p:cNvSpPr/>
              <p:nvPr/>
            </p:nvSpPr>
            <p:spPr>
              <a:xfrm>
                <a:off x="3020215" y="3522577"/>
                <a:ext cx="1823654" cy="91440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3B3D40"/>
                  </a:solidFill>
                  <a:latin typeface="Arial"/>
                  <a:sym typeface="Arial"/>
                </a:endParaRPr>
              </a:p>
            </p:txBody>
          </p:sp>
          <p:sp>
            <p:nvSpPr>
              <p:cNvPr id="6" name="Oval 5">
                <a:extLst>
                  <a:ext uri="{FF2B5EF4-FFF2-40B4-BE49-F238E27FC236}">
                    <a16:creationId xmlns:a16="http://schemas.microsoft.com/office/drawing/2014/main" id="{8AA0D47C-2006-9D45-132F-CABDC0CC23A1}"/>
                  </a:ext>
                </a:extLst>
              </p:cNvPr>
              <p:cNvSpPr/>
              <p:nvPr/>
            </p:nvSpPr>
            <p:spPr>
              <a:xfrm>
                <a:off x="3172615" y="3674977"/>
                <a:ext cx="1823654" cy="91440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3B3D40"/>
                  </a:solidFill>
                  <a:latin typeface="Arial"/>
                  <a:sym typeface="Arial"/>
                </a:endParaRPr>
              </a:p>
            </p:txBody>
          </p:sp>
          <p:sp>
            <p:nvSpPr>
              <p:cNvPr id="7" name="Oval 6">
                <a:extLst>
                  <a:ext uri="{FF2B5EF4-FFF2-40B4-BE49-F238E27FC236}">
                    <a16:creationId xmlns:a16="http://schemas.microsoft.com/office/drawing/2014/main" id="{AC8DC17E-5CFB-D707-85B3-0063BF10612F}"/>
                  </a:ext>
                </a:extLst>
              </p:cNvPr>
              <p:cNvSpPr/>
              <p:nvPr/>
            </p:nvSpPr>
            <p:spPr>
              <a:xfrm>
                <a:off x="3325015" y="3827377"/>
                <a:ext cx="1823654" cy="91440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3B3D40"/>
                  </a:solidFill>
                  <a:latin typeface="Arial"/>
                  <a:sym typeface="Arial"/>
                </a:endParaRPr>
              </a:p>
            </p:txBody>
          </p:sp>
          <p:sp>
            <p:nvSpPr>
              <p:cNvPr id="9" name="Oval 8">
                <a:extLst>
                  <a:ext uri="{FF2B5EF4-FFF2-40B4-BE49-F238E27FC236}">
                    <a16:creationId xmlns:a16="http://schemas.microsoft.com/office/drawing/2014/main" id="{4D81F67E-CE2D-4204-8334-8F83A8A6A317}"/>
                  </a:ext>
                </a:extLst>
              </p:cNvPr>
              <p:cNvSpPr/>
              <p:nvPr/>
            </p:nvSpPr>
            <p:spPr>
              <a:xfrm>
                <a:off x="3395908" y="3948788"/>
                <a:ext cx="1974584" cy="91440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400" kern="0" dirty="0">
                    <a:solidFill>
                      <a:srgbClr val="3B3D40"/>
                    </a:solidFill>
                    <a:latin typeface="Arial"/>
                    <a:sym typeface="Arial"/>
                  </a:rPr>
                  <a:t>Data</a:t>
                </a:r>
              </a:p>
              <a:p>
                <a:pPr algn="ctr">
                  <a:buClr>
                    <a:srgbClr val="000000"/>
                  </a:buClr>
                </a:pPr>
                <a:r>
                  <a:rPr lang="en-US" sz="1400" kern="0" dirty="0">
                    <a:solidFill>
                      <a:srgbClr val="3B3D40"/>
                    </a:solidFill>
                    <a:latin typeface="Arial"/>
                    <a:sym typeface="Arial"/>
                  </a:rPr>
                  <a:t>Transform Widget</a:t>
                </a:r>
              </a:p>
            </p:txBody>
          </p:sp>
        </p:grpSp>
        <p:cxnSp>
          <p:nvCxnSpPr>
            <p:cNvPr id="27" name="Straight Arrow Connector 26">
              <a:extLst>
                <a:ext uri="{FF2B5EF4-FFF2-40B4-BE49-F238E27FC236}">
                  <a16:creationId xmlns:a16="http://schemas.microsoft.com/office/drawing/2014/main" id="{854A9827-3F21-53F5-DBF6-2CB5ED8F5B4D}"/>
                </a:ext>
              </a:extLst>
            </p:cNvPr>
            <p:cNvCxnSpPr>
              <a:cxnSpLocks/>
              <a:endCxn id="9" idx="2"/>
            </p:cNvCxnSpPr>
            <p:nvPr/>
          </p:nvCxnSpPr>
          <p:spPr>
            <a:xfrm>
              <a:off x="4272004" y="3909828"/>
              <a:ext cx="749521" cy="14443"/>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0C76961D-E4EC-EEED-7857-243666890A3D}"/>
              </a:ext>
            </a:extLst>
          </p:cNvPr>
          <p:cNvGrpSpPr/>
          <p:nvPr/>
        </p:nvGrpSpPr>
        <p:grpSpPr>
          <a:xfrm>
            <a:off x="7003289" y="2334411"/>
            <a:ext cx="4666605" cy="2693580"/>
            <a:chOff x="7003524" y="2334126"/>
            <a:chExt cx="4667821" cy="2694282"/>
          </a:xfrm>
        </p:grpSpPr>
        <p:cxnSp>
          <p:nvCxnSpPr>
            <p:cNvPr id="20" name="Straight Arrow Connector 19">
              <a:extLst>
                <a:ext uri="{FF2B5EF4-FFF2-40B4-BE49-F238E27FC236}">
                  <a16:creationId xmlns:a16="http://schemas.microsoft.com/office/drawing/2014/main" id="{D7768022-16AD-DCC8-D967-E713B3B38FF8}"/>
                </a:ext>
              </a:extLst>
            </p:cNvPr>
            <p:cNvCxnSpPr>
              <a:cxnSpLocks/>
            </p:cNvCxnSpPr>
            <p:nvPr/>
          </p:nvCxnSpPr>
          <p:spPr>
            <a:xfrm>
              <a:off x="7003524" y="3940943"/>
              <a:ext cx="678878" cy="0"/>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7">
              <a:extLst>
                <a:ext uri="{FF2B5EF4-FFF2-40B4-BE49-F238E27FC236}">
                  <a16:creationId xmlns:a16="http://schemas.microsoft.com/office/drawing/2014/main" id="{7109B0B5-0094-796D-3583-197EED504432}"/>
                </a:ext>
              </a:extLst>
            </p:cNvPr>
            <p:cNvSpPr txBox="1">
              <a:spLocks/>
            </p:cNvSpPr>
            <p:nvPr/>
          </p:nvSpPr>
          <p:spPr>
            <a:xfrm>
              <a:off x="7682402" y="2896880"/>
              <a:ext cx="3988943" cy="2131528"/>
            </a:xfrm>
            <a:prstGeom prst="rect">
              <a:avLst/>
            </a:prstGeom>
            <a:ln w="38100">
              <a:solidFill>
                <a:schemeClr val="tx1"/>
              </a:solidFill>
            </a:ln>
          </p:spPr>
          <p:txBody>
            <a:bodyPr vert="horz" lIns="91416" tIns="45708" rIns="91416" bIns="45708" rtlCol="0">
              <a:noAutofit/>
            </a:bodyPr>
            <a:lstStyle>
              <a:lvl1pPr indent="0" defTabSz="914318">
                <a:lnSpc>
                  <a:spcPct val="100000"/>
                </a:lnSpc>
                <a:spcBef>
                  <a:spcPts val="600"/>
                </a:spcBef>
                <a:buFont typeface="Arial" panose="020B0604020202020204" pitchFamily="34" charset="0"/>
                <a:buNone/>
                <a:defRPr sz="2000" b="0" i="0">
                  <a:solidFill>
                    <a:srgbClr val="333333"/>
                  </a:solidFill>
                  <a:latin typeface="Century Gothic" panose="020B0502020202020204" pitchFamily="34" charset="0"/>
                </a:defRPr>
              </a:lvl1pPr>
              <a:lvl2pPr marL="0" lvl="1" indent="0" defTabSz="914318">
                <a:lnSpc>
                  <a:spcPct val="100000"/>
                </a:lnSpc>
                <a:spcBef>
                  <a:spcPts val="600"/>
                </a:spcBef>
                <a:buClr>
                  <a:schemeClr val="accent3"/>
                </a:buClr>
                <a:buFont typeface="Arial" panose="020B0604020202020204" pitchFamily="34" charset="0"/>
                <a:buNone/>
                <a:defRPr sz="2400">
                  <a:solidFill>
                    <a:srgbClr val="333333"/>
                  </a:solidFill>
                  <a:latin typeface="Century Gothic" panose="020B0502020202020204" pitchFamily="34" charset="0"/>
                </a:defRPr>
              </a:lvl2pPr>
              <a:lvl3pPr marL="406400" indent="-203200" defTabSz="914318">
                <a:lnSpc>
                  <a:spcPct val="100000"/>
                </a:lnSpc>
                <a:spcBef>
                  <a:spcPts val="600"/>
                </a:spcBef>
                <a:buClr>
                  <a:schemeClr val="accent3"/>
                </a:buClr>
                <a:buFont typeface="Arial" panose="020B0604020202020204" pitchFamily="34" charset="0"/>
                <a:buChar char="•"/>
                <a:tabLst/>
                <a:defRPr sz="1600" b="0" i="0">
                  <a:solidFill>
                    <a:srgbClr val="333333"/>
                  </a:solidFill>
                  <a:latin typeface="Century Gothic" panose="020B0502020202020204" pitchFamily="34" charset="0"/>
                </a:defRPr>
              </a:lvl3pPr>
              <a:lvl4pPr marL="628650" indent="-203200" defTabSz="914318">
                <a:lnSpc>
                  <a:spcPct val="100000"/>
                </a:lnSpc>
                <a:spcBef>
                  <a:spcPts val="600"/>
                </a:spcBef>
                <a:buClr>
                  <a:schemeClr val="accent3"/>
                </a:buClr>
                <a:buFont typeface="Arial" panose="020B0604020202020204" pitchFamily="34" charset="0"/>
                <a:buChar char="•"/>
                <a:tabLst/>
                <a:defRPr sz="1400" b="0" i="0">
                  <a:solidFill>
                    <a:srgbClr val="333333"/>
                  </a:solidFill>
                  <a:latin typeface="Century Gothic" panose="020B0502020202020204" pitchFamily="34" charset="0"/>
                </a:defRPr>
              </a:lvl4pPr>
              <a:lvl5pPr marL="863600" indent="-203200" defTabSz="914318">
                <a:lnSpc>
                  <a:spcPct val="100000"/>
                </a:lnSpc>
                <a:spcBef>
                  <a:spcPts val="600"/>
                </a:spcBef>
                <a:buClr>
                  <a:schemeClr val="accent3"/>
                </a:buClr>
                <a:buFont typeface="Arial" panose="020B0604020202020204" pitchFamily="34" charset="0"/>
                <a:buChar char="•"/>
                <a:tabLst/>
                <a:defRPr sz="1200" b="0" i="0" baseline="0">
                  <a:solidFill>
                    <a:srgbClr val="333333"/>
                  </a:solidFill>
                  <a:latin typeface="Century Gothic" panose="020B0502020202020204" pitchFamily="34" charset="0"/>
                </a:defRPr>
              </a:lvl5pPr>
              <a:lvl6pPr marL="2514374" indent="-228580" defTabSz="914318">
                <a:lnSpc>
                  <a:spcPct val="90000"/>
                </a:lnSpc>
                <a:spcBef>
                  <a:spcPts val="499"/>
                </a:spcBef>
                <a:buFont typeface="Arial" panose="020B0604020202020204" pitchFamily="34" charset="0"/>
                <a:buChar char="•"/>
              </a:lvl6pPr>
              <a:lvl7pPr marL="2971534" indent="-228580" defTabSz="914318">
                <a:lnSpc>
                  <a:spcPct val="90000"/>
                </a:lnSpc>
                <a:spcBef>
                  <a:spcPts val="499"/>
                </a:spcBef>
                <a:buFont typeface="Arial" panose="020B0604020202020204" pitchFamily="34" charset="0"/>
                <a:buChar char="•"/>
              </a:lvl7pPr>
              <a:lvl8pPr marL="3428692" indent="-228580" defTabSz="914318">
                <a:lnSpc>
                  <a:spcPct val="90000"/>
                </a:lnSpc>
                <a:spcBef>
                  <a:spcPts val="499"/>
                </a:spcBef>
                <a:buFont typeface="Arial" panose="020B0604020202020204" pitchFamily="34" charset="0"/>
                <a:buChar char="•"/>
              </a:lvl8pPr>
              <a:lvl9pPr marL="3885850" indent="-228580" defTabSz="914318">
                <a:lnSpc>
                  <a:spcPct val="90000"/>
                </a:lnSpc>
                <a:spcBef>
                  <a:spcPts val="499"/>
                </a:spcBef>
                <a:buFont typeface="Arial" panose="020B0604020202020204" pitchFamily="34" charset="0"/>
                <a:buChar char="•"/>
              </a:lvl9pPr>
            </a:lstStyle>
            <a:p>
              <a:pPr lvl="1" defTabSz="914044">
                <a:spcBef>
                  <a:spcPts val="0"/>
                </a:spcBef>
                <a:buClr>
                  <a:srgbClr val="A5A5A5"/>
                </a:buClr>
                <a:defRPr/>
              </a:pPr>
              <a:r>
                <a:rPr lang="en-US" sz="1999" b="1" kern="0" dirty="0">
                  <a:latin typeface="Lato" panose="020F0502020204030203" pitchFamily="34" charset="0"/>
                  <a:ea typeface="Lato" panose="020F0502020204030203" pitchFamily="34" charset="0"/>
                  <a:cs typeface="Lato" panose="020F0502020204030203" pitchFamily="34" charset="0"/>
                  <a:sym typeface="Arial"/>
                </a:rPr>
                <a:t>FHIR Condition</a:t>
              </a:r>
            </a:p>
            <a:p>
              <a:pPr lvl="1" defTabSz="914044">
                <a:spcBef>
                  <a:spcPts val="0"/>
                </a:spcBef>
                <a:buClr>
                  <a:srgbClr val="A5A5A5"/>
                </a:buClr>
                <a:defRPr/>
              </a:pPr>
              <a:r>
                <a:rPr lang="en-US" sz="1999" b="1" kern="0" dirty="0">
                  <a:latin typeface="Lato" panose="020F0502020204030203" pitchFamily="34" charset="0"/>
                  <a:ea typeface="Lato" panose="020F0502020204030203" pitchFamily="34" charset="0"/>
                  <a:cs typeface="Lato" panose="020F0502020204030203" pitchFamily="34" charset="0"/>
                  <a:sym typeface="Arial"/>
                </a:rPr>
                <a:t>    </a:t>
              </a:r>
              <a:r>
                <a:rPr lang="en-US" sz="1999" kern="0" dirty="0">
                  <a:latin typeface="Lato" panose="020F0502020204030203" pitchFamily="34" charset="0"/>
                  <a:ea typeface="Lato" panose="020F0502020204030203" pitchFamily="34" charset="0"/>
                  <a:cs typeface="Lato" panose="020F0502020204030203" pitchFamily="34" charset="0"/>
                  <a:sym typeface="Arial"/>
                </a:rPr>
                <a:t>patient: Doe, John</a:t>
              </a:r>
              <a:endParaRPr lang="en-US" sz="1999" b="1" kern="0" dirty="0">
                <a:latin typeface="Lato" panose="020F0502020204030203" pitchFamily="34" charset="0"/>
                <a:ea typeface="Lato" panose="020F0502020204030203" pitchFamily="34" charset="0"/>
                <a:cs typeface="Lato" panose="020F0502020204030203" pitchFamily="34" charset="0"/>
                <a:sym typeface="Arial"/>
              </a:endParaRPr>
            </a:p>
            <a:p>
              <a:pPr lvl="1" defTabSz="914044">
                <a:spcBef>
                  <a:spcPts val="0"/>
                </a:spcBef>
                <a:buClr>
                  <a:srgbClr val="A5A5A5"/>
                </a:buClr>
                <a:defRPr/>
              </a:pPr>
              <a:r>
                <a:rPr lang="en-US" sz="1999" kern="0" dirty="0">
                  <a:latin typeface="Lato" panose="020F0502020204030203" pitchFamily="34" charset="0"/>
                  <a:ea typeface="Lato" panose="020F0502020204030203" pitchFamily="34" charset="0"/>
                  <a:cs typeface="Lato" panose="020F0502020204030203" pitchFamily="34" charset="0"/>
                  <a:sym typeface="Arial"/>
                </a:rPr>
                <a:t>    code: Cancer (SCT 363346000)</a:t>
              </a:r>
              <a:endParaRPr lang="en-US" sz="1999" b="1" kern="0" dirty="0">
                <a:latin typeface="Lato" panose="020F0502020204030203" pitchFamily="34" charset="0"/>
                <a:ea typeface="Lato" panose="020F0502020204030203" pitchFamily="34" charset="0"/>
                <a:cs typeface="Lato" panose="020F0502020204030203" pitchFamily="34" charset="0"/>
                <a:sym typeface="Arial"/>
              </a:endParaRPr>
            </a:p>
            <a:p>
              <a:pPr lvl="1">
                <a:spcBef>
                  <a:spcPts val="0"/>
                </a:spcBef>
                <a:buClr>
                  <a:srgbClr val="A5A5A5"/>
                </a:buClr>
                <a:defRPr/>
              </a:pPr>
              <a:r>
                <a:rPr lang="en-US" sz="1999" kern="0" dirty="0">
                  <a:latin typeface="Lato" panose="020F0502020204030203" pitchFamily="34" charset="0"/>
                  <a:ea typeface="Lato" panose="020F0502020204030203" pitchFamily="34" charset="0"/>
                  <a:cs typeface="Lato" panose="020F0502020204030203" pitchFamily="34" charset="0"/>
                  <a:sym typeface="Arial"/>
                </a:rPr>
                <a:t>    system: : Lung (SCT 39607008)</a:t>
              </a:r>
            </a:p>
            <a:p>
              <a:pPr lvl="1">
                <a:spcBef>
                  <a:spcPts val="0"/>
                </a:spcBef>
                <a:buClr>
                  <a:srgbClr val="A5A5A5"/>
                </a:buClr>
                <a:defRPr/>
              </a:pPr>
              <a:r>
                <a:rPr lang="en-US" sz="1999" kern="0" dirty="0">
                  <a:latin typeface="Lato" panose="020F0502020204030203" pitchFamily="34" charset="0"/>
                  <a:ea typeface="Lato" panose="020F0502020204030203" pitchFamily="34" charset="0"/>
                  <a:cs typeface="Lato" panose="020F0502020204030203" pitchFamily="34" charset="0"/>
                  <a:sym typeface="Arial"/>
                </a:rPr>
                <a:t>    certainty: Suspected</a:t>
              </a:r>
            </a:p>
            <a:p>
              <a:pPr lvl="1">
                <a:spcBef>
                  <a:spcPts val="0"/>
                </a:spcBef>
                <a:buClr>
                  <a:srgbClr val="A5A5A5"/>
                </a:buClr>
                <a:defRPr/>
              </a:pPr>
              <a:r>
                <a:rPr lang="en-US" sz="1999" kern="0" dirty="0">
                  <a:latin typeface="Lato" panose="020F0502020204030203" pitchFamily="34" charset="0"/>
                  <a:ea typeface="Lato" panose="020F0502020204030203" pitchFamily="34" charset="0"/>
                  <a:cs typeface="Lato" panose="020F0502020204030203" pitchFamily="34" charset="0"/>
                  <a:sym typeface="Arial"/>
                </a:rPr>
                <a:t>                      (SCT 415684004)</a:t>
              </a:r>
            </a:p>
          </p:txBody>
        </p:sp>
        <p:sp>
          <p:nvSpPr>
            <p:cNvPr id="33" name="TextBox 32">
              <a:extLst>
                <a:ext uri="{FF2B5EF4-FFF2-40B4-BE49-F238E27FC236}">
                  <a16:creationId xmlns:a16="http://schemas.microsoft.com/office/drawing/2014/main" id="{CF176687-2144-B694-BC9B-ABB9859D6B90}"/>
                </a:ext>
              </a:extLst>
            </p:cNvPr>
            <p:cNvSpPr txBox="1"/>
            <p:nvPr/>
          </p:nvSpPr>
          <p:spPr>
            <a:xfrm>
              <a:off x="7657795" y="2334126"/>
              <a:ext cx="2885726" cy="461665"/>
            </a:xfrm>
            <a:prstGeom prst="rect">
              <a:avLst/>
            </a:prstGeom>
            <a:noFill/>
          </p:spPr>
          <p:txBody>
            <a:bodyPr wrap="none" rtlCol="0">
              <a:spAutoFit/>
            </a:bodyPr>
            <a:lstStyle/>
            <a:p>
              <a:pPr>
                <a:buClr>
                  <a:srgbClr val="000000"/>
                </a:buClr>
              </a:pPr>
              <a:r>
                <a:rPr lang="en-US" sz="2399" kern="0" dirty="0">
                  <a:solidFill>
                    <a:srgbClr val="000000"/>
                  </a:solidFill>
                  <a:latin typeface="Lato" panose="020F0502020204030203" pitchFamily="34" charset="0"/>
                  <a:ea typeface="Lato" panose="020F0502020204030203" pitchFamily="34" charset="0"/>
                  <a:cs typeface="Lato" panose="020F0502020204030203" pitchFamily="34" charset="0"/>
                  <a:sym typeface="Arial"/>
                </a:rPr>
                <a:t>Patient data output</a:t>
              </a:r>
            </a:p>
          </p:txBody>
        </p:sp>
      </p:grpSp>
      <p:grpSp>
        <p:nvGrpSpPr>
          <p:cNvPr id="38" name="Group 37">
            <a:extLst>
              <a:ext uri="{FF2B5EF4-FFF2-40B4-BE49-F238E27FC236}">
                <a16:creationId xmlns:a16="http://schemas.microsoft.com/office/drawing/2014/main" id="{535CAD4C-FDCE-A7C2-B9C3-18846176BB99}"/>
              </a:ext>
            </a:extLst>
          </p:cNvPr>
          <p:cNvGrpSpPr/>
          <p:nvPr/>
        </p:nvGrpSpPr>
        <p:grpSpPr>
          <a:xfrm>
            <a:off x="4956441" y="1251615"/>
            <a:ext cx="1823179" cy="2279074"/>
            <a:chOff x="4796489" y="1251048"/>
            <a:chExt cx="1823654" cy="2279668"/>
          </a:xfrm>
        </p:grpSpPr>
        <p:sp>
          <p:nvSpPr>
            <p:cNvPr id="30" name="Cylinder 103">
              <a:extLst>
                <a:ext uri="{FF2B5EF4-FFF2-40B4-BE49-F238E27FC236}">
                  <a16:creationId xmlns:a16="http://schemas.microsoft.com/office/drawing/2014/main" id="{CBAE6616-9905-74D4-4299-A7AAAC041C17}"/>
                </a:ext>
              </a:extLst>
            </p:cNvPr>
            <p:cNvSpPr/>
            <p:nvPr/>
          </p:nvSpPr>
          <p:spPr>
            <a:xfrm>
              <a:off x="4796489" y="1251048"/>
              <a:ext cx="1823654" cy="1274832"/>
            </a:xfrm>
            <a:prstGeom prst="can">
              <a:avLst/>
            </a:prstGeom>
            <a:solidFill>
              <a:srgbClr val="BF51FF">
                <a:alpha val="56863"/>
              </a:srgbClr>
            </a:solidFill>
            <a:ln>
              <a:solidFill>
                <a:srgbClr val="6E6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b="1" dirty="0">
                  <a:solidFill>
                    <a:srgbClr val="000000"/>
                  </a:solidFill>
                  <a:latin typeface="Calibri"/>
                  <a:sym typeface="Arial"/>
                </a:rPr>
                <a:t>Data Transformation</a:t>
              </a:r>
            </a:p>
            <a:p>
              <a:pPr algn="ctr" defTabSz="914126">
                <a:defRPr/>
              </a:pPr>
              <a:r>
                <a:rPr lang="en-US" sz="1799" b="1" dirty="0">
                  <a:solidFill>
                    <a:srgbClr val="000000"/>
                  </a:solidFill>
                  <a:latin typeface="Calibri"/>
                  <a:sym typeface="Arial"/>
                </a:rPr>
                <a:t>Knowledgebase</a:t>
              </a:r>
            </a:p>
          </p:txBody>
        </p:sp>
        <p:cxnSp>
          <p:nvCxnSpPr>
            <p:cNvPr id="31" name="Straight Arrow Connector 30">
              <a:extLst>
                <a:ext uri="{FF2B5EF4-FFF2-40B4-BE49-F238E27FC236}">
                  <a16:creationId xmlns:a16="http://schemas.microsoft.com/office/drawing/2014/main" id="{787D5E30-226C-8D5C-2B55-C911DCC4BCBC}"/>
                </a:ext>
              </a:extLst>
            </p:cNvPr>
            <p:cNvCxnSpPr>
              <a:cxnSpLocks/>
              <a:stCxn id="30" idx="3"/>
            </p:cNvCxnSpPr>
            <p:nvPr/>
          </p:nvCxnSpPr>
          <p:spPr>
            <a:xfrm>
              <a:off x="5708316" y="2525880"/>
              <a:ext cx="26613" cy="1004836"/>
            </a:xfrm>
            <a:prstGeom prst="straightConnector1">
              <a:avLst/>
            </a:prstGeom>
            <a:ln w="889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576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8"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ppt_x</p:attrName>
                                        </p:attrNameLst>
                                      </p:cBhvr>
                                      <p:tavLst>
                                        <p:tav tm="0">
                                          <p:val>
                                            <p:strVal val="#ppt_x-#ppt_w/2"/>
                                          </p:val>
                                        </p:tav>
                                        <p:tav tm="100000">
                                          <p:val>
                                            <p:strVal val="#ppt_x"/>
                                          </p:val>
                                        </p:tav>
                                      </p:tavLst>
                                    </p:anim>
                                    <p:anim calcmode="lin" valueType="num">
                                      <p:cBhvr>
                                        <p:cTn id="12" dur="500" fill="hold"/>
                                        <p:tgtEl>
                                          <p:spTgt spid="12"/>
                                        </p:tgtEl>
                                        <p:attrNameLst>
                                          <p:attrName>ppt_y</p:attrName>
                                        </p:attrNameLst>
                                      </p:cBhvr>
                                      <p:tavLst>
                                        <p:tav tm="0">
                                          <p:val>
                                            <p:strVal val="#ppt_y"/>
                                          </p:val>
                                        </p:tav>
                                        <p:tav tm="100000">
                                          <p:val>
                                            <p:strVal val="#ppt_y"/>
                                          </p:val>
                                        </p:tav>
                                      </p:tavLst>
                                    </p:anim>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ppt_x</p:attrName>
                                        </p:attrNameLst>
                                      </p:cBhvr>
                                      <p:tavLst>
                                        <p:tav tm="0">
                                          <p:val>
                                            <p:strVal val="#ppt_x"/>
                                          </p:val>
                                        </p:tav>
                                        <p:tav tm="100000">
                                          <p:val>
                                            <p:strVal val="#ppt_x"/>
                                          </p:val>
                                        </p:tav>
                                      </p:tavLst>
                                    </p:anim>
                                    <p:anim calcmode="lin" valueType="num">
                                      <p:cBhvr>
                                        <p:cTn id="20" dur="500" fill="hold"/>
                                        <p:tgtEl>
                                          <p:spTgt spid="38"/>
                                        </p:tgtEl>
                                        <p:attrNameLst>
                                          <p:attrName>ppt_y</p:attrName>
                                        </p:attrNameLst>
                                      </p:cBhvr>
                                      <p:tavLst>
                                        <p:tav tm="0">
                                          <p:val>
                                            <p:strVal val="#ppt_y-#ppt_h/2"/>
                                          </p:val>
                                        </p:tav>
                                        <p:tav tm="100000">
                                          <p:val>
                                            <p:strVal val="#ppt_y"/>
                                          </p:val>
                                        </p:tav>
                                      </p:tavLst>
                                    </p:anim>
                                    <p:anim calcmode="lin" valueType="num">
                                      <p:cBhvr>
                                        <p:cTn id="21" dur="500" fill="hold"/>
                                        <p:tgtEl>
                                          <p:spTgt spid="38"/>
                                        </p:tgtEl>
                                        <p:attrNameLst>
                                          <p:attrName>ppt_w</p:attrName>
                                        </p:attrNameLst>
                                      </p:cBhvr>
                                      <p:tavLst>
                                        <p:tav tm="0">
                                          <p:val>
                                            <p:strVal val="#ppt_w"/>
                                          </p:val>
                                        </p:tav>
                                        <p:tav tm="100000">
                                          <p:val>
                                            <p:strVal val="#ppt_w"/>
                                          </p:val>
                                        </p:tav>
                                      </p:tavLst>
                                    </p:anim>
                                    <p:anim calcmode="lin" valueType="num">
                                      <p:cBhvr>
                                        <p:cTn id="22"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ppt_x</p:attrName>
                                        </p:attrNameLst>
                                      </p:cBhvr>
                                      <p:tavLst>
                                        <p:tav tm="0">
                                          <p:val>
                                            <p:strVal val="#ppt_x-#ppt_w/2"/>
                                          </p:val>
                                        </p:tav>
                                        <p:tav tm="100000">
                                          <p:val>
                                            <p:strVal val="#ppt_x"/>
                                          </p:val>
                                        </p:tav>
                                      </p:tavLst>
                                    </p:anim>
                                    <p:anim calcmode="lin" valueType="num">
                                      <p:cBhvr>
                                        <p:cTn id="28" dur="500" fill="hold"/>
                                        <p:tgtEl>
                                          <p:spTgt spid="37"/>
                                        </p:tgtEl>
                                        <p:attrNameLst>
                                          <p:attrName>ppt_y</p:attrName>
                                        </p:attrNameLst>
                                      </p:cBhvr>
                                      <p:tavLst>
                                        <p:tav tm="0">
                                          <p:val>
                                            <p:strVal val="#ppt_y"/>
                                          </p:val>
                                        </p:tav>
                                        <p:tav tm="100000">
                                          <p:val>
                                            <p:strVal val="#ppt_y"/>
                                          </p:val>
                                        </p:tav>
                                      </p:tavLst>
                                    </p:anim>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A34C77D-3C21-81B2-371E-BAB2CC5012ED}"/>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grpSp>
        <p:nvGrpSpPr>
          <p:cNvPr id="33" name="Group 3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34" name="Straight Connector 3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grpSp>
      <p:sp>
        <p:nvSpPr>
          <p:cNvPr id="37" name="Rectangle 3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ato" panose="020F0502020204030203" pitchFamily="34" charset="0"/>
              <a:ea typeface="+mn-ea"/>
              <a:cs typeface="+mn-cs"/>
            </a:endParaRPr>
          </a:p>
        </p:txBody>
      </p:sp>
      <p:sp>
        <p:nvSpPr>
          <p:cNvPr id="10" name="TextBox 9">
            <a:extLst>
              <a:ext uri="{FF2B5EF4-FFF2-40B4-BE49-F238E27FC236}">
                <a16:creationId xmlns:a16="http://schemas.microsoft.com/office/drawing/2014/main" id="{CC84660F-E13F-B69F-8F46-C84ADDDC65B7}"/>
              </a:ext>
            </a:extLst>
          </p:cNvPr>
          <p:cNvSpPr txBox="1"/>
          <p:nvPr/>
        </p:nvSpPr>
        <p:spPr>
          <a:xfrm>
            <a:off x="1060232" y="3941205"/>
            <a:ext cx="10071536" cy="92975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Thank you for coming!</a:t>
            </a:r>
          </a:p>
        </p:txBody>
      </p:sp>
      <p:pic>
        <p:nvPicPr>
          <p:cNvPr id="12" name="Picture 11" descr="A hand with a map of the world&#10;&#10;AI-generated content may be incorrect.">
            <a:extLst>
              <a:ext uri="{FF2B5EF4-FFF2-40B4-BE49-F238E27FC236}">
                <a16:creationId xmlns:a16="http://schemas.microsoft.com/office/drawing/2014/main" id="{80D6F15A-705D-3AD7-7D1B-83EC6C36A18E}"/>
              </a:ext>
            </a:extLst>
          </p:cNvPr>
          <p:cNvPicPr>
            <a:picLocks noChangeAspect="1"/>
          </p:cNvPicPr>
          <p:nvPr/>
        </p:nvPicPr>
        <p:blipFill>
          <a:blip r:embed="rId3"/>
          <a:stretch>
            <a:fillRect/>
          </a:stretch>
        </p:blipFill>
        <p:spPr>
          <a:xfrm>
            <a:off x="4618497" y="796953"/>
            <a:ext cx="2534351" cy="2999232"/>
          </a:xfrm>
          <a:prstGeom prst="rect">
            <a:avLst/>
          </a:prstGeom>
        </p:spPr>
      </p:pic>
      <p:sp>
        <p:nvSpPr>
          <p:cNvPr id="2" name="Slide Number Placeholder 6">
            <a:extLst>
              <a:ext uri="{FF2B5EF4-FFF2-40B4-BE49-F238E27FC236}">
                <a16:creationId xmlns:a16="http://schemas.microsoft.com/office/drawing/2014/main" id="{8FE46EA7-5695-7F01-6ED3-F076A656DA17}"/>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2995260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553"/>
        <p:cNvGrpSpPr/>
        <p:nvPr/>
      </p:nvGrpSpPr>
      <p:grpSpPr>
        <a:xfrm>
          <a:off x="0" y="0"/>
          <a:ext cx="0" cy="0"/>
          <a:chOff x="0" y="0"/>
          <a:chExt cx="0" cy="0"/>
        </a:xfrm>
      </p:grpSpPr>
      <p:pic>
        <p:nvPicPr>
          <p:cNvPr id="3" name="Picture 2" descr="A stack of books with red blue and white pages&#10;&#10;AI-generated content may be incorrect.">
            <a:extLst>
              <a:ext uri="{FF2B5EF4-FFF2-40B4-BE49-F238E27FC236}">
                <a16:creationId xmlns:a16="http://schemas.microsoft.com/office/drawing/2014/main" id="{87E84368-63C5-E986-3E56-FB6CA2459C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05000" y="0"/>
            <a:ext cx="10287000" cy="6858000"/>
          </a:xfrm>
          <a:prstGeom prst="rect">
            <a:avLst/>
          </a:prstGeom>
        </p:spPr>
      </p:pic>
      <p:sp>
        <p:nvSpPr>
          <p:cNvPr id="554" name="Google Shape;554;p65"/>
          <p:cNvSpPr txBox="1">
            <a:spLocks noGrp="1"/>
          </p:cNvSpPr>
          <p:nvPr>
            <p:ph type="title"/>
          </p:nvPr>
        </p:nvSpPr>
        <p:spPr>
          <a:xfrm>
            <a:off x="913911" y="1826968"/>
            <a:ext cx="10515600" cy="3061555"/>
          </a:xfrm>
          <a:noFill/>
          <a:ln>
            <a:noFill/>
          </a:ln>
        </p:spPr>
        <p:txBody>
          <a:bodyPr spcFirstLastPara="1" wrap="square" lIns="91425" tIns="45700" rIns="91425" bIns="45700" anchor="ctr" anchorCtr="0">
            <a:normAutofit/>
          </a:bodyPr>
          <a:lstStyle/>
          <a:p>
            <a:pPr lvl="0"/>
            <a:r>
              <a:rPr lang="en-US" dirty="0"/>
              <a:t>Reference Slides </a:t>
            </a:r>
          </a:p>
        </p:txBody>
      </p:sp>
      <p:sp>
        <p:nvSpPr>
          <p:cNvPr id="4" name="Text Placeholder 3">
            <a:extLst>
              <a:ext uri="{FF2B5EF4-FFF2-40B4-BE49-F238E27FC236}">
                <a16:creationId xmlns:a16="http://schemas.microsoft.com/office/drawing/2014/main" id="{B40ED399-B1B5-6C41-9864-7FBC393A3DDA}"/>
              </a:ext>
            </a:extLst>
          </p:cNvPr>
          <p:cNvSpPr>
            <a:spLocks noGrp="1"/>
          </p:cNvSpPr>
          <p:nvPr>
            <p:ph type="body" idx="1"/>
          </p:nvPr>
        </p:nvSpPr>
        <p:spPr/>
        <p:txBody>
          <a:bodyPr/>
          <a:lstStyle/>
          <a:p>
            <a:endParaRPr lang="en-US"/>
          </a:p>
        </p:txBody>
      </p:sp>
      <p:sp>
        <p:nvSpPr>
          <p:cNvPr id="2" name="Slide Number Placeholder 6">
            <a:extLst>
              <a:ext uri="{FF2B5EF4-FFF2-40B4-BE49-F238E27FC236}">
                <a16:creationId xmlns:a16="http://schemas.microsoft.com/office/drawing/2014/main" id="{C986FCF3-25A1-7AD2-365F-84CF4044B57C}"/>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319F-74AE-AF9B-3FA4-724F6A836A24}"/>
              </a:ext>
            </a:extLst>
          </p:cNvPr>
          <p:cNvSpPr>
            <a:spLocks noGrp="1"/>
          </p:cNvSpPr>
          <p:nvPr>
            <p:ph type="title"/>
          </p:nvPr>
        </p:nvSpPr>
        <p:spPr/>
        <p:txBody>
          <a:bodyPr>
            <a:normAutofit/>
          </a:bodyPr>
          <a:lstStyle/>
          <a:p>
            <a:r>
              <a:rPr lang="en-US" sz="4400" dirty="0"/>
              <a:t>Clinical Element Modeling Language (CEML)</a:t>
            </a:r>
          </a:p>
        </p:txBody>
      </p:sp>
      <p:sp>
        <p:nvSpPr>
          <p:cNvPr id="3" name="Text Placeholder 2">
            <a:extLst>
              <a:ext uri="{FF2B5EF4-FFF2-40B4-BE49-F238E27FC236}">
                <a16:creationId xmlns:a16="http://schemas.microsoft.com/office/drawing/2014/main" id="{C001057F-C744-FBE7-E367-BE7940534FF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3670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r"/>
            <a:r>
              <a:rPr lang="en-US" sz="1200" dirty="0">
                <a:latin typeface="Aharoni" panose="02010803020104030203" pitchFamily="2" charset="-79"/>
              </a:rPr>
              <a:t>  # </a:t>
            </a:r>
            <a:fld id="{B07D51DD-F533-4F53-A0A1-BF99BEE68733}" type="slidenum">
              <a:rPr lang="en-US" sz="1200">
                <a:latin typeface="Aharoni" panose="02010803020104030203" pitchFamily="2" charset="-79"/>
              </a:rPr>
              <a:pPr algn="r"/>
              <a:t>35</a:t>
            </a:fld>
            <a:endParaRPr lang="en-US" sz="1200" dirty="0">
              <a:latin typeface="Aharoni" panose="02010803020104030203" pitchFamily="2" charset="-79"/>
            </a:endParaRPr>
          </a:p>
        </p:txBody>
      </p:sp>
      <p:sp>
        <p:nvSpPr>
          <p:cNvPr id="68611" name="Rectangle 2"/>
          <p:cNvSpPr>
            <a:spLocks noGrp="1" noChangeArrowheads="1"/>
          </p:cNvSpPr>
          <p:nvPr>
            <p:ph type="title"/>
          </p:nvPr>
        </p:nvSpPr>
        <p:spPr bwMode="auto">
          <a:xfrm>
            <a:off x="762000" y="454971"/>
            <a:ext cx="7772400" cy="8361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r>
              <a:rPr lang="en-US" dirty="0"/>
              <a:t>Basic elements of the core model</a:t>
            </a:r>
          </a:p>
        </p:txBody>
      </p:sp>
      <p:sp>
        <p:nvSpPr>
          <p:cNvPr id="68613" name="Rectangle 3"/>
          <p:cNvSpPr>
            <a:spLocks noGrp="1" noChangeArrowheads="1"/>
          </p:cNvSpPr>
          <p:nvPr>
            <p:ph type="body" sz="half" idx="2"/>
          </p:nvPr>
        </p:nvSpPr>
        <p:spPr bwMode="auto">
          <a:xfrm>
            <a:off x="6347297" y="1454691"/>
            <a:ext cx="38100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sz="2500" dirty="0"/>
              <a:t>Type - The name of a particular model</a:t>
            </a:r>
          </a:p>
          <a:p>
            <a:r>
              <a:rPr lang="en-US" sz="2500" dirty="0"/>
              <a:t>Key - Links the model to a concept in an external coded terminology. </a:t>
            </a:r>
          </a:p>
          <a:p>
            <a:r>
              <a:rPr lang="en-US" sz="2500" dirty="0"/>
              <a:t>Value Choice - Possible ways to convey the model’s value.</a:t>
            </a:r>
          </a:p>
          <a:p>
            <a:endParaRPr lang="en-US" sz="2500" dirty="0"/>
          </a:p>
        </p:txBody>
      </p:sp>
      <p:pic>
        <p:nvPicPr>
          <p:cNvPr id="686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54691"/>
            <a:ext cx="4883150"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281422196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xfrm>
            <a:off x="457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DEC0B06-CC15-47FC-950C-C583B66793C5}" type="datetime1">
              <a:rPr lang="en-US" smtClean="0"/>
              <a:pPr algn="r"/>
              <a:t>3/27/26</a:t>
            </a:fld>
            <a:endParaRPr lang="en-US" sz="1200" dirty="0">
              <a:latin typeface="Aharoni" panose="02010803020104030203" pitchFamily="2" charset="-79"/>
            </a:endParaRPr>
          </a:p>
        </p:txBody>
      </p:sp>
      <p:sp>
        <p:nvSpPr>
          <p:cNvPr id="69635" name="Rectangle 2"/>
          <p:cNvSpPr>
            <a:spLocks noGrp="1" noChangeArrowheads="1"/>
          </p:cNvSpPr>
          <p:nvPr>
            <p:ph type="title"/>
          </p:nvPr>
        </p:nvSpPr>
        <p:spPr bwMode="auto">
          <a:xfrm>
            <a:off x="818745" y="398461"/>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dirty="0"/>
              <a:t>Value Choice</a:t>
            </a:r>
          </a:p>
        </p:txBody>
      </p:sp>
      <p:sp>
        <p:nvSpPr>
          <p:cNvPr id="69636" name="Rectangle 3"/>
          <p:cNvSpPr>
            <a:spLocks noGrp="1" noChangeArrowheads="1"/>
          </p:cNvSpPr>
          <p:nvPr>
            <p:ph type="body" idx="1"/>
          </p:nvPr>
        </p:nvSpPr>
        <p:spPr bwMode="auto">
          <a:xfrm>
            <a:off x="6428735" y="1537205"/>
            <a:ext cx="3722687" cy="4445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ct val="90000"/>
              </a:lnSpc>
            </a:pPr>
            <a:r>
              <a:rPr lang="en-US" sz="3300" u="sng" dirty="0"/>
              <a:t>Data</a:t>
            </a:r>
            <a:r>
              <a:rPr lang="en-US" sz="3300" dirty="0"/>
              <a:t> - Value conveyed as an HL7 version 3 data type</a:t>
            </a:r>
            <a:endParaRPr lang="en-US" sz="3300" u="sng" dirty="0"/>
          </a:p>
          <a:p>
            <a:pPr>
              <a:lnSpc>
                <a:spcPct val="90000"/>
              </a:lnSpc>
            </a:pPr>
            <a:r>
              <a:rPr lang="en-US" sz="3300" u="sng" dirty="0"/>
              <a:t>Items</a:t>
            </a:r>
            <a:r>
              <a:rPr lang="en-US" sz="3300" dirty="0"/>
              <a:t> - Value conveyed by multiple Clinical Elements collectively</a:t>
            </a:r>
          </a:p>
        </p:txBody>
      </p:sp>
      <p:pic>
        <p:nvPicPr>
          <p:cNvPr id="6963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37205"/>
            <a:ext cx="4883150"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109248227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0"/>
          </p:nvPr>
        </p:nvSpPr>
        <p:spPr>
          <a:xfrm>
            <a:off x="457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DEC0B06-CC15-47FC-950C-C583B66793C5}" type="datetime1">
              <a:rPr lang="en-US" smtClean="0"/>
              <a:pPr algn="r"/>
              <a:t>3/27/26</a:t>
            </a:fld>
            <a:endParaRPr lang="en-US" sz="1200" dirty="0">
              <a:latin typeface="Aharoni" panose="02010803020104030203" pitchFamily="2" charset="-79"/>
            </a:endParaRPr>
          </a:p>
        </p:txBody>
      </p:sp>
      <p:sp>
        <p:nvSpPr>
          <p:cNvPr id="70659" name="Rectangle 2"/>
          <p:cNvSpPr>
            <a:spLocks noGrp="1" noChangeArrowheads="1"/>
          </p:cNvSpPr>
          <p:nvPr>
            <p:ph type="title"/>
          </p:nvPr>
        </p:nvSpPr>
        <p:spPr bwMode="auto">
          <a:xfrm>
            <a:off x="702013" y="709115"/>
            <a:ext cx="9161834" cy="7604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r>
              <a:rPr lang="en-US" dirty="0"/>
              <a:t>A Simple Laboratory Observation CEM</a:t>
            </a:r>
          </a:p>
        </p:txBody>
      </p:sp>
      <p:pic>
        <p:nvPicPr>
          <p:cNvPr id="706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2013" y="1930400"/>
            <a:ext cx="637222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70661" name="Text Box 4"/>
          <p:cNvSpPr txBox="1">
            <a:spLocks noChangeArrowheads="1"/>
          </p:cNvSpPr>
          <p:nvPr/>
        </p:nvSpPr>
        <p:spPr bwMode="auto">
          <a:xfrm>
            <a:off x="3442689" y="2818844"/>
            <a:ext cx="4487126" cy="430887"/>
          </a:xfrm>
          <a:prstGeom prst="rect">
            <a:avLst/>
          </a:prstGeom>
          <a:solidFill>
            <a:schemeClr val="bg1"/>
          </a:solidFill>
          <a:ln>
            <a:noFill/>
          </a:ln>
        </p:spPr>
        <p:txBody>
          <a:bodyPr wrap="none">
            <a:spAutoFit/>
          </a:bodyPr>
          <a:lstStyle>
            <a:lvl1pPr algn="ctr" defTabSz="820738" eaLnBrk="0" hangingPunct="0">
              <a:defRPr sz="2200">
                <a:solidFill>
                  <a:schemeClr val="tx1"/>
                </a:solidFill>
                <a:latin typeface="Times New Roman" pitchFamily="18" charset="0"/>
              </a:defRPr>
            </a:lvl1pPr>
            <a:lvl2pPr marL="742950" indent="-285750" algn="ctr" defTabSz="820738" eaLnBrk="0" hangingPunct="0">
              <a:defRPr sz="2200">
                <a:solidFill>
                  <a:schemeClr val="tx1"/>
                </a:solidFill>
                <a:latin typeface="Times New Roman" pitchFamily="18" charset="0"/>
              </a:defRPr>
            </a:lvl2pPr>
            <a:lvl3pPr marL="1143000" indent="-228600" algn="ctr" defTabSz="820738" eaLnBrk="0" hangingPunct="0">
              <a:defRPr sz="2200">
                <a:solidFill>
                  <a:schemeClr val="tx1"/>
                </a:solidFill>
                <a:latin typeface="Times New Roman" pitchFamily="18" charset="0"/>
              </a:defRPr>
            </a:lvl3pPr>
            <a:lvl4pPr marL="1600200" indent="-228600" algn="ctr" defTabSz="820738" eaLnBrk="0" hangingPunct="0">
              <a:defRPr sz="2200">
                <a:solidFill>
                  <a:schemeClr val="tx1"/>
                </a:solidFill>
                <a:latin typeface="Times New Roman" pitchFamily="18" charset="0"/>
              </a:defRPr>
            </a:lvl4pPr>
            <a:lvl5pPr marL="2057400" indent="-228600" algn="ctr" defTabSz="820738" eaLnBrk="0" hangingPunct="0">
              <a:defRPr sz="2200">
                <a:solidFill>
                  <a:schemeClr val="tx1"/>
                </a:solidFill>
                <a:latin typeface="Times New Roman" pitchFamily="18" charset="0"/>
              </a:defRPr>
            </a:lvl5pPr>
            <a:lvl6pPr marL="2514600" indent="-228600" algn="ctr" defTabSz="820738" eaLnBrk="0" fontAlgn="base" hangingPunct="0">
              <a:spcBef>
                <a:spcPct val="0"/>
              </a:spcBef>
              <a:spcAft>
                <a:spcPct val="0"/>
              </a:spcAft>
              <a:defRPr sz="2200">
                <a:solidFill>
                  <a:schemeClr val="tx1"/>
                </a:solidFill>
                <a:latin typeface="Times New Roman" pitchFamily="18" charset="0"/>
              </a:defRPr>
            </a:lvl6pPr>
            <a:lvl7pPr marL="2971800" indent="-228600" algn="ctr" defTabSz="820738" eaLnBrk="0" fontAlgn="base" hangingPunct="0">
              <a:spcBef>
                <a:spcPct val="0"/>
              </a:spcBef>
              <a:spcAft>
                <a:spcPct val="0"/>
              </a:spcAft>
              <a:defRPr sz="2200">
                <a:solidFill>
                  <a:schemeClr val="tx1"/>
                </a:solidFill>
                <a:latin typeface="Times New Roman" pitchFamily="18" charset="0"/>
              </a:defRPr>
            </a:lvl7pPr>
            <a:lvl8pPr marL="3429000" indent="-228600" algn="ctr" defTabSz="820738" eaLnBrk="0" fontAlgn="base" hangingPunct="0">
              <a:spcBef>
                <a:spcPct val="0"/>
              </a:spcBef>
              <a:spcAft>
                <a:spcPct val="0"/>
              </a:spcAft>
              <a:defRPr sz="2200">
                <a:solidFill>
                  <a:schemeClr val="tx1"/>
                </a:solidFill>
                <a:latin typeface="Times New Roman" pitchFamily="18" charset="0"/>
              </a:defRPr>
            </a:lvl8pPr>
            <a:lvl9pPr marL="3886200" indent="-228600" algn="ctr" defTabSz="820738" eaLnBrk="0" fontAlgn="base" hangingPunct="0">
              <a:spcBef>
                <a:spcPct val="0"/>
              </a:spcBef>
              <a:spcAft>
                <a:spcPct val="0"/>
              </a:spcAft>
              <a:defRPr sz="2200">
                <a:solidFill>
                  <a:schemeClr val="tx1"/>
                </a:solidFill>
                <a:latin typeface="Times New Roman" pitchFamily="18" charset="0"/>
              </a:defRPr>
            </a:lvl9pPr>
          </a:lstStyle>
          <a:p>
            <a:r>
              <a:rPr lang="en-US" b="1" dirty="0" err="1">
                <a:solidFill>
                  <a:schemeClr val="tx1">
                    <a:lumMod val="65000"/>
                    <a:lumOff val="35000"/>
                  </a:schemeClr>
                </a:solidFill>
                <a:latin typeface="Arial Unicode MS" pitchFamily="34" charset="-128"/>
                <a:cs typeface="Aharoni" panose="02010803020104030203" pitchFamily="2" charset="-79"/>
              </a:rPr>
              <a:t>SerumSodiumMeas</a:t>
            </a:r>
            <a:r>
              <a:rPr lang="en-US" b="1" dirty="0">
                <a:solidFill>
                  <a:schemeClr val="tx1">
                    <a:lumMod val="65000"/>
                    <a:lumOff val="35000"/>
                  </a:schemeClr>
                </a:solidFill>
                <a:latin typeface="Arial Unicode MS" pitchFamily="34" charset="-128"/>
                <a:cs typeface="Aharoni" panose="02010803020104030203" pitchFamily="2" charset="-79"/>
              </a:rPr>
              <a:t> (model name)</a:t>
            </a:r>
          </a:p>
        </p:txBody>
      </p:sp>
      <p:sp>
        <p:nvSpPr>
          <p:cNvPr id="2" name="Text Box 4">
            <a:extLst>
              <a:ext uri="{FF2B5EF4-FFF2-40B4-BE49-F238E27FC236}">
                <a16:creationId xmlns:a16="http://schemas.microsoft.com/office/drawing/2014/main" id="{75EAA288-BC13-379F-D15F-B55697A6F33E}"/>
              </a:ext>
            </a:extLst>
          </p:cNvPr>
          <p:cNvSpPr txBox="1">
            <a:spLocks noChangeArrowheads="1"/>
          </p:cNvSpPr>
          <p:nvPr/>
        </p:nvSpPr>
        <p:spPr bwMode="auto">
          <a:xfrm>
            <a:off x="3448004" y="3410964"/>
            <a:ext cx="3794629" cy="430887"/>
          </a:xfrm>
          <a:prstGeom prst="rect">
            <a:avLst/>
          </a:prstGeom>
          <a:solidFill>
            <a:schemeClr val="bg1"/>
          </a:solidFill>
          <a:ln>
            <a:noFill/>
          </a:ln>
        </p:spPr>
        <p:txBody>
          <a:bodyPr wrap="none">
            <a:spAutoFit/>
          </a:bodyPr>
          <a:lstStyle>
            <a:lvl1pPr algn="ctr" defTabSz="820738" eaLnBrk="0" hangingPunct="0">
              <a:defRPr sz="2200">
                <a:solidFill>
                  <a:schemeClr val="tx1"/>
                </a:solidFill>
                <a:latin typeface="Times New Roman" pitchFamily="18" charset="0"/>
              </a:defRPr>
            </a:lvl1pPr>
            <a:lvl2pPr marL="742950" indent="-285750" algn="ctr" defTabSz="820738" eaLnBrk="0" hangingPunct="0">
              <a:defRPr sz="2200">
                <a:solidFill>
                  <a:schemeClr val="tx1"/>
                </a:solidFill>
                <a:latin typeface="Times New Roman" pitchFamily="18" charset="0"/>
              </a:defRPr>
            </a:lvl2pPr>
            <a:lvl3pPr marL="1143000" indent="-228600" algn="ctr" defTabSz="820738" eaLnBrk="0" hangingPunct="0">
              <a:defRPr sz="2200">
                <a:solidFill>
                  <a:schemeClr val="tx1"/>
                </a:solidFill>
                <a:latin typeface="Times New Roman" pitchFamily="18" charset="0"/>
              </a:defRPr>
            </a:lvl3pPr>
            <a:lvl4pPr marL="1600200" indent="-228600" algn="ctr" defTabSz="820738" eaLnBrk="0" hangingPunct="0">
              <a:defRPr sz="2200">
                <a:solidFill>
                  <a:schemeClr val="tx1"/>
                </a:solidFill>
                <a:latin typeface="Times New Roman" pitchFamily="18" charset="0"/>
              </a:defRPr>
            </a:lvl4pPr>
            <a:lvl5pPr marL="2057400" indent="-228600" algn="ctr" defTabSz="820738" eaLnBrk="0" hangingPunct="0">
              <a:defRPr sz="2200">
                <a:solidFill>
                  <a:schemeClr val="tx1"/>
                </a:solidFill>
                <a:latin typeface="Times New Roman" pitchFamily="18" charset="0"/>
              </a:defRPr>
            </a:lvl5pPr>
            <a:lvl6pPr marL="2514600" indent="-228600" algn="ctr" defTabSz="820738" eaLnBrk="0" fontAlgn="base" hangingPunct="0">
              <a:spcBef>
                <a:spcPct val="0"/>
              </a:spcBef>
              <a:spcAft>
                <a:spcPct val="0"/>
              </a:spcAft>
              <a:defRPr sz="2200">
                <a:solidFill>
                  <a:schemeClr val="tx1"/>
                </a:solidFill>
                <a:latin typeface="Times New Roman" pitchFamily="18" charset="0"/>
              </a:defRPr>
            </a:lvl6pPr>
            <a:lvl7pPr marL="2971800" indent="-228600" algn="ctr" defTabSz="820738" eaLnBrk="0" fontAlgn="base" hangingPunct="0">
              <a:spcBef>
                <a:spcPct val="0"/>
              </a:spcBef>
              <a:spcAft>
                <a:spcPct val="0"/>
              </a:spcAft>
              <a:defRPr sz="2200">
                <a:solidFill>
                  <a:schemeClr val="tx1"/>
                </a:solidFill>
                <a:latin typeface="Times New Roman" pitchFamily="18" charset="0"/>
              </a:defRPr>
            </a:lvl7pPr>
            <a:lvl8pPr marL="3429000" indent="-228600" algn="ctr" defTabSz="820738" eaLnBrk="0" fontAlgn="base" hangingPunct="0">
              <a:spcBef>
                <a:spcPct val="0"/>
              </a:spcBef>
              <a:spcAft>
                <a:spcPct val="0"/>
              </a:spcAft>
              <a:defRPr sz="2200">
                <a:solidFill>
                  <a:schemeClr val="tx1"/>
                </a:solidFill>
                <a:latin typeface="Times New Roman" pitchFamily="18" charset="0"/>
              </a:defRPr>
            </a:lvl8pPr>
            <a:lvl9pPr marL="3886200" indent="-228600" algn="ctr" defTabSz="820738" eaLnBrk="0" fontAlgn="base" hangingPunct="0">
              <a:spcBef>
                <a:spcPct val="0"/>
              </a:spcBef>
              <a:spcAft>
                <a:spcPct val="0"/>
              </a:spcAft>
              <a:defRPr sz="2200">
                <a:solidFill>
                  <a:schemeClr val="tx1"/>
                </a:solidFill>
                <a:latin typeface="Times New Roman" pitchFamily="18" charset="0"/>
              </a:defRPr>
            </a:lvl9pPr>
          </a:lstStyle>
          <a:p>
            <a:r>
              <a:rPr lang="en-US" b="1" dirty="0" err="1">
                <a:solidFill>
                  <a:schemeClr val="tx1">
                    <a:lumMod val="65000"/>
                    <a:lumOff val="35000"/>
                  </a:schemeClr>
                </a:solidFill>
                <a:latin typeface="Arial Unicode MS" pitchFamily="34" charset="-128"/>
                <a:cs typeface="Aharoni" panose="02010803020104030203" pitchFamily="2" charset="-79"/>
              </a:rPr>
              <a:t>SerumSodium</a:t>
            </a:r>
            <a:r>
              <a:rPr lang="en-US" b="1" dirty="0">
                <a:solidFill>
                  <a:schemeClr val="tx1">
                    <a:lumMod val="65000"/>
                    <a:lumOff val="35000"/>
                  </a:schemeClr>
                </a:solidFill>
                <a:latin typeface="Arial Unicode MS" pitchFamily="34" charset="-128"/>
                <a:cs typeface="Aharoni" panose="02010803020104030203" pitchFamily="2" charset="-79"/>
              </a:rPr>
              <a:t> (LOINC code)</a:t>
            </a:r>
          </a:p>
        </p:txBody>
      </p:sp>
    </p:spTree>
    <p:extLst>
      <p:ext uri="{BB962C8B-B14F-4D97-AF65-F5344CB8AC3E}">
        <p14:creationId xmlns:p14="http://schemas.microsoft.com/office/powerpoint/2010/main" val="357854615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76F33D7-539A-7A38-6F7C-A4EEBA86ED5B}"/>
              </a:ext>
            </a:extLst>
          </p:cNvPr>
          <p:cNvGrpSpPr/>
          <p:nvPr/>
        </p:nvGrpSpPr>
        <p:grpSpPr>
          <a:xfrm>
            <a:off x="1544467" y="1458353"/>
            <a:ext cx="7367447" cy="5095870"/>
            <a:chOff x="838200" y="1601058"/>
            <a:chExt cx="5600079" cy="4127713"/>
          </a:xfrm>
        </p:grpSpPr>
        <p:pic>
          <p:nvPicPr>
            <p:cNvPr id="3" name="Picture 2">
              <a:extLst>
                <a:ext uri="{FF2B5EF4-FFF2-40B4-BE49-F238E27FC236}">
                  <a16:creationId xmlns:a16="http://schemas.microsoft.com/office/drawing/2014/main" id="{4C14692B-0C71-5895-DD91-AC14E33CF7BB}"/>
                </a:ext>
              </a:extLst>
            </p:cNvPr>
            <p:cNvPicPr>
              <a:picLocks noChangeAspect="1"/>
            </p:cNvPicPr>
            <p:nvPr/>
          </p:nvPicPr>
          <p:blipFill>
            <a:blip r:embed="rId2"/>
            <a:srcRect b="39812"/>
            <a:stretch>
              <a:fillRect/>
            </a:stretch>
          </p:blipFill>
          <p:spPr>
            <a:xfrm>
              <a:off x="838200" y="1601058"/>
              <a:ext cx="5600079" cy="4127713"/>
            </a:xfrm>
            <a:prstGeom prst="rect">
              <a:avLst/>
            </a:prstGeom>
          </p:spPr>
        </p:pic>
        <p:pic>
          <p:nvPicPr>
            <p:cNvPr id="4" name="Picture 3">
              <a:extLst>
                <a:ext uri="{FF2B5EF4-FFF2-40B4-BE49-F238E27FC236}">
                  <a16:creationId xmlns:a16="http://schemas.microsoft.com/office/drawing/2014/main" id="{4331F087-E6FF-EA74-9EB2-24F6A94B4184}"/>
                </a:ext>
              </a:extLst>
            </p:cNvPr>
            <p:cNvPicPr>
              <a:picLocks noChangeAspect="1"/>
            </p:cNvPicPr>
            <p:nvPr/>
          </p:nvPicPr>
          <p:blipFill>
            <a:blip r:embed="rId2"/>
            <a:srcRect t="60188" r="48054"/>
            <a:stretch>
              <a:fillRect/>
            </a:stretch>
          </p:blipFill>
          <p:spPr>
            <a:xfrm>
              <a:off x="3529232" y="2998484"/>
              <a:ext cx="2909047" cy="2730287"/>
            </a:xfrm>
            <a:prstGeom prst="rect">
              <a:avLst/>
            </a:prstGeom>
          </p:spPr>
        </p:pic>
      </p:grpSp>
      <p:sp>
        <p:nvSpPr>
          <p:cNvPr id="2" name="Title 1">
            <a:extLst>
              <a:ext uri="{FF2B5EF4-FFF2-40B4-BE49-F238E27FC236}">
                <a16:creationId xmlns:a16="http://schemas.microsoft.com/office/drawing/2014/main" id="{992C759E-A7C7-48E2-DCB3-A29692E1D07E}"/>
              </a:ext>
            </a:extLst>
          </p:cNvPr>
          <p:cNvSpPr>
            <a:spLocks noGrp="1"/>
          </p:cNvSpPr>
          <p:nvPr>
            <p:ph type="title"/>
          </p:nvPr>
        </p:nvSpPr>
        <p:spPr/>
        <p:txBody>
          <a:bodyPr>
            <a:normAutofit/>
          </a:bodyPr>
          <a:lstStyle/>
          <a:p>
            <a:r>
              <a:rPr lang="en-US" sz="3200" dirty="0">
                <a:latin typeface="+mj-lt"/>
              </a:rPr>
              <a:t>Heart rate Information Model (a CEM/CDE)</a:t>
            </a:r>
          </a:p>
        </p:txBody>
      </p:sp>
      <p:sp>
        <p:nvSpPr>
          <p:cNvPr id="7" name="Oval 6">
            <a:extLst>
              <a:ext uri="{FF2B5EF4-FFF2-40B4-BE49-F238E27FC236}">
                <a16:creationId xmlns:a16="http://schemas.microsoft.com/office/drawing/2014/main" id="{87784371-5098-8A79-15D6-A8E078284E95}"/>
              </a:ext>
            </a:extLst>
          </p:cNvPr>
          <p:cNvSpPr/>
          <p:nvPr/>
        </p:nvSpPr>
        <p:spPr>
          <a:xfrm>
            <a:off x="2479736" y="2104568"/>
            <a:ext cx="3616264" cy="47614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1" name="Oval 10">
            <a:extLst>
              <a:ext uri="{FF2B5EF4-FFF2-40B4-BE49-F238E27FC236}">
                <a16:creationId xmlns:a16="http://schemas.microsoft.com/office/drawing/2014/main" id="{2AD1C404-F036-5D7E-8276-743EFC788632}"/>
              </a:ext>
            </a:extLst>
          </p:cNvPr>
          <p:cNvSpPr/>
          <p:nvPr/>
        </p:nvSpPr>
        <p:spPr>
          <a:xfrm>
            <a:off x="2144624" y="3733721"/>
            <a:ext cx="2319127" cy="3889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2" name="Oval 11">
            <a:extLst>
              <a:ext uri="{FF2B5EF4-FFF2-40B4-BE49-F238E27FC236}">
                <a16:creationId xmlns:a16="http://schemas.microsoft.com/office/drawing/2014/main" id="{CA43DA73-28D1-FC66-087D-0574BC5CB084}"/>
              </a:ext>
            </a:extLst>
          </p:cNvPr>
          <p:cNvSpPr/>
          <p:nvPr/>
        </p:nvSpPr>
        <p:spPr>
          <a:xfrm>
            <a:off x="1931616" y="5900260"/>
            <a:ext cx="2015562" cy="3889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3" name="Oval 12">
            <a:extLst>
              <a:ext uri="{FF2B5EF4-FFF2-40B4-BE49-F238E27FC236}">
                <a16:creationId xmlns:a16="http://schemas.microsoft.com/office/drawing/2014/main" id="{695AE40D-5663-DC35-5F9F-E873D9ACDB4B}"/>
              </a:ext>
            </a:extLst>
          </p:cNvPr>
          <p:cNvSpPr/>
          <p:nvPr/>
        </p:nvSpPr>
        <p:spPr>
          <a:xfrm>
            <a:off x="5620734" y="3159929"/>
            <a:ext cx="2015562" cy="3889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4" name="Oval 13">
            <a:extLst>
              <a:ext uri="{FF2B5EF4-FFF2-40B4-BE49-F238E27FC236}">
                <a16:creationId xmlns:a16="http://schemas.microsoft.com/office/drawing/2014/main" id="{648A6EEE-A732-1552-3F42-277DDBB34D27}"/>
              </a:ext>
            </a:extLst>
          </p:cNvPr>
          <p:cNvSpPr/>
          <p:nvPr/>
        </p:nvSpPr>
        <p:spPr>
          <a:xfrm>
            <a:off x="5620734" y="4103089"/>
            <a:ext cx="2263626" cy="3889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5" name="Oval 14">
            <a:extLst>
              <a:ext uri="{FF2B5EF4-FFF2-40B4-BE49-F238E27FC236}">
                <a16:creationId xmlns:a16="http://schemas.microsoft.com/office/drawing/2014/main" id="{E25AF5AD-F869-036D-922B-40D1422547F2}"/>
              </a:ext>
            </a:extLst>
          </p:cNvPr>
          <p:cNvSpPr/>
          <p:nvPr/>
        </p:nvSpPr>
        <p:spPr>
          <a:xfrm>
            <a:off x="5620734" y="5017678"/>
            <a:ext cx="2848091" cy="3889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6" name="Oval 15">
            <a:extLst>
              <a:ext uri="{FF2B5EF4-FFF2-40B4-BE49-F238E27FC236}">
                <a16:creationId xmlns:a16="http://schemas.microsoft.com/office/drawing/2014/main" id="{2CD80923-89B2-1BC7-5BEB-FD84E2A27BBB}"/>
              </a:ext>
            </a:extLst>
          </p:cNvPr>
          <p:cNvSpPr/>
          <p:nvPr/>
        </p:nvSpPr>
        <p:spPr>
          <a:xfrm>
            <a:off x="5601352" y="3762491"/>
            <a:ext cx="3077281" cy="3889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7" name="Oval 16">
            <a:extLst>
              <a:ext uri="{FF2B5EF4-FFF2-40B4-BE49-F238E27FC236}">
                <a16:creationId xmlns:a16="http://schemas.microsoft.com/office/drawing/2014/main" id="{9BDD0BB4-7D15-6ACA-4806-341E8405BBF9}"/>
              </a:ext>
            </a:extLst>
          </p:cNvPr>
          <p:cNvSpPr/>
          <p:nvPr/>
        </p:nvSpPr>
        <p:spPr>
          <a:xfrm>
            <a:off x="5250763" y="2789360"/>
            <a:ext cx="3077281" cy="3889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Tree>
    <p:extLst>
      <p:ext uri="{BB962C8B-B14F-4D97-AF65-F5344CB8AC3E}">
        <p14:creationId xmlns:p14="http://schemas.microsoft.com/office/powerpoint/2010/main" val="317800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ppt_x</p:attrName>
                                        </p:attrNameLst>
                                      </p:cBhvr>
                                      <p:tavLst>
                                        <p:tav tm="0">
                                          <p:val>
                                            <p:strVal val="#ppt_x-#ppt_w/2"/>
                                          </p:val>
                                        </p:tav>
                                        <p:tav tm="100000">
                                          <p:val>
                                            <p:strVal val="#ppt_x"/>
                                          </p:val>
                                        </p:tav>
                                      </p:tavLst>
                                    </p:anim>
                                    <p:anim calcmode="lin" valueType="num">
                                      <p:cBhvr>
                                        <p:cTn id="16" dur="500" fill="hold"/>
                                        <p:tgtEl>
                                          <p:spTgt spid="17"/>
                                        </p:tgtEl>
                                        <p:attrNameLst>
                                          <p:attrName>ppt_y</p:attrName>
                                        </p:attrNameLst>
                                      </p:cBhvr>
                                      <p:tavLst>
                                        <p:tav tm="0">
                                          <p:val>
                                            <p:strVal val="#ppt_y"/>
                                          </p:val>
                                        </p:tav>
                                        <p:tav tm="100000">
                                          <p:val>
                                            <p:strVal val="#ppt_y"/>
                                          </p:val>
                                        </p:tav>
                                      </p:tavLst>
                                    </p:anim>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ppt_w/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ppt_x</p:attrName>
                                        </p:attrNameLst>
                                      </p:cBhvr>
                                      <p:tavLst>
                                        <p:tav tm="0">
                                          <p:val>
                                            <p:strVal val="#ppt_x-#ppt_w/2"/>
                                          </p:val>
                                        </p:tav>
                                        <p:tav tm="100000">
                                          <p:val>
                                            <p:strVal val="#ppt_x"/>
                                          </p:val>
                                        </p:tav>
                                      </p:tavLst>
                                    </p:anim>
                                    <p:anim calcmode="lin" valueType="num">
                                      <p:cBhvr>
                                        <p:cTn id="32" dur="500" fill="hold"/>
                                        <p:tgtEl>
                                          <p:spTgt spid="12"/>
                                        </p:tgtEl>
                                        <p:attrNameLst>
                                          <p:attrName>ppt_y</p:attrName>
                                        </p:attrNameLst>
                                      </p:cBhvr>
                                      <p:tavLst>
                                        <p:tav tm="0">
                                          <p:val>
                                            <p:strVal val="#ppt_y"/>
                                          </p:val>
                                        </p:tav>
                                        <p:tav tm="100000">
                                          <p:val>
                                            <p:strVal val="#ppt_y"/>
                                          </p:val>
                                        </p:tav>
                                      </p:tavLst>
                                    </p:anim>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ppt_x</p:attrName>
                                        </p:attrNameLst>
                                      </p:cBhvr>
                                      <p:tavLst>
                                        <p:tav tm="0">
                                          <p:val>
                                            <p:strVal val="#ppt_x-#ppt_w/2"/>
                                          </p:val>
                                        </p:tav>
                                        <p:tav tm="100000">
                                          <p:val>
                                            <p:strVal val="#ppt_x"/>
                                          </p:val>
                                        </p:tav>
                                      </p:tavLst>
                                    </p:anim>
                                    <p:anim calcmode="lin" valueType="num">
                                      <p:cBhvr>
                                        <p:cTn id="40" dur="500" fill="hold"/>
                                        <p:tgtEl>
                                          <p:spTgt spid="13"/>
                                        </p:tgtEl>
                                        <p:attrNameLst>
                                          <p:attrName>ppt_y</p:attrName>
                                        </p:attrNameLst>
                                      </p:cBhvr>
                                      <p:tavLst>
                                        <p:tav tm="0">
                                          <p:val>
                                            <p:strVal val="#ppt_y"/>
                                          </p:val>
                                        </p:tav>
                                        <p:tav tm="100000">
                                          <p:val>
                                            <p:strVal val="#ppt_y"/>
                                          </p:val>
                                        </p:tav>
                                      </p:tavLst>
                                    </p:anim>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ppt_x</p:attrName>
                                        </p:attrNameLst>
                                      </p:cBhvr>
                                      <p:tavLst>
                                        <p:tav tm="0">
                                          <p:val>
                                            <p:strVal val="#ppt_x-#ppt_w/2"/>
                                          </p:val>
                                        </p:tav>
                                        <p:tav tm="100000">
                                          <p:val>
                                            <p:strVal val="#ppt_x"/>
                                          </p:val>
                                        </p:tav>
                                      </p:tavLst>
                                    </p:anim>
                                    <p:anim calcmode="lin" valueType="num">
                                      <p:cBhvr>
                                        <p:cTn id="48" dur="500" fill="hold"/>
                                        <p:tgtEl>
                                          <p:spTgt spid="16"/>
                                        </p:tgtEl>
                                        <p:attrNameLst>
                                          <p:attrName>ppt_y</p:attrName>
                                        </p:attrNameLst>
                                      </p:cBhvr>
                                      <p:tavLst>
                                        <p:tav tm="0">
                                          <p:val>
                                            <p:strVal val="#ppt_y"/>
                                          </p:val>
                                        </p:tav>
                                        <p:tav tm="100000">
                                          <p:val>
                                            <p:strVal val="#ppt_y"/>
                                          </p:val>
                                        </p:tav>
                                      </p:tavLst>
                                    </p:anim>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ppt_x</p:attrName>
                                        </p:attrNameLst>
                                      </p:cBhvr>
                                      <p:tavLst>
                                        <p:tav tm="0">
                                          <p:val>
                                            <p:strVal val="#ppt_x-#ppt_w/2"/>
                                          </p:val>
                                        </p:tav>
                                        <p:tav tm="100000">
                                          <p:val>
                                            <p:strVal val="#ppt_x"/>
                                          </p:val>
                                        </p:tav>
                                      </p:tavLst>
                                    </p:anim>
                                    <p:anim calcmode="lin" valueType="num">
                                      <p:cBhvr>
                                        <p:cTn id="56" dur="500" fill="hold"/>
                                        <p:tgtEl>
                                          <p:spTgt spid="14"/>
                                        </p:tgtEl>
                                        <p:attrNameLst>
                                          <p:attrName>ppt_y</p:attrName>
                                        </p:attrNameLst>
                                      </p:cBhvr>
                                      <p:tavLst>
                                        <p:tav tm="0">
                                          <p:val>
                                            <p:strVal val="#ppt_y"/>
                                          </p:val>
                                        </p:tav>
                                        <p:tav tm="100000">
                                          <p:val>
                                            <p:strVal val="#ppt_y"/>
                                          </p:val>
                                        </p:tav>
                                      </p:tavLst>
                                    </p:anim>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ppt_x</p:attrName>
                                        </p:attrNameLst>
                                      </p:cBhvr>
                                      <p:tavLst>
                                        <p:tav tm="0">
                                          <p:val>
                                            <p:strVal val="#ppt_x-#ppt_w/2"/>
                                          </p:val>
                                        </p:tav>
                                        <p:tav tm="100000">
                                          <p:val>
                                            <p:strVal val="#ppt_x"/>
                                          </p:val>
                                        </p:tav>
                                      </p:tavLst>
                                    </p:anim>
                                    <p:anim calcmode="lin" valueType="num">
                                      <p:cBhvr>
                                        <p:cTn id="64" dur="500" fill="hold"/>
                                        <p:tgtEl>
                                          <p:spTgt spid="15"/>
                                        </p:tgtEl>
                                        <p:attrNameLst>
                                          <p:attrName>ppt_y</p:attrName>
                                        </p:attrNameLst>
                                      </p:cBhvr>
                                      <p:tavLst>
                                        <p:tav tm="0">
                                          <p:val>
                                            <p:strVal val="#ppt_y"/>
                                          </p:val>
                                        </p:tav>
                                        <p:tav tm="100000">
                                          <p:val>
                                            <p:strVal val="#ppt_y"/>
                                          </p:val>
                                        </p:tav>
                                      </p:tavLst>
                                    </p:anim>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5" grpId="0" animBg="1"/>
      <p:bldP spid="16"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FB5DF-51A5-81DA-127E-4A4007536F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CEA0E-0D13-1457-E3F2-5C20B0DE3D7F}"/>
              </a:ext>
            </a:extLst>
          </p:cNvPr>
          <p:cNvSpPr>
            <a:spLocks noGrp="1"/>
          </p:cNvSpPr>
          <p:nvPr>
            <p:ph type="title"/>
          </p:nvPr>
        </p:nvSpPr>
        <p:spPr>
          <a:xfrm>
            <a:off x="920261" y="353402"/>
            <a:ext cx="10515600" cy="1325563"/>
          </a:xfrm>
        </p:spPr>
        <p:txBody>
          <a:bodyPr anchor="ctr">
            <a:normAutofit/>
          </a:bodyPr>
          <a:lstStyle/>
          <a:p>
            <a:r>
              <a:rPr lang="en-US" dirty="0"/>
              <a:t>CEML Model for Heart Rate</a:t>
            </a:r>
          </a:p>
        </p:txBody>
      </p:sp>
      <p:sp>
        <p:nvSpPr>
          <p:cNvPr id="3" name="TextBox 2">
            <a:extLst>
              <a:ext uri="{FF2B5EF4-FFF2-40B4-BE49-F238E27FC236}">
                <a16:creationId xmlns:a16="http://schemas.microsoft.com/office/drawing/2014/main" id="{DBB092E1-9B40-E4AD-F379-1C270C695718}"/>
              </a:ext>
            </a:extLst>
          </p:cNvPr>
          <p:cNvSpPr txBox="1"/>
          <p:nvPr/>
        </p:nvSpPr>
        <p:spPr>
          <a:xfrm>
            <a:off x="920261" y="1678965"/>
            <a:ext cx="9444509" cy="5693866"/>
          </a:xfrm>
          <a:prstGeom prst="rect">
            <a:avLst/>
          </a:prstGeom>
          <a:solidFill>
            <a:schemeClr val="tx1"/>
          </a:solidFill>
        </p:spPr>
        <p:txBody>
          <a:bodyPr wrap="none" rtlCol="0">
            <a:spAutoFit/>
          </a:bodyPr>
          <a:lstStyle/>
          <a:p>
            <a:r>
              <a:rPr lang="en-US" sz="2800" dirty="0">
                <a:solidFill>
                  <a:schemeClr val="bg1"/>
                </a:solidFill>
              </a:rPr>
              <a:t>cem HeartRateMeas.v1.0.0</a:t>
            </a:r>
          </a:p>
          <a:p>
            <a:r>
              <a:rPr lang="en-US" sz="2800" dirty="0">
                <a:solidFill>
                  <a:schemeClr val="bg1"/>
                </a:solidFill>
              </a:rPr>
              <a:t>	kind 		statement</a:t>
            </a:r>
          </a:p>
          <a:p>
            <a:r>
              <a:rPr lang="en-US" sz="2800" dirty="0">
                <a:solidFill>
                  <a:schemeClr val="bg1"/>
                </a:solidFill>
              </a:rPr>
              <a:t>	base 		ClinicalObs.v1</a:t>
            </a:r>
          </a:p>
          <a:p>
            <a:r>
              <a:rPr lang="en-US" sz="2800" dirty="0">
                <a:solidFill>
                  <a:schemeClr val="bg1"/>
                </a:solidFill>
              </a:rPr>
              <a:t>	key 		</a:t>
            </a:r>
            <a:r>
              <a:rPr lang="en-US" sz="2800" dirty="0" err="1">
                <a:solidFill>
                  <a:schemeClr val="bg1"/>
                </a:solidFill>
              </a:rPr>
              <a:t>HeartRate_CODE</a:t>
            </a:r>
            <a:endParaRPr lang="en-US" sz="2800" dirty="0">
              <a:solidFill>
                <a:schemeClr val="bg1"/>
              </a:solidFill>
            </a:endParaRPr>
          </a:p>
          <a:p>
            <a:r>
              <a:rPr lang="en-US" sz="2800" dirty="0">
                <a:solidFill>
                  <a:schemeClr val="bg1"/>
                </a:solidFill>
              </a:rPr>
              <a:t>	data 		Quantity</a:t>
            </a:r>
          </a:p>
          <a:p>
            <a:endParaRPr lang="en-US" sz="2800" dirty="0">
              <a:solidFill>
                <a:schemeClr val="bg1"/>
              </a:solidFill>
            </a:endParaRPr>
          </a:p>
          <a:p>
            <a:r>
              <a:rPr lang="en-US" sz="2800" dirty="0">
                <a:solidFill>
                  <a:schemeClr val="bg1"/>
                </a:solidFill>
              </a:rPr>
              <a:t>	elm </a:t>
            </a:r>
            <a:r>
              <a:rPr lang="en-US" sz="2800" dirty="0" err="1">
                <a:solidFill>
                  <a:schemeClr val="bg1"/>
                </a:solidFill>
              </a:rPr>
              <a:t>bodyLocationPrecoord</a:t>
            </a:r>
            <a:r>
              <a:rPr lang="en-US" sz="2800" dirty="0">
                <a:solidFill>
                  <a:schemeClr val="bg1"/>
                </a:solidFill>
              </a:rPr>
              <a:t>: BodyLocationPrecoord.v1</a:t>
            </a:r>
          </a:p>
          <a:p>
            <a:r>
              <a:rPr lang="en-US" sz="2800" dirty="0">
                <a:solidFill>
                  <a:schemeClr val="bg1"/>
                </a:solidFill>
              </a:rPr>
              <a:t>		use 	qualifier</a:t>
            </a:r>
          </a:p>
          <a:p>
            <a:r>
              <a:rPr lang="en-US" sz="2800" dirty="0">
                <a:solidFill>
                  <a:schemeClr val="bg1"/>
                </a:solidFill>
              </a:rPr>
              <a:t>		card	0-1</a:t>
            </a:r>
          </a:p>
          <a:p>
            <a:r>
              <a:rPr lang="en-US" sz="2800" dirty="0">
                <a:solidFill>
                  <a:schemeClr val="bg1"/>
                </a:solidFill>
              </a:rPr>
              <a:t>	elm </a:t>
            </a:r>
            <a:r>
              <a:rPr lang="en-US" sz="2800" dirty="0" err="1">
                <a:solidFill>
                  <a:schemeClr val="bg1"/>
                </a:solidFill>
              </a:rPr>
              <a:t>bodyPosition</a:t>
            </a:r>
            <a:r>
              <a:rPr lang="en-US" sz="2800" dirty="0">
                <a:solidFill>
                  <a:schemeClr val="bg1"/>
                </a:solidFill>
              </a:rPr>
              <a:t>: BodyPosition.v1</a:t>
            </a:r>
          </a:p>
          <a:p>
            <a:r>
              <a:rPr lang="en-US" sz="2800" dirty="0">
                <a:solidFill>
                  <a:schemeClr val="bg1"/>
                </a:solidFill>
              </a:rPr>
              <a:t>		use 	qualifier</a:t>
            </a:r>
          </a:p>
          <a:p>
            <a:r>
              <a:rPr lang="en-US" sz="2800" dirty="0">
                <a:solidFill>
                  <a:schemeClr val="bg1"/>
                </a:solidFill>
              </a:rPr>
              <a:t>	…</a:t>
            </a:r>
          </a:p>
          <a:p>
            <a:r>
              <a:rPr lang="en-US" sz="2800" dirty="0">
                <a:solidFill>
                  <a:schemeClr val="bg1"/>
                </a:solidFill>
              </a:rPr>
              <a:t>		</a:t>
            </a:r>
          </a:p>
        </p:txBody>
      </p:sp>
    </p:spTree>
    <p:extLst>
      <p:ext uri="{BB962C8B-B14F-4D97-AF65-F5344CB8AC3E}">
        <p14:creationId xmlns:p14="http://schemas.microsoft.com/office/powerpoint/2010/main" val="368553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917C5B-0ABA-A341-C5B8-F48CCBCC272E}"/>
              </a:ext>
            </a:extLst>
          </p:cNvPr>
          <p:cNvSpPr>
            <a:spLocks noGrp="1"/>
          </p:cNvSpPr>
          <p:nvPr>
            <p:ph type="title"/>
          </p:nvPr>
        </p:nvSpPr>
        <p:spPr/>
        <p:txBody>
          <a:bodyPr anchor="b">
            <a:normAutofit/>
          </a:bodyPr>
          <a:lstStyle/>
          <a:p>
            <a:r>
              <a:rPr lang="en-US" sz="4799" dirty="0"/>
              <a:t>Definitions for this session</a:t>
            </a:r>
          </a:p>
        </p:txBody>
      </p:sp>
      <p:graphicFrame>
        <p:nvGraphicFramePr>
          <p:cNvPr id="7" name="Content Placeholder 1">
            <a:extLst>
              <a:ext uri="{FF2B5EF4-FFF2-40B4-BE49-F238E27FC236}">
                <a16:creationId xmlns:a16="http://schemas.microsoft.com/office/drawing/2014/main" id="{75EC904F-B343-2D7D-43AD-897EDBB2B130}"/>
              </a:ext>
            </a:extLst>
          </p:cNvPr>
          <p:cNvGraphicFramePr>
            <a:graphicFrameLocks noGrp="1"/>
          </p:cNvGraphicFramePr>
          <p:nvPr>
            <p:ph idx="4294967295"/>
            <p:extLst>
              <p:ext uri="{D42A27DB-BD31-4B8C-83A1-F6EECF244321}">
                <p14:modId xmlns:p14="http://schemas.microsoft.com/office/powerpoint/2010/main" val="2803047775"/>
              </p:ext>
            </p:extLst>
          </p:nvPr>
        </p:nvGraphicFramePr>
        <p:xfrm>
          <a:off x="937010" y="1846264"/>
          <a:ext cx="10779125" cy="4181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3642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A9200C3-57FD-D392-647B-4DB7AE160A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1C95D1-3DA5-6FC2-865C-BD63FA527D64}"/>
              </a:ext>
            </a:extLst>
          </p:cNvPr>
          <p:cNvSpPr>
            <a:spLocks noGrp="1"/>
          </p:cNvSpPr>
          <p:nvPr>
            <p:ph type="title"/>
          </p:nvPr>
        </p:nvSpPr>
        <p:spPr/>
        <p:txBody>
          <a:bodyPr>
            <a:normAutofit/>
          </a:bodyPr>
          <a:lstStyle/>
          <a:p>
            <a:r>
              <a:rPr lang="en-US" dirty="0"/>
              <a:t>Improving Data Access Using Post Coordination in the Representation of Clinical Data</a:t>
            </a:r>
          </a:p>
        </p:txBody>
      </p:sp>
      <p:sp>
        <p:nvSpPr>
          <p:cNvPr id="3" name="Text Placeholder 2">
            <a:extLst>
              <a:ext uri="{FF2B5EF4-FFF2-40B4-BE49-F238E27FC236}">
                <a16:creationId xmlns:a16="http://schemas.microsoft.com/office/drawing/2014/main" id="{AAFD739A-CEF2-EA84-66F4-8350950D5CEB}"/>
              </a:ext>
            </a:extLst>
          </p:cNvPr>
          <p:cNvSpPr>
            <a:spLocks noGrp="1"/>
          </p:cNvSpPr>
          <p:nvPr>
            <p:ph type="body" idx="1"/>
          </p:nvPr>
        </p:nvSpPr>
        <p:spPr/>
        <p:txBody>
          <a:bodyPr/>
          <a:lstStyle/>
          <a:p>
            <a:endParaRPr lang="en-US"/>
          </a:p>
        </p:txBody>
      </p:sp>
      <p:sp>
        <p:nvSpPr>
          <p:cNvPr id="4" name="Slide Number Placeholder 6">
            <a:extLst>
              <a:ext uri="{FF2B5EF4-FFF2-40B4-BE49-F238E27FC236}">
                <a16:creationId xmlns:a16="http://schemas.microsoft.com/office/drawing/2014/main" id="{97783332-157D-EBC2-2FE5-0F4105861505}"/>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994601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B015-6D21-6724-EB6C-4C10D40365FD}"/>
              </a:ext>
            </a:extLst>
          </p:cNvPr>
          <p:cNvSpPr>
            <a:spLocks noGrp="1"/>
          </p:cNvSpPr>
          <p:nvPr>
            <p:ph type="title"/>
          </p:nvPr>
        </p:nvSpPr>
        <p:spPr/>
        <p:txBody>
          <a:bodyPr/>
          <a:lstStyle/>
          <a:p>
            <a:r>
              <a:rPr lang="en-US" dirty="0" err="1"/>
              <a:t>Acknolwedging</a:t>
            </a:r>
            <a:r>
              <a:rPr lang="en-US" dirty="0"/>
              <a:t> the contributions of</a:t>
            </a:r>
          </a:p>
        </p:txBody>
      </p:sp>
      <p:pic>
        <p:nvPicPr>
          <p:cNvPr id="4" name="Picture Placeholder 3" descr="A person standing next to a tree&#10;&#10;Description automatically generated">
            <a:extLst>
              <a:ext uri="{FF2B5EF4-FFF2-40B4-BE49-F238E27FC236}">
                <a16:creationId xmlns:a16="http://schemas.microsoft.com/office/drawing/2014/main" id="{DA43873A-BD89-9420-4FE4-458E560923FC}"/>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tretch/>
        </p:blipFill>
        <p:spPr>
          <a:xfrm>
            <a:off x="1762510" y="1825625"/>
            <a:ext cx="3498080" cy="4667250"/>
          </a:xfrm>
        </p:spPr>
      </p:pic>
      <p:sp>
        <p:nvSpPr>
          <p:cNvPr id="13323" name="Text Placeholder 19">
            <a:extLst>
              <a:ext uri="{FF2B5EF4-FFF2-40B4-BE49-F238E27FC236}">
                <a16:creationId xmlns:a16="http://schemas.microsoft.com/office/drawing/2014/main" id="{529AEFFB-4BD6-49F3-B693-EF3ACC37871E}"/>
              </a:ext>
            </a:extLst>
          </p:cNvPr>
          <p:cNvSpPr>
            <a:spLocks noGrp="1"/>
          </p:cNvSpPr>
          <p:nvPr>
            <p:ph sz="half" idx="2"/>
          </p:nvPr>
        </p:nvSpPr>
        <p:spPr/>
        <p:txBody>
          <a:bodyPr>
            <a:normAutofit/>
          </a:bodyPr>
          <a:lstStyle/>
          <a:p>
            <a:r>
              <a:rPr lang="en-US" altLang="en-US" dirty="0"/>
              <a:t>Nathan Davis</a:t>
            </a:r>
          </a:p>
          <a:p>
            <a:r>
              <a:rPr lang="fr-FR" altLang="en-US" dirty="0"/>
              <a:t>Sr. </a:t>
            </a:r>
            <a:r>
              <a:rPr lang="fr-FR" altLang="en-US" dirty="0" err="1"/>
              <a:t>Medical</a:t>
            </a:r>
            <a:r>
              <a:rPr lang="fr-FR" altLang="en-US" dirty="0"/>
              <a:t> </a:t>
            </a:r>
            <a:r>
              <a:rPr lang="fr-FR" altLang="en-US" dirty="0" err="1"/>
              <a:t>Informaticist</a:t>
            </a:r>
            <a:endParaRPr lang="fr-FR" altLang="en-US" dirty="0"/>
          </a:p>
          <a:p>
            <a:pPr lvl="1"/>
            <a:r>
              <a:rPr lang="fr-FR" altLang="en-US" dirty="0" err="1"/>
              <a:t>Intermountain</a:t>
            </a:r>
            <a:r>
              <a:rPr lang="fr-FR" altLang="en-US" dirty="0"/>
              <a:t> </a:t>
            </a:r>
            <a:r>
              <a:rPr lang="fr-FR" altLang="en-US" dirty="0" err="1"/>
              <a:t>Health</a:t>
            </a:r>
            <a:endParaRPr lang="fr-FR" altLang="en-US" dirty="0"/>
          </a:p>
          <a:p>
            <a:pPr lvl="1"/>
            <a:r>
              <a:rPr lang="fr-FR" altLang="en-US" dirty="0"/>
              <a:t>Graphite </a:t>
            </a:r>
            <a:r>
              <a:rPr lang="fr-FR" altLang="en-US" dirty="0" err="1"/>
              <a:t>Health</a:t>
            </a:r>
            <a:endParaRPr lang="fr-FR" altLang="en-US" dirty="0"/>
          </a:p>
          <a:p>
            <a:r>
              <a:rPr lang="fr-FR" altLang="en-US" dirty="0"/>
              <a:t>M.S. </a:t>
            </a:r>
            <a:r>
              <a:rPr lang="fr-FR" altLang="en-US" dirty="0" err="1"/>
              <a:t>Health</a:t>
            </a:r>
            <a:r>
              <a:rPr lang="fr-FR" altLang="en-US" dirty="0"/>
              <a:t> </a:t>
            </a:r>
            <a:r>
              <a:rPr lang="fr-FR" altLang="en-US" dirty="0" err="1"/>
              <a:t>Informatics</a:t>
            </a:r>
            <a:r>
              <a:rPr lang="fr-FR" altLang="en-US" dirty="0"/>
              <a:t>, Perdue Global</a:t>
            </a:r>
          </a:p>
          <a:p>
            <a:r>
              <a:rPr lang="fr-FR" altLang="en-US" dirty="0"/>
              <a:t>B.S. </a:t>
            </a:r>
            <a:r>
              <a:rPr lang="fr-FR" altLang="en-US" dirty="0" err="1"/>
              <a:t>Medical</a:t>
            </a:r>
            <a:r>
              <a:rPr lang="fr-FR" altLang="en-US" dirty="0"/>
              <a:t> </a:t>
            </a:r>
            <a:r>
              <a:rPr lang="fr-FR" altLang="en-US" dirty="0" err="1"/>
              <a:t>Laboratory</a:t>
            </a:r>
            <a:r>
              <a:rPr lang="fr-FR" altLang="en-US" dirty="0"/>
              <a:t> Science, Weber State </a:t>
            </a:r>
            <a:r>
              <a:rPr lang="fr-FR" altLang="en-US" dirty="0" err="1"/>
              <a:t>University</a:t>
            </a:r>
            <a:endParaRPr lang="fr-FR" altLang="en-US" dirty="0"/>
          </a:p>
        </p:txBody>
      </p:sp>
      <p:sp>
        <p:nvSpPr>
          <p:cNvPr id="3" name="Slide Number Placeholder 6">
            <a:extLst>
              <a:ext uri="{FF2B5EF4-FFF2-40B4-BE49-F238E27FC236}">
                <a16:creationId xmlns:a16="http://schemas.microsoft.com/office/drawing/2014/main" id="{78E9F650-5D0A-DF3E-7651-4BB634870E79}"/>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917167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738E8E4-9195-9DA9-267A-C70ED642C0DC}"/>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2AF1501-6C05-8639-C8A4-20A4320227E3}"/>
              </a:ext>
            </a:extLst>
          </p:cNvPr>
          <p:cNvSpPr>
            <a:spLocks noGrp="1"/>
          </p:cNvSpPr>
          <p:nvPr>
            <p:ph type="title"/>
          </p:nvPr>
        </p:nvSpPr>
        <p:spPr>
          <a:xfrm>
            <a:off x="838200" y="365125"/>
            <a:ext cx="10515600" cy="1325563"/>
          </a:xfrm>
        </p:spPr>
        <p:txBody>
          <a:bodyPr>
            <a:noAutofit/>
          </a:bodyPr>
          <a:lstStyle/>
          <a:p>
            <a:r>
              <a:rPr lang="en-US" dirty="0"/>
              <a:t>What is Pre and Post Coordination?</a:t>
            </a:r>
          </a:p>
        </p:txBody>
      </p:sp>
      <p:sp>
        <p:nvSpPr>
          <p:cNvPr id="4" name="Content Placeholder 7">
            <a:extLst>
              <a:ext uri="{FF2B5EF4-FFF2-40B4-BE49-F238E27FC236}">
                <a16:creationId xmlns:a16="http://schemas.microsoft.com/office/drawing/2014/main" id="{ED498BAA-7F0D-D42A-179B-94FB6061B1D1}"/>
              </a:ext>
            </a:extLst>
          </p:cNvPr>
          <p:cNvSpPr txBox="1">
            <a:spLocks/>
          </p:cNvSpPr>
          <p:nvPr/>
        </p:nvSpPr>
        <p:spPr>
          <a:xfrm>
            <a:off x="837248" y="3039051"/>
            <a:ext cx="4938713" cy="2743200"/>
          </a:xfrm>
          <a:prstGeom prst="rect">
            <a:avLst/>
          </a:prstGeom>
          <a:ln/>
        </p:spPr>
        <p:style>
          <a:lnRef idx="0">
            <a:schemeClr val="accent6"/>
          </a:lnRef>
          <a:fillRef idx="3">
            <a:schemeClr val="accent6"/>
          </a:fillRef>
          <a:effectRef idx="3">
            <a:schemeClr val="accent6"/>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r>
              <a:rPr lang="en-US" sz="3200" dirty="0">
                <a:latin typeface="Lato" panose="020F0502020204030203" pitchFamily="34" charset="0"/>
              </a:rPr>
              <a:t>Observation</a:t>
            </a:r>
          </a:p>
          <a:p>
            <a:pPr marL="0" lvl="1" indent="0">
              <a:buFont typeface="Arial" panose="020B0604020202020204" pitchFamily="34" charset="0"/>
              <a:buNone/>
            </a:pPr>
            <a:r>
              <a:rPr lang="en-US" sz="3200" dirty="0">
                <a:latin typeface="Lato" panose="020F0502020204030203" pitchFamily="34" charset="0"/>
              </a:rPr>
              <a:t>    code: </a:t>
            </a:r>
            <a:r>
              <a:rPr lang="en-US" sz="3200" b="1" kern="0" dirty="0">
                <a:highlight>
                  <a:srgbClr val="29A9E1"/>
                </a:highlight>
                <a:latin typeface="Lato"/>
                <a:cs typeface="Lato" panose="020F0502020204030203" pitchFamily="34" charset="0"/>
                <a:sym typeface="Arial"/>
              </a:rPr>
              <a:t>8335-2</a:t>
            </a:r>
            <a:r>
              <a:rPr lang="en-US" sz="3200" dirty="0">
                <a:latin typeface="Lato" panose="020F0502020204030203" pitchFamily="34" charset="0"/>
              </a:rPr>
              <a:t>, Body Weight, Estimated</a:t>
            </a:r>
          </a:p>
          <a:p>
            <a:pPr marL="0" lvl="1" indent="0">
              <a:buFont typeface="Arial" panose="020B0604020202020204" pitchFamily="34" charset="0"/>
              <a:buNone/>
            </a:pPr>
            <a:r>
              <a:rPr lang="en-US" sz="3200" dirty="0">
                <a:latin typeface="Lato" panose="020F0502020204030203" pitchFamily="34" charset="0"/>
              </a:rPr>
              <a:t>    value: 80.5 kg</a:t>
            </a:r>
          </a:p>
        </p:txBody>
      </p:sp>
      <p:sp>
        <p:nvSpPr>
          <p:cNvPr id="7" name="Content Placeholder 7">
            <a:extLst>
              <a:ext uri="{FF2B5EF4-FFF2-40B4-BE49-F238E27FC236}">
                <a16:creationId xmlns:a16="http://schemas.microsoft.com/office/drawing/2014/main" id="{D2442948-3FFF-24A3-59D7-74DB31250D89}"/>
              </a:ext>
            </a:extLst>
          </p:cNvPr>
          <p:cNvSpPr txBox="1">
            <a:spLocks/>
          </p:cNvSpPr>
          <p:nvPr/>
        </p:nvSpPr>
        <p:spPr>
          <a:xfrm>
            <a:off x="6416040" y="3040401"/>
            <a:ext cx="4937760" cy="2743200"/>
          </a:xfrm>
          <a:prstGeom prst="rect">
            <a:avLst/>
          </a:prstGeom>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lnSpcReduction="10000"/>
          </a:bodyPr>
          <a:lstStyle>
            <a:lvl1pPr indent="0" defTabSz="914318">
              <a:lnSpc>
                <a:spcPct val="100000"/>
              </a:lnSpc>
              <a:spcBef>
                <a:spcPts val="600"/>
              </a:spcBef>
              <a:buFont typeface="Arial" panose="020B0604020202020204" pitchFamily="34" charset="0"/>
              <a:buNone/>
              <a:defRPr sz="2000" b="0" i="0">
                <a:solidFill>
                  <a:srgbClr val="333333"/>
                </a:solidFill>
                <a:latin typeface="Century Gothic" panose="020B0502020202020204" pitchFamily="34" charset="0"/>
              </a:defRPr>
            </a:lvl1pPr>
            <a:lvl2pPr marL="0" lvl="1" indent="0" defTabSz="914318">
              <a:lnSpc>
                <a:spcPct val="100000"/>
              </a:lnSpc>
              <a:spcBef>
                <a:spcPts val="600"/>
              </a:spcBef>
              <a:buClr>
                <a:schemeClr val="accent3"/>
              </a:buClr>
              <a:buFont typeface="Arial" panose="020B0604020202020204" pitchFamily="34" charset="0"/>
              <a:buNone/>
              <a:defRPr sz="2400">
                <a:solidFill>
                  <a:srgbClr val="333333"/>
                </a:solidFill>
                <a:latin typeface="Century Gothic" panose="020B0502020202020204" pitchFamily="34" charset="0"/>
              </a:defRPr>
            </a:lvl2pPr>
            <a:lvl3pPr marL="406400" indent="-203200" defTabSz="914318">
              <a:lnSpc>
                <a:spcPct val="100000"/>
              </a:lnSpc>
              <a:spcBef>
                <a:spcPts val="600"/>
              </a:spcBef>
              <a:buClr>
                <a:schemeClr val="accent3"/>
              </a:buClr>
              <a:buFont typeface="Arial" panose="020B0604020202020204" pitchFamily="34" charset="0"/>
              <a:buChar char="•"/>
              <a:tabLst/>
              <a:defRPr sz="1600" b="0" i="0">
                <a:solidFill>
                  <a:srgbClr val="333333"/>
                </a:solidFill>
                <a:latin typeface="Century Gothic" panose="020B0502020202020204" pitchFamily="34" charset="0"/>
              </a:defRPr>
            </a:lvl3pPr>
            <a:lvl4pPr marL="628650" indent="-203200" defTabSz="914318">
              <a:lnSpc>
                <a:spcPct val="100000"/>
              </a:lnSpc>
              <a:spcBef>
                <a:spcPts val="600"/>
              </a:spcBef>
              <a:buClr>
                <a:schemeClr val="accent3"/>
              </a:buClr>
              <a:buFont typeface="Arial" panose="020B0604020202020204" pitchFamily="34" charset="0"/>
              <a:buChar char="•"/>
              <a:tabLst/>
              <a:defRPr sz="1400" b="0" i="0">
                <a:solidFill>
                  <a:srgbClr val="333333"/>
                </a:solidFill>
                <a:latin typeface="Century Gothic" panose="020B0502020202020204" pitchFamily="34" charset="0"/>
              </a:defRPr>
            </a:lvl4pPr>
            <a:lvl5pPr marL="863600" indent="-203200" defTabSz="914318">
              <a:lnSpc>
                <a:spcPct val="100000"/>
              </a:lnSpc>
              <a:spcBef>
                <a:spcPts val="600"/>
              </a:spcBef>
              <a:buClr>
                <a:schemeClr val="accent3"/>
              </a:buClr>
              <a:buFont typeface="Arial" panose="020B0604020202020204" pitchFamily="34" charset="0"/>
              <a:buChar char="•"/>
              <a:tabLst/>
              <a:defRPr sz="1200" b="0" i="0" baseline="0">
                <a:solidFill>
                  <a:srgbClr val="333333"/>
                </a:solidFill>
                <a:latin typeface="Century Gothic" panose="020B0502020202020204" pitchFamily="34" charset="0"/>
              </a:defRPr>
            </a:lvl5pPr>
            <a:lvl6pPr marL="2514374" indent="-228580" defTabSz="914318">
              <a:lnSpc>
                <a:spcPct val="90000"/>
              </a:lnSpc>
              <a:spcBef>
                <a:spcPts val="499"/>
              </a:spcBef>
              <a:buFont typeface="Arial" panose="020B0604020202020204" pitchFamily="34" charset="0"/>
              <a:buChar char="•"/>
            </a:lvl6pPr>
            <a:lvl7pPr marL="2971534" indent="-228580" defTabSz="914318">
              <a:lnSpc>
                <a:spcPct val="90000"/>
              </a:lnSpc>
              <a:spcBef>
                <a:spcPts val="499"/>
              </a:spcBef>
              <a:buFont typeface="Arial" panose="020B0604020202020204" pitchFamily="34" charset="0"/>
              <a:buChar char="•"/>
            </a:lvl7pPr>
            <a:lvl8pPr marL="3428692" indent="-228580" defTabSz="914318">
              <a:lnSpc>
                <a:spcPct val="90000"/>
              </a:lnSpc>
              <a:spcBef>
                <a:spcPts val="499"/>
              </a:spcBef>
              <a:buFont typeface="Arial" panose="020B0604020202020204" pitchFamily="34" charset="0"/>
              <a:buChar char="•"/>
            </a:lvl8pPr>
            <a:lvl9pPr marL="3885850" indent="-228580" defTabSz="914318">
              <a:lnSpc>
                <a:spcPct val="90000"/>
              </a:lnSpc>
              <a:spcBef>
                <a:spcPts val="499"/>
              </a:spcBef>
              <a:buFont typeface="Arial" panose="020B0604020202020204" pitchFamily="34" charset="0"/>
              <a:buChar char="•"/>
            </a:lvl9pPr>
          </a:lstStyle>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3200" b="0" i="0" u="none" strike="noStrike" kern="0" cap="none" spc="0" normalizeH="0" baseline="0" noProof="0" dirty="0">
                <a:ln>
                  <a:noFill/>
                </a:ln>
                <a:solidFill>
                  <a:schemeClr val="tx1"/>
                </a:solidFill>
                <a:effectLst/>
                <a:uLnTx/>
                <a:uFillTx/>
                <a:latin typeface="Lato"/>
                <a:cs typeface="Lato" panose="020F0502020204030203" pitchFamily="34" charset="0"/>
                <a:sym typeface="Arial"/>
              </a:rPr>
              <a:t>Observation</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3200" b="0" i="0" u="none" strike="noStrike" kern="0" cap="none" spc="0" normalizeH="0" baseline="0" noProof="0" dirty="0">
                <a:ln>
                  <a:noFill/>
                </a:ln>
                <a:solidFill>
                  <a:schemeClr val="tx1"/>
                </a:solidFill>
                <a:effectLst/>
                <a:uLnTx/>
                <a:uFillTx/>
                <a:latin typeface="Lato"/>
                <a:cs typeface="Lato" panose="020F0502020204030203" pitchFamily="34" charset="0"/>
                <a:sym typeface="Arial"/>
              </a:rPr>
              <a:t>    code: </a:t>
            </a:r>
            <a:r>
              <a:rPr kumimoji="0" lang="en-US" sz="3200" b="1" i="0" u="none" strike="noStrike" kern="0" cap="none" spc="0" normalizeH="0" baseline="0" noProof="0" dirty="0">
                <a:ln>
                  <a:noFill/>
                </a:ln>
                <a:solidFill>
                  <a:schemeClr val="bg1"/>
                </a:solidFill>
                <a:effectLst/>
                <a:highlight>
                  <a:srgbClr val="002E5D"/>
                </a:highlight>
                <a:uLnTx/>
                <a:uFillTx/>
                <a:latin typeface="Lato"/>
                <a:cs typeface="Lato" panose="020F0502020204030203" pitchFamily="34" charset="0"/>
                <a:sym typeface="Arial"/>
              </a:rPr>
              <a:t>29463-7</a:t>
            </a:r>
            <a:r>
              <a:rPr kumimoji="0" lang="en-US" sz="3200" b="0" i="0" u="none" strike="noStrike" kern="0" cap="none" spc="0" normalizeH="0" baseline="0" noProof="0" dirty="0">
                <a:ln>
                  <a:noFill/>
                </a:ln>
                <a:solidFill>
                  <a:schemeClr val="tx1"/>
                </a:solidFill>
                <a:effectLst/>
                <a:uLnTx/>
                <a:uFillTx/>
                <a:latin typeface="Lato"/>
                <a:cs typeface="Lato" panose="020F0502020204030203" pitchFamily="34" charset="0"/>
                <a:sym typeface="Arial"/>
              </a:rPr>
              <a:t>, </a:t>
            </a:r>
            <a:r>
              <a:rPr kumimoji="0" lang="en-US" sz="3200" b="0" i="0" u="none" strike="noStrike" kern="0" cap="none" spc="0" normalizeH="0" baseline="0" noProof="0" dirty="0">
                <a:ln>
                  <a:noFill/>
                </a:ln>
                <a:solidFill>
                  <a:schemeClr val="tx1"/>
                </a:solidFill>
                <a:effectLst/>
                <a:uLnTx/>
                <a:uFillTx/>
                <a:latin typeface="Lato" panose="020F0502020204030203" pitchFamily="34" charset="0"/>
                <a:cs typeface="Lato" panose="020F0502020204030203" pitchFamily="34" charset="0"/>
                <a:sym typeface="Arial"/>
              </a:rPr>
              <a:t>Body Weight</a:t>
            </a:r>
            <a:endParaRPr kumimoji="0" lang="en-US" sz="3200" b="0" i="0" u="none" strike="noStrike" kern="0" cap="none" spc="0" normalizeH="0" baseline="0" noProof="0" dirty="0">
              <a:ln>
                <a:noFill/>
              </a:ln>
              <a:solidFill>
                <a:schemeClr val="tx1"/>
              </a:solidFill>
              <a:effectLst/>
              <a:highlight>
                <a:srgbClr val="FFFF00"/>
              </a:highlight>
              <a:uLnTx/>
              <a:uFillTx/>
              <a:latin typeface="Lato"/>
              <a:cs typeface="Lato" panose="020F0502020204030203" pitchFamily="34" charset="0"/>
              <a:sym typeface="Arial"/>
            </a:endParaRP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3200" b="0" i="0" u="none" strike="noStrike" kern="0" cap="none" spc="0" normalizeH="0" baseline="0" noProof="0" dirty="0">
                <a:ln>
                  <a:noFill/>
                </a:ln>
                <a:solidFill>
                  <a:schemeClr val="tx1"/>
                </a:solidFill>
                <a:effectLst/>
                <a:uLnTx/>
                <a:uFillTx/>
                <a:latin typeface="Lato"/>
                <a:cs typeface="Lato" panose="020F0502020204030203" pitchFamily="34" charset="0"/>
                <a:sym typeface="Arial"/>
              </a:rPr>
              <a:t>    </a:t>
            </a:r>
            <a:r>
              <a:rPr kumimoji="0" lang="en-US" sz="3200" b="0" i="0" u="none" strike="noStrike" kern="0" cap="none" spc="0" normalizeH="0" baseline="0" noProof="0" dirty="0">
                <a:ln>
                  <a:noFill/>
                </a:ln>
                <a:solidFill>
                  <a:schemeClr val="bg1"/>
                </a:solidFill>
                <a:effectLst/>
                <a:highlight>
                  <a:srgbClr val="002E5D"/>
                </a:highlight>
                <a:uLnTx/>
                <a:uFillTx/>
                <a:latin typeface="Lato"/>
                <a:cs typeface="Lato" panose="020F0502020204030203" pitchFamily="34" charset="0"/>
                <a:sym typeface="Arial"/>
              </a:rPr>
              <a:t>method: </a:t>
            </a:r>
            <a:r>
              <a:rPr kumimoji="0" lang="en-US" sz="3200" b="0" i="0" u="none" strike="noStrike" kern="0" cap="none" spc="0" normalizeH="0" baseline="0" noProof="0" dirty="0">
                <a:ln>
                  <a:noFill/>
                </a:ln>
                <a:solidFill>
                  <a:schemeClr val="tx1"/>
                </a:solidFill>
                <a:effectLst/>
                <a:uLnTx/>
                <a:uFillTx/>
                <a:latin typeface="Lato"/>
                <a:cs typeface="Lato" panose="020F0502020204030203" pitchFamily="34" charset="0"/>
                <a:sym typeface="Arial"/>
              </a:rPr>
              <a:t>Estimated</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3200" b="0" i="0" u="none" strike="noStrike" kern="0" cap="none" spc="0" normalizeH="0" baseline="0" noProof="0" dirty="0">
                <a:ln>
                  <a:noFill/>
                </a:ln>
                <a:solidFill>
                  <a:schemeClr val="tx1"/>
                </a:solidFill>
                <a:effectLst/>
                <a:uLnTx/>
                <a:uFillTx/>
                <a:latin typeface="Lato"/>
                <a:cs typeface="Lato" panose="020F0502020204030203" pitchFamily="34" charset="0"/>
                <a:sym typeface="Arial"/>
              </a:rPr>
              <a:t>    value: 80.5 kg</a:t>
            </a:r>
            <a:endParaRPr kumimoji="0" lang="en-US" sz="3200" b="0" i="0" u="none" strike="noStrike" kern="0" cap="none" spc="0" normalizeH="0" baseline="0" noProof="0" dirty="0">
              <a:ln>
                <a:noFill/>
              </a:ln>
              <a:solidFill>
                <a:schemeClr val="tx1"/>
              </a:solidFill>
              <a:effectLst/>
              <a:uLnTx/>
              <a:uFillTx/>
              <a:latin typeface="Century Gothic" panose="020B0502020202020204" pitchFamily="34" charset="0"/>
              <a:cs typeface="Lato" panose="020F0502020204030203" pitchFamily="34" charset="0"/>
              <a:sym typeface="Arial"/>
            </a:endParaRPr>
          </a:p>
        </p:txBody>
      </p:sp>
      <p:sp>
        <p:nvSpPr>
          <p:cNvPr id="10" name="TextBox 9">
            <a:extLst>
              <a:ext uri="{FF2B5EF4-FFF2-40B4-BE49-F238E27FC236}">
                <a16:creationId xmlns:a16="http://schemas.microsoft.com/office/drawing/2014/main" id="{EF8E3236-D6C1-9B94-7CA3-413B35C45721}"/>
              </a:ext>
            </a:extLst>
          </p:cNvPr>
          <p:cNvSpPr txBox="1"/>
          <p:nvPr/>
        </p:nvSpPr>
        <p:spPr>
          <a:xfrm>
            <a:off x="838200" y="2515831"/>
            <a:ext cx="3098925"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Lato" panose="020F0502020204030203" pitchFamily="34" charset="0"/>
                <a:sym typeface="Arial"/>
              </a:rPr>
              <a:t>Pre Coordination</a:t>
            </a:r>
          </a:p>
        </p:txBody>
      </p:sp>
      <p:sp>
        <p:nvSpPr>
          <p:cNvPr id="11" name="TextBox 10">
            <a:extLst>
              <a:ext uri="{FF2B5EF4-FFF2-40B4-BE49-F238E27FC236}">
                <a16:creationId xmlns:a16="http://schemas.microsoft.com/office/drawing/2014/main" id="{B9F657AE-A933-387B-6268-7AB46F3BC922}"/>
              </a:ext>
            </a:extLst>
          </p:cNvPr>
          <p:cNvSpPr txBox="1"/>
          <p:nvPr/>
        </p:nvSpPr>
        <p:spPr>
          <a:xfrm>
            <a:off x="6416040" y="2506920"/>
            <a:ext cx="3249608"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bg1"/>
                </a:solidFill>
                <a:effectLst/>
                <a:uLnTx/>
                <a:uFillTx/>
                <a:latin typeface="Century Gothic" panose="020B0502020202020204" pitchFamily="34" charset="0"/>
                <a:cs typeface="Lato" panose="020F0502020204030203" pitchFamily="34" charset="0"/>
                <a:sym typeface="Arial"/>
              </a:rPr>
              <a:t>Post Coordination</a:t>
            </a:r>
          </a:p>
        </p:txBody>
      </p:sp>
      <p:sp>
        <p:nvSpPr>
          <p:cNvPr id="2" name="Slide Number Placeholder 6">
            <a:extLst>
              <a:ext uri="{FF2B5EF4-FFF2-40B4-BE49-F238E27FC236}">
                <a16:creationId xmlns:a16="http://schemas.microsoft.com/office/drawing/2014/main" id="{60249277-DA9C-0FE4-25BD-095D02DE2773}"/>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75914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364">
          <a:extLst>
            <a:ext uri="{FF2B5EF4-FFF2-40B4-BE49-F238E27FC236}">
              <a16:creationId xmlns:a16="http://schemas.microsoft.com/office/drawing/2014/main" id="{3FC5F4E6-FBE6-2CC6-1A2C-0E534DD924FC}"/>
            </a:ext>
          </a:extLst>
        </p:cNvPr>
        <p:cNvGrpSpPr/>
        <p:nvPr/>
      </p:nvGrpSpPr>
      <p:grpSpPr>
        <a:xfrm>
          <a:off x="0" y="0"/>
          <a:ext cx="0" cy="0"/>
          <a:chOff x="0" y="0"/>
          <a:chExt cx="0" cy="0"/>
        </a:xfrm>
      </p:grpSpPr>
      <p:sp>
        <p:nvSpPr>
          <p:cNvPr id="367" name="Google Shape;367;p42">
            <a:extLst>
              <a:ext uri="{FF2B5EF4-FFF2-40B4-BE49-F238E27FC236}">
                <a16:creationId xmlns:a16="http://schemas.microsoft.com/office/drawing/2014/main" id="{604EA9F9-579D-8ABE-B820-9942670D4DFC}"/>
              </a:ext>
            </a:extLst>
          </p:cNvPr>
          <p:cNvSpPr txBox="1">
            <a:spLocks noGrp="1"/>
          </p:cNvSpPr>
          <p:nvPr>
            <p:ph type="title"/>
          </p:nvPr>
        </p:nvSpPr>
        <p:spPr>
          <a:xfrm>
            <a:off x="838200" y="466725"/>
            <a:ext cx="10515600" cy="12239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Avoiding combinatorial explosion</a:t>
            </a:r>
            <a:endParaRPr dirty="0"/>
          </a:p>
        </p:txBody>
      </p:sp>
      <p:sp>
        <p:nvSpPr>
          <p:cNvPr id="368" name="Google Shape;368;p42">
            <a:extLst>
              <a:ext uri="{FF2B5EF4-FFF2-40B4-BE49-F238E27FC236}">
                <a16:creationId xmlns:a16="http://schemas.microsoft.com/office/drawing/2014/main" id="{EAA07644-CBBE-917B-F217-620FE8E11E4C}"/>
              </a:ext>
            </a:extLst>
          </p:cNvPr>
          <p:cNvSpPr txBox="1">
            <a:spLocks noGrp="1"/>
          </p:cNvSpPr>
          <p:nvPr>
            <p:ph idx="1"/>
          </p:nvPr>
        </p:nvSpPr>
        <p:spPr>
          <a:xfrm>
            <a:off x="957262" y="1489535"/>
            <a:ext cx="11044237" cy="4793277"/>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Font typeface="Lato"/>
              <a:buNone/>
            </a:pPr>
            <a:endParaRPr sz="3200" b="1" u="sng" dirty="0"/>
          </a:p>
          <a:p>
            <a:pPr marL="457200" lvl="0" indent="-406400" algn="l" rtl="0">
              <a:lnSpc>
                <a:spcPct val="90000"/>
              </a:lnSpc>
              <a:spcBef>
                <a:spcPts val="1000"/>
              </a:spcBef>
              <a:spcAft>
                <a:spcPts val="0"/>
              </a:spcAft>
              <a:buSzPts val="2800"/>
              <a:buFont typeface="Lato"/>
              <a:buNone/>
            </a:pPr>
            <a:r>
              <a:rPr lang="en-US" b="1" u="sng" dirty="0"/>
              <a:t>Interface A (variable representation, rheumatologist view)</a:t>
            </a:r>
            <a:endParaRPr dirty="0"/>
          </a:p>
          <a:p>
            <a:pPr marL="457200" lvl="0" indent="-406400" algn="l" rtl="0">
              <a:lnSpc>
                <a:spcPct val="90000"/>
              </a:lnSpc>
              <a:spcBef>
                <a:spcPts val="1000"/>
              </a:spcBef>
              <a:spcAft>
                <a:spcPts val="0"/>
              </a:spcAft>
              <a:buSzPts val="2800"/>
              <a:buFont typeface="Lato"/>
              <a:buNone/>
            </a:pPr>
            <a:r>
              <a:rPr lang="en-US" dirty="0"/>
              <a:t>OBX|1|CE|</a:t>
            </a:r>
            <a:r>
              <a:rPr lang="en-US" dirty="0">
                <a:solidFill>
                  <a:srgbClr val="FF0000"/>
                </a:solidFill>
              </a:rPr>
              <a:t>4821-5</a:t>
            </a:r>
            <a:r>
              <a:rPr lang="en-US" dirty="0"/>
              <a:t>^</a:t>
            </a:r>
            <a:r>
              <a:rPr lang="en-US" dirty="0">
                <a:solidFill>
                  <a:srgbClr val="0070C0"/>
                </a:solidFill>
              </a:rPr>
              <a:t>HLA-B27</a:t>
            </a:r>
            <a:r>
              <a:rPr lang="en-US" dirty="0"/>
              <a:t>^LN|1|</a:t>
            </a:r>
            <a:r>
              <a:rPr lang="en-US" dirty="0">
                <a:solidFill>
                  <a:srgbClr val="FF0000"/>
                </a:solidFill>
              </a:rPr>
              <a:t>60373001</a:t>
            </a:r>
            <a:r>
              <a:rPr lang="en-US" dirty="0"/>
              <a:t>^</a:t>
            </a:r>
            <a:r>
              <a:rPr lang="en-US" dirty="0">
                <a:solidFill>
                  <a:srgbClr val="0070C0"/>
                </a:solidFill>
              </a:rPr>
              <a:t>Detected</a:t>
            </a:r>
            <a:r>
              <a:rPr lang="en-US" dirty="0"/>
              <a:t>^SNI|</a:t>
            </a:r>
            <a:endParaRPr dirty="0"/>
          </a:p>
          <a:p>
            <a:pPr marL="457200" lvl="0" indent="-406400" algn="l" rtl="0">
              <a:lnSpc>
                <a:spcPct val="90000"/>
              </a:lnSpc>
              <a:spcBef>
                <a:spcPts val="1000"/>
              </a:spcBef>
              <a:spcAft>
                <a:spcPts val="0"/>
              </a:spcAft>
              <a:buSzPts val="2800"/>
              <a:buFont typeface="Lato"/>
              <a:buNone/>
            </a:pPr>
            <a:r>
              <a:rPr lang="en-US" dirty="0">
                <a:solidFill>
                  <a:srgbClr val="0070C0"/>
                </a:solidFill>
              </a:rPr>
              <a:t>(this approach causes creation of a LOINC code for each HLA type)</a:t>
            </a:r>
            <a:endParaRPr dirty="0">
              <a:solidFill>
                <a:srgbClr val="0070C0"/>
              </a:solidFill>
            </a:endParaRPr>
          </a:p>
          <a:p>
            <a:pPr marL="457200" lvl="0" indent="-406400" algn="l" rtl="0">
              <a:lnSpc>
                <a:spcPct val="90000"/>
              </a:lnSpc>
              <a:spcBef>
                <a:spcPts val="1000"/>
              </a:spcBef>
              <a:spcAft>
                <a:spcPts val="0"/>
              </a:spcAft>
              <a:buSzPts val="2800"/>
              <a:buFont typeface="Lato"/>
              <a:buNone/>
            </a:pPr>
            <a:endParaRPr b="1" u="sng" dirty="0"/>
          </a:p>
          <a:p>
            <a:pPr marL="457200" lvl="0" indent="-406400" algn="l" rtl="0">
              <a:lnSpc>
                <a:spcPct val="90000"/>
              </a:lnSpc>
              <a:spcBef>
                <a:spcPts val="1000"/>
              </a:spcBef>
              <a:spcAft>
                <a:spcPts val="0"/>
              </a:spcAft>
              <a:buSzPts val="2800"/>
              <a:buFont typeface="Lato"/>
              <a:buNone/>
            </a:pPr>
            <a:r>
              <a:rPr lang="en-US" b="1" u="sng" dirty="0"/>
              <a:t>Interface B (value representation, transplant, or paternity view)</a:t>
            </a:r>
            <a:endParaRPr dirty="0"/>
          </a:p>
          <a:p>
            <a:pPr marL="457200" lvl="0" indent="-406400" algn="l" rtl="0">
              <a:lnSpc>
                <a:spcPct val="90000"/>
              </a:lnSpc>
              <a:spcBef>
                <a:spcPts val="1000"/>
              </a:spcBef>
              <a:spcAft>
                <a:spcPts val="0"/>
              </a:spcAft>
              <a:buSzPts val="2800"/>
              <a:buFont typeface="Lato"/>
              <a:buNone/>
            </a:pPr>
            <a:r>
              <a:rPr lang="en-US" dirty="0"/>
              <a:t>OBX|1|CE|</a:t>
            </a:r>
            <a:r>
              <a:rPr lang="en-US" dirty="0">
                <a:solidFill>
                  <a:srgbClr val="FF0000"/>
                </a:solidFill>
              </a:rPr>
              <a:t>4694-6</a:t>
            </a:r>
            <a:r>
              <a:rPr lang="en-US" dirty="0"/>
              <a:t>^</a:t>
            </a:r>
            <a:r>
              <a:rPr lang="en-US" dirty="0">
                <a:solidFill>
                  <a:srgbClr val="0070C0"/>
                </a:solidFill>
              </a:rPr>
              <a:t>HLA-TYPE</a:t>
            </a:r>
            <a:r>
              <a:rPr lang="en-US" dirty="0"/>
              <a:t>^LN|1|</a:t>
            </a:r>
            <a:r>
              <a:rPr lang="en-US" dirty="0">
                <a:solidFill>
                  <a:srgbClr val="FF0000"/>
                </a:solidFill>
              </a:rPr>
              <a:t>34453005</a:t>
            </a:r>
            <a:r>
              <a:rPr lang="en-US" dirty="0"/>
              <a:t>^</a:t>
            </a:r>
            <a:r>
              <a:rPr lang="en-US" dirty="0">
                <a:solidFill>
                  <a:srgbClr val="0070C0"/>
                </a:solidFill>
              </a:rPr>
              <a:t>B27</a:t>
            </a:r>
            <a:r>
              <a:rPr lang="en-US" dirty="0"/>
              <a:t>^SNI|</a:t>
            </a:r>
            <a:endParaRPr dirty="0"/>
          </a:p>
          <a:p>
            <a:pPr marL="457200" lvl="0" indent="-406400" algn="l" rtl="0">
              <a:lnSpc>
                <a:spcPct val="90000"/>
              </a:lnSpc>
              <a:spcBef>
                <a:spcPts val="1000"/>
              </a:spcBef>
              <a:spcAft>
                <a:spcPts val="0"/>
              </a:spcAft>
              <a:buSzPts val="2800"/>
              <a:buFont typeface="Lato"/>
              <a:buNone/>
            </a:pPr>
            <a:r>
              <a:rPr lang="en-US" dirty="0">
                <a:solidFill>
                  <a:srgbClr val="0070C0"/>
                </a:solidFill>
              </a:rPr>
              <a:t>(this allows reuse of the HLA Type as the value of the result)</a:t>
            </a:r>
            <a:br>
              <a:rPr lang="en-US" dirty="0">
                <a:solidFill>
                  <a:srgbClr val="00B0F0"/>
                </a:solidFill>
              </a:rPr>
            </a:br>
            <a:endParaRPr dirty="0">
              <a:solidFill>
                <a:srgbClr val="00B0F0"/>
              </a:solidFill>
            </a:endParaRPr>
          </a:p>
        </p:txBody>
      </p:sp>
      <p:sp>
        <p:nvSpPr>
          <p:cNvPr id="2" name="Slide Number Placeholder 6">
            <a:extLst>
              <a:ext uri="{FF2B5EF4-FFF2-40B4-BE49-F238E27FC236}">
                <a16:creationId xmlns:a16="http://schemas.microsoft.com/office/drawing/2014/main" id="{7ED7202E-3513-BC2E-3D90-E3EE8358F781}"/>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935692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373"/>
        <p:cNvGrpSpPr/>
        <p:nvPr/>
      </p:nvGrpSpPr>
      <p:grpSpPr>
        <a:xfrm>
          <a:off x="0" y="0"/>
          <a:ext cx="0" cy="0"/>
          <a:chOff x="0" y="0"/>
          <a:chExt cx="0" cy="0"/>
        </a:xfrm>
      </p:grpSpPr>
      <p:sp>
        <p:nvSpPr>
          <p:cNvPr id="375" name="Google Shape;375;p4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Foundational assumptions </a:t>
            </a:r>
            <a:r>
              <a:rPr lang="en-US" sz="2800" dirty="0"/>
              <a:t>(reminder)</a:t>
            </a:r>
            <a:endParaRPr dirty="0"/>
          </a:p>
        </p:txBody>
      </p:sp>
      <p:sp>
        <p:nvSpPr>
          <p:cNvPr id="374" name="Google Shape;374;p43"/>
          <p:cNvSpPr txBox="1">
            <a:spLocks noGrp="1"/>
          </p:cNvSpPr>
          <p:nvPr>
            <p:ph idx="1"/>
          </p:nvPr>
        </p:nvSpPr>
        <p:spPr>
          <a:prstGeom prst="rect">
            <a:avLst/>
          </a:prstGeom>
          <a:noFill/>
          <a:ln>
            <a:noFill/>
          </a:ln>
        </p:spPr>
        <p:txBody>
          <a:bodyPr spcFirstLastPara="1" wrap="square" lIns="91425" tIns="45700" rIns="91425" bIns="45700" anchor="t" anchorCtr="0">
            <a:normAutofit fontScale="92500"/>
          </a:bodyPr>
          <a:lstStyle/>
          <a:p>
            <a:pPr marL="457200" lvl="0" indent="-342900" algn="l" rtl="0">
              <a:lnSpc>
                <a:spcPct val="120000"/>
              </a:lnSpc>
              <a:spcBef>
                <a:spcPts val="0"/>
              </a:spcBef>
              <a:spcAft>
                <a:spcPts val="0"/>
              </a:spcAft>
              <a:buSzPts val="2800"/>
              <a:buChar char="•"/>
            </a:pPr>
            <a:r>
              <a:rPr lang="en-US" b="1" dirty="0"/>
              <a:t>There should be one LOINC code for things that have the same clinical meaning, different codes for different meanings</a:t>
            </a:r>
            <a:endParaRPr dirty="0"/>
          </a:p>
          <a:p>
            <a:pPr marL="914400" lvl="1" indent="-342900" algn="l" rtl="0">
              <a:lnSpc>
                <a:spcPct val="120000"/>
              </a:lnSpc>
              <a:spcBef>
                <a:spcPts val="0"/>
              </a:spcBef>
              <a:spcAft>
                <a:spcPts val="0"/>
              </a:spcAft>
              <a:buSzPts val="2400"/>
              <a:buChar char="•"/>
            </a:pPr>
            <a:r>
              <a:rPr lang="en-US" dirty="0"/>
              <a:t>A sodium level is never used in place of a potassium level</a:t>
            </a:r>
            <a:endParaRPr dirty="0"/>
          </a:p>
          <a:p>
            <a:pPr marL="914400" lvl="1" indent="-342900" algn="l" rtl="0">
              <a:lnSpc>
                <a:spcPct val="120000"/>
              </a:lnSpc>
              <a:spcBef>
                <a:spcPts val="0"/>
              </a:spcBef>
              <a:spcAft>
                <a:spcPts val="0"/>
              </a:spcAft>
              <a:buSzPts val="2400"/>
              <a:buChar char="•"/>
            </a:pPr>
            <a:r>
              <a:rPr lang="en-US" dirty="0"/>
              <a:t>A urine sodium level is never used in place of a serum sodium level</a:t>
            </a:r>
            <a:endParaRPr dirty="0"/>
          </a:p>
          <a:p>
            <a:pPr marL="914400" lvl="1" indent="-342900" algn="l" rtl="0">
              <a:lnSpc>
                <a:spcPct val="120000"/>
              </a:lnSpc>
              <a:spcBef>
                <a:spcPts val="0"/>
              </a:spcBef>
              <a:spcAft>
                <a:spcPts val="0"/>
              </a:spcAft>
              <a:buSzPts val="2400"/>
              <a:buChar char="•"/>
            </a:pPr>
            <a:r>
              <a:rPr lang="en-US" dirty="0"/>
              <a:t>Are bilirubin levels done by different methods the same?</a:t>
            </a:r>
            <a:endParaRPr dirty="0"/>
          </a:p>
          <a:p>
            <a:pPr marL="457200" lvl="0" indent="-342900" algn="l" rtl="0">
              <a:lnSpc>
                <a:spcPct val="120000"/>
              </a:lnSpc>
              <a:spcBef>
                <a:spcPts val="0"/>
              </a:spcBef>
              <a:spcAft>
                <a:spcPts val="0"/>
              </a:spcAft>
              <a:buSzPts val="2800"/>
              <a:buChar char="•"/>
            </a:pPr>
            <a:r>
              <a:rPr lang="en-US" b="1" dirty="0"/>
              <a:t>Conclusion: “Sameness” is in the eye of the beholder!</a:t>
            </a:r>
            <a:endParaRPr dirty="0"/>
          </a:p>
          <a:p>
            <a:pPr marL="457200" lvl="0" indent="-342900" algn="l" rtl="0">
              <a:lnSpc>
                <a:spcPct val="120000"/>
              </a:lnSpc>
              <a:spcBef>
                <a:spcPts val="0"/>
              </a:spcBef>
              <a:spcAft>
                <a:spcPts val="0"/>
              </a:spcAft>
              <a:buSzPts val="2800"/>
              <a:buChar char="•"/>
            </a:pPr>
            <a:r>
              <a:rPr lang="en-US" b="1" dirty="0"/>
              <a:t>The LOINC code alone never has all of the information that would make data instances semantically interoperable</a:t>
            </a:r>
            <a:endParaRPr dirty="0"/>
          </a:p>
          <a:p>
            <a:pPr marL="914400" lvl="1" indent="-342900" algn="l" rtl="0">
              <a:lnSpc>
                <a:spcPct val="120000"/>
              </a:lnSpc>
              <a:spcBef>
                <a:spcPts val="0"/>
              </a:spcBef>
              <a:spcAft>
                <a:spcPts val="0"/>
              </a:spcAft>
              <a:buSzPts val="1800"/>
              <a:buFont typeface="Noto Sans Symbols"/>
              <a:buChar char="▪"/>
            </a:pPr>
            <a:r>
              <a:rPr lang="en-US" dirty="0"/>
              <a:t>You also need unit of measure, interpretation, priority, reference range, device/instrument/test kit, method, reagents, provenance data,  …</a:t>
            </a:r>
            <a:endParaRPr dirty="0"/>
          </a:p>
        </p:txBody>
      </p:sp>
      <p:sp>
        <p:nvSpPr>
          <p:cNvPr id="2" name="Slide Number Placeholder 6">
            <a:extLst>
              <a:ext uri="{FF2B5EF4-FFF2-40B4-BE49-F238E27FC236}">
                <a16:creationId xmlns:a16="http://schemas.microsoft.com/office/drawing/2014/main" id="{6A785D21-4BDA-F77D-0FEE-450D590EBC17}"/>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24051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380"/>
        <p:cNvGrpSpPr/>
        <p:nvPr/>
      </p:nvGrpSpPr>
      <p:grpSpPr>
        <a:xfrm>
          <a:off x="0" y="0"/>
          <a:ext cx="0" cy="0"/>
          <a:chOff x="0" y="0"/>
          <a:chExt cx="0" cy="0"/>
        </a:xfrm>
      </p:grpSpPr>
      <p:sp>
        <p:nvSpPr>
          <p:cNvPr id="382" name="Google Shape;382;p4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Foundational assumptions </a:t>
            </a:r>
            <a:r>
              <a:rPr lang="en-US" sz="2800" dirty="0"/>
              <a:t>(reminder)</a:t>
            </a:r>
            <a:endParaRPr dirty="0"/>
          </a:p>
        </p:txBody>
      </p:sp>
      <p:sp>
        <p:nvSpPr>
          <p:cNvPr id="381" name="Google Shape;381;p44"/>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457200" lvl="0" indent="-342900" algn="l" rtl="0">
              <a:lnSpc>
                <a:spcPct val="120000"/>
              </a:lnSpc>
              <a:spcBef>
                <a:spcPts val="0"/>
              </a:spcBef>
              <a:spcAft>
                <a:spcPts val="0"/>
              </a:spcAft>
              <a:buSzPts val="2800"/>
              <a:buChar char="•"/>
            </a:pPr>
            <a:r>
              <a:rPr lang="en-US" dirty="0"/>
              <a:t>When possible, all available information should be sent in the message, and then let users determine what things are the “same” for their purposes</a:t>
            </a:r>
            <a:endParaRPr dirty="0"/>
          </a:p>
          <a:p>
            <a:pPr marL="457200" lvl="0" indent="-342900" algn="l" rtl="0">
              <a:lnSpc>
                <a:spcPct val="120000"/>
              </a:lnSpc>
              <a:spcBef>
                <a:spcPts val="0"/>
              </a:spcBef>
              <a:spcAft>
                <a:spcPts val="0"/>
              </a:spcAft>
              <a:buSzPts val="2800"/>
              <a:buChar char="•"/>
            </a:pPr>
            <a:r>
              <a:rPr lang="en-US" dirty="0"/>
              <a:t>We want to use LOINC codes to represent the data in patient data stores, not just in data exchange messages</a:t>
            </a:r>
            <a:endParaRPr dirty="0"/>
          </a:p>
        </p:txBody>
      </p:sp>
      <p:sp>
        <p:nvSpPr>
          <p:cNvPr id="2" name="Slide Number Placeholder 6">
            <a:extLst>
              <a:ext uri="{FF2B5EF4-FFF2-40B4-BE49-F238E27FC236}">
                <a16:creationId xmlns:a16="http://schemas.microsoft.com/office/drawing/2014/main" id="{83618BF0-0836-7E1C-64E9-93E3169F6536}"/>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2109524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5156175-1567-B969-3AAC-42C30B753AE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9C3037D-3126-0351-0C72-EC8388CC1185}"/>
              </a:ext>
            </a:extLst>
          </p:cNvPr>
          <p:cNvSpPr>
            <a:spLocks noGrp="1"/>
          </p:cNvSpPr>
          <p:nvPr>
            <p:ph type="title"/>
          </p:nvPr>
        </p:nvSpPr>
        <p:spPr/>
        <p:txBody>
          <a:bodyPr>
            <a:normAutofit/>
          </a:bodyPr>
          <a:lstStyle/>
          <a:p>
            <a:r>
              <a:rPr lang="en-US" sz="4400" dirty="0"/>
              <a:t>Current state of LOINC, an example</a:t>
            </a:r>
          </a:p>
        </p:txBody>
      </p:sp>
      <p:graphicFrame>
        <p:nvGraphicFramePr>
          <p:cNvPr id="9" name="Content Placeholder 8">
            <a:extLst>
              <a:ext uri="{FF2B5EF4-FFF2-40B4-BE49-F238E27FC236}">
                <a16:creationId xmlns:a16="http://schemas.microsoft.com/office/drawing/2014/main" id="{CB59857D-D42F-C78D-2DC9-3DACFEFBC518}"/>
              </a:ext>
            </a:extLst>
          </p:cNvPr>
          <p:cNvGraphicFramePr>
            <a:graphicFrameLocks noGrp="1"/>
          </p:cNvGraphicFramePr>
          <p:nvPr>
            <p:ph idx="1"/>
          </p:nvPr>
        </p:nvGraphicFramePr>
        <p:xfrm>
          <a:off x="609600" y="1463993"/>
          <a:ext cx="11338560" cy="5267960"/>
        </p:xfrm>
        <a:graphic>
          <a:graphicData uri="http://schemas.openxmlformats.org/drawingml/2006/table">
            <a:tbl>
              <a:tblPr firstRow="1" bandRow="1">
                <a:tableStyleId>{21E4AEA4-8DFA-4A89-87EB-49C32662AFE0}</a:tableStyleId>
              </a:tblPr>
              <a:tblGrid>
                <a:gridCol w="1097280">
                  <a:extLst>
                    <a:ext uri="{9D8B030D-6E8A-4147-A177-3AD203B41FA5}">
                      <a16:colId xmlns:a16="http://schemas.microsoft.com/office/drawing/2014/main" val="1101570507"/>
                    </a:ext>
                  </a:extLst>
                </a:gridCol>
                <a:gridCol w="4572000">
                  <a:extLst>
                    <a:ext uri="{9D8B030D-6E8A-4147-A177-3AD203B41FA5}">
                      <a16:colId xmlns:a16="http://schemas.microsoft.com/office/drawing/2014/main" val="4064612852"/>
                    </a:ext>
                  </a:extLst>
                </a:gridCol>
                <a:gridCol w="1097280">
                  <a:extLst>
                    <a:ext uri="{9D8B030D-6E8A-4147-A177-3AD203B41FA5}">
                      <a16:colId xmlns:a16="http://schemas.microsoft.com/office/drawing/2014/main" val="4122219611"/>
                    </a:ext>
                  </a:extLst>
                </a:gridCol>
                <a:gridCol w="4572000">
                  <a:extLst>
                    <a:ext uri="{9D8B030D-6E8A-4147-A177-3AD203B41FA5}">
                      <a16:colId xmlns:a16="http://schemas.microsoft.com/office/drawing/2014/main" val="1118012415"/>
                    </a:ext>
                  </a:extLst>
                </a:gridCol>
              </a:tblGrid>
              <a:tr h="37084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Lato" panose="020F0502020204030203" pitchFamily="34" charset="0"/>
                        </a:rPr>
                        <a:t>Systolic blood pressure - 122 active terms, 3 discouraged</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129114119"/>
                  </a:ext>
                </a:extLst>
              </a:tr>
              <a:tr h="370840">
                <a:tc>
                  <a:txBody>
                    <a:bodyPr/>
                    <a:lstStyle/>
                    <a:p>
                      <a:pPr algn="r"/>
                      <a:r>
                        <a:rPr lang="en-US" sz="1600" dirty="0">
                          <a:latin typeface="Lato" panose="020F0502020204030203" pitchFamily="34" charset="0"/>
                        </a:rPr>
                        <a:t>8480-6</a:t>
                      </a:r>
                    </a:p>
                  </a:txBody>
                  <a:tcPr/>
                </a:tc>
                <a:tc>
                  <a:txBody>
                    <a:bodyPr/>
                    <a:lstStyle/>
                    <a:p>
                      <a:r>
                        <a:rPr lang="en-US" sz="1600" dirty="0">
                          <a:latin typeface="Lato" panose="020F0502020204030203" pitchFamily="34" charset="0"/>
                        </a:rPr>
                        <a:t>Systolic blood pressure</a:t>
                      </a:r>
                    </a:p>
                  </a:txBody>
                  <a:tcPr/>
                </a:tc>
                <a:tc>
                  <a:txBody>
                    <a:bodyPr/>
                    <a:lstStyle/>
                    <a:p>
                      <a:pPr algn="r"/>
                      <a:r>
                        <a:rPr lang="en-US" sz="1600" dirty="0">
                          <a:latin typeface="Lato" panose="020F0502020204030203" pitchFamily="34" charset="0"/>
                        </a:rPr>
                        <a:t>75997-7</a:t>
                      </a:r>
                    </a:p>
                  </a:txBody>
                  <a:tcPr/>
                </a:tc>
                <a:tc>
                  <a:txBody>
                    <a:bodyPr/>
                    <a:lstStyle/>
                    <a:p>
                      <a:r>
                        <a:rPr lang="en-US" sz="1600" dirty="0">
                          <a:latin typeface="Lato" panose="020F0502020204030203" pitchFamily="34" charset="0"/>
                        </a:rPr>
                        <a:t>Systolic blood pressure by continuous non-invasive monitoring</a:t>
                      </a:r>
                    </a:p>
                  </a:txBody>
                  <a:tcPr/>
                </a:tc>
                <a:extLst>
                  <a:ext uri="{0D108BD9-81ED-4DB2-BD59-A6C34878D82A}">
                    <a16:rowId xmlns:a16="http://schemas.microsoft.com/office/drawing/2014/main" val="352200980"/>
                  </a:ext>
                </a:extLst>
              </a:tr>
              <a:tr h="370840">
                <a:tc>
                  <a:txBody>
                    <a:bodyPr/>
                    <a:lstStyle/>
                    <a:p>
                      <a:pPr algn="r"/>
                      <a:r>
                        <a:rPr lang="en-US" sz="1600" dirty="0">
                          <a:latin typeface="Lato" panose="020F0502020204030203" pitchFamily="34" charset="0"/>
                        </a:rPr>
                        <a:t>8461-6</a:t>
                      </a:r>
                    </a:p>
                  </a:txBody>
                  <a:tcPr/>
                </a:tc>
                <a:tc>
                  <a:txBody>
                    <a:bodyPr/>
                    <a:lstStyle/>
                    <a:p>
                      <a:r>
                        <a:rPr lang="en-US" sz="1600" dirty="0">
                          <a:latin typeface="Lato" panose="020F0502020204030203" pitchFamily="34" charset="0"/>
                        </a:rPr>
                        <a:t>Systolic blood pressure – supine</a:t>
                      </a:r>
                    </a:p>
                  </a:txBody>
                  <a:tcPr/>
                </a:tc>
                <a:tc>
                  <a:txBody>
                    <a:bodyPr/>
                    <a:lstStyle/>
                    <a:p>
                      <a:pPr algn="r"/>
                      <a:r>
                        <a:rPr lang="en-US" sz="1600" dirty="0">
                          <a:latin typeface="Lato" panose="020F0502020204030203" pitchFamily="34" charset="0"/>
                        </a:rPr>
                        <a:t>8450-9</a:t>
                      </a:r>
                    </a:p>
                  </a:txBody>
                  <a:tcPr/>
                </a:tc>
                <a:tc>
                  <a:txBody>
                    <a:bodyPr/>
                    <a:lstStyle/>
                    <a:p>
                      <a:r>
                        <a:rPr lang="en-US" sz="1600" dirty="0">
                          <a:latin typeface="Lato" panose="020F0502020204030203" pitchFamily="34" charset="0"/>
                        </a:rPr>
                        <a:t>Systolic blood pressure – expiration </a:t>
                      </a:r>
                    </a:p>
                  </a:txBody>
                  <a:tcPr/>
                </a:tc>
                <a:extLst>
                  <a:ext uri="{0D108BD9-81ED-4DB2-BD59-A6C34878D82A}">
                    <a16:rowId xmlns:a16="http://schemas.microsoft.com/office/drawing/2014/main" val="3521664432"/>
                  </a:ext>
                </a:extLst>
              </a:tr>
              <a:tr h="370840">
                <a:tc>
                  <a:txBody>
                    <a:bodyPr/>
                    <a:lstStyle/>
                    <a:p>
                      <a:pPr algn="r"/>
                      <a:r>
                        <a:rPr lang="en-US" sz="1600" dirty="0">
                          <a:latin typeface="Lato" panose="020F0502020204030203" pitchFamily="34" charset="0"/>
                        </a:rPr>
                        <a:t>8460-8</a:t>
                      </a:r>
                    </a:p>
                  </a:txBody>
                  <a:tcPr/>
                </a:tc>
                <a:tc>
                  <a:txBody>
                    <a:bodyPr/>
                    <a:lstStyle/>
                    <a:p>
                      <a:r>
                        <a:rPr lang="en-US" sz="1600" dirty="0">
                          <a:latin typeface="Lato" panose="020F0502020204030203" pitchFamily="34" charset="0"/>
                        </a:rPr>
                        <a:t>Systolic blood pressure – standing </a:t>
                      </a:r>
                    </a:p>
                  </a:txBody>
                  <a:tcPr/>
                </a:tc>
                <a:tc>
                  <a:txBody>
                    <a:bodyPr/>
                    <a:lstStyle/>
                    <a:p>
                      <a:pPr algn="r"/>
                      <a:r>
                        <a:rPr lang="en-US" sz="1600" dirty="0">
                          <a:latin typeface="Lato" panose="020F0502020204030203" pitchFamily="34" charset="0"/>
                        </a:rPr>
                        <a:t>8451-7</a:t>
                      </a:r>
                    </a:p>
                  </a:txBody>
                  <a:tcPr/>
                </a:tc>
                <a:tc>
                  <a:txBody>
                    <a:bodyPr/>
                    <a:lstStyle/>
                    <a:p>
                      <a:r>
                        <a:rPr lang="en-US" sz="1600" dirty="0">
                          <a:latin typeface="Lato" panose="020F0502020204030203" pitchFamily="34" charset="0"/>
                        </a:rPr>
                        <a:t>Systolic blood pressure – inspiration </a:t>
                      </a:r>
                    </a:p>
                  </a:txBody>
                  <a:tcPr/>
                </a:tc>
                <a:extLst>
                  <a:ext uri="{0D108BD9-81ED-4DB2-BD59-A6C34878D82A}">
                    <a16:rowId xmlns:a16="http://schemas.microsoft.com/office/drawing/2014/main" val="223944522"/>
                  </a:ext>
                </a:extLst>
              </a:tr>
              <a:tr h="370840">
                <a:tc>
                  <a:txBody>
                    <a:bodyPr/>
                    <a:lstStyle/>
                    <a:p>
                      <a:pPr algn="r"/>
                      <a:r>
                        <a:rPr lang="en-US" sz="1600" dirty="0">
                          <a:latin typeface="Lato" panose="020F0502020204030203" pitchFamily="34" charset="0"/>
                        </a:rPr>
                        <a:t>8459-0</a:t>
                      </a:r>
                    </a:p>
                  </a:txBody>
                  <a:tcPr/>
                </a:tc>
                <a:tc>
                  <a:txBody>
                    <a:bodyPr/>
                    <a:lstStyle/>
                    <a:p>
                      <a:r>
                        <a:rPr lang="en-US" sz="1600" dirty="0">
                          <a:latin typeface="Lato" panose="020F0502020204030203" pitchFamily="34" charset="0"/>
                        </a:rPr>
                        <a:t>Systolic blood pressure – sitting </a:t>
                      </a:r>
                    </a:p>
                  </a:txBody>
                  <a:tcPr/>
                </a:tc>
                <a:tc>
                  <a:txBody>
                    <a:bodyPr/>
                    <a:lstStyle/>
                    <a:p>
                      <a:pPr algn="r"/>
                      <a:r>
                        <a:rPr lang="en-US" sz="1600" dirty="0">
                          <a:latin typeface="Lato" panose="020F0502020204030203" pitchFamily="34" charset="0"/>
                        </a:rPr>
                        <a:t>87739-9</a:t>
                      </a:r>
                    </a:p>
                  </a:txBody>
                  <a:tcPr/>
                </a:tc>
                <a:tc>
                  <a:txBody>
                    <a:bodyPr/>
                    <a:lstStyle/>
                    <a:p>
                      <a:r>
                        <a:rPr lang="en-US" sz="1600" dirty="0">
                          <a:latin typeface="Lato" panose="020F0502020204030203" pitchFamily="34" charset="0"/>
                        </a:rPr>
                        <a:t>Systolic blood pressure – w exercise</a:t>
                      </a:r>
                    </a:p>
                  </a:txBody>
                  <a:tcPr/>
                </a:tc>
                <a:extLst>
                  <a:ext uri="{0D108BD9-81ED-4DB2-BD59-A6C34878D82A}">
                    <a16:rowId xmlns:a16="http://schemas.microsoft.com/office/drawing/2014/main" val="2056536305"/>
                  </a:ext>
                </a:extLst>
              </a:tr>
              <a:tr h="303847">
                <a:tc>
                  <a:txBody>
                    <a:bodyPr/>
                    <a:lstStyle/>
                    <a:p>
                      <a:pPr algn="r"/>
                      <a:r>
                        <a:rPr lang="en-US" sz="1600" dirty="0">
                          <a:latin typeface="Lato" panose="020F0502020204030203" pitchFamily="34" charset="0"/>
                        </a:rPr>
                        <a:t>89268-7</a:t>
                      </a:r>
                    </a:p>
                  </a:txBody>
                  <a:tcPr/>
                </a:tc>
                <a:tc>
                  <a:txBody>
                    <a:bodyPr/>
                    <a:lstStyle/>
                    <a:p>
                      <a:r>
                        <a:rPr lang="en-US" sz="1600" dirty="0">
                          <a:latin typeface="Lato" panose="020F0502020204030203" pitchFamily="34" charset="0"/>
                        </a:rPr>
                        <a:t>Systolic blood pressure – lying in L-lateral position </a:t>
                      </a:r>
                    </a:p>
                  </a:txBody>
                  <a:tcPr/>
                </a:tc>
                <a:tc>
                  <a:txBody>
                    <a:bodyPr/>
                    <a:lstStyle/>
                    <a:p>
                      <a:pPr algn="r"/>
                      <a:r>
                        <a:rPr lang="en-US" sz="1600" dirty="0">
                          <a:latin typeface="Lato" panose="020F0502020204030203" pitchFamily="34" charset="0"/>
                        </a:rPr>
                        <a:t>89280-2</a:t>
                      </a:r>
                    </a:p>
                  </a:txBody>
                  <a:tcPr/>
                </a:tc>
                <a:tc>
                  <a:txBody>
                    <a:bodyPr/>
                    <a:lstStyle/>
                    <a:p>
                      <a:r>
                        <a:rPr lang="en-US" sz="1600" dirty="0">
                          <a:latin typeface="Lato" panose="020F0502020204030203" pitchFamily="34" charset="0"/>
                        </a:rPr>
                        <a:t>Systolic blood pressure – during anesthesia</a:t>
                      </a:r>
                    </a:p>
                  </a:txBody>
                  <a:tcPr/>
                </a:tc>
                <a:extLst>
                  <a:ext uri="{0D108BD9-81ED-4DB2-BD59-A6C34878D82A}">
                    <a16:rowId xmlns:a16="http://schemas.microsoft.com/office/drawing/2014/main" val="2962715822"/>
                  </a:ext>
                </a:extLst>
              </a:tr>
              <a:tr h="370840">
                <a:tc>
                  <a:txBody>
                    <a:bodyPr/>
                    <a:lstStyle/>
                    <a:p>
                      <a:pPr algn="r"/>
                      <a:r>
                        <a:rPr lang="en-US" sz="1600" dirty="0">
                          <a:latin typeface="Lato" panose="020F0502020204030203" pitchFamily="34" charset="0"/>
                        </a:rPr>
                        <a:t>76215-3</a:t>
                      </a:r>
                    </a:p>
                  </a:txBody>
                  <a:tcPr/>
                </a:tc>
                <a:tc>
                  <a:txBody>
                    <a:bodyPr/>
                    <a:lstStyle/>
                    <a:p>
                      <a:r>
                        <a:rPr lang="en-US" sz="1600" dirty="0">
                          <a:latin typeface="Lato" panose="020F0502020204030203" pitchFamily="34" charset="0"/>
                        </a:rPr>
                        <a:t>Invasive systolic blood pressure</a:t>
                      </a:r>
                    </a:p>
                  </a:txBody>
                  <a:tcPr/>
                </a:tc>
                <a:tc>
                  <a:txBody>
                    <a:bodyPr/>
                    <a:lstStyle/>
                    <a:p>
                      <a:pPr algn="r"/>
                      <a:r>
                        <a:rPr lang="en-US" sz="1600" dirty="0">
                          <a:latin typeface="Lato" panose="020F0502020204030203" pitchFamily="34" charset="0"/>
                        </a:rPr>
                        <a:t>87741-5</a:t>
                      </a:r>
                    </a:p>
                  </a:txBody>
                  <a:tcPr/>
                </a:tc>
                <a:tc>
                  <a:txBody>
                    <a:bodyPr/>
                    <a:lstStyle/>
                    <a:p>
                      <a:r>
                        <a:rPr lang="en-US" sz="1600" dirty="0">
                          <a:latin typeface="Lato" panose="020F0502020204030203" pitchFamily="34" charset="0"/>
                        </a:rPr>
                        <a:t>Systolic blood pressure – post exercise</a:t>
                      </a:r>
                    </a:p>
                  </a:txBody>
                  <a:tcPr/>
                </a:tc>
                <a:extLst>
                  <a:ext uri="{0D108BD9-81ED-4DB2-BD59-A6C34878D82A}">
                    <a16:rowId xmlns:a16="http://schemas.microsoft.com/office/drawing/2014/main" val="4224605115"/>
                  </a:ext>
                </a:extLst>
              </a:tr>
              <a:tr h="370840">
                <a:tc>
                  <a:txBody>
                    <a:bodyPr/>
                    <a:lstStyle/>
                    <a:p>
                      <a:pPr algn="r"/>
                      <a:r>
                        <a:rPr lang="en-US" sz="1600" dirty="0">
                          <a:latin typeface="Lato" panose="020F0502020204030203" pitchFamily="34" charset="0"/>
                        </a:rPr>
                        <a:t>76534-7</a:t>
                      </a:r>
                    </a:p>
                  </a:txBody>
                  <a:tcPr/>
                </a:tc>
                <a:tc>
                  <a:txBody>
                    <a:bodyPr/>
                    <a:lstStyle/>
                    <a:p>
                      <a:r>
                        <a:rPr lang="en-US" sz="1600" dirty="0">
                          <a:latin typeface="Lato" panose="020F0502020204030203" pitchFamily="34" charset="0"/>
                        </a:rPr>
                        <a:t>Systolic blood pressure by noninvasive</a:t>
                      </a:r>
                    </a:p>
                  </a:txBody>
                  <a:tcPr/>
                </a:tc>
                <a:tc>
                  <a:txBody>
                    <a:bodyPr/>
                    <a:lstStyle/>
                    <a:p>
                      <a:pPr algn="r"/>
                      <a:r>
                        <a:rPr lang="en-US" sz="1600" dirty="0">
                          <a:latin typeface="Lato" panose="020F0502020204030203" pitchFamily="34" charset="0"/>
                        </a:rPr>
                        <a:t>45372-0</a:t>
                      </a:r>
                    </a:p>
                  </a:txBody>
                  <a:tcPr/>
                </a:tc>
                <a:tc>
                  <a:txBody>
                    <a:bodyPr/>
                    <a:lstStyle/>
                    <a:p>
                      <a:r>
                        <a:rPr lang="en-US" sz="1600" dirty="0">
                          <a:latin typeface="Lato" panose="020F0502020204030203" pitchFamily="34" charset="0"/>
                        </a:rPr>
                        <a:t>Blood pressure systolic and diastolic – post phlebotomy</a:t>
                      </a:r>
                    </a:p>
                  </a:txBody>
                  <a:tcPr/>
                </a:tc>
                <a:extLst>
                  <a:ext uri="{0D108BD9-81ED-4DB2-BD59-A6C34878D82A}">
                    <a16:rowId xmlns:a16="http://schemas.microsoft.com/office/drawing/2014/main" val="2018614716"/>
                  </a:ext>
                </a:extLst>
              </a:tr>
              <a:tr h="370840">
                <a:tc>
                  <a:txBody>
                    <a:bodyPr/>
                    <a:lstStyle/>
                    <a:p>
                      <a:pPr algn="r"/>
                      <a:r>
                        <a:rPr lang="en-US" sz="1600" dirty="0">
                          <a:latin typeface="Lato" panose="020F0502020204030203" pitchFamily="34" charset="0"/>
                        </a:rPr>
                        <a:t>8479-8</a:t>
                      </a:r>
                    </a:p>
                  </a:txBody>
                  <a:tcPr/>
                </a:tc>
                <a:tc>
                  <a:txBody>
                    <a:bodyPr/>
                    <a:lstStyle/>
                    <a:p>
                      <a:r>
                        <a:rPr lang="en-US" sz="1600" dirty="0">
                          <a:latin typeface="Lato" panose="020F0502020204030203" pitchFamily="34" charset="0"/>
                        </a:rPr>
                        <a:t>Systolic blood pressure by palpation</a:t>
                      </a:r>
                    </a:p>
                  </a:txBody>
                  <a:tcPr/>
                </a:tc>
                <a:tc>
                  <a:txBody>
                    <a:bodyPr/>
                    <a:lstStyle/>
                    <a:p>
                      <a:pPr algn="r"/>
                      <a:r>
                        <a:rPr lang="en-US" sz="1600" dirty="0">
                          <a:latin typeface="Lato" panose="020F0502020204030203" pitchFamily="34" charset="0"/>
                        </a:rPr>
                        <a:t>50403-5</a:t>
                      </a:r>
                    </a:p>
                  </a:txBody>
                  <a:tcPr/>
                </a:tc>
                <a:tc>
                  <a:txBody>
                    <a:bodyPr/>
                    <a:lstStyle/>
                    <a:p>
                      <a:r>
                        <a:rPr lang="en-US" sz="1600" dirty="0">
                          <a:latin typeface="Lato" panose="020F0502020204030203" pitchFamily="34" charset="0"/>
                        </a:rPr>
                        <a:t>Blood pressure systolic and diastolic – before transfusion</a:t>
                      </a:r>
                    </a:p>
                  </a:txBody>
                  <a:tcPr/>
                </a:tc>
                <a:extLst>
                  <a:ext uri="{0D108BD9-81ED-4DB2-BD59-A6C34878D82A}">
                    <a16:rowId xmlns:a16="http://schemas.microsoft.com/office/drawing/2014/main" val="3504886691"/>
                  </a:ext>
                </a:extLst>
              </a:tr>
              <a:tr h="370840">
                <a:tc>
                  <a:txBody>
                    <a:bodyPr/>
                    <a:lstStyle/>
                    <a:p>
                      <a:pPr algn="r"/>
                      <a:r>
                        <a:rPr lang="en-US" sz="1600" dirty="0">
                          <a:latin typeface="Lato" panose="020F0502020204030203" pitchFamily="34" charset="0"/>
                        </a:rPr>
                        <a:t>8508-4</a:t>
                      </a:r>
                    </a:p>
                  </a:txBody>
                  <a:tcPr/>
                </a:tc>
                <a:tc>
                  <a:txBody>
                    <a:bodyPr/>
                    <a:lstStyle/>
                    <a:p>
                      <a:r>
                        <a:rPr lang="en-US" sz="1600" dirty="0">
                          <a:latin typeface="Lato" panose="020F0502020204030203" pitchFamily="34" charset="0"/>
                        </a:rPr>
                        <a:t>Brachial artery systolic blood pressure</a:t>
                      </a:r>
                    </a:p>
                  </a:txBody>
                  <a:tcPr/>
                </a:tc>
                <a:tc>
                  <a:txBody>
                    <a:bodyPr/>
                    <a:lstStyle/>
                    <a:p>
                      <a:pPr algn="r"/>
                      <a:r>
                        <a:rPr lang="en-US" sz="1600" dirty="0">
                          <a:latin typeface="Lato" panose="020F0502020204030203" pitchFamily="34" charset="0"/>
                        </a:rPr>
                        <a:t>50402-7</a:t>
                      </a:r>
                    </a:p>
                  </a:txBody>
                  <a:tcPr/>
                </a:tc>
                <a:tc>
                  <a:txBody>
                    <a:bodyPr/>
                    <a:lstStyle/>
                    <a:p>
                      <a:r>
                        <a:rPr lang="en-US" sz="1600" dirty="0">
                          <a:latin typeface="Lato" panose="020F0502020204030203" pitchFamily="34" charset="0"/>
                        </a:rPr>
                        <a:t>Blood pressure systolic and diastolic – after transfusion</a:t>
                      </a:r>
                    </a:p>
                  </a:txBody>
                  <a:tcPr/>
                </a:tc>
                <a:extLst>
                  <a:ext uri="{0D108BD9-81ED-4DB2-BD59-A6C34878D82A}">
                    <a16:rowId xmlns:a16="http://schemas.microsoft.com/office/drawing/2014/main" val="3736552769"/>
                  </a:ext>
                </a:extLst>
              </a:tr>
              <a:tr h="370840">
                <a:tc>
                  <a:txBody>
                    <a:bodyPr/>
                    <a:lstStyle/>
                    <a:p>
                      <a:pPr algn="r"/>
                      <a:r>
                        <a:rPr lang="en-US" sz="1600" dirty="0">
                          <a:latin typeface="Lato" panose="020F0502020204030203" pitchFamily="34" charset="0"/>
                        </a:rPr>
                        <a:t>8510-0</a:t>
                      </a:r>
                    </a:p>
                  </a:txBody>
                  <a:tcPr/>
                </a:tc>
                <a:tc>
                  <a:txBody>
                    <a:bodyPr/>
                    <a:lstStyle/>
                    <a:p>
                      <a:r>
                        <a:rPr lang="en-US" sz="1600" dirty="0">
                          <a:latin typeface="Lato" panose="020F0502020204030203" pitchFamily="34" charset="0"/>
                        </a:rPr>
                        <a:t>Femoral artery systolic blood pressure</a:t>
                      </a:r>
                    </a:p>
                  </a:txBody>
                  <a:tcPr/>
                </a:tc>
                <a:tc>
                  <a:txBody>
                    <a:bodyPr/>
                    <a:lstStyle/>
                    <a:p>
                      <a:pPr algn="r"/>
                      <a:endParaRPr lang="en-US" sz="1600" dirty="0">
                        <a:latin typeface="Lato" panose="020F0502020204030203" pitchFamily="34" charset="0"/>
                      </a:endParaRPr>
                    </a:p>
                  </a:txBody>
                  <a:tcPr/>
                </a:tc>
                <a:tc>
                  <a:txBody>
                    <a:bodyPr/>
                    <a:lstStyle/>
                    <a:p>
                      <a:endParaRPr lang="en-US" sz="1600" dirty="0">
                        <a:latin typeface="Lato" panose="020F0502020204030203" pitchFamily="34" charset="0"/>
                      </a:endParaRPr>
                    </a:p>
                  </a:txBody>
                  <a:tcPr/>
                </a:tc>
                <a:extLst>
                  <a:ext uri="{0D108BD9-81ED-4DB2-BD59-A6C34878D82A}">
                    <a16:rowId xmlns:a16="http://schemas.microsoft.com/office/drawing/2014/main" val="4164980917"/>
                  </a:ext>
                </a:extLst>
              </a:tr>
            </a:tbl>
          </a:graphicData>
        </a:graphic>
      </p:graphicFrame>
      <p:sp>
        <p:nvSpPr>
          <p:cNvPr id="2" name="Slide Number Placeholder 6">
            <a:extLst>
              <a:ext uri="{FF2B5EF4-FFF2-40B4-BE49-F238E27FC236}">
                <a16:creationId xmlns:a16="http://schemas.microsoft.com/office/drawing/2014/main" id="{1A75B902-39D4-1F5C-C446-066DE932E144}"/>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2283241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59E10-FF43-340F-2816-835A54666304}"/>
              </a:ext>
            </a:extLst>
          </p:cNvPr>
          <p:cNvSpPr>
            <a:spLocks noGrp="1"/>
          </p:cNvSpPr>
          <p:nvPr>
            <p:ph type="title"/>
          </p:nvPr>
        </p:nvSpPr>
        <p:spPr/>
        <p:txBody>
          <a:bodyPr/>
          <a:lstStyle/>
          <a:p>
            <a:r>
              <a:rPr lang="en-US" dirty="0"/>
              <a:t>Systolic BP Example</a:t>
            </a:r>
          </a:p>
        </p:txBody>
      </p:sp>
      <p:graphicFrame>
        <p:nvGraphicFramePr>
          <p:cNvPr id="3" name="Table 2">
            <a:extLst>
              <a:ext uri="{FF2B5EF4-FFF2-40B4-BE49-F238E27FC236}">
                <a16:creationId xmlns:a16="http://schemas.microsoft.com/office/drawing/2014/main" id="{62F6548F-2029-10B9-B2AC-A7DFF6CB4B25}"/>
              </a:ext>
            </a:extLst>
          </p:cNvPr>
          <p:cNvGraphicFramePr>
            <a:graphicFrameLocks noGrp="1"/>
          </p:cNvGraphicFramePr>
          <p:nvPr/>
        </p:nvGraphicFramePr>
        <p:xfrm>
          <a:off x="1354666" y="1826154"/>
          <a:ext cx="9838266" cy="2305579"/>
        </p:xfrm>
        <a:graphic>
          <a:graphicData uri="http://schemas.openxmlformats.org/drawingml/2006/table">
            <a:tbl>
              <a:tblPr firstRow="1" bandRow="1">
                <a:tableStyleId>{21E4AEA4-8DFA-4A89-87EB-49C32662AFE0}</a:tableStyleId>
              </a:tblPr>
              <a:tblGrid>
                <a:gridCol w="1088986">
                  <a:extLst>
                    <a:ext uri="{9D8B030D-6E8A-4147-A177-3AD203B41FA5}">
                      <a16:colId xmlns:a16="http://schemas.microsoft.com/office/drawing/2014/main" val="105633352"/>
                    </a:ext>
                  </a:extLst>
                </a:gridCol>
                <a:gridCol w="3280980">
                  <a:extLst>
                    <a:ext uri="{9D8B030D-6E8A-4147-A177-3AD203B41FA5}">
                      <a16:colId xmlns:a16="http://schemas.microsoft.com/office/drawing/2014/main" val="1899015813"/>
                    </a:ext>
                  </a:extLst>
                </a:gridCol>
                <a:gridCol w="841277">
                  <a:extLst>
                    <a:ext uri="{9D8B030D-6E8A-4147-A177-3AD203B41FA5}">
                      <a16:colId xmlns:a16="http://schemas.microsoft.com/office/drawing/2014/main" val="2719649464"/>
                    </a:ext>
                  </a:extLst>
                </a:gridCol>
                <a:gridCol w="588894">
                  <a:extLst>
                    <a:ext uri="{9D8B030D-6E8A-4147-A177-3AD203B41FA5}">
                      <a16:colId xmlns:a16="http://schemas.microsoft.com/office/drawing/2014/main" val="2981292091"/>
                    </a:ext>
                  </a:extLst>
                </a:gridCol>
                <a:gridCol w="1850809">
                  <a:extLst>
                    <a:ext uri="{9D8B030D-6E8A-4147-A177-3AD203B41FA5}">
                      <a16:colId xmlns:a16="http://schemas.microsoft.com/office/drawing/2014/main" val="1233411451"/>
                    </a:ext>
                  </a:extLst>
                </a:gridCol>
                <a:gridCol w="673022">
                  <a:extLst>
                    <a:ext uri="{9D8B030D-6E8A-4147-A177-3AD203B41FA5}">
                      <a16:colId xmlns:a16="http://schemas.microsoft.com/office/drawing/2014/main" val="1750280841"/>
                    </a:ext>
                  </a:extLst>
                </a:gridCol>
                <a:gridCol w="1514298">
                  <a:extLst>
                    <a:ext uri="{9D8B030D-6E8A-4147-A177-3AD203B41FA5}">
                      <a16:colId xmlns:a16="http://schemas.microsoft.com/office/drawing/2014/main" val="2906009275"/>
                    </a:ext>
                  </a:extLst>
                </a:gridCol>
              </a:tblGrid>
              <a:tr h="341312">
                <a:tc>
                  <a:txBody>
                    <a:bodyPr/>
                    <a:lstStyle/>
                    <a:p>
                      <a:pPr marL="0" marR="0">
                        <a:spcBef>
                          <a:spcPts val="0"/>
                        </a:spcBef>
                        <a:spcAft>
                          <a:spcPts val="0"/>
                        </a:spcAft>
                      </a:pPr>
                      <a:r>
                        <a:rPr lang="en-US" sz="1800" kern="100" dirty="0">
                          <a:solidFill>
                            <a:schemeClr val="bg1"/>
                          </a:solidFill>
                          <a:effectLst/>
                          <a:latin typeface="Lato" panose="020F0502020204030203" pitchFamily="34" charset="0"/>
                        </a:rPr>
                        <a:t>8480-6</a:t>
                      </a:r>
                      <a:endParaRPr lang="en-US" sz="1800" kern="100" dirty="0">
                        <a:solidFill>
                          <a:schemeClr val="bg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bg1"/>
                          </a:solidFill>
                          <a:effectLst/>
                          <a:latin typeface="Lato" panose="020F0502020204030203" pitchFamily="34" charset="0"/>
                        </a:rPr>
                        <a:t>Intravascular systolic</a:t>
                      </a:r>
                      <a:endParaRPr lang="en-US" sz="1800" kern="100" dirty="0">
                        <a:solidFill>
                          <a:schemeClr val="bg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bg1"/>
                          </a:solidFill>
                          <a:effectLst/>
                          <a:latin typeface="Lato" panose="020F0502020204030203" pitchFamily="34" charset="0"/>
                        </a:rPr>
                        <a:t>Pres</a:t>
                      </a:r>
                      <a:endParaRPr lang="en-US" sz="1800" kern="100" dirty="0">
                        <a:solidFill>
                          <a:schemeClr val="bg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bg1"/>
                          </a:solidFill>
                          <a:effectLst/>
                          <a:latin typeface="Lato" panose="020F0502020204030203" pitchFamily="34" charset="0"/>
                        </a:rPr>
                        <a:t>Pt</a:t>
                      </a:r>
                      <a:endParaRPr lang="en-US" sz="1800" kern="100" dirty="0">
                        <a:solidFill>
                          <a:schemeClr val="bg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bg1"/>
                          </a:solidFill>
                          <a:effectLst/>
                          <a:latin typeface="Lato" panose="020F0502020204030203" pitchFamily="34" charset="0"/>
                        </a:rPr>
                        <a:t>Arterial system</a:t>
                      </a:r>
                      <a:endParaRPr lang="en-US" sz="1800" kern="100" dirty="0">
                        <a:solidFill>
                          <a:schemeClr val="bg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bg1"/>
                          </a:solidFill>
                          <a:effectLst/>
                          <a:latin typeface="Lato" panose="020F0502020204030203" pitchFamily="34" charset="0"/>
                        </a:rPr>
                        <a:t>Qn</a:t>
                      </a:r>
                      <a:endParaRPr lang="en-US" sz="1800" kern="100" dirty="0">
                        <a:solidFill>
                          <a:schemeClr val="bg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bg1"/>
                          </a:solidFill>
                          <a:effectLst/>
                          <a:latin typeface="Lato" panose="020F0502020204030203" pitchFamily="34" charset="0"/>
                        </a:rPr>
                        <a:t> </a:t>
                      </a:r>
                      <a:endParaRPr lang="en-US" sz="1800" b="0" kern="100" dirty="0">
                        <a:solidFill>
                          <a:schemeClr val="bg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166375"/>
                  </a:ext>
                </a:extLst>
              </a:tr>
              <a:tr h="355600">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76215-3</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Intravascular systolic</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Pres</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Pt</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Arterial system</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Qn</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Invasive</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6452792"/>
                  </a:ext>
                </a:extLst>
              </a:tr>
              <a:tr h="338667">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76534-7</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Intravascular systolic</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Pres</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Pt</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Arterial system</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Qn</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Noninvasive</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085213"/>
                  </a:ext>
                </a:extLst>
              </a:tr>
              <a:tr h="304800">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8479-8</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Intravascular systolic</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Pres</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Pt</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Arterial system</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Qn</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Palpation</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4399714"/>
                  </a:ext>
                </a:extLst>
              </a:tr>
              <a:tr h="321733">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75997-7</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Intravascular systolic</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Pres</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Pt</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Arterial system</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Qn</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CNAP</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3604689"/>
                  </a:ext>
                </a:extLst>
              </a:tr>
              <a:tr h="321733">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8459-0</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Intravascular </a:t>
                      </a:r>
                      <a:r>
                        <a:rPr lang="en-US" sz="1800" kern="100" dirty="0" err="1">
                          <a:solidFill>
                            <a:schemeClr val="tx1"/>
                          </a:solidFill>
                          <a:effectLst/>
                          <a:latin typeface="Lato" panose="020F0502020204030203" pitchFamily="34" charset="0"/>
                        </a:rPr>
                        <a:t>systolic^sitting</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Pres</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Pt</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Arterial system</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Qn</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 </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876369"/>
                  </a:ext>
                </a:extLst>
              </a:tr>
              <a:tr h="321734">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8460-8</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Intravascular </a:t>
                      </a:r>
                      <a:r>
                        <a:rPr lang="en-US" sz="1800" kern="100" dirty="0" err="1">
                          <a:solidFill>
                            <a:schemeClr val="tx1"/>
                          </a:solidFill>
                          <a:effectLst/>
                          <a:latin typeface="Lato" panose="020F0502020204030203" pitchFamily="34" charset="0"/>
                        </a:rPr>
                        <a:t>systolic^standing</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Pres</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Pt</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Arterial system</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Qn</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solidFill>
                            <a:schemeClr val="tx1"/>
                          </a:solidFill>
                          <a:effectLst/>
                          <a:latin typeface="Lato" panose="020F0502020204030203" pitchFamily="34" charset="0"/>
                        </a:rPr>
                        <a:t> </a:t>
                      </a:r>
                      <a:endParaRPr lang="en-US" sz="1800" kern="1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8007945"/>
                  </a:ext>
                </a:extLst>
              </a:tr>
            </a:tbl>
          </a:graphicData>
        </a:graphic>
      </p:graphicFrame>
      <p:sp>
        <p:nvSpPr>
          <p:cNvPr id="5" name="TextBox 4">
            <a:extLst>
              <a:ext uri="{FF2B5EF4-FFF2-40B4-BE49-F238E27FC236}">
                <a16:creationId xmlns:a16="http://schemas.microsoft.com/office/drawing/2014/main" id="{2AD8E6A4-F572-7905-3369-4BB211B2805A}"/>
              </a:ext>
            </a:extLst>
          </p:cNvPr>
          <p:cNvSpPr txBox="1"/>
          <p:nvPr/>
        </p:nvSpPr>
        <p:spPr>
          <a:xfrm>
            <a:off x="9652003" y="1792286"/>
            <a:ext cx="158326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100" cap="none" spc="0" normalizeH="0" baseline="0" noProof="0" dirty="0">
                <a:ln>
                  <a:noFill/>
                </a:ln>
                <a:solidFill>
                  <a:srgbClr val="000000"/>
                </a:solidFill>
                <a:effectLst/>
                <a:highlight>
                  <a:srgbClr val="FFFF00"/>
                </a:highlight>
                <a:uLnTx/>
                <a:uFillTx/>
                <a:latin typeface="Lato" panose="020F0502020204030203" pitchFamily="34" charset="0"/>
                <a:cs typeface="Lato" panose="020F0502020204030203" pitchFamily="34" charset="0"/>
                <a:sym typeface="Arial"/>
              </a:rPr>
              <a:t>{BP Method}</a:t>
            </a:r>
            <a:endParaRPr kumimoji="0" lang="en-US" sz="1800" b="0" i="0" u="none" strike="noStrike" kern="0" cap="none" spc="0" normalizeH="0" baseline="0" noProof="0" dirty="0">
              <a:ln>
                <a:noFill/>
              </a:ln>
              <a:solidFill>
                <a:srgbClr val="000000"/>
              </a:solidFill>
              <a:effectLst/>
              <a:highlight>
                <a:srgbClr val="FFFF00"/>
              </a:highlight>
              <a:uLnTx/>
              <a:uFillTx/>
              <a:latin typeface="Lato" panose="020F0502020204030203" pitchFamily="34" charset="0"/>
              <a:cs typeface="Lato" panose="020F0502020204030203" pitchFamily="34" charset="0"/>
              <a:sym typeface="Arial"/>
            </a:endParaRPr>
          </a:p>
        </p:txBody>
      </p:sp>
      <p:grpSp>
        <p:nvGrpSpPr>
          <p:cNvPr id="6" name="Group 5">
            <a:extLst>
              <a:ext uri="{FF2B5EF4-FFF2-40B4-BE49-F238E27FC236}">
                <a16:creationId xmlns:a16="http://schemas.microsoft.com/office/drawing/2014/main" id="{4AA3A9D6-C529-0591-FA3C-48A32B7D03D2}"/>
              </a:ext>
            </a:extLst>
          </p:cNvPr>
          <p:cNvGrpSpPr/>
          <p:nvPr/>
        </p:nvGrpSpPr>
        <p:grpSpPr>
          <a:xfrm>
            <a:off x="6437141" y="2161618"/>
            <a:ext cx="4023360" cy="3847476"/>
            <a:chOff x="4540608" y="2330949"/>
            <a:chExt cx="4023360" cy="3847476"/>
          </a:xfrm>
        </p:grpSpPr>
        <p:sp>
          <p:nvSpPr>
            <p:cNvPr id="7" name="TextBox 6">
              <a:extLst>
                <a:ext uri="{FF2B5EF4-FFF2-40B4-BE49-F238E27FC236}">
                  <a16:creationId xmlns:a16="http://schemas.microsoft.com/office/drawing/2014/main" id="{AC7A7428-D4EC-C556-77C2-43CFAC69C17A}"/>
                </a:ext>
              </a:extLst>
            </p:cNvPr>
            <p:cNvSpPr txBox="1"/>
            <p:nvPr/>
          </p:nvSpPr>
          <p:spPr>
            <a:xfrm>
              <a:off x="5334143" y="4487881"/>
              <a:ext cx="2584362" cy="16312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cs typeface="Lato" panose="020F0502020204030203" pitchFamily="34" charset="0"/>
                  <a:sym typeface="Arial"/>
                </a:rPr>
                <a:t>Method {BP Method}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cs typeface="Lato" panose="020F0502020204030203" pitchFamily="34" charset="0"/>
                  <a:sym typeface="Arial"/>
                </a:rPr>
                <a:t>Invasive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cs typeface="Lato" panose="020F0502020204030203" pitchFamily="34" charset="0"/>
                  <a:sym typeface="Arial"/>
                </a:rPr>
                <a:t>Noninvasive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cs typeface="Lato" panose="020F0502020204030203" pitchFamily="34" charset="0"/>
                  <a:sym typeface="Arial"/>
                </a:rPr>
                <a:t>Palpation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cs typeface="Lato" panose="020F0502020204030203" pitchFamily="34" charset="0"/>
                  <a:sym typeface="Arial"/>
                </a:rPr>
                <a:t>CNAP</a:t>
              </a:r>
            </a:p>
          </p:txBody>
        </p:sp>
        <p:sp>
          <p:nvSpPr>
            <p:cNvPr id="8" name="Oval 7">
              <a:extLst>
                <a:ext uri="{FF2B5EF4-FFF2-40B4-BE49-F238E27FC236}">
                  <a16:creationId xmlns:a16="http://schemas.microsoft.com/office/drawing/2014/main" id="{6C1759C4-5330-F49D-0D30-7DC4ECC2D4F4}"/>
                </a:ext>
              </a:extLst>
            </p:cNvPr>
            <p:cNvSpPr/>
            <p:nvPr/>
          </p:nvSpPr>
          <p:spPr>
            <a:xfrm>
              <a:off x="4540608" y="4349625"/>
              <a:ext cx="4023360" cy="1828800"/>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Lato"/>
                <a:ea typeface="+mn-ea"/>
                <a:cs typeface="+mn-cs"/>
                <a:sym typeface="Arial"/>
              </a:endParaRPr>
            </a:p>
          </p:txBody>
        </p:sp>
        <p:cxnSp>
          <p:nvCxnSpPr>
            <p:cNvPr id="9" name="Straight Arrow Connector 8">
              <a:extLst>
                <a:ext uri="{FF2B5EF4-FFF2-40B4-BE49-F238E27FC236}">
                  <a16:creationId xmlns:a16="http://schemas.microsoft.com/office/drawing/2014/main" id="{BFF1ECE8-7B2F-CE74-9A40-F3395EA2A340}"/>
                </a:ext>
              </a:extLst>
            </p:cNvPr>
            <p:cNvCxnSpPr>
              <a:cxnSpLocks/>
              <a:stCxn id="5" idx="2"/>
              <a:endCxn id="8" idx="0"/>
            </p:cNvCxnSpPr>
            <p:nvPr/>
          </p:nvCxnSpPr>
          <p:spPr>
            <a:xfrm flipH="1">
              <a:off x="6552288" y="2330949"/>
              <a:ext cx="1994815" cy="201867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8657F166-8308-819B-8FBC-243ABC9AF288}"/>
              </a:ext>
            </a:extLst>
          </p:cNvPr>
          <p:cNvGrpSpPr/>
          <p:nvPr/>
        </p:nvGrpSpPr>
        <p:grpSpPr>
          <a:xfrm>
            <a:off x="1049865" y="3736876"/>
            <a:ext cx="4825857" cy="2059181"/>
            <a:chOff x="4150303" y="3549714"/>
            <a:chExt cx="4825857" cy="2059181"/>
          </a:xfrm>
        </p:grpSpPr>
        <p:sp>
          <p:nvSpPr>
            <p:cNvPr id="11" name="TextBox 10">
              <a:extLst>
                <a:ext uri="{FF2B5EF4-FFF2-40B4-BE49-F238E27FC236}">
                  <a16:creationId xmlns:a16="http://schemas.microsoft.com/office/drawing/2014/main" id="{D47F043A-947B-EE2C-E8CB-9E65BA4777D1}"/>
                </a:ext>
              </a:extLst>
            </p:cNvPr>
            <p:cNvSpPr txBox="1"/>
            <p:nvPr/>
          </p:nvSpPr>
          <p:spPr>
            <a:xfrm>
              <a:off x="4652822" y="4380307"/>
              <a:ext cx="3847528"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cs typeface="Lato" panose="020F0502020204030203" pitchFamily="34" charset="0"/>
                  <a:sym typeface="Arial"/>
                </a:rPr>
                <a:t>Patient Position {BP Pt Position}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cs typeface="Lato" panose="020F0502020204030203" pitchFamily="34" charset="0"/>
                  <a:sym typeface="Arial"/>
                </a:rPr>
                <a:t>Sitting</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Lato" panose="020F0502020204030203" pitchFamily="34" charset="0"/>
                  <a:cs typeface="Lato" panose="020F0502020204030203" pitchFamily="34" charset="0"/>
                  <a:sym typeface="Arial"/>
                </a:rPr>
                <a:t>Standing</a:t>
              </a:r>
            </a:p>
          </p:txBody>
        </p:sp>
        <p:sp>
          <p:nvSpPr>
            <p:cNvPr id="12" name="Oval 11">
              <a:extLst>
                <a:ext uri="{FF2B5EF4-FFF2-40B4-BE49-F238E27FC236}">
                  <a16:creationId xmlns:a16="http://schemas.microsoft.com/office/drawing/2014/main" id="{A8E4C087-0EDA-E1A0-B27B-AED963F54CAD}"/>
                </a:ext>
              </a:extLst>
            </p:cNvPr>
            <p:cNvSpPr/>
            <p:nvPr/>
          </p:nvSpPr>
          <p:spPr>
            <a:xfrm>
              <a:off x="4150303" y="4172247"/>
              <a:ext cx="4825857" cy="1436648"/>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Lato"/>
                <a:ea typeface="+mn-ea"/>
                <a:cs typeface="+mn-cs"/>
                <a:sym typeface="Arial"/>
              </a:endParaRPr>
            </a:p>
          </p:txBody>
        </p:sp>
        <p:cxnSp>
          <p:nvCxnSpPr>
            <p:cNvPr id="13" name="Straight Arrow Connector 12">
              <a:extLst>
                <a:ext uri="{FF2B5EF4-FFF2-40B4-BE49-F238E27FC236}">
                  <a16:creationId xmlns:a16="http://schemas.microsoft.com/office/drawing/2014/main" id="{B6FA9E9D-2B69-9CCE-2D7D-F71D9A7B78D5}"/>
                </a:ext>
              </a:extLst>
            </p:cNvPr>
            <p:cNvCxnSpPr>
              <a:cxnSpLocks/>
              <a:endCxn id="12" idx="0"/>
            </p:cNvCxnSpPr>
            <p:nvPr/>
          </p:nvCxnSpPr>
          <p:spPr>
            <a:xfrm flipH="1">
              <a:off x="6563232" y="3549714"/>
              <a:ext cx="1430394" cy="62253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6">
            <a:extLst>
              <a:ext uri="{FF2B5EF4-FFF2-40B4-BE49-F238E27FC236}">
                <a16:creationId xmlns:a16="http://schemas.microsoft.com/office/drawing/2014/main" id="{C387BF21-5A0D-32E8-0BA2-8240B3AE411C}"/>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233647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ppt_h/2"/>
                                          </p:val>
                                        </p:tav>
                                        <p:tav tm="100000">
                                          <p:val>
                                            <p:strVal val="#ppt_y"/>
                                          </p:val>
                                        </p:tav>
                                      </p:tavLst>
                                    </p:anim>
                                    <p:anim calcmode="lin" valueType="num">
                                      <p:cBhvr>
                                        <p:cTn id="17" dur="500" fill="hold"/>
                                        <p:tgtEl>
                                          <p:spTgt spid="6"/>
                                        </p:tgtEl>
                                        <p:attrNameLst>
                                          <p:attrName>ppt_w</p:attrName>
                                        </p:attrNameLst>
                                      </p:cBhvr>
                                      <p:tavLst>
                                        <p:tav tm="0">
                                          <p:val>
                                            <p:strVal val="#ppt_w"/>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ppt_h/2"/>
                                          </p:val>
                                        </p:tav>
                                        <p:tav tm="100000">
                                          <p:val>
                                            <p:strVal val="#ppt_y"/>
                                          </p:val>
                                        </p:tav>
                                      </p:tavLst>
                                    </p:anim>
                                    <p:anim calcmode="lin" valueType="num">
                                      <p:cBhvr>
                                        <p:cTn id="25" dur="500" fill="hold"/>
                                        <p:tgtEl>
                                          <p:spTgt spid="10"/>
                                        </p:tgtEl>
                                        <p:attrNameLst>
                                          <p:attrName>ppt_w</p:attrName>
                                        </p:attrNameLst>
                                      </p:cBhvr>
                                      <p:tavLst>
                                        <p:tav tm="0">
                                          <p:val>
                                            <p:strVal val="#ppt_w"/>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838200" y="365125"/>
            <a:ext cx="10515600" cy="1325563"/>
          </a:xfrm>
        </p:spPr>
        <p:txBody>
          <a:bodyPr>
            <a:noAutofit/>
          </a:bodyPr>
          <a:lstStyle/>
          <a:p>
            <a:r>
              <a:rPr lang="en-US" dirty="0"/>
              <a:t>Systolic BP Instance Data</a:t>
            </a:r>
          </a:p>
        </p:txBody>
      </p:sp>
      <p:sp>
        <p:nvSpPr>
          <p:cNvPr id="8" name="Content Placeholder 7">
            <a:extLst>
              <a:ext uri="{FF2B5EF4-FFF2-40B4-BE49-F238E27FC236}">
                <a16:creationId xmlns:a16="http://schemas.microsoft.com/office/drawing/2014/main" id="{F901A5D3-2CA8-9944-98C3-771D003F9DA5}"/>
              </a:ext>
            </a:extLst>
          </p:cNvPr>
          <p:cNvSpPr>
            <a:spLocks noGrp="1"/>
          </p:cNvSpPr>
          <p:nvPr>
            <p:ph idx="4294967295"/>
          </p:nvPr>
        </p:nvSpPr>
        <p:spPr>
          <a:xfrm>
            <a:off x="838199" y="2512535"/>
            <a:ext cx="4572000" cy="2500312"/>
          </a:xfrm>
          <a:prstGeom prst="rect">
            <a:avLst/>
          </a:prstGeom>
          <a:ln/>
        </p:spPr>
        <p:style>
          <a:lnRef idx="0">
            <a:schemeClr val="accent6"/>
          </a:lnRef>
          <a:fillRef idx="3">
            <a:schemeClr val="accent6"/>
          </a:fillRef>
          <a:effectRef idx="3">
            <a:schemeClr val="accent6"/>
          </a:effectRef>
          <a:fontRef idx="minor">
            <a:schemeClr val="lt1"/>
          </a:fontRef>
        </p:style>
        <p:txBody>
          <a:bodyPr>
            <a:normAutofit/>
          </a:bodyPr>
          <a:lstStyle/>
          <a:p>
            <a:pPr marL="0" lvl="1" indent="0">
              <a:buNone/>
            </a:pPr>
            <a:r>
              <a:rPr lang="en-US" sz="2400" dirty="0">
                <a:solidFill>
                  <a:schemeClr val="tx1"/>
                </a:solidFill>
                <a:latin typeface="Lato" panose="020F0502020204030203" pitchFamily="34" charset="0"/>
              </a:rPr>
              <a:t>Observation</a:t>
            </a:r>
          </a:p>
          <a:p>
            <a:pPr marL="346075" lvl="1" indent="-346075">
              <a:buNone/>
            </a:pPr>
            <a:r>
              <a:rPr lang="en-US" sz="2400" dirty="0">
                <a:solidFill>
                  <a:schemeClr val="tx1"/>
                </a:solidFill>
                <a:latin typeface="Lato" panose="020F0502020204030203" pitchFamily="34" charset="0"/>
              </a:rPr>
              <a:t>    code: 8459-0, </a:t>
            </a:r>
            <a:r>
              <a:rPr lang="en-US" sz="2400" dirty="0">
                <a:solidFill>
                  <a:schemeClr val="tx1"/>
                </a:solidFill>
                <a:highlight>
                  <a:srgbClr val="29A9E1"/>
                </a:highlight>
                <a:latin typeface="Lato" panose="020F0502020204030203" pitchFamily="34" charset="0"/>
              </a:rPr>
              <a:t>Systolic BP Sitting</a:t>
            </a:r>
          </a:p>
          <a:p>
            <a:pPr marL="0" lvl="1" indent="0">
              <a:buNone/>
            </a:pPr>
            <a:r>
              <a:rPr lang="en-US" sz="2400" dirty="0">
                <a:solidFill>
                  <a:schemeClr val="tx1"/>
                </a:solidFill>
                <a:latin typeface="Lato" panose="020F0502020204030203" pitchFamily="34" charset="0"/>
              </a:rPr>
              <a:t>    value: 120 mmHg</a:t>
            </a:r>
          </a:p>
          <a:p>
            <a:pPr marL="571500" lvl="1" indent="0">
              <a:buNone/>
            </a:pPr>
            <a:endParaRPr lang="en-US" sz="2400" dirty="0">
              <a:solidFill>
                <a:schemeClr val="tx1"/>
              </a:solidFill>
              <a:latin typeface="Lato" panose="020F0502020204030203" pitchFamily="34" charset="0"/>
            </a:endParaRPr>
          </a:p>
        </p:txBody>
      </p:sp>
      <p:sp>
        <p:nvSpPr>
          <p:cNvPr id="3" name="Content Placeholder 7">
            <a:extLst>
              <a:ext uri="{FF2B5EF4-FFF2-40B4-BE49-F238E27FC236}">
                <a16:creationId xmlns:a16="http://schemas.microsoft.com/office/drawing/2014/main" id="{79B60012-AB36-A584-5093-D2B5D9DA3A9F}"/>
              </a:ext>
            </a:extLst>
          </p:cNvPr>
          <p:cNvSpPr txBox="1">
            <a:spLocks/>
          </p:cNvSpPr>
          <p:nvPr/>
        </p:nvSpPr>
        <p:spPr>
          <a:xfrm>
            <a:off x="5764465" y="2517027"/>
            <a:ext cx="5669280" cy="2501324"/>
          </a:xfrm>
          <a:prstGeom prst="rect">
            <a:avLst/>
          </a:prstGeom>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fontScale="85000" lnSpcReduction="20000"/>
          </a:bodyPr>
          <a:lstStyle>
            <a:lvl1pPr indent="0" defTabSz="914318">
              <a:lnSpc>
                <a:spcPct val="100000"/>
              </a:lnSpc>
              <a:spcBef>
                <a:spcPts val="600"/>
              </a:spcBef>
              <a:buFont typeface="Arial" panose="020B0604020202020204" pitchFamily="34" charset="0"/>
              <a:buNone/>
              <a:defRPr sz="2000" b="0" i="0">
                <a:solidFill>
                  <a:srgbClr val="333333"/>
                </a:solidFill>
                <a:latin typeface="Century Gothic" panose="020B0502020202020204" pitchFamily="34" charset="0"/>
              </a:defRPr>
            </a:lvl1pPr>
            <a:lvl2pPr marL="0" lvl="1" indent="0" defTabSz="914318">
              <a:lnSpc>
                <a:spcPct val="100000"/>
              </a:lnSpc>
              <a:spcBef>
                <a:spcPts val="600"/>
              </a:spcBef>
              <a:buClr>
                <a:schemeClr val="accent3"/>
              </a:buClr>
              <a:buFont typeface="Arial" panose="020B0604020202020204" pitchFamily="34" charset="0"/>
              <a:buNone/>
              <a:defRPr sz="2400">
                <a:solidFill>
                  <a:srgbClr val="333333"/>
                </a:solidFill>
                <a:latin typeface="Century Gothic" panose="020B0502020202020204" pitchFamily="34" charset="0"/>
              </a:defRPr>
            </a:lvl2pPr>
            <a:lvl3pPr marL="406400" indent="-203200" defTabSz="914318">
              <a:lnSpc>
                <a:spcPct val="100000"/>
              </a:lnSpc>
              <a:spcBef>
                <a:spcPts val="600"/>
              </a:spcBef>
              <a:buClr>
                <a:schemeClr val="accent3"/>
              </a:buClr>
              <a:buFont typeface="Arial" panose="020B0604020202020204" pitchFamily="34" charset="0"/>
              <a:buChar char="•"/>
              <a:tabLst/>
              <a:defRPr sz="1600" b="0" i="0">
                <a:solidFill>
                  <a:srgbClr val="333333"/>
                </a:solidFill>
                <a:latin typeface="Century Gothic" panose="020B0502020202020204" pitchFamily="34" charset="0"/>
              </a:defRPr>
            </a:lvl3pPr>
            <a:lvl4pPr marL="628650" indent="-203200" defTabSz="914318">
              <a:lnSpc>
                <a:spcPct val="100000"/>
              </a:lnSpc>
              <a:spcBef>
                <a:spcPts val="600"/>
              </a:spcBef>
              <a:buClr>
                <a:schemeClr val="accent3"/>
              </a:buClr>
              <a:buFont typeface="Arial" panose="020B0604020202020204" pitchFamily="34" charset="0"/>
              <a:buChar char="•"/>
              <a:tabLst/>
              <a:defRPr sz="1400" b="0" i="0">
                <a:solidFill>
                  <a:srgbClr val="333333"/>
                </a:solidFill>
                <a:latin typeface="Century Gothic" panose="020B0502020202020204" pitchFamily="34" charset="0"/>
              </a:defRPr>
            </a:lvl4pPr>
            <a:lvl5pPr marL="863600" indent="-203200" defTabSz="914318">
              <a:lnSpc>
                <a:spcPct val="100000"/>
              </a:lnSpc>
              <a:spcBef>
                <a:spcPts val="600"/>
              </a:spcBef>
              <a:buClr>
                <a:schemeClr val="accent3"/>
              </a:buClr>
              <a:buFont typeface="Arial" panose="020B0604020202020204" pitchFamily="34" charset="0"/>
              <a:buChar char="•"/>
              <a:tabLst/>
              <a:defRPr sz="1200" b="0" i="0" baseline="0">
                <a:solidFill>
                  <a:srgbClr val="333333"/>
                </a:solidFill>
                <a:latin typeface="Century Gothic" panose="020B0502020202020204" pitchFamily="34" charset="0"/>
              </a:defRPr>
            </a:lvl5pPr>
            <a:lvl6pPr marL="2514374" indent="-228580" defTabSz="914318">
              <a:lnSpc>
                <a:spcPct val="90000"/>
              </a:lnSpc>
              <a:spcBef>
                <a:spcPts val="499"/>
              </a:spcBef>
              <a:buFont typeface="Arial" panose="020B0604020202020204" pitchFamily="34" charset="0"/>
              <a:buChar char="•"/>
            </a:lvl6pPr>
            <a:lvl7pPr marL="2971534" indent="-228580" defTabSz="914318">
              <a:lnSpc>
                <a:spcPct val="90000"/>
              </a:lnSpc>
              <a:spcBef>
                <a:spcPts val="499"/>
              </a:spcBef>
              <a:buFont typeface="Arial" panose="020B0604020202020204" pitchFamily="34" charset="0"/>
              <a:buChar char="•"/>
            </a:lvl7pPr>
            <a:lvl8pPr marL="3428692" indent="-228580" defTabSz="914318">
              <a:lnSpc>
                <a:spcPct val="90000"/>
              </a:lnSpc>
              <a:spcBef>
                <a:spcPts val="499"/>
              </a:spcBef>
              <a:buFont typeface="Arial" panose="020B0604020202020204" pitchFamily="34" charset="0"/>
              <a:buChar char="•"/>
            </a:lvl8pPr>
            <a:lvl9pPr marL="3885850" indent="-228580" defTabSz="914318">
              <a:lnSpc>
                <a:spcPct val="90000"/>
              </a:lnSpc>
              <a:spcBef>
                <a:spcPts val="499"/>
              </a:spcBef>
              <a:buFont typeface="Arial" panose="020B0604020202020204" pitchFamily="34" charset="0"/>
              <a:buChar char="•"/>
            </a:lvl9pPr>
          </a:lstStyle>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Observation</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code: 8480-6, </a:t>
            </a:r>
            <a:r>
              <a:rPr kumimoji="0" lang="en-US" sz="2400" b="0" i="0" u="none" strike="noStrike" kern="0" cap="none" spc="0" normalizeH="0" baseline="0" noProof="0" dirty="0">
                <a:ln>
                  <a:noFill/>
                </a:ln>
                <a:solidFill>
                  <a:srgbClr val="333333"/>
                </a:solidFill>
                <a:effectLst/>
                <a:highlight>
                  <a:srgbClr val="FFFF00"/>
                </a:highlight>
                <a:uLnTx/>
                <a:uFillTx/>
                <a:latin typeface="Lato" panose="020F0502020204030203" pitchFamily="34" charset="0"/>
                <a:ea typeface="Lato" panose="020F0502020204030203" pitchFamily="34" charset="0"/>
                <a:cs typeface="Lato" panose="020F0502020204030203" pitchFamily="34" charset="0"/>
                <a:sym typeface="Arial"/>
              </a:rPr>
              <a:t>Systolic BP</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a:t>
            </a:r>
            <a:r>
              <a:rPr kumimoji="0" lang="en-US" sz="2400" b="0" i="0" u="none" strike="noStrike" kern="0" cap="none" spc="0" normalizeH="0" baseline="0" noProof="0" dirty="0">
                <a:ln>
                  <a:noFill/>
                </a:ln>
                <a:solidFill>
                  <a:srgbClr val="333333"/>
                </a:solidFill>
                <a:effectLst/>
                <a:highlight>
                  <a:srgbClr val="FFFF00"/>
                </a:highlight>
                <a:uLnTx/>
                <a:uFillTx/>
                <a:latin typeface="Lato" panose="020F0502020204030203" pitchFamily="34" charset="0"/>
                <a:ea typeface="Lato" panose="020F0502020204030203" pitchFamily="34" charset="0"/>
                <a:cs typeface="Lato" panose="020F0502020204030203" pitchFamily="34" charset="0"/>
                <a:sym typeface="Arial"/>
              </a:rPr>
              <a:t>original/pre-coordinated</a:t>
            </a: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8459-0</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value: 120 mmHg</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a:t>
            </a:r>
            <a:r>
              <a:rPr kumimoji="0" lang="en-US" sz="2400" b="0" i="0" u="none" strike="noStrike" kern="0" cap="none" spc="0" normalizeH="0" baseline="0" noProof="0" dirty="0">
                <a:ln>
                  <a:noFill/>
                </a:ln>
                <a:solidFill>
                  <a:srgbClr val="333333"/>
                </a:solidFill>
                <a:effectLst/>
                <a:highlight>
                  <a:srgbClr val="FFFF00"/>
                </a:highlight>
                <a:uLnTx/>
                <a:uFillTx/>
                <a:latin typeface="Lato" panose="020F0502020204030203" pitchFamily="34" charset="0"/>
                <a:ea typeface="Lato" panose="020F0502020204030203" pitchFamily="34" charset="0"/>
                <a:cs typeface="Lato" panose="020F0502020204030203" pitchFamily="34" charset="0"/>
                <a:sym typeface="Arial"/>
              </a:rPr>
              <a:t>method</a:t>
            </a: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a:t>
            </a:r>
            <a:r>
              <a:rPr kumimoji="0" lang="en-US" sz="2400" b="0" i="0" u="none" strike="noStrike" kern="0" cap="none" spc="0" normalizeH="0" baseline="0" noProof="0" dirty="0">
                <a:ln>
                  <a:noFill/>
                </a:ln>
                <a:solidFill>
                  <a:srgbClr val="333333"/>
                </a:solidFill>
                <a:effectLst/>
                <a:highlight>
                  <a:srgbClr val="00FF00"/>
                </a:highlight>
                <a:uLnTx/>
                <a:uFillTx/>
                <a:latin typeface="Lato" panose="020F0502020204030203" pitchFamily="34" charset="0"/>
                <a:ea typeface="Lato" panose="020F0502020204030203" pitchFamily="34" charset="0"/>
                <a:cs typeface="Lato" panose="020F0502020204030203" pitchFamily="34" charset="0"/>
                <a:sym typeface="Arial"/>
              </a:rPr>
              <a:t>Non-invasive (qualifier)</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(SNOMED CT# 22762002)</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a:t>
            </a:r>
            <a:r>
              <a:rPr kumimoji="0" lang="en-US" sz="2400" b="0" i="0" u="none" strike="noStrike" kern="0" cap="none" spc="0" normalizeH="0" baseline="0" noProof="0" dirty="0" err="1">
                <a:ln>
                  <a:noFill/>
                </a:ln>
                <a:solidFill>
                  <a:srgbClr val="333333"/>
                </a:solidFill>
                <a:effectLst/>
                <a:highlight>
                  <a:srgbClr val="FFFF00"/>
                </a:highlight>
                <a:uLnTx/>
                <a:uFillTx/>
                <a:latin typeface="Lato" panose="020F0502020204030203" pitchFamily="34" charset="0"/>
                <a:ea typeface="Lato" panose="020F0502020204030203" pitchFamily="34" charset="0"/>
                <a:cs typeface="Lato" panose="020F0502020204030203" pitchFamily="34" charset="0"/>
                <a:sym typeface="Arial"/>
              </a:rPr>
              <a:t>bodyPosition</a:t>
            </a: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a:t>
            </a:r>
            <a:r>
              <a:rPr kumimoji="0" lang="en-US" sz="2400" b="0" i="0" u="none" strike="noStrike" kern="0" cap="none" spc="0" normalizeH="0" baseline="0" noProof="0" dirty="0">
                <a:ln>
                  <a:noFill/>
                </a:ln>
                <a:solidFill>
                  <a:srgbClr val="333333"/>
                </a:solidFill>
                <a:effectLst/>
                <a:highlight>
                  <a:srgbClr val="00FF00"/>
                </a:highlight>
                <a:uLnTx/>
                <a:uFillTx/>
                <a:latin typeface="Lato" panose="020F0502020204030203" pitchFamily="34" charset="0"/>
                <a:ea typeface="Lato" panose="020F0502020204030203" pitchFamily="34" charset="0"/>
                <a:cs typeface="Lato" panose="020F0502020204030203" pitchFamily="34" charset="0"/>
                <a:sym typeface="Arial"/>
              </a:rPr>
              <a:t>Sitting position (finding)     </a:t>
            </a:r>
            <a:b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br>
            <a:r>
              <a:rPr kumimoji="0" lang="en-US" sz="2400" b="0" i="0" u="none" strike="noStrike" kern="0" cap="none" spc="0" normalizeH="0" baseline="0" noProof="0" dirty="0">
                <a:ln>
                  <a:noFill/>
                </a:ln>
                <a:solidFill>
                  <a:srgbClr val="333333"/>
                </a:solidFill>
                <a:effectLst/>
                <a:uLnTx/>
                <a:uFillTx/>
                <a:latin typeface="Lato" panose="020F0502020204030203" pitchFamily="34" charset="0"/>
                <a:ea typeface="Lato" panose="020F0502020204030203" pitchFamily="34" charset="0"/>
                <a:cs typeface="Lato" panose="020F0502020204030203" pitchFamily="34" charset="0"/>
                <a:sym typeface="Arial"/>
              </a:rPr>
              <a:t>                       (SNOMED CT#33586001)</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endParaRPr kumimoji="0" lang="en-US" sz="2400" b="0" i="0" u="none" strike="noStrike" kern="0" cap="none" spc="0" normalizeH="0" baseline="0" noProof="0" dirty="0">
              <a:ln>
                <a:noFill/>
              </a:ln>
              <a:solidFill>
                <a:srgbClr val="333333"/>
              </a:solidFill>
              <a:effectLst/>
              <a:uLnTx/>
              <a:uFillTx/>
              <a:latin typeface="Century Gothic" panose="020B0502020202020204" pitchFamily="34" charset="0"/>
              <a:cs typeface="Lato" panose="020F0502020204030203" pitchFamily="34" charset="0"/>
              <a:sym typeface="Arial"/>
            </a:endParaRPr>
          </a:p>
        </p:txBody>
      </p:sp>
      <p:sp>
        <p:nvSpPr>
          <p:cNvPr id="5" name="TextBox 4">
            <a:extLst>
              <a:ext uri="{FF2B5EF4-FFF2-40B4-BE49-F238E27FC236}">
                <a16:creationId xmlns:a16="http://schemas.microsoft.com/office/drawing/2014/main" id="{7F07452C-0083-0F10-F5CD-2397AF75ED61}"/>
              </a:ext>
            </a:extLst>
          </p:cNvPr>
          <p:cNvSpPr txBox="1"/>
          <p:nvPr/>
        </p:nvSpPr>
        <p:spPr>
          <a:xfrm>
            <a:off x="838200" y="1957802"/>
            <a:ext cx="1840568"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Lato" panose="020F0502020204030203" pitchFamily="34" charset="0"/>
                <a:sym typeface="Arial"/>
              </a:rPr>
              <a:t>Option</a:t>
            </a:r>
            <a:r>
              <a:rPr kumimoji="0" lang="en-US" sz="1400" b="1" i="0" u="none" strike="noStrike" kern="0" cap="none" spc="0" normalizeH="0" baseline="0" noProof="0" dirty="0">
                <a:ln>
                  <a:noFill/>
                </a:ln>
                <a:solidFill>
                  <a:srgbClr val="000000"/>
                </a:solidFill>
                <a:effectLst/>
                <a:uLnTx/>
                <a:uFillTx/>
                <a:latin typeface="Century Gothic" panose="020B0502020202020204" pitchFamily="34" charset="0"/>
                <a:cs typeface="Lato" panose="020F0502020204030203" pitchFamily="34" charset="0"/>
                <a:sym typeface="Arial"/>
              </a:rPr>
              <a:t> </a:t>
            </a: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Lato" panose="020F0502020204030203" pitchFamily="34" charset="0"/>
                <a:sym typeface="Arial"/>
              </a:rPr>
              <a:t>#1</a:t>
            </a:r>
          </a:p>
        </p:txBody>
      </p:sp>
      <p:sp>
        <p:nvSpPr>
          <p:cNvPr id="6" name="TextBox 5">
            <a:extLst>
              <a:ext uri="{FF2B5EF4-FFF2-40B4-BE49-F238E27FC236}">
                <a16:creationId xmlns:a16="http://schemas.microsoft.com/office/drawing/2014/main" id="{931461F1-ED5A-9C4D-60A3-69E4DD260BCA}"/>
              </a:ext>
            </a:extLst>
          </p:cNvPr>
          <p:cNvSpPr txBox="1"/>
          <p:nvPr/>
        </p:nvSpPr>
        <p:spPr>
          <a:xfrm>
            <a:off x="5764465" y="1970977"/>
            <a:ext cx="3499676"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bg1"/>
                </a:solidFill>
                <a:effectLst/>
                <a:uLnTx/>
                <a:uFillTx/>
                <a:latin typeface="Century Gothic" panose="020B0502020202020204" pitchFamily="34" charset="0"/>
                <a:cs typeface="Lato" panose="020F0502020204030203" pitchFamily="34" charset="0"/>
                <a:sym typeface="Arial"/>
              </a:rPr>
              <a:t>Option</a:t>
            </a:r>
            <a:r>
              <a:rPr kumimoji="0" lang="en-US" sz="1400" b="1" i="0" u="none" strike="noStrike" kern="0" cap="none" spc="0" normalizeH="0" baseline="0" noProof="0" dirty="0">
                <a:ln>
                  <a:noFill/>
                </a:ln>
                <a:solidFill>
                  <a:schemeClr val="bg1"/>
                </a:solidFill>
                <a:effectLst/>
                <a:uLnTx/>
                <a:uFillTx/>
                <a:latin typeface="Century Gothic" panose="020B0502020202020204" pitchFamily="34" charset="0"/>
                <a:cs typeface="Lato" panose="020F0502020204030203" pitchFamily="34" charset="0"/>
                <a:sym typeface="Arial"/>
              </a:rPr>
              <a:t> </a:t>
            </a:r>
            <a:r>
              <a:rPr kumimoji="0" lang="en-US" sz="2800" b="1" i="0" u="none" strike="noStrike" kern="0" cap="none" spc="0" normalizeH="0" baseline="0" noProof="0" dirty="0">
                <a:ln>
                  <a:noFill/>
                </a:ln>
                <a:solidFill>
                  <a:schemeClr val="bg1"/>
                </a:solidFill>
                <a:effectLst/>
                <a:uLnTx/>
                <a:uFillTx/>
                <a:latin typeface="Century Gothic" panose="020B0502020202020204" pitchFamily="34" charset="0"/>
                <a:cs typeface="Lato" panose="020F0502020204030203" pitchFamily="34" charset="0"/>
                <a:sym typeface="Arial"/>
              </a:rPr>
              <a:t>#2 Preferred</a:t>
            </a:r>
          </a:p>
        </p:txBody>
      </p:sp>
      <p:grpSp>
        <p:nvGrpSpPr>
          <p:cNvPr id="20" name="Group 19">
            <a:extLst>
              <a:ext uri="{FF2B5EF4-FFF2-40B4-BE49-F238E27FC236}">
                <a16:creationId xmlns:a16="http://schemas.microsoft.com/office/drawing/2014/main" id="{9C9DF333-C515-A615-27E2-7D9DDEB834B5}"/>
              </a:ext>
            </a:extLst>
          </p:cNvPr>
          <p:cNvGrpSpPr/>
          <p:nvPr/>
        </p:nvGrpSpPr>
        <p:grpSpPr>
          <a:xfrm>
            <a:off x="1608609" y="3316044"/>
            <a:ext cx="4855816" cy="2863726"/>
            <a:chOff x="1563901" y="3263467"/>
            <a:chExt cx="4855816" cy="2863726"/>
          </a:xfrm>
        </p:grpSpPr>
        <p:sp>
          <p:nvSpPr>
            <p:cNvPr id="4" name="TextBox 3">
              <a:extLst>
                <a:ext uri="{FF2B5EF4-FFF2-40B4-BE49-F238E27FC236}">
                  <a16:creationId xmlns:a16="http://schemas.microsoft.com/office/drawing/2014/main" id="{5FC193A5-E126-D0A1-2F72-AA8F2E2D1479}"/>
                </a:ext>
              </a:extLst>
            </p:cNvPr>
            <p:cNvSpPr txBox="1"/>
            <p:nvPr/>
          </p:nvSpPr>
          <p:spPr>
            <a:xfrm>
              <a:off x="1563901" y="5665528"/>
              <a:ext cx="4855816" cy="461665"/>
            </a:xfrm>
            <a:prstGeom prst="rect">
              <a:avLst/>
            </a:prstGeom>
            <a:noFill/>
            <a:ln w="63500">
              <a:solidFill>
                <a:schemeClr val="tx1"/>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highlight>
                    <a:srgbClr val="FFFF00"/>
                  </a:highlight>
                  <a:uLnTx/>
                  <a:uFillTx/>
                  <a:latin typeface="Lato" panose="020F0502020204030203" pitchFamily="34" charset="0"/>
                  <a:cs typeface="Lato" panose="020F0502020204030203" pitchFamily="34" charset="0"/>
                  <a:sym typeface="Arial"/>
                </a:rPr>
                <a:t>Attributes – Standard LOINC code</a:t>
              </a:r>
            </a:p>
          </p:txBody>
        </p:sp>
        <p:cxnSp>
          <p:nvCxnSpPr>
            <p:cNvPr id="7" name="Straight Arrow Connector 6">
              <a:extLst>
                <a:ext uri="{FF2B5EF4-FFF2-40B4-BE49-F238E27FC236}">
                  <a16:creationId xmlns:a16="http://schemas.microsoft.com/office/drawing/2014/main" id="{5E1D3B6A-061A-64BF-692D-71464DFD3B2C}"/>
                </a:ext>
              </a:extLst>
            </p:cNvPr>
            <p:cNvCxnSpPr>
              <a:cxnSpLocks/>
              <a:stCxn id="4" idx="0"/>
            </p:cNvCxnSpPr>
            <p:nvPr/>
          </p:nvCxnSpPr>
          <p:spPr>
            <a:xfrm flipV="1">
              <a:off x="3991809" y="3980329"/>
              <a:ext cx="2100896" cy="168519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C567620-702E-847A-A617-6A60743E133A}"/>
                </a:ext>
              </a:extLst>
            </p:cNvPr>
            <p:cNvCxnSpPr>
              <a:cxnSpLocks/>
              <a:stCxn id="4" idx="0"/>
            </p:cNvCxnSpPr>
            <p:nvPr/>
          </p:nvCxnSpPr>
          <p:spPr>
            <a:xfrm flipV="1">
              <a:off x="3991809" y="3263467"/>
              <a:ext cx="2100896" cy="240206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439A51B3-E79A-990F-D6C5-EFDCAB2653D9}"/>
              </a:ext>
            </a:extLst>
          </p:cNvPr>
          <p:cNvGrpSpPr/>
          <p:nvPr/>
        </p:nvGrpSpPr>
        <p:grpSpPr>
          <a:xfrm>
            <a:off x="8568616" y="4032906"/>
            <a:ext cx="3401893" cy="2146864"/>
            <a:chOff x="8568616" y="4032906"/>
            <a:chExt cx="3401893" cy="2146864"/>
          </a:xfrm>
        </p:grpSpPr>
        <p:sp>
          <p:nvSpPr>
            <p:cNvPr id="22" name="TextBox 21">
              <a:extLst>
                <a:ext uri="{FF2B5EF4-FFF2-40B4-BE49-F238E27FC236}">
                  <a16:creationId xmlns:a16="http://schemas.microsoft.com/office/drawing/2014/main" id="{130DCCD1-8FC2-E902-79EA-E18057067EEE}"/>
                </a:ext>
              </a:extLst>
            </p:cNvPr>
            <p:cNvSpPr txBox="1"/>
            <p:nvPr/>
          </p:nvSpPr>
          <p:spPr>
            <a:xfrm>
              <a:off x="8568616" y="5718105"/>
              <a:ext cx="3401893" cy="461665"/>
            </a:xfrm>
            <a:prstGeom prst="rect">
              <a:avLst/>
            </a:prstGeom>
            <a:noFill/>
            <a:ln w="63500">
              <a:solidFill>
                <a:schemeClr val="tx1"/>
              </a:solidFill>
            </a:ln>
          </p:spPr>
          <p:txBody>
            <a:bodyPr wrap="square" rtlCol="0" anchor="ctr">
              <a:spAutoFit/>
            </a:bodyPr>
            <a:lstStyle>
              <a:defPPr marR="0" lvl="0" algn="l" rtl="0">
                <a:lnSpc>
                  <a:spcPct val="100000"/>
                </a:lnSpc>
                <a:spcBef>
                  <a:spcPts val="0"/>
                </a:spcBef>
                <a:spcAft>
                  <a:spcPts val="0"/>
                </a:spcAft>
              </a:defPPr>
              <a:lvl1pPr>
                <a:defRPr sz="24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highlight>
                    <a:srgbClr val="00FF00"/>
                  </a:highlight>
                  <a:uLnTx/>
                  <a:uFillTx/>
                  <a:latin typeface="Lato" panose="020F0502020204030203" pitchFamily="34" charset="0"/>
                  <a:cs typeface="Lato" panose="020F0502020204030203" pitchFamily="34" charset="0"/>
                  <a:sym typeface="Arial"/>
                </a:rPr>
                <a:t>Values from a value set</a:t>
              </a:r>
            </a:p>
          </p:txBody>
        </p:sp>
        <p:cxnSp>
          <p:nvCxnSpPr>
            <p:cNvPr id="23" name="Straight Arrow Connector 22">
              <a:extLst>
                <a:ext uri="{FF2B5EF4-FFF2-40B4-BE49-F238E27FC236}">
                  <a16:creationId xmlns:a16="http://schemas.microsoft.com/office/drawing/2014/main" id="{8737C466-7628-03DF-628B-FABDEFF489DD}"/>
                </a:ext>
              </a:extLst>
            </p:cNvPr>
            <p:cNvCxnSpPr>
              <a:cxnSpLocks/>
              <a:stCxn id="22" idx="0"/>
            </p:cNvCxnSpPr>
            <p:nvPr/>
          </p:nvCxnSpPr>
          <p:spPr>
            <a:xfrm flipH="1" flipV="1">
              <a:off x="9692640" y="4032906"/>
              <a:ext cx="576923" cy="168519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B9856D1-F379-DC20-2195-4A44E0319116}"/>
                </a:ext>
              </a:extLst>
            </p:cNvPr>
            <p:cNvCxnSpPr>
              <a:cxnSpLocks/>
              <a:stCxn id="22" idx="0"/>
            </p:cNvCxnSpPr>
            <p:nvPr/>
          </p:nvCxnSpPr>
          <p:spPr>
            <a:xfrm flipH="1" flipV="1">
              <a:off x="9264141" y="4693920"/>
              <a:ext cx="1005422" cy="102418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Slide Number Placeholder 6">
            <a:extLst>
              <a:ext uri="{FF2B5EF4-FFF2-40B4-BE49-F238E27FC236}">
                <a16:creationId xmlns:a16="http://schemas.microsoft.com/office/drawing/2014/main" id="{4578ECDC-E1A5-64AA-4859-41B56F1AA266}"/>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76028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100000">
                                          <p:val>
                                            <p:strVal val="#ppt_x"/>
                                          </p:val>
                                        </p:tav>
                                      </p:tavLst>
                                    </p:anim>
                                    <p:anim calcmode="lin" valueType="num">
                                      <p:cBhvr>
                                        <p:cTn id="8" dur="500" fill="hold"/>
                                        <p:tgtEl>
                                          <p:spTgt spid="20"/>
                                        </p:tgtEl>
                                        <p:attrNameLst>
                                          <p:attrName>ppt_y</p:attrName>
                                        </p:attrNameLst>
                                      </p:cBhvr>
                                      <p:tavLst>
                                        <p:tav tm="0">
                                          <p:val>
                                            <p:strVal val="#ppt_y+#ppt_h/2"/>
                                          </p:val>
                                        </p:tav>
                                        <p:tav tm="100000">
                                          <p:val>
                                            <p:strVal val="#ppt_y"/>
                                          </p:val>
                                        </p:tav>
                                      </p:tavLst>
                                    </p:anim>
                                    <p:anim calcmode="lin" valueType="num">
                                      <p:cBhvr>
                                        <p:cTn id="9" dur="500" fill="hold"/>
                                        <p:tgtEl>
                                          <p:spTgt spid="20"/>
                                        </p:tgtEl>
                                        <p:attrNameLst>
                                          <p:attrName>ppt_w</p:attrName>
                                        </p:attrNameLst>
                                      </p:cBhvr>
                                      <p:tavLst>
                                        <p:tav tm="0">
                                          <p:val>
                                            <p:strVal val="#ppt_w"/>
                                          </p:val>
                                        </p:tav>
                                        <p:tav tm="100000">
                                          <p:val>
                                            <p:strVal val="#ppt_w"/>
                                          </p:val>
                                        </p:tav>
                                      </p:tavLst>
                                    </p:anim>
                                    <p:anim calcmode="lin" valueType="num">
                                      <p:cBhvr>
                                        <p:cTn id="10"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ppt_x</p:attrName>
                                        </p:attrNameLst>
                                      </p:cBhvr>
                                      <p:tavLst>
                                        <p:tav tm="0">
                                          <p:val>
                                            <p:strVal val="#ppt_x"/>
                                          </p:val>
                                        </p:tav>
                                        <p:tav tm="100000">
                                          <p:val>
                                            <p:strVal val="#ppt_x"/>
                                          </p:val>
                                        </p:tav>
                                      </p:tavLst>
                                    </p:anim>
                                    <p:anim calcmode="lin" valueType="num">
                                      <p:cBhvr>
                                        <p:cTn id="16" dur="500" fill="hold"/>
                                        <p:tgtEl>
                                          <p:spTgt spid="19"/>
                                        </p:tgtEl>
                                        <p:attrNameLst>
                                          <p:attrName>ppt_y</p:attrName>
                                        </p:attrNameLst>
                                      </p:cBhvr>
                                      <p:tavLst>
                                        <p:tav tm="0">
                                          <p:val>
                                            <p:strVal val="#ppt_y+#ppt_h/2"/>
                                          </p:val>
                                        </p:tav>
                                        <p:tav tm="100000">
                                          <p:val>
                                            <p:strVal val="#ppt_y"/>
                                          </p:val>
                                        </p:tav>
                                      </p:tavLst>
                                    </p:anim>
                                    <p:anim calcmode="lin" valueType="num">
                                      <p:cBhvr>
                                        <p:cTn id="17" dur="500" fill="hold"/>
                                        <p:tgtEl>
                                          <p:spTgt spid="19"/>
                                        </p:tgtEl>
                                        <p:attrNameLst>
                                          <p:attrName>ppt_w</p:attrName>
                                        </p:attrNameLst>
                                      </p:cBhvr>
                                      <p:tavLst>
                                        <p:tav tm="0">
                                          <p:val>
                                            <p:strVal val="#ppt_w"/>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6F0B9E9-3FA5-E3ED-A213-6E89850777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23DE84-E32D-2478-97D0-3D81FD51CE26}"/>
              </a:ext>
            </a:extLst>
          </p:cNvPr>
          <p:cNvSpPr>
            <a:spLocks noGrp="1"/>
          </p:cNvSpPr>
          <p:nvPr>
            <p:ph type="title"/>
          </p:nvPr>
        </p:nvSpPr>
        <p:spPr>
          <a:xfrm>
            <a:off x="920261" y="353402"/>
            <a:ext cx="10515600" cy="1325563"/>
          </a:xfrm>
          <a:noFill/>
        </p:spPr>
        <p:txBody>
          <a:bodyPr/>
          <a:lstStyle/>
          <a:p>
            <a:r>
              <a:rPr lang="en-US" dirty="0"/>
              <a:t>Neisseria gonorrhoeae DNA example</a:t>
            </a:r>
          </a:p>
        </p:txBody>
      </p:sp>
      <p:sp>
        <p:nvSpPr>
          <p:cNvPr id="6" name="Content Placeholder 5">
            <a:extLst>
              <a:ext uri="{FF2B5EF4-FFF2-40B4-BE49-F238E27FC236}">
                <a16:creationId xmlns:a16="http://schemas.microsoft.com/office/drawing/2014/main" id="{1E8B6C5E-B8C7-B223-6906-E7203A26D1D7}"/>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98530A8A-E132-8B49-820A-5CE91D54ED85}"/>
              </a:ext>
            </a:extLst>
          </p:cNvPr>
          <p:cNvGraphicFramePr>
            <a:graphicFrameLocks noGrp="1"/>
          </p:cNvGraphicFramePr>
          <p:nvPr/>
        </p:nvGraphicFramePr>
        <p:xfrm>
          <a:off x="920261" y="1813902"/>
          <a:ext cx="10515601" cy="4756777"/>
        </p:xfrm>
        <a:graphic>
          <a:graphicData uri="http://schemas.openxmlformats.org/drawingml/2006/table">
            <a:tbl>
              <a:tblPr firstRow="1" bandRow="1">
                <a:tableStyleId>{21E4AEA4-8DFA-4A89-87EB-49C32662AFE0}</a:tableStyleId>
              </a:tblPr>
              <a:tblGrid>
                <a:gridCol w="1120610">
                  <a:extLst>
                    <a:ext uri="{9D8B030D-6E8A-4147-A177-3AD203B41FA5}">
                      <a16:colId xmlns:a16="http://schemas.microsoft.com/office/drawing/2014/main" val="2156111280"/>
                    </a:ext>
                  </a:extLst>
                </a:gridCol>
                <a:gridCol w="3166153">
                  <a:extLst>
                    <a:ext uri="{9D8B030D-6E8A-4147-A177-3AD203B41FA5}">
                      <a16:colId xmlns:a16="http://schemas.microsoft.com/office/drawing/2014/main" val="203077264"/>
                    </a:ext>
                  </a:extLst>
                </a:gridCol>
                <a:gridCol w="1034993">
                  <a:extLst>
                    <a:ext uri="{9D8B030D-6E8A-4147-A177-3AD203B41FA5}">
                      <a16:colId xmlns:a16="http://schemas.microsoft.com/office/drawing/2014/main" val="3816770369"/>
                    </a:ext>
                  </a:extLst>
                </a:gridCol>
                <a:gridCol w="708690">
                  <a:extLst>
                    <a:ext uri="{9D8B030D-6E8A-4147-A177-3AD203B41FA5}">
                      <a16:colId xmlns:a16="http://schemas.microsoft.com/office/drawing/2014/main" val="1183592222"/>
                    </a:ext>
                  </a:extLst>
                </a:gridCol>
                <a:gridCol w="1731852">
                  <a:extLst>
                    <a:ext uri="{9D8B030D-6E8A-4147-A177-3AD203B41FA5}">
                      <a16:colId xmlns:a16="http://schemas.microsoft.com/office/drawing/2014/main" val="2127367525"/>
                    </a:ext>
                  </a:extLst>
                </a:gridCol>
                <a:gridCol w="715832">
                  <a:extLst>
                    <a:ext uri="{9D8B030D-6E8A-4147-A177-3AD203B41FA5}">
                      <a16:colId xmlns:a16="http://schemas.microsoft.com/office/drawing/2014/main" val="3547406177"/>
                    </a:ext>
                  </a:extLst>
                </a:gridCol>
                <a:gridCol w="2037471">
                  <a:extLst>
                    <a:ext uri="{9D8B030D-6E8A-4147-A177-3AD203B41FA5}">
                      <a16:colId xmlns:a16="http://schemas.microsoft.com/office/drawing/2014/main" val="2502687590"/>
                    </a:ext>
                  </a:extLst>
                </a:gridCol>
              </a:tblGrid>
              <a:tr h="416117">
                <a:tc>
                  <a:txBody>
                    <a:bodyPr/>
                    <a:lstStyle/>
                    <a:p>
                      <a:pPr marL="0" marR="0">
                        <a:spcBef>
                          <a:spcPts val="0"/>
                        </a:spcBef>
                        <a:spcAft>
                          <a:spcPts val="0"/>
                        </a:spcAft>
                      </a:pPr>
                      <a:r>
                        <a:rPr lang="en-US" sz="1800" b="1" kern="100" dirty="0">
                          <a:solidFill>
                            <a:schemeClr val="bg1"/>
                          </a:solidFill>
                          <a:effectLst/>
                          <a:latin typeface="Lato" panose="020F0502020204030203" pitchFamily="34" charset="0"/>
                        </a:rPr>
                        <a:t>New</a:t>
                      </a:r>
                      <a:endParaRPr lang="en-US" sz="1800" b="1" kern="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1" kern="100" dirty="0">
                          <a:solidFill>
                            <a:schemeClr val="bg1"/>
                          </a:solidFill>
                          <a:effectLst/>
                          <a:latin typeface="Lato" panose="020F0502020204030203" pitchFamily="34" charset="0"/>
                        </a:rPr>
                        <a:t>Neisseria gonorrhoeae DNA</a:t>
                      </a:r>
                      <a:endParaRPr lang="en-US" sz="1800" b="1" kern="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1" kern="100" dirty="0" err="1">
                          <a:solidFill>
                            <a:schemeClr val="bg1"/>
                          </a:solidFill>
                          <a:effectLst/>
                          <a:latin typeface="Lato" panose="020F0502020204030203" pitchFamily="34" charset="0"/>
                        </a:rPr>
                        <a:t>PrThr</a:t>
                      </a:r>
                      <a:endParaRPr lang="en-US" sz="1800" b="1" kern="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1" kern="100" dirty="0">
                          <a:solidFill>
                            <a:schemeClr val="bg1"/>
                          </a:solidFill>
                          <a:effectLst/>
                          <a:latin typeface="Lato" panose="020F0502020204030203" pitchFamily="34" charset="0"/>
                        </a:rPr>
                        <a:t>Pt</a:t>
                      </a:r>
                      <a:endParaRPr lang="en-US" sz="1800" b="1" kern="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1" kern="100" dirty="0">
                          <a:solidFill>
                            <a:schemeClr val="bg1"/>
                          </a:solidFill>
                          <a:effectLst/>
                          <a:latin typeface="Lato" panose="020F0502020204030203" pitchFamily="34" charset="0"/>
                        </a:rPr>
                        <a:t>{GC Specimen}</a:t>
                      </a:r>
                      <a:endParaRPr lang="en-US" sz="1800" b="1" kern="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1" kern="100" dirty="0">
                          <a:solidFill>
                            <a:schemeClr val="bg1"/>
                          </a:solidFill>
                          <a:effectLst/>
                          <a:latin typeface="Lato" panose="020F0502020204030203" pitchFamily="34" charset="0"/>
                        </a:rPr>
                        <a:t>Ord</a:t>
                      </a:r>
                      <a:endParaRPr lang="en-US" sz="1800" b="1" kern="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1" kern="100" dirty="0">
                          <a:solidFill>
                            <a:schemeClr val="bg1"/>
                          </a:solidFill>
                          <a:effectLst/>
                          <a:latin typeface="Lato" panose="020F0502020204030203" pitchFamily="34" charset="0"/>
                        </a:rPr>
                        <a:t>{GC DNA method}</a:t>
                      </a:r>
                      <a:endParaRPr lang="en-US" sz="1800" b="1" kern="1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450679594"/>
                  </a:ext>
                </a:extLst>
              </a:tr>
              <a:tr h="406634">
                <a:tc>
                  <a:txBody>
                    <a:bodyPr/>
                    <a:lstStyle/>
                    <a:p>
                      <a:pPr marL="0" marR="0" algn="r">
                        <a:spcBef>
                          <a:spcPts val="0"/>
                        </a:spcBef>
                        <a:spcAft>
                          <a:spcPts val="0"/>
                        </a:spcAft>
                      </a:pPr>
                      <a:r>
                        <a:rPr lang="en-US" sz="1800" b="0" kern="100" dirty="0">
                          <a:solidFill>
                            <a:schemeClr val="tx1"/>
                          </a:solidFill>
                          <a:effectLst/>
                          <a:latin typeface="Lato" panose="020F0502020204030203" pitchFamily="34" charset="0"/>
                        </a:rPr>
                        <a:t>24111-7</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Neisseria gonorrhoeae DNA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PrThr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Pt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XXX</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Ord</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Probe.amp.tar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803625497"/>
                  </a:ext>
                </a:extLst>
              </a:tr>
              <a:tr h="406634">
                <a:tc>
                  <a:txBody>
                    <a:bodyPr/>
                    <a:lstStyle/>
                    <a:p>
                      <a:pPr marL="0" marR="0" algn="r">
                        <a:spcBef>
                          <a:spcPts val="0"/>
                        </a:spcBef>
                        <a:spcAft>
                          <a:spcPts val="0"/>
                        </a:spcAft>
                      </a:pPr>
                      <a:r>
                        <a:rPr lang="en-US" sz="1800" b="0" kern="100" dirty="0">
                          <a:solidFill>
                            <a:schemeClr val="tx1"/>
                          </a:solidFill>
                          <a:effectLst/>
                          <a:latin typeface="Lato" panose="020F0502020204030203" pitchFamily="34" charset="0"/>
                        </a:rPr>
                        <a:t>43403-5</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Neisseria gonorrhoeae DNA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PrThr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Pt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XXX</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Ord</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Probe.amp.sig</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460516761"/>
                  </a:ext>
                </a:extLst>
              </a:tr>
              <a:tr h="406634">
                <a:tc>
                  <a:txBody>
                    <a:bodyPr/>
                    <a:lstStyle/>
                    <a:p>
                      <a:pPr marL="0" marR="0" algn="r">
                        <a:spcBef>
                          <a:spcPts val="0"/>
                        </a:spcBef>
                        <a:spcAft>
                          <a:spcPts val="0"/>
                        </a:spcAft>
                      </a:pPr>
                      <a:r>
                        <a:rPr lang="en-US" sz="1800" b="0" kern="100" dirty="0">
                          <a:solidFill>
                            <a:schemeClr val="tx1"/>
                          </a:solidFill>
                          <a:effectLst/>
                          <a:latin typeface="Lato" panose="020F0502020204030203" pitchFamily="34" charset="0"/>
                        </a:rPr>
                        <a:t>35735-0</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Neisseria gonorrhoeae DNA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PrThr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Pt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Cnjt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Ord</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Probe.amp.tar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91672451"/>
                  </a:ext>
                </a:extLst>
              </a:tr>
              <a:tr h="406634">
                <a:tc>
                  <a:txBody>
                    <a:bodyPr/>
                    <a:lstStyle/>
                    <a:p>
                      <a:pPr marL="0" marR="0" algn="r">
                        <a:spcBef>
                          <a:spcPts val="0"/>
                        </a:spcBef>
                        <a:spcAft>
                          <a:spcPts val="0"/>
                        </a:spcAft>
                      </a:pPr>
                      <a:r>
                        <a:rPr lang="en-US" sz="1800" b="0" kern="100" dirty="0">
                          <a:solidFill>
                            <a:schemeClr val="tx1"/>
                          </a:solidFill>
                          <a:effectLst/>
                          <a:latin typeface="Lato" panose="020F0502020204030203" pitchFamily="34" charset="0"/>
                        </a:rPr>
                        <a:t>21414-8</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Neisseria gonorrhoeae DNA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PrThr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Pt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Cvm</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Ord</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Probe.amp.tar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96996227"/>
                  </a:ext>
                </a:extLst>
              </a:tr>
              <a:tr h="406634">
                <a:tc>
                  <a:txBody>
                    <a:bodyPr/>
                    <a:lstStyle/>
                    <a:p>
                      <a:pPr marL="0" marR="0" algn="r">
                        <a:spcBef>
                          <a:spcPts val="0"/>
                        </a:spcBef>
                        <a:spcAft>
                          <a:spcPts val="0"/>
                        </a:spcAft>
                      </a:pPr>
                      <a:r>
                        <a:rPr lang="en-US" sz="1800" b="0" kern="100" dirty="0">
                          <a:solidFill>
                            <a:schemeClr val="tx1"/>
                          </a:solidFill>
                          <a:effectLst/>
                          <a:latin typeface="Lato" panose="020F0502020204030203" pitchFamily="34" charset="0"/>
                        </a:rPr>
                        <a:t>96599-6</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Neisseria gonorrhoeae DNA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PrThr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Pt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Cvx</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Ord</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Probe.amp.tar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29268108"/>
                  </a:ext>
                </a:extLst>
              </a:tr>
              <a:tr h="406634">
                <a:tc>
                  <a:txBody>
                    <a:bodyPr/>
                    <a:lstStyle/>
                    <a:p>
                      <a:pPr marL="0" marR="0" algn="r">
                        <a:spcBef>
                          <a:spcPts val="0"/>
                        </a:spcBef>
                        <a:spcAft>
                          <a:spcPts val="0"/>
                        </a:spcAft>
                      </a:pPr>
                      <a:r>
                        <a:rPr lang="en-US" sz="1800" b="0" kern="100" dirty="0">
                          <a:solidFill>
                            <a:schemeClr val="tx1"/>
                          </a:solidFill>
                          <a:effectLst/>
                          <a:latin typeface="Lato" panose="020F0502020204030203" pitchFamily="34" charset="0"/>
                        </a:rPr>
                        <a:t>47387-6</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Neisseria gonorrhoeae DNA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PrThr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Pt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Genital</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Ord</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Probe.amp.tar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374676064"/>
                  </a:ext>
                </a:extLst>
              </a:tr>
              <a:tr h="406634">
                <a:tc>
                  <a:txBody>
                    <a:bodyPr/>
                    <a:lstStyle/>
                    <a:p>
                      <a:pPr marL="0" marR="0" algn="r">
                        <a:spcBef>
                          <a:spcPts val="0"/>
                        </a:spcBef>
                        <a:spcAft>
                          <a:spcPts val="0"/>
                        </a:spcAft>
                      </a:pPr>
                      <a:r>
                        <a:rPr lang="en-US" sz="1800" b="0" kern="100" dirty="0">
                          <a:solidFill>
                            <a:schemeClr val="tx1"/>
                          </a:solidFill>
                          <a:effectLst/>
                          <a:latin typeface="Lato" panose="020F0502020204030203" pitchFamily="34" charset="0"/>
                        </a:rPr>
                        <a:t>57180-2</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Neisseria gonorrhoeae DNA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PrThr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Pt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Nph</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Ord</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Probe.amp.tar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4007440"/>
                  </a:ext>
                </a:extLst>
              </a:tr>
              <a:tr h="406634">
                <a:tc>
                  <a:txBody>
                    <a:bodyPr/>
                    <a:lstStyle/>
                    <a:p>
                      <a:pPr marL="0" marR="0" algn="r">
                        <a:spcBef>
                          <a:spcPts val="0"/>
                        </a:spcBef>
                        <a:spcAft>
                          <a:spcPts val="0"/>
                        </a:spcAft>
                      </a:pPr>
                      <a:r>
                        <a:rPr lang="en-US" sz="1800" b="0" kern="100" dirty="0">
                          <a:solidFill>
                            <a:schemeClr val="tx1"/>
                          </a:solidFill>
                          <a:effectLst/>
                          <a:latin typeface="Lato" panose="020F0502020204030203" pitchFamily="34" charset="0"/>
                        </a:rPr>
                        <a:t>88225-8</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Neisseria gonorrhoeae DNA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PrThr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Pt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Thrt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Ord</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Probe.amp.tar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06379691"/>
                  </a:ext>
                </a:extLst>
              </a:tr>
              <a:tr h="406634">
                <a:tc>
                  <a:txBody>
                    <a:bodyPr/>
                    <a:lstStyle/>
                    <a:p>
                      <a:pPr marL="0" marR="0" algn="r">
                        <a:spcBef>
                          <a:spcPts val="0"/>
                        </a:spcBef>
                        <a:spcAft>
                          <a:spcPts val="0"/>
                        </a:spcAft>
                      </a:pPr>
                      <a:r>
                        <a:rPr lang="en-US" sz="1800" b="0" kern="100" dirty="0">
                          <a:solidFill>
                            <a:schemeClr val="tx1"/>
                          </a:solidFill>
                          <a:effectLst/>
                          <a:latin typeface="Lato" panose="020F0502020204030203" pitchFamily="34" charset="0"/>
                        </a:rPr>
                        <a:t>21415-5</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Neisseria gonorrhoeae DNA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PrThr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Pt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Urethra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Ord</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Probe.amp.tar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2055456"/>
                  </a:ext>
                </a:extLst>
              </a:tr>
              <a:tr h="272427">
                <a:tc>
                  <a:txBody>
                    <a:bodyPr/>
                    <a:lstStyle/>
                    <a:p>
                      <a:pPr marL="0" marR="0" algn="r">
                        <a:spcBef>
                          <a:spcPts val="0"/>
                        </a:spcBef>
                        <a:spcAft>
                          <a:spcPts val="0"/>
                        </a:spcAft>
                      </a:pPr>
                      <a:r>
                        <a:rPr lang="en-US" sz="1800" b="0" kern="100" dirty="0">
                          <a:solidFill>
                            <a:schemeClr val="tx1"/>
                          </a:solidFill>
                          <a:effectLst/>
                          <a:latin typeface="Lato" panose="020F0502020204030203" pitchFamily="34" charset="0"/>
                        </a:rPr>
                        <a:t>21416-3</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Neisseria gonorrhoeae DNA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PrThr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Pt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Urine</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Ord</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Probe.amp.tar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414290924"/>
                  </a:ext>
                </a:extLst>
              </a:tr>
              <a:tr h="406634">
                <a:tc>
                  <a:txBody>
                    <a:bodyPr/>
                    <a:lstStyle/>
                    <a:p>
                      <a:pPr marL="0" marR="0" algn="r">
                        <a:spcBef>
                          <a:spcPts val="0"/>
                        </a:spcBef>
                        <a:spcAft>
                          <a:spcPts val="0"/>
                        </a:spcAft>
                      </a:pPr>
                      <a:r>
                        <a:rPr lang="en-US" sz="1800" b="0" kern="100" dirty="0">
                          <a:solidFill>
                            <a:schemeClr val="tx1"/>
                          </a:solidFill>
                          <a:effectLst/>
                          <a:latin typeface="Lato" panose="020F0502020204030203" pitchFamily="34" charset="0"/>
                        </a:rPr>
                        <a:t>32705-6</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Neisseria gonorrhoeae DNA</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PrThr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Pt</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Vag</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spcBef>
                          <a:spcPts val="0"/>
                        </a:spcBef>
                        <a:spcAft>
                          <a:spcPts val="0"/>
                        </a:spcAft>
                      </a:pPr>
                      <a:r>
                        <a:rPr lang="en-US" sz="1800" b="0" kern="100" dirty="0">
                          <a:solidFill>
                            <a:schemeClr val="tx1"/>
                          </a:solidFill>
                          <a:effectLst/>
                          <a:latin typeface="Lato" panose="020F0502020204030203" pitchFamily="34" charset="0"/>
                        </a:rPr>
                        <a:t>Ord</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b="0" kern="100" dirty="0" err="1">
                          <a:solidFill>
                            <a:schemeClr val="tx1"/>
                          </a:solidFill>
                          <a:effectLst/>
                          <a:latin typeface="Lato" panose="020F0502020204030203" pitchFamily="34" charset="0"/>
                        </a:rPr>
                        <a:t>Probe.amp.</a:t>
                      </a:r>
                      <a:r>
                        <a:rPr lang="en-US" sz="2000" b="0" kern="100" dirty="0" err="1">
                          <a:solidFill>
                            <a:schemeClr val="tx1"/>
                          </a:solidFill>
                          <a:effectLst/>
                        </a:rPr>
                        <a:t>tar</a:t>
                      </a:r>
                      <a:endParaRPr lang="en-US" sz="1800" b="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09570017"/>
                  </a:ext>
                </a:extLst>
              </a:tr>
            </a:tbl>
          </a:graphicData>
        </a:graphic>
      </p:graphicFrame>
      <p:sp>
        <p:nvSpPr>
          <p:cNvPr id="3" name="Slide Number Placeholder 6">
            <a:extLst>
              <a:ext uri="{FF2B5EF4-FFF2-40B4-BE49-F238E27FC236}">
                <a16:creationId xmlns:a16="http://schemas.microsoft.com/office/drawing/2014/main" id="{075AB2EF-F896-000D-0E3E-3B3016E1BD6B}"/>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07603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399">
          <a:extLst>
            <a:ext uri="{FF2B5EF4-FFF2-40B4-BE49-F238E27FC236}">
              <a16:creationId xmlns:a16="http://schemas.microsoft.com/office/drawing/2014/main" id="{33952D2C-643D-CCFE-A1E6-ED9E52B5D980}"/>
            </a:ext>
          </a:extLst>
        </p:cNvPr>
        <p:cNvGrpSpPr/>
        <p:nvPr/>
      </p:nvGrpSpPr>
      <p:grpSpPr>
        <a:xfrm>
          <a:off x="0" y="0"/>
          <a:ext cx="0" cy="0"/>
          <a:chOff x="0" y="0"/>
          <a:chExt cx="0" cy="0"/>
        </a:xfrm>
      </p:grpSpPr>
      <p:sp>
        <p:nvSpPr>
          <p:cNvPr id="400" name="Google Shape;400;p47">
            <a:extLst>
              <a:ext uri="{FF2B5EF4-FFF2-40B4-BE49-F238E27FC236}">
                <a16:creationId xmlns:a16="http://schemas.microsoft.com/office/drawing/2014/main" id="{815EA96F-6338-6136-5630-F029FD9BB3C7}"/>
              </a:ext>
            </a:extLst>
          </p:cNvPr>
          <p:cNvSpPr txBox="1">
            <a:spLocks noGrp="1"/>
          </p:cNvSpPr>
          <p:nvPr>
            <p:ph type="title"/>
          </p:nvPr>
        </p:nvSpPr>
        <p:spPr/>
        <p:txBody>
          <a:bodyPr spcFirstLastPara="1" vert="horz" wrap="square" lIns="91401" tIns="45688" rIns="91401" bIns="45688" rtlCol="0" anchor="b" anchorCtr="0">
            <a:normAutofit/>
          </a:bodyPr>
          <a:lstStyle/>
          <a:p>
            <a:r>
              <a:rPr lang="en-US" sz="4400" dirty="0"/>
              <a:t>Examples of concept models:	</a:t>
            </a:r>
            <a:endParaRPr sz="4400" dirty="0"/>
          </a:p>
        </p:txBody>
      </p:sp>
      <p:graphicFrame>
        <p:nvGraphicFramePr>
          <p:cNvPr id="402" name="Subtitle 1">
            <a:extLst>
              <a:ext uri="{FF2B5EF4-FFF2-40B4-BE49-F238E27FC236}">
                <a16:creationId xmlns:a16="http://schemas.microsoft.com/office/drawing/2014/main" id="{947C4123-DDEC-A608-9734-39456DBDE50B}"/>
              </a:ext>
            </a:extLst>
          </p:cNvPr>
          <p:cNvGraphicFramePr/>
          <p:nvPr/>
        </p:nvGraphicFramePr>
        <p:xfrm>
          <a:off x="1788348" y="1028922"/>
          <a:ext cx="8881241" cy="541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5308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161FEB4-511C-364D-85A0-334B42E1A1D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37F7294-A2E7-A733-E79D-70A27CF462B3}"/>
              </a:ext>
            </a:extLst>
          </p:cNvPr>
          <p:cNvSpPr>
            <a:spLocks noGrp="1"/>
          </p:cNvSpPr>
          <p:nvPr>
            <p:ph type="title"/>
          </p:nvPr>
        </p:nvSpPr>
        <p:spPr>
          <a:xfrm>
            <a:off x="838200" y="365125"/>
            <a:ext cx="10515600" cy="1325563"/>
          </a:xfrm>
        </p:spPr>
        <p:txBody>
          <a:bodyPr>
            <a:noAutofit/>
          </a:bodyPr>
          <a:lstStyle/>
          <a:p>
            <a:r>
              <a:rPr lang="en-US" dirty="0"/>
              <a:t>Example instance data for Neisseria gonorrhoeae DNA </a:t>
            </a:r>
          </a:p>
        </p:txBody>
      </p:sp>
      <p:sp>
        <p:nvSpPr>
          <p:cNvPr id="8" name="Content Placeholder 7">
            <a:extLst>
              <a:ext uri="{FF2B5EF4-FFF2-40B4-BE49-F238E27FC236}">
                <a16:creationId xmlns:a16="http://schemas.microsoft.com/office/drawing/2014/main" id="{1B634335-B10E-B11C-DBEE-B4927B7E629E}"/>
              </a:ext>
            </a:extLst>
          </p:cNvPr>
          <p:cNvSpPr>
            <a:spLocks noGrp="1"/>
          </p:cNvSpPr>
          <p:nvPr>
            <p:ph sz="quarter" idx="4294967295"/>
          </p:nvPr>
        </p:nvSpPr>
        <p:spPr>
          <a:xfrm>
            <a:off x="972987" y="2568635"/>
            <a:ext cx="4572000" cy="2579688"/>
          </a:xfrm>
          <a:prstGeom prst="rect">
            <a:avLst/>
          </a:prstGeom>
          <a:ln/>
        </p:spPr>
        <p:style>
          <a:lnRef idx="0">
            <a:schemeClr val="accent6"/>
          </a:lnRef>
          <a:fillRef idx="3">
            <a:schemeClr val="accent6"/>
          </a:fillRef>
          <a:effectRef idx="3">
            <a:schemeClr val="accent6"/>
          </a:effectRef>
          <a:fontRef idx="minor">
            <a:schemeClr val="lt1"/>
          </a:fontRef>
        </p:style>
        <p:txBody>
          <a:bodyPr>
            <a:normAutofit/>
          </a:bodyPr>
          <a:lstStyle/>
          <a:p>
            <a:pPr marL="0" lvl="1" indent="0">
              <a:buNone/>
            </a:pPr>
            <a:r>
              <a:rPr lang="en-US" sz="2000" dirty="0">
                <a:solidFill>
                  <a:schemeClr val="tx1"/>
                </a:solidFill>
                <a:latin typeface="Lato" panose="020F0502020204030203" pitchFamily="34" charset="0"/>
              </a:rPr>
              <a:t>Observation</a:t>
            </a:r>
          </a:p>
          <a:p>
            <a:pPr marL="0" lvl="1" indent="0">
              <a:buNone/>
            </a:pPr>
            <a:r>
              <a:rPr lang="en-US" sz="2000" dirty="0">
                <a:solidFill>
                  <a:schemeClr val="tx1"/>
                </a:solidFill>
                <a:latin typeface="Lato" panose="020F0502020204030203" pitchFamily="34" charset="0"/>
              </a:rPr>
              <a:t>    code: </a:t>
            </a:r>
            <a:r>
              <a:rPr lang="en-US" sz="2000" b="0" kern="100" dirty="0">
                <a:solidFill>
                  <a:schemeClr val="tx1"/>
                </a:solidFill>
                <a:effectLst/>
                <a:latin typeface="Lato" panose="020F0502020204030203" pitchFamily="34" charset="0"/>
              </a:rPr>
              <a:t>47387-6 </a:t>
            </a:r>
            <a:r>
              <a:rPr lang="en-US" sz="2000" kern="100" dirty="0">
                <a:solidFill>
                  <a:schemeClr val="tx1"/>
                </a:solidFill>
                <a:latin typeface="Lato" panose="020F0502020204030203" pitchFamily="34" charset="0"/>
              </a:rPr>
              <a:t>Neisseria gonorrhoeae DNA [Presence] in Genital specimen by NAA with probe detection</a:t>
            </a:r>
            <a:endParaRPr lang="en-US" sz="2000" dirty="0">
              <a:solidFill>
                <a:schemeClr val="tx1"/>
              </a:solidFill>
              <a:latin typeface="Lato" panose="020F0502020204030203" pitchFamily="34" charset="0"/>
            </a:endParaRPr>
          </a:p>
          <a:p>
            <a:pPr marL="0" lvl="1" indent="0">
              <a:buNone/>
            </a:pPr>
            <a:r>
              <a:rPr lang="en-US" sz="2000" dirty="0">
                <a:solidFill>
                  <a:schemeClr val="tx1"/>
                </a:solidFill>
                <a:latin typeface="Lato" panose="020F0502020204030203" pitchFamily="34" charset="0"/>
              </a:rPr>
              <a:t>    value: Positive</a:t>
            </a:r>
          </a:p>
          <a:p>
            <a:pPr marL="0" lvl="1" indent="0">
              <a:buNone/>
            </a:pPr>
            <a:endParaRPr lang="en-US" sz="2000" dirty="0">
              <a:solidFill>
                <a:schemeClr val="tx1"/>
              </a:solidFill>
              <a:latin typeface="Lato" panose="020F0502020204030203" pitchFamily="34" charset="0"/>
            </a:endParaRPr>
          </a:p>
        </p:txBody>
      </p:sp>
      <p:sp>
        <p:nvSpPr>
          <p:cNvPr id="3" name="Content Placeholder 7">
            <a:extLst>
              <a:ext uri="{FF2B5EF4-FFF2-40B4-BE49-F238E27FC236}">
                <a16:creationId xmlns:a16="http://schemas.microsoft.com/office/drawing/2014/main" id="{041D8C74-4528-938E-71CC-479511A63697}"/>
              </a:ext>
            </a:extLst>
          </p:cNvPr>
          <p:cNvSpPr txBox="1">
            <a:spLocks/>
          </p:cNvSpPr>
          <p:nvPr/>
        </p:nvSpPr>
        <p:spPr>
          <a:xfrm>
            <a:off x="6310876" y="2532638"/>
            <a:ext cx="5029200" cy="4002056"/>
          </a:xfrm>
          <a:prstGeom prst="rect">
            <a:avLst/>
          </a:prstGeom>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lvl1pPr indent="0" defTabSz="914318">
              <a:lnSpc>
                <a:spcPct val="100000"/>
              </a:lnSpc>
              <a:spcBef>
                <a:spcPts val="600"/>
              </a:spcBef>
              <a:buFont typeface="Arial" panose="020B0604020202020204" pitchFamily="34" charset="0"/>
              <a:buNone/>
              <a:defRPr sz="2000" b="0" i="0">
                <a:solidFill>
                  <a:srgbClr val="333333"/>
                </a:solidFill>
                <a:latin typeface="Century Gothic" panose="020B0502020202020204" pitchFamily="34" charset="0"/>
              </a:defRPr>
            </a:lvl1pPr>
            <a:lvl2pPr marL="0" lvl="1" indent="0" defTabSz="914318">
              <a:lnSpc>
                <a:spcPct val="100000"/>
              </a:lnSpc>
              <a:spcBef>
                <a:spcPts val="600"/>
              </a:spcBef>
              <a:buClr>
                <a:schemeClr val="accent3"/>
              </a:buClr>
              <a:buFont typeface="Arial" panose="020B0604020202020204" pitchFamily="34" charset="0"/>
              <a:buNone/>
              <a:defRPr sz="2400">
                <a:solidFill>
                  <a:srgbClr val="333333"/>
                </a:solidFill>
                <a:latin typeface="Century Gothic" panose="020B0502020202020204" pitchFamily="34" charset="0"/>
              </a:defRPr>
            </a:lvl2pPr>
            <a:lvl3pPr marL="406400" indent="-203200" defTabSz="914318">
              <a:lnSpc>
                <a:spcPct val="100000"/>
              </a:lnSpc>
              <a:spcBef>
                <a:spcPts val="600"/>
              </a:spcBef>
              <a:buClr>
                <a:schemeClr val="accent3"/>
              </a:buClr>
              <a:buFont typeface="Arial" panose="020B0604020202020204" pitchFamily="34" charset="0"/>
              <a:buChar char="•"/>
              <a:tabLst/>
              <a:defRPr sz="1600" b="0" i="0">
                <a:solidFill>
                  <a:srgbClr val="333333"/>
                </a:solidFill>
                <a:latin typeface="Century Gothic" panose="020B0502020202020204" pitchFamily="34" charset="0"/>
              </a:defRPr>
            </a:lvl3pPr>
            <a:lvl4pPr marL="628650" indent="-203200" defTabSz="914318">
              <a:lnSpc>
                <a:spcPct val="100000"/>
              </a:lnSpc>
              <a:spcBef>
                <a:spcPts val="600"/>
              </a:spcBef>
              <a:buClr>
                <a:schemeClr val="accent3"/>
              </a:buClr>
              <a:buFont typeface="Arial" panose="020B0604020202020204" pitchFamily="34" charset="0"/>
              <a:buChar char="•"/>
              <a:tabLst/>
              <a:defRPr sz="1400" b="0" i="0">
                <a:solidFill>
                  <a:srgbClr val="333333"/>
                </a:solidFill>
                <a:latin typeface="Century Gothic" panose="020B0502020202020204" pitchFamily="34" charset="0"/>
              </a:defRPr>
            </a:lvl4pPr>
            <a:lvl5pPr marL="863600" indent="-203200" defTabSz="914318">
              <a:lnSpc>
                <a:spcPct val="100000"/>
              </a:lnSpc>
              <a:spcBef>
                <a:spcPts val="600"/>
              </a:spcBef>
              <a:buClr>
                <a:schemeClr val="accent3"/>
              </a:buClr>
              <a:buFont typeface="Arial" panose="020B0604020202020204" pitchFamily="34" charset="0"/>
              <a:buChar char="•"/>
              <a:tabLst/>
              <a:defRPr sz="1200" b="0" i="0" baseline="0">
                <a:solidFill>
                  <a:srgbClr val="333333"/>
                </a:solidFill>
                <a:latin typeface="Century Gothic" panose="020B0502020202020204" pitchFamily="34" charset="0"/>
              </a:defRPr>
            </a:lvl5pPr>
            <a:lvl6pPr marL="2514374" indent="-228580" defTabSz="914318">
              <a:lnSpc>
                <a:spcPct val="90000"/>
              </a:lnSpc>
              <a:spcBef>
                <a:spcPts val="499"/>
              </a:spcBef>
              <a:buFont typeface="Arial" panose="020B0604020202020204" pitchFamily="34" charset="0"/>
              <a:buChar char="•"/>
            </a:lvl6pPr>
            <a:lvl7pPr marL="2971534" indent="-228580" defTabSz="914318">
              <a:lnSpc>
                <a:spcPct val="90000"/>
              </a:lnSpc>
              <a:spcBef>
                <a:spcPts val="499"/>
              </a:spcBef>
              <a:buFont typeface="Arial" panose="020B0604020202020204" pitchFamily="34" charset="0"/>
              <a:buChar char="•"/>
            </a:lvl7pPr>
            <a:lvl8pPr marL="3428692" indent="-228580" defTabSz="914318">
              <a:lnSpc>
                <a:spcPct val="90000"/>
              </a:lnSpc>
              <a:spcBef>
                <a:spcPts val="499"/>
              </a:spcBef>
              <a:buFont typeface="Arial" panose="020B0604020202020204" pitchFamily="34" charset="0"/>
              <a:buChar char="•"/>
            </a:lvl8pPr>
            <a:lvl9pPr marL="3885850" indent="-228580" defTabSz="914318">
              <a:lnSpc>
                <a:spcPct val="90000"/>
              </a:lnSpc>
              <a:spcBef>
                <a:spcPts val="499"/>
              </a:spcBef>
              <a:buFont typeface="Arial" panose="020B0604020202020204" pitchFamily="34" charset="0"/>
              <a:buChar char="•"/>
            </a:lvl9pPr>
          </a:lstStyle>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000" b="0" i="0" u="none" strike="noStrike" kern="0" cap="none" spc="0" normalizeH="0" baseline="0" noProof="0" dirty="0">
                <a:ln>
                  <a:noFill/>
                </a:ln>
                <a:solidFill>
                  <a:srgbClr val="333333"/>
                </a:solidFill>
                <a:effectLst/>
                <a:uLnTx/>
                <a:uFillTx/>
                <a:latin typeface="Lato"/>
                <a:cs typeface="Lato" panose="020F0502020204030203" pitchFamily="34" charset="0"/>
                <a:sym typeface="Arial"/>
              </a:rPr>
              <a:t>Observation</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000" b="0" i="0" u="none" strike="noStrike" kern="0" cap="none" spc="0" normalizeH="0" baseline="0" noProof="0" dirty="0">
                <a:ln>
                  <a:noFill/>
                </a:ln>
                <a:solidFill>
                  <a:srgbClr val="333333"/>
                </a:solidFill>
                <a:effectLst/>
                <a:uLnTx/>
                <a:uFillTx/>
                <a:latin typeface="Lato"/>
                <a:cs typeface="Lato" panose="020F0502020204030203" pitchFamily="34" charset="0"/>
                <a:sym typeface="Arial"/>
              </a:rPr>
              <a:t>    code: </a:t>
            </a:r>
            <a:r>
              <a:rPr kumimoji="0" lang="en-US" sz="2000" b="1" i="0" u="none" strike="noStrike" kern="0" cap="none" spc="0" normalizeH="0" baseline="0" noProof="0" dirty="0">
                <a:ln>
                  <a:noFill/>
                </a:ln>
                <a:solidFill>
                  <a:srgbClr val="333333"/>
                </a:solidFill>
                <a:effectLst/>
                <a:uLnTx/>
                <a:uFillTx/>
                <a:latin typeface="Century Gothic" panose="020B0502020202020204" pitchFamily="34" charset="0"/>
                <a:cs typeface="Lato" panose="020F0502020204030203" pitchFamily="34" charset="0"/>
                <a:sym typeface="Arial"/>
              </a:rPr>
              <a:t>New</a:t>
            </a:r>
            <a:r>
              <a:rPr kumimoji="0" lang="en-US" sz="2000" b="0" i="0" u="none" strike="noStrike" kern="0" cap="none" spc="0" normalizeH="0" baseline="0" noProof="0" dirty="0">
                <a:ln>
                  <a:noFill/>
                </a:ln>
                <a:solidFill>
                  <a:srgbClr val="333333"/>
                </a:solidFill>
                <a:effectLst/>
                <a:uLnTx/>
                <a:uFillTx/>
                <a:latin typeface="Lato"/>
                <a:cs typeface="Lato" panose="020F0502020204030203" pitchFamily="34" charset="0"/>
                <a:sym typeface="Arial"/>
              </a:rPr>
              <a:t>, </a:t>
            </a:r>
            <a:r>
              <a:rPr kumimoji="0" lang="en-US" sz="2000" b="0" i="0" u="none" strike="noStrike" kern="100" cap="none" spc="0" normalizeH="0" baseline="0" noProof="0" dirty="0">
                <a:ln>
                  <a:noFill/>
                </a:ln>
                <a:solidFill>
                  <a:srgbClr val="000000"/>
                </a:solidFill>
                <a:effectLst/>
                <a:uLnTx/>
                <a:uFillTx/>
                <a:latin typeface="Century Gothic" panose="020B0502020202020204" pitchFamily="34" charset="0"/>
                <a:cs typeface="Lato" panose="020F0502020204030203" pitchFamily="34" charset="0"/>
                <a:sym typeface="Arial"/>
              </a:rPr>
              <a:t>Neisseria gonorrhoeae DNA [Presence] </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000" b="0" i="0" u="none" strike="noStrike" kern="0" cap="none" spc="0" normalizeH="0" baseline="0" noProof="0" dirty="0">
                <a:ln>
                  <a:noFill/>
                </a:ln>
                <a:solidFill>
                  <a:srgbClr val="333333"/>
                </a:solidFill>
                <a:effectLst/>
                <a:uLnTx/>
                <a:uFillTx/>
                <a:latin typeface="Lato"/>
                <a:cs typeface="Lato" panose="020F0502020204030203" pitchFamily="34" charset="0"/>
                <a:sym typeface="Arial"/>
              </a:rPr>
              <a:t>    original/pre-coordinated: </a:t>
            </a:r>
            <a:r>
              <a:rPr kumimoji="0" lang="en-US" sz="2000" b="0" i="0" u="none" strike="noStrike" kern="100" cap="none" spc="0" normalizeH="0" baseline="0" noProof="0" dirty="0">
                <a:ln>
                  <a:noFill/>
                </a:ln>
                <a:solidFill>
                  <a:srgbClr val="000000"/>
                </a:solidFill>
                <a:effectLst/>
                <a:uLnTx/>
                <a:uFillTx/>
                <a:latin typeface="Century Gothic" panose="020B0502020202020204" pitchFamily="34" charset="0"/>
                <a:cs typeface="Lato" panose="020F0502020204030203" pitchFamily="34" charset="0"/>
                <a:sym typeface="Arial"/>
              </a:rPr>
              <a:t>47387-6</a:t>
            </a:r>
            <a:endParaRPr kumimoji="0" lang="en-US" sz="2000" b="0" i="0" u="none" strike="noStrike" kern="0" cap="none" spc="0" normalizeH="0" baseline="0" noProof="0" dirty="0">
              <a:ln>
                <a:noFill/>
              </a:ln>
              <a:solidFill>
                <a:srgbClr val="333333"/>
              </a:solidFill>
              <a:effectLst/>
              <a:uLnTx/>
              <a:uFillTx/>
              <a:latin typeface="Lato"/>
              <a:cs typeface="Lato" panose="020F0502020204030203" pitchFamily="34" charset="0"/>
              <a:sym typeface="Arial"/>
            </a:endParaRP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000" b="0" i="0" u="none" strike="noStrike" kern="0" cap="none" spc="0" normalizeH="0" baseline="0" noProof="0" dirty="0">
                <a:ln>
                  <a:noFill/>
                </a:ln>
                <a:solidFill>
                  <a:srgbClr val="333333"/>
                </a:solidFill>
                <a:effectLst/>
                <a:uLnTx/>
                <a:uFillTx/>
                <a:latin typeface="Lato"/>
                <a:cs typeface="Lato" panose="020F0502020204030203" pitchFamily="34" charset="0"/>
                <a:sym typeface="Arial"/>
              </a:rPr>
              <a:t>    system (66746-9): Genital specimen</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000" b="0" i="0" u="none" strike="noStrike" kern="0" cap="none" spc="0" normalizeH="0" baseline="0" noProof="0" dirty="0">
                <a:ln>
                  <a:noFill/>
                </a:ln>
                <a:solidFill>
                  <a:srgbClr val="333333"/>
                </a:solidFill>
                <a:effectLst/>
                <a:uLnTx/>
                <a:uFillTx/>
                <a:latin typeface="Lato"/>
                <a:cs typeface="Lato" panose="020F0502020204030203" pitchFamily="34" charset="0"/>
                <a:sym typeface="Arial"/>
              </a:rPr>
              <a:t>                                 (SCTID: 119344008)</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000" b="0" i="0" u="none" strike="noStrike" kern="0" cap="none" spc="0" normalizeH="0" baseline="0" noProof="0" dirty="0">
                <a:ln>
                  <a:noFill/>
                </a:ln>
                <a:solidFill>
                  <a:srgbClr val="333333"/>
                </a:solidFill>
                <a:effectLst/>
                <a:uLnTx/>
                <a:uFillTx/>
                <a:latin typeface="Lato"/>
                <a:cs typeface="Lato" panose="020F0502020204030203" pitchFamily="34" charset="0"/>
                <a:sym typeface="Arial"/>
              </a:rPr>
              <a:t>     method: (85069-3):  Probe.amp.tar </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000" b="0" i="0" u="none" strike="noStrike" kern="0" cap="none" spc="0" normalizeH="0" baseline="0" noProof="0" dirty="0">
                <a:ln>
                  <a:noFill/>
                </a:ln>
                <a:solidFill>
                  <a:srgbClr val="333333"/>
                </a:solidFill>
                <a:effectLst/>
                <a:uLnTx/>
                <a:uFillTx/>
                <a:latin typeface="Lato"/>
                <a:cs typeface="Lato" panose="020F0502020204030203" pitchFamily="34" charset="0"/>
                <a:sym typeface="Arial"/>
              </a:rPr>
              <a:t>                                  (SCTID: 702675006)</a:t>
            </a: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r>
              <a:rPr kumimoji="0" lang="en-US" sz="2000" b="0" i="0" u="none" strike="noStrike" kern="0" cap="none" spc="0" normalizeH="0" baseline="0" noProof="0" dirty="0">
                <a:ln>
                  <a:noFill/>
                </a:ln>
                <a:solidFill>
                  <a:prstClr val="black"/>
                </a:solidFill>
                <a:effectLst/>
                <a:uLnTx/>
                <a:uFillTx/>
                <a:latin typeface="Lato"/>
                <a:cs typeface="Lato" panose="020F0502020204030203" pitchFamily="34" charset="0"/>
                <a:sym typeface="Arial"/>
              </a:rPr>
              <a:t>      value: Positive</a:t>
            </a:r>
            <a:endParaRPr kumimoji="0" lang="en-US" sz="2000" b="0" i="0" u="none" strike="noStrike" kern="0" cap="none" spc="0" normalizeH="0" baseline="0" noProof="0" dirty="0">
              <a:ln>
                <a:noFill/>
              </a:ln>
              <a:solidFill>
                <a:srgbClr val="333333"/>
              </a:solidFill>
              <a:effectLst/>
              <a:uLnTx/>
              <a:uFillTx/>
              <a:latin typeface="Lato"/>
              <a:cs typeface="Lato" panose="020F0502020204030203" pitchFamily="34" charset="0"/>
              <a:sym typeface="Arial"/>
            </a:endParaRP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endParaRPr kumimoji="0" lang="en-US" sz="2400" b="0" i="0" u="none" strike="noStrike" kern="0" cap="none" spc="0" normalizeH="0" baseline="0" noProof="0" dirty="0">
              <a:ln>
                <a:noFill/>
              </a:ln>
              <a:solidFill>
                <a:srgbClr val="333333"/>
              </a:solidFill>
              <a:effectLst/>
              <a:uLnTx/>
              <a:uFillTx/>
              <a:latin typeface="Century Gothic" panose="020B0502020202020204" pitchFamily="34" charset="0"/>
              <a:cs typeface="Lato" panose="020F0502020204030203" pitchFamily="34" charset="0"/>
              <a:sym typeface="Arial"/>
            </a:endParaRPr>
          </a:p>
          <a:p>
            <a:pPr marL="0" marR="0" lvl="1" indent="0" algn="l" defTabSz="914318" rtl="0" eaLnBrk="1" fontAlgn="auto" latinLnBrk="0" hangingPunct="1">
              <a:lnSpc>
                <a:spcPct val="100000"/>
              </a:lnSpc>
              <a:spcBef>
                <a:spcPts val="600"/>
              </a:spcBef>
              <a:spcAft>
                <a:spcPts val="0"/>
              </a:spcAft>
              <a:buClr>
                <a:srgbClr val="A5A5A5"/>
              </a:buClr>
              <a:buSzTx/>
              <a:buFont typeface="Arial" panose="020B0604020202020204" pitchFamily="34" charset="0"/>
              <a:buNone/>
              <a:tabLst/>
              <a:defRPr/>
            </a:pPr>
            <a:endParaRPr kumimoji="0" lang="en-US" sz="2400" b="0" i="0" u="none" strike="noStrike" kern="0" cap="none" spc="0" normalizeH="0" baseline="0" noProof="0" dirty="0">
              <a:ln>
                <a:noFill/>
              </a:ln>
              <a:solidFill>
                <a:srgbClr val="333333"/>
              </a:solidFill>
              <a:effectLst/>
              <a:uLnTx/>
              <a:uFillTx/>
              <a:latin typeface="Century Gothic" panose="020B0502020202020204" pitchFamily="34" charset="0"/>
              <a:cs typeface="Lato" panose="020F0502020204030203" pitchFamily="34" charset="0"/>
              <a:sym typeface="Arial"/>
            </a:endParaRPr>
          </a:p>
        </p:txBody>
      </p:sp>
      <p:sp>
        <p:nvSpPr>
          <p:cNvPr id="5" name="TextBox 4">
            <a:extLst>
              <a:ext uri="{FF2B5EF4-FFF2-40B4-BE49-F238E27FC236}">
                <a16:creationId xmlns:a16="http://schemas.microsoft.com/office/drawing/2014/main" id="{6716C606-DD1E-5D87-B667-9E4B7F7223F3}"/>
              </a:ext>
            </a:extLst>
          </p:cNvPr>
          <p:cNvSpPr txBox="1"/>
          <p:nvPr/>
        </p:nvSpPr>
        <p:spPr>
          <a:xfrm>
            <a:off x="957747" y="2039898"/>
            <a:ext cx="1840568"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Lato" panose="020F0502020204030203" pitchFamily="34" charset="0"/>
                <a:sym typeface="Arial"/>
              </a:rPr>
              <a:t>Option</a:t>
            </a:r>
            <a:r>
              <a:rPr kumimoji="0" lang="en-US" sz="1400" b="1" i="0" u="none" strike="noStrike" kern="0" cap="none" spc="0" normalizeH="0" baseline="0" noProof="0" dirty="0">
                <a:ln>
                  <a:noFill/>
                </a:ln>
                <a:solidFill>
                  <a:srgbClr val="000000"/>
                </a:solidFill>
                <a:effectLst/>
                <a:uLnTx/>
                <a:uFillTx/>
                <a:latin typeface="Century Gothic" panose="020B0502020202020204" pitchFamily="34" charset="0"/>
                <a:cs typeface="Lato" panose="020F0502020204030203" pitchFamily="34" charset="0"/>
                <a:sym typeface="Arial"/>
              </a:rPr>
              <a:t> </a:t>
            </a:r>
            <a:r>
              <a:rPr kumimoji="0" lang="en-US" sz="2800" b="1" i="0" u="none" strike="noStrike" kern="0" cap="none" spc="0" normalizeH="0" baseline="0" noProof="0" dirty="0">
                <a:ln>
                  <a:noFill/>
                </a:ln>
                <a:solidFill>
                  <a:srgbClr val="000000"/>
                </a:solidFill>
                <a:effectLst/>
                <a:uLnTx/>
                <a:uFillTx/>
                <a:latin typeface="Century Gothic" panose="020B0502020202020204" pitchFamily="34" charset="0"/>
                <a:cs typeface="Lato" panose="020F0502020204030203" pitchFamily="34" charset="0"/>
                <a:sym typeface="Arial"/>
              </a:rPr>
              <a:t>#1</a:t>
            </a:r>
          </a:p>
        </p:txBody>
      </p:sp>
      <p:sp>
        <p:nvSpPr>
          <p:cNvPr id="6" name="TextBox 5">
            <a:extLst>
              <a:ext uri="{FF2B5EF4-FFF2-40B4-BE49-F238E27FC236}">
                <a16:creationId xmlns:a16="http://schemas.microsoft.com/office/drawing/2014/main" id="{4830881B-2856-2346-1B12-99DB00D161D9}"/>
              </a:ext>
            </a:extLst>
          </p:cNvPr>
          <p:cNvSpPr txBox="1"/>
          <p:nvPr/>
        </p:nvSpPr>
        <p:spPr>
          <a:xfrm>
            <a:off x="6295812" y="1994178"/>
            <a:ext cx="3765774"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bg1"/>
                </a:solidFill>
                <a:effectLst/>
                <a:uLnTx/>
                <a:uFillTx/>
                <a:latin typeface="Century Gothic" panose="020B0502020202020204" pitchFamily="34" charset="0"/>
                <a:cs typeface="Lato" panose="020F0502020204030203" pitchFamily="34" charset="0"/>
                <a:sym typeface="Arial"/>
              </a:rPr>
              <a:t>Option</a:t>
            </a:r>
            <a:r>
              <a:rPr kumimoji="0" lang="en-US" sz="1400" b="1" i="0" u="none" strike="noStrike" kern="0" cap="none" spc="0" normalizeH="0" baseline="0" noProof="0" dirty="0">
                <a:ln>
                  <a:noFill/>
                </a:ln>
                <a:solidFill>
                  <a:schemeClr val="bg1"/>
                </a:solidFill>
                <a:effectLst/>
                <a:uLnTx/>
                <a:uFillTx/>
                <a:latin typeface="Century Gothic" panose="020B0502020202020204" pitchFamily="34" charset="0"/>
                <a:cs typeface="Lato" panose="020F0502020204030203" pitchFamily="34" charset="0"/>
                <a:sym typeface="Arial"/>
              </a:rPr>
              <a:t> </a:t>
            </a:r>
            <a:r>
              <a:rPr kumimoji="0" lang="en-US" sz="2800" b="1" i="0" u="none" strike="noStrike" kern="0" cap="none" spc="0" normalizeH="0" baseline="0" noProof="0" dirty="0">
                <a:ln>
                  <a:noFill/>
                </a:ln>
                <a:solidFill>
                  <a:schemeClr val="bg1"/>
                </a:solidFill>
                <a:effectLst/>
                <a:uLnTx/>
                <a:uFillTx/>
                <a:latin typeface="Century Gothic" panose="020B0502020202020204" pitchFamily="34" charset="0"/>
                <a:cs typeface="Lato" panose="020F0502020204030203" pitchFamily="34" charset="0"/>
                <a:sym typeface="Arial"/>
              </a:rPr>
              <a:t>#2 - Preferred</a:t>
            </a:r>
          </a:p>
        </p:txBody>
      </p:sp>
      <p:cxnSp>
        <p:nvCxnSpPr>
          <p:cNvPr id="4" name="Straight Arrow Connector 3">
            <a:extLst>
              <a:ext uri="{FF2B5EF4-FFF2-40B4-BE49-F238E27FC236}">
                <a16:creationId xmlns:a16="http://schemas.microsoft.com/office/drawing/2014/main" id="{4CBC6317-2305-463B-C8DD-B6DBBD39B445}"/>
              </a:ext>
            </a:extLst>
          </p:cNvPr>
          <p:cNvCxnSpPr>
            <a:cxnSpLocks/>
          </p:cNvCxnSpPr>
          <p:nvPr/>
        </p:nvCxnSpPr>
        <p:spPr>
          <a:xfrm>
            <a:off x="3084835" y="3124200"/>
            <a:ext cx="6400800" cy="6858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6">
            <a:extLst>
              <a:ext uri="{FF2B5EF4-FFF2-40B4-BE49-F238E27FC236}">
                <a16:creationId xmlns:a16="http://schemas.microsoft.com/office/drawing/2014/main" id="{C52EF7C6-FF7B-210C-9FDB-50B35B0764AA}"/>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7039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D3D18-744F-A7E2-50EF-FEF12F01A07A}"/>
              </a:ext>
            </a:extLst>
          </p:cNvPr>
          <p:cNvSpPr>
            <a:spLocks noGrp="1"/>
          </p:cNvSpPr>
          <p:nvPr>
            <p:ph type="title"/>
          </p:nvPr>
        </p:nvSpPr>
        <p:spPr/>
        <p:txBody>
          <a:bodyPr>
            <a:normAutofit fontScale="90000"/>
          </a:bodyPr>
          <a:lstStyle/>
          <a:p>
            <a:r>
              <a:rPr lang="en-US" dirty="0"/>
              <a:t>Constrained model for Neisseria gonorrhoeae DNA by Molecular genetics method </a:t>
            </a:r>
          </a:p>
        </p:txBody>
      </p:sp>
      <p:sp>
        <p:nvSpPr>
          <p:cNvPr id="3" name="Content Placeholder 2">
            <a:extLst>
              <a:ext uri="{FF2B5EF4-FFF2-40B4-BE49-F238E27FC236}">
                <a16:creationId xmlns:a16="http://schemas.microsoft.com/office/drawing/2014/main" id="{B74B285C-606D-EC74-4102-76C5DAD0C7E6}"/>
              </a:ext>
            </a:extLst>
          </p:cNvPr>
          <p:cNvSpPr>
            <a:spLocks noGrp="1"/>
          </p:cNvSpPr>
          <p:nvPr>
            <p:ph idx="1"/>
          </p:nvPr>
        </p:nvSpPr>
        <p:spPr>
          <a:xfrm>
            <a:off x="920260" y="1813902"/>
            <a:ext cx="11271739" cy="4690696"/>
          </a:xfrm>
        </p:spPr>
        <p:txBody>
          <a:bodyPr>
            <a:normAutofit fontScale="92500" lnSpcReduction="10000"/>
          </a:bodyPr>
          <a:lstStyle/>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LOINC code = 104765-3 </a:t>
            </a:r>
            <a:r>
              <a:rPr lang="en-US" sz="2000" b="1" kern="0" dirty="0">
                <a:solidFill>
                  <a:srgbClr val="000000"/>
                </a:solidFill>
                <a:highlight>
                  <a:srgbClr val="FFFF00"/>
                </a:highlight>
                <a:cs typeface="Lato" panose="020F0502020204030203" pitchFamily="34" charset="0"/>
                <a:sym typeface="Arial"/>
              </a:rPr>
              <a:t>(required)</a:t>
            </a:r>
          </a:p>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	original LOINC code (from value set of Neisseria gonorrhoeae DNA codes) </a:t>
            </a:r>
            <a:r>
              <a:rPr lang="en-US" sz="2000" b="1" kern="0" dirty="0">
                <a:solidFill>
                  <a:srgbClr val="000000"/>
                </a:solidFill>
                <a:highlight>
                  <a:srgbClr val="FFFF00"/>
                </a:highlight>
                <a:cs typeface="Lato" panose="020F0502020204030203" pitchFamily="34" charset="0"/>
                <a:sym typeface="Arial"/>
              </a:rPr>
              <a:t>(optional)</a:t>
            </a:r>
          </a:p>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	value </a:t>
            </a:r>
            <a:r>
              <a:rPr lang="en-US" sz="2000" b="1" kern="0" dirty="0">
                <a:solidFill>
                  <a:srgbClr val="FF0000"/>
                </a:solidFill>
                <a:cs typeface="Lato" panose="020F0502020204030203" pitchFamily="34" charset="0"/>
                <a:sym typeface="Arial"/>
              </a:rPr>
              <a:t>[coded: Positive, Negative] </a:t>
            </a:r>
            <a:r>
              <a:rPr lang="en-US" sz="2000" b="1" kern="0" dirty="0">
                <a:solidFill>
                  <a:srgbClr val="000000"/>
                </a:solidFill>
                <a:highlight>
                  <a:srgbClr val="FFFF00"/>
                </a:highlight>
                <a:cs typeface="Lato" panose="020F0502020204030203" pitchFamily="34" charset="0"/>
                <a:sym typeface="Arial"/>
              </a:rPr>
              <a:t>(required)</a:t>
            </a:r>
          </a:p>
          <a:p>
            <a:pPr marL="0" lvl="0" indent="0">
              <a:spcBef>
                <a:spcPts val="0"/>
              </a:spcBef>
              <a:buClr>
                <a:srgbClr val="000000"/>
              </a:buClr>
              <a:buNone/>
              <a:defRPr/>
            </a:pPr>
            <a:r>
              <a:rPr lang="en-US" sz="2000" b="1" kern="0" dirty="0">
                <a:solidFill>
                  <a:srgbClr val="000000"/>
                </a:solidFill>
                <a:cs typeface="Lato" panose="020F0502020204030203" pitchFamily="34" charset="0"/>
                <a:sym typeface="Arial"/>
              </a:rPr>
              <a:t>	</a:t>
            </a:r>
            <a:r>
              <a:rPr lang="en-US" sz="2000" b="1" kern="0" dirty="0">
                <a:solidFill>
                  <a:srgbClr val="595959">
                    <a:lumMod val="60000"/>
                    <a:lumOff val="40000"/>
                  </a:srgbClr>
                </a:solidFill>
                <a:cs typeface="Lato" panose="020F0502020204030203" pitchFamily="34" charset="0"/>
                <a:sym typeface="Arial"/>
              </a:rPr>
              <a:t>unit of measure, (not used for this analyte/test)</a:t>
            </a:r>
          </a:p>
          <a:p>
            <a:pPr marL="0" lvl="0" indent="0" defTabSz="914126">
              <a:spcBef>
                <a:spcPts val="0"/>
              </a:spcBef>
              <a:buClr>
                <a:srgbClr val="000000"/>
              </a:buClr>
              <a:buNone/>
              <a:defRPr/>
            </a:pPr>
            <a:r>
              <a:rPr lang="en-US" sz="2000" b="1" kern="0" dirty="0">
                <a:solidFill>
                  <a:srgbClr val="595959">
                    <a:lumMod val="60000"/>
                    <a:lumOff val="40000"/>
                  </a:srgbClr>
                </a:solidFill>
                <a:cs typeface="Lato" panose="020F0502020204030203" pitchFamily="34" charset="0"/>
                <a:sym typeface="Arial"/>
              </a:rPr>
              <a:t>	threshold/cutoff,  (not used for this analyte/test)</a:t>
            </a:r>
          </a:p>
          <a:p>
            <a:pPr marL="0" lvl="0" indent="0">
              <a:spcBef>
                <a:spcPts val="0"/>
              </a:spcBef>
              <a:buClr>
                <a:srgbClr val="000000"/>
              </a:buClr>
              <a:buNone/>
              <a:defRPr/>
            </a:pPr>
            <a:r>
              <a:rPr lang="en-US" sz="2000" b="1" kern="0" dirty="0">
                <a:solidFill>
                  <a:srgbClr val="000000"/>
                </a:solidFill>
                <a:cs typeface="Lato" panose="020F0502020204030203" pitchFamily="34" charset="0"/>
                <a:sym typeface="Arial"/>
              </a:rPr>
              <a:t>	interpretation, </a:t>
            </a:r>
            <a:r>
              <a:rPr lang="en-US" sz="2000" b="1" kern="0" dirty="0">
                <a:solidFill>
                  <a:srgbClr val="FF0000"/>
                </a:solidFill>
                <a:cs typeface="Lato" panose="020F0502020204030203" pitchFamily="34" charset="0"/>
                <a:sym typeface="Arial"/>
              </a:rPr>
              <a:t>[coded: Normal, Abnormal]</a:t>
            </a:r>
            <a:r>
              <a:rPr lang="en-US" sz="2000" b="1" kern="0" dirty="0">
                <a:solidFill>
                  <a:srgbClr val="000000"/>
                </a:solidFill>
                <a:cs typeface="Lato" panose="020F0502020204030203" pitchFamily="34" charset="0"/>
                <a:sym typeface="Arial"/>
              </a:rPr>
              <a:t> </a:t>
            </a:r>
            <a:r>
              <a:rPr lang="en-US" sz="2000" b="1" kern="0" dirty="0">
                <a:solidFill>
                  <a:srgbClr val="000000"/>
                </a:solidFill>
                <a:highlight>
                  <a:srgbClr val="FFFF00"/>
                </a:highlight>
                <a:cs typeface="Lato" panose="020F0502020204030203" pitchFamily="34" charset="0"/>
                <a:sym typeface="Arial"/>
              </a:rPr>
              <a:t>(optional)</a:t>
            </a:r>
          </a:p>
          <a:p>
            <a:pPr marL="0" lvl="0" indent="0">
              <a:spcBef>
                <a:spcPts val="0"/>
              </a:spcBef>
              <a:buClr>
                <a:srgbClr val="000000"/>
              </a:buClr>
              <a:buNone/>
              <a:defRPr/>
            </a:pPr>
            <a:r>
              <a:rPr lang="en-US" sz="2000" b="1" kern="0" dirty="0">
                <a:solidFill>
                  <a:srgbClr val="000000"/>
                </a:solidFill>
                <a:cs typeface="Lato" panose="020F0502020204030203" pitchFamily="34" charset="0"/>
                <a:sym typeface="Arial"/>
              </a:rPr>
              <a:t>	</a:t>
            </a:r>
            <a:r>
              <a:rPr lang="en-US" sz="2000" b="1" kern="0" dirty="0">
                <a:solidFill>
                  <a:srgbClr val="595959">
                    <a:lumMod val="60000"/>
                    <a:lumOff val="40000"/>
                  </a:srgbClr>
                </a:solidFill>
                <a:cs typeface="Lato" panose="020F0502020204030203" pitchFamily="34" charset="0"/>
                <a:sym typeface="Arial"/>
              </a:rPr>
              <a:t>reference range, (not used for this analyte/test)</a:t>
            </a:r>
          </a:p>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	method (from value set of Neisseria gonorrhoeae DNA test methods) </a:t>
            </a:r>
            <a:r>
              <a:rPr lang="en-US" sz="2000" b="1" kern="0" dirty="0">
                <a:solidFill>
                  <a:srgbClr val="000000"/>
                </a:solidFill>
                <a:highlight>
                  <a:srgbClr val="FFFF00"/>
                </a:highlight>
                <a:cs typeface="Lato" panose="020F0502020204030203" pitchFamily="34" charset="0"/>
                <a:sym typeface="Arial"/>
              </a:rPr>
              <a:t>(optional)</a:t>
            </a:r>
          </a:p>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	</a:t>
            </a:r>
            <a:r>
              <a:rPr lang="en-US" sz="2000" b="1" kern="0" dirty="0">
                <a:solidFill>
                  <a:srgbClr val="595959">
                    <a:lumMod val="60000"/>
                    <a:lumOff val="40000"/>
                  </a:srgbClr>
                </a:solidFill>
                <a:cs typeface="Lato" panose="020F0502020204030203" pitchFamily="34" charset="0"/>
                <a:sym typeface="Arial"/>
              </a:rPr>
              <a:t>screen/confirm, (not used for this analyte/test)</a:t>
            </a:r>
          </a:p>
          <a:p>
            <a:pPr marL="0" lvl="0" indent="0" defTabSz="914126">
              <a:spcBef>
                <a:spcPts val="0"/>
              </a:spcBef>
              <a:buClr>
                <a:srgbClr val="000000"/>
              </a:buClr>
              <a:buNone/>
              <a:defRPr/>
            </a:pPr>
            <a:r>
              <a:rPr lang="en-US" sz="2000" b="1" kern="0" dirty="0">
                <a:solidFill>
                  <a:srgbClr val="595959">
                    <a:lumMod val="60000"/>
                    <a:lumOff val="40000"/>
                  </a:srgbClr>
                </a:solidFill>
                <a:cs typeface="Lato" panose="020F0502020204030203" pitchFamily="34" charset="0"/>
                <a:sym typeface="Arial"/>
              </a:rPr>
              <a:t>	</a:t>
            </a:r>
            <a:r>
              <a:rPr lang="en-US" sz="2000" b="1" kern="0" dirty="0">
                <a:solidFill>
                  <a:srgbClr val="2E2E36"/>
                </a:solidFill>
                <a:cs typeface="Lato" panose="020F0502020204030203" pitchFamily="34" charset="0"/>
                <a:sym typeface="Arial"/>
              </a:rPr>
              <a:t>device (UDI), (optional)</a:t>
            </a:r>
          </a:p>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	reagent, </a:t>
            </a:r>
            <a:r>
              <a:rPr lang="en-US" sz="2000" b="1" kern="0" dirty="0">
                <a:solidFill>
                  <a:srgbClr val="000000"/>
                </a:solidFill>
                <a:highlight>
                  <a:srgbClr val="FFFF00"/>
                </a:highlight>
                <a:cs typeface="Lato" panose="020F0502020204030203" pitchFamily="34" charset="0"/>
                <a:sym typeface="Arial"/>
              </a:rPr>
              <a:t>(required)</a:t>
            </a:r>
          </a:p>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	specimen </a:t>
            </a:r>
            <a:r>
              <a:rPr lang="en-US" sz="2000" b="1" kern="0" dirty="0">
                <a:solidFill>
                  <a:srgbClr val="FF0000"/>
                </a:solidFill>
                <a:cs typeface="Lato" panose="020F0502020204030203" pitchFamily="34" charset="0"/>
                <a:sym typeface="Arial"/>
              </a:rPr>
              <a:t>(from value set of Neisseria gonorrhoeae DNA specific specimens)</a:t>
            </a:r>
            <a:r>
              <a:rPr lang="en-US" sz="2000" b="1" kern="0" dirty="0">
                <a:solidFill>
                  <a:srgbClr val="000000"/>
                </a:solidFill>
                <a:cs typeface="Lato" panose="020F0502020204030203" pitchFamily="34" charset="0"/>
                <a:sym typeface="Arial"/>
              </a:rPr>
              <a:t> </a:t>
            </a:r>
            <a:r>
              <a:rPr lang="en-US" sz="2000" b="1" kern="0" dirty="0">
                <a:solidFill>
                  <a:srgbClr val="000000"/>
                </a:solidFill>
                <a:highlight>
                  <a:srgbClr val="FFFF00"/>
                </a:highlight>
                <a:cs typeface="Lato" panose="020F0502020204030203" pitchFamily="34" charset="0"/>
                <a:sym typeface="Arial"/>
              </a:rPr>
              <a:t>(required)</a:t>
            </a:r>
          </a:p>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	provenance info</a:t>
            </a:r>
          </a:p>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		collection date/time</a:t>
            </a:r>
          </a:p>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		specimen in lab date/time</a:t>
            </a:r>
          </a:p>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		performer</a:t>
            </a:r>
          </a:p>
          <a:p>
            <a:pPr marL="0" lvl="0" indent="0" defTabSz="914126">
              <a:spcBef>
                <a:spcPts val="0"/>
              </a:spcBef>
              <a:buClr>
                <a:srgbClr val="000000"/>
              </a:buClr>
              <a:buNone/>
              <a:defRPr/>
            </a:pPr>
            <a:r>
              <a:rPr lang="en-US" sz="2000" b="1" kern="0" dirty="0">
                <a:solidFill>
                  <a:srgbClr val="000000"/>
                </a:solidFill>
                <a:cs typeface="Lato" panose="020F0502020204030203" pitchFamily="34" charset="0"/>
                <a:sym typeface="Arial"/>
              </a:rPr>
              <a:t>		testing laboratory</a:t>
            </a:r>
            <a:endParaRPr lang="en-US" sz="2000" dirty="0"/>
          </a:p>
        </p:txBody>
      </p:sp>
      <p:sp>
        <p:nvSpPr>
          <p:cNvPr id="4" name="Slide Number Placeholder 6">
            <a:extLst>
              <a:ext uri="{FF2B5EF4-FFF2-40B4-BE49-F238E27FC236}">
                <a16:creationId xmlns:a16="http://schemas.microsoft.com/office/drawing/2014/main" id="{614A4D30-A320-B316-67B5-BA67E7D7400D}"/>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11106144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C36E85E-95BE-5256-B0F2-9E5DBD2DD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C5BA2-476B-DFF6-BA46-8FABFB826110}"/>
              </a:ext>
            </a:extLst>
          </p:cNvPr>
          <p:cNvSpPr>
            <a:spLocks noGrp="1"/>
          </p:cNvSpPr>
          <p:nvPr>
            <p:ph type="title"/>
          </p:nvPr>
        </p:nvSpPr>
        <p:spPr/>
        <p:txBody>
          <a:bodyPr>
            <a:normAutofit/>
          </a:bodyPr>
          <a:lstStyle/>
          <a:p>
            <a:r>
              <a:rPr lang="en-US" dirty="0"/>
              <a:t>Benefits of a more post coordinated approach</a:t>
            </a:r>
          </a:p>
        </p:txBody>
      </p:sp>
      <p:sp>
        <p:nvSpPr>
          <p:cNvPr id="3" name="Text Placeholder 2">
            <a:extLst>
              <a:ext uri="{FF2B5EF4-FFF2-40B4-BE49-F238E27FC236}">
                <a16:creationId xmlns:a16="http://schemas.microsoft.com/office/drawing/2014/main" id="{6FF63E9B-B4FB-9413-4893-55B060482205}"/>
              </a:ext>
            </a:extLst>
          </p:cNvPr>
          <p:cNvSpPr>
            <a:spLocks noGrp="1"/>
          </p:cNvSpPr>
          <p:nvPr>
            <p:ph idx="1"/>
          </p:nvPr>
        </p:nvSpPr>
        <p:spPr>
          <a:noFill/>
        </p:spPr>
        <p:txBody>
          <a:bodyPr>
            <a:normAutofit/>
          </a:bodyPr>
          <a:lstStyle/>
          <a:p>
            <a:pPr>
              <a:lnSpc>
                <a:spcPct val="100000"/>
              </a:lnSpc>
              <a:buSzPct val="100000"/>
            </a:pPr>
            <a:r>
              <a:rPr lang="en-US" sz="2399" dirty="0"/>
              <a:t>Data is easier to query for all bacterial cultures when using the preferred model</a:t>
            </a:r>
          </a:p>
          <a:p>
            <a:pPr lvl="1">
              <a:lnSpc>
                <a:spcPct val="100000"/>
              </a:lnSpc>
              <a:buFont typeface="Wingdings" panose="05000000000000000000" pitchFamily="2" charset="2"/>
              <a:buChar char="§"/>
            </a:pPr>
            <a:r>
              <a:rPr lang="en-US" sz="1899" dirty="0"/>
              <a:t>Subsumption logic – querying for one LOINC code (the new code) retrieves all N. gonorrhoeae DNA tests, the specializations are subsumed in the LOINC Ontology</a:t>
            </a:r>
          </a:p>
          <a:p>
            <a:pPr lvl="1">
              <a:lnSpc>
                <a:spcPct val="100000"/>
              </a:lnSpc>
              <a:buFont typeface="Wingdings" panose="05000000000000000000" pitchFamily="2" charset="2"/>
              <a:buChar char="§"/>
            </a:pPr>
            <a:r>
              <a:rPr lang="en-US" sz="1899" dirty="0"/>
              <a:t>When you want a specific subtype, you specify LOINC code = (the new code) AND Specimen (66746-9): Genital (SCTID: 119344008)</a:t>
            </a:r>
          </a:p>
          <a:p>
            <a:pPr>
              <a:lnSpc>
                <a:spcPct val="100000"/>
              </a:lnSpc>
              <a:buSzPct val="100000"/>
            </a:pPr>
            <a:r>
              <a:rPr lang="en-US" sz="2399" dirty="0"/>
              <a:t>People using the data can decide what subtypes are correct for their use case</a:t>
            </a:r>
          </a:p>
          <a:p>
            <a:pPr>
              <a:lnSpc>
                <a:spcPct val="100000"/>
              </a:lnSpc>
              <a:buSzPct val="100000"/>
            </a:pPr>
            <a:r>
              <a:rPr lang="en-US" sz="2399" dirty="0"/>
              <a:t>It is easier to select the right primary LOINC code</a:t>
            </a:r>
          </a:p>
          <a:p>
            <a:pPr lvl="1">
              <a:lnSpc>
                <a:spcPct val="100000"/>
              </a:lnSpc>
              <a:buSzPct val="100000"/>
            </a:pPr>
            <a:r>
              <a:rPr lang="en-US" sz="1899" dirty="0"/>
              <a:t>Fewer highly pre-coordinated LOINC codes to choose from</a:t>
            </a:r>
          </a:p>
          <a:p>
            <a:pPr>
              <a:lnSpc>
                <a:spcPct val="100000"/>
              </a:lnSpc>
              <a:buSzPct val="100000"/>
            </a:pPr>
            <a:r>
              <a:rPr lang="en-US" sz="2399" dirty="0"/>
              <a:t>It is easier to maintain queries and CDS algorithms in software applications</a:t>
            </a:r>
          </a:p>
          <a:p>
            <a:pPr lvl="1">
              <a:lnSpc>
                <a:spcPct val="100000"/>
              </a:lnSpc>
              <a:buSzPct val="100000"/>
            </a:pPr>
            <a:r>
              <a:rPr lang="en-US" sz="1899" dirty="0"/>
              <a:t>Adding values to a value set is easier than accommodating a new pre-coordinated code</a:t>
            </a:r>
          </a:p>
        </p:txBody>
      </p:sp>
      <p:sp>
        <p:nvSpPr>
          <p:cNvPr id="4" name="Slide Number Placeholder 6">
            <a:extLst>
              <a:ext uri="{FF2B5EF4-FFF2-40B4-BE49-F238E27FC236}">
                <a16:creationId xmlns:a16="http://schemas.microsoft.com/office/drawing/2014/main" id="{8BF8445B-A959-12CF-5B3B-808D5A4629C7}"/>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21361344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0DA9874-D25C-1C6D-20F7-CFF37A4CE2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0C3A3B3-30ED-1750-DEAE-2DCBEF1EA142}"/>
              </a:ext>
            </a:extLst>
          </p:cNvPr>
          <p:cNvSpPr>
            <a:spLocks noGrp="1"/>
          </p:cNvSpPr>
          <p:nvPr>
            <p:ph type="title"/>
          </p:nvPr>
        </p:nvSpPr>
        <p:spPr/>
        <p:txBody>
          <a:bodyPr/>
          <a:lstStyle/>
          <a:p>
            <a:r>
              <a:rPr lang="en-US" dirty="0"/>
              <a:t>Summary of Pre and Post Actions</a:t>
            </a:r>
          </a:p>
        </p:txBody>
      </p:sp>
      <p:sp>
        <p:nvSpPr>
          <p:cNvPr id="4" name="Text Placeholder 3">
            <a:extLst>
              <a:ext uri="{FF2B5EF4-FFF2-40B4-BE49-F238E27FC236}">
                <a16:creationId xmlns:a16="http://schemas.microsoft.com/office/drawing/2014/main" id="{7BD94042-2B5F-7CB1-9D58-F2811570AD1A}"/>
              </a:ext>
            </a:extLst>
          </p:cNvPr>
          <p:cNvSpPr>
            <a:spLocks noGrp="1"/>
          </p:cNvSpPr>
          <p:nvPr>
            <p:ph idx="1"/>
          </p:nvPr>
        </p:nvSpPr>
        <p:spPr/>
        <p:txBody>
          <a:bodyPr>
            <a:normAutofit fontScale="92500" lnSpcReduction="10000"/>
          </a:bodyPr>
          <a:lstStyle/>
          <a:p>
            <a:r>
              <a:rPr lang="en-US" dirty="0"/>
              <a:t>Continue to make all pre coordinated concepts when they are needed</a:t>
            </a:r>
          </a:p>
          <a:p>
            <a:r>
              <a:rPr lang="en-US" dirty="0"/>
              <a:t>For situations where post coordination is preferred and/or when “XXX” is being used:</a:t>
            </a:r>
          </a:p>
          <a:p>
            <a:pPr lvl="1"/>
            <a:r>
              <a:rPr lang="en-US" dirty="0">
                <a:solidFill>
                  <a:schemeClr val="tx1"/>
                </a:solidFill>
              </a:rPr>
              <a:t>Make the generic parent code with value set names in the LOINC axes fields</a:t>
            </a:r>
          </a:p>
          <a:p>
            <a:pPr lvl="1"/>
            <a:r>
              <a:rPr lang="en-US" dirty="0">
                <a:solidFill>
                  <a:schemeClr val="tx1"/>
                </a:solidFill>
              </a:rPr>
              <a:t>Make the LOINC code and value set for the attributes that can be sent as post coordinated elements in messages or as part of data representation</a:t>
            </a:r>
          </a:p>
          <a:p>
            <a:r>
              <a:rPr lang="en-US" dirty="0"/>
              <a:t>We will not delete any existing pre coordinated concepts</a:t>
            </a:r>
          </a:p>
          <a:p>
            <a:r>
              <a:rPr lang="en-US" dirty="0"/>
              <a:t>We will not automatically make precoordinated concepts that are permutations on the allowed post coordinated elements</a:t>
            </a:r>
          </a:p>
          <a:p>
            <a:r>
              <a:rPr lang="en-US" dirty="0"/>
              <a:t>We will make free-for-use mappings between the pre and post coordinated representations</a:t>
            </a:r>
          </a:p>
        </p:txBody>
      </p:sp>
      <p:sp>
        <p:nvSpPr>
          <p:cNvPr id="2" name="Slide Number Placeholder 6">
            <a:extLst>
              <a:ext uri="{FF2B5EF4-FFF2-40B4-BE49-F238E27FC236}">
                <a16:creationId xmlns:a16="http://schemas.microsoft.com/office/drawing/2014/main" id="{010D72B5-37B5-4687-06EE-A17C25854E40}"/>
              </a:ext>
            </a:extLst>
          </p:cNvPr>
          <p:cNvSpPr txBox="1">
            <a:spLocks/>
          </p:cNvSpPr>
          <p:nvPr/>
        </p:nvSpPr>
        <p:spPr>
          <a:xfrm>
            <a:off x="9448800" y="6492875"/>
            <a:ext cx="2743200" cy="365125"/>
          </a:xfrm>
          <a:prstGeom prst="rect">
            <a:avLst/>
          </a:prstGeom>
        </p:spPr>
        <p:txBody>
          <a:bodyPr anchor="ctr"/>
          <a:lstStyle>
            <a:defPPr>
              <a:defRPr lang="en-US"/>
            </a:defPPr>
            <a:lvl1pPr marL="0" algn="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Lato" panose="020F0502020204030203" pitchFamily="34" charset="0"/>
              </a:rPr>
              <a:t>© Regenstrief Institute, Inc.</a:t>
            </a:r>
          </a:p>
        </p:txBody>
      </p:sp>
    </p:spTree>
    <p:extLst>
      <p:ext uri="{BB962C8B-B14F-4D97-AF65-F5344CB8AC3E}">
        <p14:creationId xmlns:p14="http://schemas.microsoft.com/office/powerpoint/2010/main" val="3448298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E4646C-4F49-0731-E5BC-756632C3BA14}"/>
              </a:ext>
            </a:extLst>
          </p:cNvPr>
          <p:cNvSpPr>
            <a:spLocks noGrp="1"/>
          </p:cNvSpPr>
          <p:nvPr>
            <p:ph type="title"/>
          </p:nvPr>
        </p:nvSpPr>
        <p:spPr/>
        <p:txBody>
          <a:bodyPr/>
          <a:lstStyle/>
          <a:p>
            <a:r>
              <a:rPr lang="en-US" dirty="0">
                <a:solidFill>
                  <a:schemeClr val="tx1"/>
                </a:solidFill>
                <a:latin typeface="Lato" panose="020F0502020204030203" pitchFamily="34" charset="0"/>
                <a:ea typeface="Lato" panose="020F0502020204030203" pitchFamily="34" charset="0"/>
                <a:cs typeface="Lato" panose="020F0502020204030203" pitchFamily="34" charset="0"/>
              </a:rPr>
              <a:t>MRCM and LOINC Axes</a:t>
            </a:r>
          </a:p>
        </p:txBody>
      </p:sp>
      <p:sp>
        <p:nvSpPr>
          <p:cNvPr id="2" name="Subtitle 1">
            <a:extLst>
              <a:ext uri="{FF2B5EF4-FFF2-40B4-BE49-F238E27FC236}">
                <a16:creationId xmlns:a16="http://schemas.microsoft.com/office/drawing/2014/main" id="{AC5C7BA8-D931-D4D6-0983-4CDBF9ED4FE8}"/>
              </a:ext>
            </a:extLst>
          </p:cNvPr>
          <p:cNvSpPr>
            <a:spLocks noGrp="1"/>
          </p:cNvSpPr>
          <p:nvPr>
            <p:ph type="body" idx="1"/>
          </p:nvPr>
        </p:nvSpPr>
        <p:spPr>
          <a:xfrm>
            <a:off x="298463" y="1285038"/>
            <a:ext cx="9927000" cy="5190600"/>
          </a:xfrm>
        </p:spPr>
        <p:txBody>
          <a:bodyPr>
            <a:normAutofit/>
          </a:bodyPr>
          <a:lstStyle/>
          <a:p>
            <a:pPr>
              <a:buNone/>
            </a:pPr>
            <a:r>
              <a:rPr lang="en-US" sz="1200" dirty="0">
                <a:solidFill>
                  <a:srgbClr val="000000"/>
                </a:solidFill>
                <a:latin typeface="Courier New" panose="02070309020205020404" pitchFamily="49" charset="0"/>
                <a:ea typeface="Times New Roman" panose="02020603050405020304" pitchFamily="18" charset="0"/>
              </a:rPr>
              <a:t>[[+id(&lt;&lt; 363787002 |</a:t>
            </a:r>
            <a:r>
              <a:rPr lang="en-US" sz="1200" dirty="0">
                <a:solidFill>
                  <a:srgbClr val="000000"/>
                </a:solidFill>
                <a:highlight>
                  <a:srgbClr val="FFFF00"/>
                </a:highlight>
                <a:latin typeface="Courier New" panose="02070309020205020404" pitchFamily="49" charset="0"/>
                <a:ea typeface="Times New Roman" panose="02020603050405020304" pitchFamily="18" charset="0"/>
              </a:rPr>
              <a:t>Observable entity</a:t>
            </a:r>
            <a:r>
              <a:rPr lang="en-US" sz="1200" dirty="0">
                <a:solidFill>
                  <a:srgbClr val="000000"/>
                </a:solidFill>
                <a:latin typeface="Courier New" panose="02070309020205020404" pitchFamily="49" charset="0"/>
                <a:ea typeface="Times New Roman" panose="02020603050405020304" pitchFamily="18" charset="0"/>
              </a:rPr>
              <a:t> (observable entity)|)]]:</a:t>
            </a: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a:t>
            </a: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[[0..1]] 246093002 |</a:t>
            </a:r>
            <a:r>
              <a:rPr lang="en-US" sz="1200" dirty="0">
                <a:solidFill>
                  <a:srgbClr val="000000"/>
                </a:solidFill>
                <a:highlight>
                  <a:srgbClr val="FFFF00"/>
                </a:highlight>
                <a:latin typeface="Courier New" panose="02070309020205020404" pitchFamily="49" charset="0"/>
              </a:rPr>
              <a:t>Component</a:t>
            </a:r>
            <a:r>
              <a:rPr lang="en-US" sz="1200" dirty="0">
                <a:solidFill>
                  <a:srgbClr val="000000"/>
                </a:solidFill>
                <a:latin typeface="Courier New" panose="02070309020205020404" pitchFamily="49" charset="0"/>
                <a:ea typeface="Times New Roman" panose="02020603050405020304" pitchFamily="18" charset="0"/>
              </a:rPr>
              <a:t>| = [[+id(&lt;&lt; 105590001 |Substance (substance)|</a:t>
            </a: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		OR &lt;&lt; 123037004 |Body structure (body structure)|</a:t>
            </a: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		OR &lt;&lt; 123038009 |Specimen (specimen)|</a:t>
            </a: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		OR &lt;&lt; 260787004 |Physical object (physical object)|</a:t>
            </a: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		OR &lt;&lt; 373873005 |Pharmaceutical / biologic product (product)|</a:t>
            </a: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		OR &lt;&lt; 410607006 |Organism (organism)|</a:t>
            </a: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		OR &lt;&lt; 419891008 |Record artifact (record artifact)|)]],</a:t>
            </a: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[[0..1]] 370130000 |</a:t>
            </a:r>
            <a:r>
              <a:rPr lang="en-US" sz="1200" dirty="0">
                <a:solidFill>
                  <a:srgbClr val="000000"/>
                </a:solidFill>
                <a:highlight>
                  <a:srgbClr val="FFFF00"/>
                </a:highlight>
                <a:latin typeface="Courier New" panose="02070309020205020404" pitchFamily="49" charset="0"/>
              </a:rPr>
              <a:t>Property</a:t>
            </a:r>
            <a:r>
              <a:rPr lang="en-US" sz="1200" dirty="0">
                <a:solidFill>
                  <a:srgbClr val="000000"/>
                </a:solidFill>
                <a:latin typeface="Courier New" panose="02070309020205020404" pitchFamily="49" charset="0"/>
                <a:ea typeface="Times New Roman" panose="02020603050405020304" pitchFamily="18" charset="0"/>
              </a:rPr>
              <a:t>| = [[+id(&lt;&lt; 118598001 |Property (qualifier value)|)]],</a:t>
            </a:r>
          </a:p>
          <a:p>
            <a:pPr>
              <a:buNone/>
            </a:pP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[[0..1]] 370134009 |</a:t>
            </a:r>
            <a:r>
              <a:rPr lang="en-US" sz="1200" dirty="0">
                <a:solidFill>
                  <a:srgbClr val="000000"/>
                </a:solidFill>
                <a:highlight>
                  <a:srgbClr val="FFFF00"/>
                </a:highlight>
                <a:latin typeface="Courier New" panose="02070309020205020404" pitchFamily="49" charset="0"/>
              </a:rPr>
              <a:t>Time aspect</a:t>
            </a:r>
            <a:r>
              <a:rPr lang="en-US" sz="1200" dirty="0">
                <a:solidFill>
                  <a:srgbClr val="000000"/>
                </a:solidFill>
                <a:latin typeface="Courier New" panose="02070309020205020404" pitchFamily="49" charset="0"/>
                <a:ea typeface="Times New Roman" panose="02020603050405020304" pitchFamily="18" charset="0"/>
              </a:rPr>
              <a:t>| = [[+id(&lt;&lt; 7389001 |Time frame (qualifier value)|)]],</a:t>
            </a:r>
          </a:p>
          <a:p>
            <a:pPr>
              <a:buNone/>
            </a:pP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{[0..1]] 704327008 |</a:t>
            </a:r>
            <a:r>
              <a:rPr lang="en-US" sz="1200" dirty="0">
                <a:solidFill>
                  <a:srgbClr val="000000"/>
                </a:solidFill>
                <a:highlight>
                  <a:srgbClr val="FFFF00"/>
                </a:highlight>
                <a:latin typeface="Courier New" panose="02070309020205020404" pitchFamily="49" charset="0"/>
              </a:rPr>
              <a:t>Direct site</a:t>
            </a:r>
            <a:r>
              <a:rPr lang="en-US" sz="1200" dirty="0">
                <a:solidFill>
                  <a:srgbClr val="000000"/>
                </a:solidFill>
                <a:latin typeface="Courier New" panose="02070309020205020404" pitchFamily="49" charset="0"/>
                <a:ea typeface="Times New Roman" panose="02020603050405020304" pitchFamily="18" charset="0"/>
              </a:rPr>
              <a:t>| = [[+id(&lt;&lt; 105590001 |Substance (substance)|</a:t>
            </a: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		OR &lt;&lt; 123037004 |Body structure (body structure)|</a:t>
            </a: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		OR &lt;&lt; 123038009 |Specimen (specimen)|</a:t>
            </a: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		OR &lt;&lt; 260787004 |Physical object (physical object)|</a:t>
            </a: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		OR &lt;&lt; 373873005 |Pharmaceutical / biologic product (product)|</a:t>
            </a: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		OR &lt;&lt; 410607006 |Organism (organism)|</a:t>
            </a: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		OR &lt;&lt; 419891008 |Record artifact (record artifact)|)]],</a:t>
            </a: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[[0..1]] 370132008 |</a:t>
            </a:r>
            <a:r>
              <a:rPr lang="en-US" sz="1200" dirty="0">
                <a:solidFill>
                  <a:srgbClr val="000000"/>
                </a:solidFill>
                <a:highlight>
                  <a:srgbClr val="FFFF00"/>
                </a:highlight>
                <a:latin typeface="Courier New" panose="02070309020205020404" pitchFamily="49" charset="0"/>
              </a:rPr>
              <a:t>Scale type</a:t>
            </a:r>
            <a:r>
              <a:rPr lang="en-US" sz="1200" dirty="0">
                <a:solidFill>
                  <a:srgbClr val="000000"/>
                </a:solidFill>
                <a:latin typeface="Courier New" panose="02070309020205020404" pitchFamily="49" charset="0"/>
                <a:ea typeface="Times New Roman" panose="02020603050405020304" pitchFamily="18" charset="0"/>
              </a:rPr>
              <a:t>| = [[+id(&lt;&lt; 117362005 |Nominal value (qualifier value)|</a:t>
            </a:r>
          </a:p>
          <a:p>
            <a:pPr>
              <a:buNone/>
            </a:pP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[[0..1]] 246501002 |</a:t>
            </a:r>
            <a:r>
              <a:rPr lang="en-US" sz="1200" dirty="0">
                <a:solidFill>
                  <a:srgbClr val="000000"/>
                </a:solidFill>
                <a:highlight>
                  <a:srgbClr val="FFFF00"/>
                </a:highlight>
                <a:latin typeface="Courier New" panose="02070309020205020404" pitchFamily="49" charset="0"/>
              </a:rPr>
              <a:t>Technique</a:t>
            </a:r>
            <a:r>
              <a:rPr lang="en-US" sz="1200" dirty="0">
                <a:solidFill>
                  <a:srgbClr val="000000"/>
                </a:solidFill>
                <a:latin typeface="Courier New" panose="02070309020205020404" pitchFamily="49" charset="0"/>
                <a:ea typeface="Times New Roman" panose="02020603050405020304" pitchFamily="18" charset="0"/>
              </a:rPr>
              <a:t>| = [[+id(&lt;&lt; 254291000 |Staging and scales (staging scale)|</a:t>
            </a: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		 OR &lt;&lt; 117363000 |Ordinal value (qualifier value)|</a:t>
            </a: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		 OR &lt;&lt; 117364006 |Narrative value (qualifier value)|</a:t>
            </a: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		 OR &lt;&lt; 117365007 |Ordinal</a:t>
            </a:r>
            <a:endParaRPr lang="en-US" sz="1200" dirty="0">
              <a:latin typeface="Times New Roman" panose="02020603050405020304" pitchFamily="18" charset="0"/>
              <a:ea typeface="Times New Roman" panose="02020603050405020304" pitchFamily="18" charset="0"/>
            </a:endParaRPr>
          </a:p>
          <a:p>
            <a:pPr>
              <a:buNone/>
            </a:pPr>
            <a:r>
              <a:rPr lang="en-US" sz="1200" dirty="0">
                <a:solidFill>
                  <a:srgbClr val="000000"/>
                </a:solidFill>
                <a:latin typeface="Courier New" panose="02070309020205020404" pitchFamily="49" charset="0"/>
                <a:ea typeface="Times New Roman" panose="02020603050405020304" pitchFamily="18" charset="0"/>
              </a:rPr>
              <a:t>		</a:t>
            </a:r>
            <a:endParaRPr lang="en-US" sz="1200" dirty="0"/>
          </a:p>
        </p:txBody>
      </p:sp>
      <p:sp>
        <p:nvSpPr>
          <p:cNvPr id="14" name="TextBox 13">
            <a:extLst>
              <a:ext uri="{FF2B5EF4-FFF2-40B4-BE49-F238E27FC236}">
                <a16:creationId xmlns:a16="http://schemas.microsoft.com/office/drawing/2014/main" id="{2EDE8691-0E45-944C-7493-88714D4FEB7F}"/>
              </a:ext>
            </a:extLst>
          </p:cNvPr>
          <p:cNvSpPr txBox="1"/>
          <p:nvPr/>
        </p:nvSpPr>
        <p:spPr>
          <a:xfrm>
            <a:off x="8163391" y="1285038"/>
            <a:ext cx="2351926" cy="369332"/>
          </a:xfrm>
          <a:prstGeom prst="rect">
            <a:avLst/>
          </a:prstGeom>
          <a:noFill/>
        </p:spPr>
        <p:txBody>
          <a:bodyPr wrap="none" rtlCol="0">
            <a:spAutoFit/>
          </a:bodyPr>
          <a:lstStyle/>
          <a:p>
            <a:pPr defTabSz="1218529" fontAlgn="base">
              <a:spcBef>
                <a:spcPct val="0"/>
              </a:spcBef>
              <a:spcAft>
                <a:spcPct val="0"/>
              </a:spcAft>
            </a:pPr>
            <a:r>
              <a:rPr lang="en-US" b="1" u="sng" dirty="0">
                <a:solidFill>
                  <a:prstClr val="black"/>
                </a:solidFill>
                <a:latin typeface="Arial" pitchFamily="34" charset="0"/>
                <a:ea typeface="MS PGothic" pitchFamily="34" charset="-128"/>
              </a:rPr>
              <a:t>LOINC Observables</a:t>
            </a:r>
          </a:p>
        </p:txBody>
      </p:sp>
      <p:sp>
        <p:nvSpPr>
          <p:cNvPr id="16" name="TextBox 15">
            <a:extLst>
              <a:ext uri="{FF2B5EF4-FFF2-40B4-BE49-F238E27FC236}">
                <a16:creationId xmlns:a16="http://schemas.microsoft.com/office/drawing/2014/main" id="{2AAB4D58-58CE-FD46-DD0A-E1D8747B46EB}"/>
              </a:ext>
            </a:extLst>
          </p:cNvPr>
          <p:cNvSpPr txBox="1"/>
          <p:nvPr/>
        </p:nvSpPr>
        <p:spPr>
          <a:xfrm>
            <a:off x="8179534" y="1748458"/>
            <a:ext cx="1377300" cy="369332"/>
          </a:xfrm>
          <a:prstGeom prst="rect">
            <a:avLst/>
          </a:prstGeom>
          <a:noFill/>
        </p:spPr>
        <p:txBody>
          <a:bodyPr wrap="none" rtlCol="0">
            <a:spAutoFit/>
          </a:bodyPr>
          <a:lstStyle/>
          <a:p>
            <a:pPr defTabSz="1218529" fontAlgn="base">
              <a:spcBef>
                <a:spcPct val="0"/>
              </a:spcBef>
              <a:spcAft>
                <a:spcPct val="0"/>
              </a:spcAft>
            </a:pPr>
            <a:r>
              <a:rPr lang="en-US" dirty="0">
                <a:solidFill>
                  <a:prstClr val="black"/>
                </a:solidFill>
                <a:latin typeface="Arial" pitchFamily="34" charset="0"/>
                <a:ea typeface="MS PGothic" pitchFamily="34" charset="-128"/>
              </a:rPr>
              <a:t>Component</a:t>
            </a:r>
          </a:p>
        </p:txBody>
      </p:sp>
      <p:sp>
        <p:nvSpPr>
          <p:cNvPr id="17" name="TextBox 16">
            <a:extLst>
              <a:ext uri="{FF2B5EF4-FFF2-40B4-BE49-F238E27FC236}">
                <a16:creationId xmlns:a16="http://schemas.microsoft.com/office/drawing/2014/main" id="{3E315307-EE6D-9031-F62F-707861BE288B}"/>
              </a:ext>
            </a:extLst>
          </p:cNvPr>
          <p:cNvSpPr txBox="1"/>
          <p:nvPr/>
        </p:nvSpPr>
        <p:spPr>
          <a:xfrm>
            <a:off x="8351602" y="3694100"/>
            <a:ext cx="954107" cy="369332"/>
          </a:xfrm>
          <a:prstGeom prst="rect">
            <a:avLst/>
          </a:prstGeom>
          <a:noFill/>
        </p:spPr>
        <p:txBody>
          <a:bodyPr wrap="none" rtlCol="0">
            <a:spAutoFit/>
          </a:bodyPr>
          <a:lstStyle/>
          <a:p>
            <a:pPr defTabSz="1218529" fontAlgn="base">
              <a:spcBef>
                <a:spcPct val="0"/>
              </a:spcBef>
              <a:spcAft>
                <a:spcPct val="0"/>
              </a:spcAft>
            </a:pPr>
            <a:r>
              <a:rPr lang="en-US" dirty="0">
                <a:solidFill>
                  <a:prstClr val="black"/>
                </a:solidFill>
                <a:latin typeface="Arial" pitchFamily="34" charset="0"/>
                <a:ea typeface="MS PGothic" pitchFamily="34" charset="-128"/>
              </a:rPr>
              <a:t>System</a:t>
            </a:r>
          </a:p>
        </p:txBody>
      </p:sp>
      <p:sp>
        <p:nvSpPr>
          <p:cNvPr id="18" name="TextBox 17">
            <a:extLst>
              <a:ext uri="{FF2B5EF4-FFF2-40B4-BE49-F238E27FC236}">
                <a16:creationId xmlns:a16="http://schemas.microsoft.com/office/drawing/2014/main" id="{5E5831F4-FC6E-AD09-DF01-7E5376913504}"/>
              </a:ext>
            </a:extLst>
          </p:cNvPr>
          <p:cNvSpPr txBox="1"/>
          <p:nvPr/>
        </p:nvSpPr>
        <p:spPr>
          <a:xfrm>
            <a:off x="8612904" y="3307465"/>
            <a:ext cx="868571" cy="369332"/>
          </a:xfrm>
          <a:prstGeom prst="rect">
            <a:avLst/>
          </a:prstGeom>
          <a:noFill/>
        </p:spPr>
        <p:txBody>
          <a:bodyPr wrap="none" rtlCol="0">
            <a:spAutoFit/>
          </a:bodyPr>
          <a:lstStyle/>
          <a:p>
            <a:pPr defTabSz="1218529" fontAlgn="base">
              <a:spcBef>
                <a:spcPct val="0"/>
              </a:spcBef>
              <a:spcAft>
                <a:spcPct val="0"/>
              </a:spcAft>
            </a:pPr>
            <a:r>
              <a:rPr lang="en-US" dirty="0">
                <a:solidFill>
                  <a:prstClr val="black"/>
                </a:solidFill>
                <a:latin typeface="Arial" pitchFamily="34" charset="0"/>
                <a:ea typeface="MS PGothic" pitchFamily="34" charset="-128"/>
              </a:rPr>
              <a:t>Timing</a:t>
            </a:r>
          </a:p>
        </p:txBody>
      </p:sp>
      <p:sp>
        <p:nvSpPr>
          <p:cNvPr id="19" name="TextBox 18">
            <a:extLst>
              <a:ext uri="{FF2B5EF4-FFF2-40B4-BE49-F238E27FC236}">
                <a16:creationId xmlns:a16="http://schemas.microsoft.com/office/drawing/2014/main" id="{73F0BC72-B91A-28FB-1EC5-D0A2D2CB469C}"/>
              </a:ext>
            </a:extLst>
          </p:cNvPr>
          <p:cNvSpPr txBox="1"/>
          <p:nvPr/>
        </p:nvSpPr>
        <p:spPr>
          <a:xfrm>
            <a:off x="8520646" y="2920242"/>
            <a:ext cx="1056700" cy="369332"/>
          </a:xfrm>
          <a:prstGeom prst="rect">
            <a:avLst/>
          </a:prstGeom>
          <a:noFill/>
        </p:spPr>
        <p:txBody>
          <a:bodyPr wrap="none" rtlCol="0">
            <a:spAutoFit/>
          </a:bodyPr>
          <a:lstStyle/>
          <a:p>
            <a:pPr defTabSz="1218529" fontAlgn="base">
              <a:spcBef>
                <a:spcPct val="0"/>
              </a:spcBef>
              <a:spcAft>
                <a:spcPct val="0"/>
              </a:spcAft>
            </a:pPr>
            <a:r>
              <a:rPr lang="en-US" dirty="0">
                <a:solidFill>
                  <a:prstClr val="black"/>
                </a:solidFill>
                <a:latin typeface="Arial" pitchFamily="34" charset="0"/>
                <a:ea typeface="MS PGothic" pitchFamily="34" charset="-128"/>
              </a:rPr>
              <a:t>Property</a:t>
            </a:r>
          </a:p>
        </p:txBody>
      </p:sp>
      <p:sp>
        <p:nvSpPr>
          <p:cNvPr id="21" name="TextBox 20">
            <a:extLst>
              <a:ext uri="{FF2B5EF4-FFF2-40B4-BE49-F238E27FC236}">
                <a16:creationId xmlns:a16="http://schemas.microsoft.com/office/drawing/2014/main" id="{AC9E0855-A2D8-9506-FFE9-76C2C9C73BD1}"/>
              </a:ext>
            </a:extLst>
          </p:cNvPr>
          <p:cNvSpPr txBox="1"/>
          <p:nvPr/>
        </p:nvSpPr>
        <p:spPr>
          <a:xfrm>
            <a:off x="8750345" y="5347377"/>
            <a:ext cx="954107" cy="369332"/>
          </a:xfrm>
          <a:prstGeom prst="rect">
            <a:avLst/>
          </a:prstGeom>
          <a:noFill/>
        </p:spPr>
        <p:txBody>
          <a:bodyPr wrap="none" rtlCol="0">
            <a:spAutoFit/>
          </a:bodyPr>
          <a:lstStyle/>
          <a:p>
            <a:pPr defTabSz="1218529" fontAlgn="base">
              <a:spcBef>
                <a:spcPct val="0"/>
              </a:spcBef>
              <a:spcAft>
                <a:spcPct val="0"/>
              </a:spcAft>
            </a:pPr>
            <a:r>
              <a:rPr lang="en-US" dirty="0">
                <a:solidFill>
                  <a:prstClr val="black"/>
                </a:solidFill>
                <a:latin typeface="Arial" pitchFamily="34" charset="0"/>
                <a:ea typeface="MS PGothic" pitchFamily="34" charset="-128"/>
              </a:rPr>
              <a:t>Method</a:t>
            </a:r>
          </a:p>
        </p:txBody>
      </p:sp>
      <p:sp>
        <p:nvSpPr>
          <p:cNvPr id="22" name="TextBox 21">
            <a:extLst>
              <a:ext uri="{FF2B5EF4-FFF2-40B4-BE49-F238E27FC236}">
                <a16:creationId xmlns:a16="http://schemas.microsoft.com/office/drawing/2014/main" id="{227DB60C-69B5-E350-450C-4FD88A543A11}"/>
              </a:ext>
            </a:extLst>
          </p:cNvPr>
          <p:cNvSpPr txBox="1"/>
          <p:nvPr/>
        </p:nvSpPr>
        <p:spPr>
          <a:xfrm>
            <a:off x="8683311" y="4925926"/>
            <a:ext cx="761747" cy="369332"/>
          </a:xfrm>
          <a:prstGeom prst="rect">
            <a:avLst/>
          </a:prstGeom>
          <a:noFill/>
        </p:spPr>
        <p:txBody>
          <a:bodyPr wrap="none" rtlCol="0">
            <a:spAutoFit/>
          </a:bodyPr>
          <a:lstStyle/>
          <a:p>
            <a:pPr defTabSz="1218529" fontAlgn="base">
              <a:spcBef>
                <a:spcPct val="0"/>
              </a:spcBef>
              <a:spcAft>
                <a:spcPct val="0"/>
              </a:spcAft>
            </a:pPr>
            <a:r>
              <a:rPr lang="en-US" dirty="0">
                <a:solidFill>
                  <a:prstClr val="black"/>
                </a:solidFill>
                <a:latin typeface="Arial" pitchFamily="34" charset="0"/>
                <a:ea typeface="MS PGothic" pitchFamily="34" charset="-128"/>
              </a:rPr>
              <a:t>Scale</a:t>
            </a:r>
          </a:p>
        </p:txBody>
      </p:sp>
    </p:spTree>
    <p:extLst>
      <p:ext uri="{BB962C8B-B14F-4D97-AF65-F5344CB8AC3E}">
        <p14:creationId xmlns:p14="http://schemas.microsoft.com/office/powerpoint/2010/main" val="232765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0A441-40B8-B934-673C-CD58F769FA64}"/>
              </a:ext>
            </a:extLst>
          </p:cNvPr>
          <p:cNvSpPr>
            <a:spLocks noGrp="1"/>
          </p:cNvSpPr>
          <p:nvPr>
            <p:ph type="title"/>
          </p:nvPr>
        </p:nvSpPr>
        <p:spPr>
          <a:xfrm>
            <a:off x="340505" y="384849"/>
            <a:ext cx="8877000" cy="676696"/>
          </a:xfrm>
        </p:spPr>
        <p:txBody>
          <a:bodyPr>
            <a:noAutofit/>
          </a:bodyPr>
          <a:lstStyle/>
          <a:p>
            <a:r>
              <a:rPr lang="en-US" sz="2800" dirty="0"/>
              <a:t>Example information model for quantitative lab</a:t>
            </a:r>
          </a:p>
        </p:txBody>
      </p:sp>
      <p:sp>
        <p:nvSpPr>
          <p:cNvPr id="4" name="TextBox 3">
            <a:extLst>
              <a:ext uri="{FF2B5EF4-FFF2-40B4-BE49-F238E27FC236}">
                <a16:creationId xmlns:a16="http://schemas.microsoft.com/office/drawing/2014/main" id="{7899CBCF-1CD1-EA1C-5787-F59CC5EF64A5}"/>
              </a:ext>
            </a:extLst>
          </p:cNvPr>
          <p:cNvSpPr txBox="1"/>
          <p:nvPr/>
        </p:nvSpPr>
        <p:spPr>
          <a:xfrm>
            <a:off x="907553" y="1135373"/>
            <a:ext cx="4957280" cy="5261608"/>
          </a:xfrm>
          <a:prstGeom prst="rect">
            <a:avLst/>
          </a:prstGeom>
          <a:noFill/>
        </p:spPr>
        <p:txBody>
          <a:bodyPr wrap="square" rtlCol="0">
            <a:spAutoFit/>
          </a:bodyPr>
          <a:lstStyle/>
          <a:p>
            <a:pPr defTabSz="914126">
              <a:defRPr/>
            </a:pPr>
            <a:r>
              <a:rPr lang="en-US" sz="2399" dirty="0">
                <a:latin typeface="Lato" panose="020F0502020204030203" pitchFamily="34" charset="0"/>
                <a:ea typeface="Lato" panose="020F0502020204030203" pitchFamily="34" charset="0"/>
                <a:cs typeface="Lato" panose="020F0502020204030203" pitchFamily="34" charset="0"/>
              </a:rPr>
              <a:t>Quantitative Lab Result</a:t>
            </a:r>
          </a:p>
          <a:p>
            <a:pPr defTabSz="914126">
              <a:defRPr/>
            </a:pPr>
            <a:r>
              <a:rPr lang="en-US" sz="2399" dirty="0">
                <a:latin typeface="Lato" panose="020F0502020204030203" pitchFamily="34" charset="0"/>
                <a:ea typeface="Lato" panose="020F0502020204030203" pitchFamily="34" charset="0"/>
                <a:cs typeface="Lato" panose="020F0502020204030203" pitchFamily="34" charset="0"/>
              </a:rPr>
              <a:t>	patient identity</a:t>
            </a:r>
          </a:p>
          <a:p>
            <a:pPr defTabSz="914126">
              <a:defRPr/>
            </a:pPr>
            <a:r>
              <a:rPr lang="en-US" sz="2399" dirty="0">
                <a:latin typeface="Lato" panose="020F0502020204030203" pitchFamily="34" charset="0"/>
                <a:ea typeface="Lato" panose="020F0502020204030203" pitchFamily="34" charset="0"/>
                <a:cs typeface="Lato" panose="020F0502020204030203" pitchFamily="34" charset="0"/>
              </a:rPr>
              <a:t>            code {from LOINC},</a:t>
            </a:r>
          </a:p>
          <a:p>
            <a:pPr defTabSz="914126">
              <a:defRPr/>
            </a:pPr>
            <a:r>
              <a:rPr lang="en-US" sz="2399" dirty="0">
                <a:latin typeface="Lato" panose="020F0502020204030203" pitchFamily="34" charset="0"/>
                <a:ea typeface="Lato" panose="020F0502020204030203" pitchFamily="34" charset="0"/>
                <a:cs typeface="Lato" panose="020F0502020204030203" pitchFamily="34" charset="0"/>
              </a:rPr>
              <a:t>	value,</a:t>
            </a:r>
          </a:p>
          <a:p>
            <a:pPr defTabSz="914126">
              <a:defRPr/>
            </a:pPr>
            <a:r>
              <a:rPr lang="en-US" sz="2399" dirty="0">
                <a:latin typeface="Lato" panose="020F0502020204030203" pitchFamily="34" charset="0"/>
                <a:ea typeface="Lato" panose="020F0502020204030203" pitchFamily="34" charset="0"/>
                <a:cs typeface="Lato" panose="020F0502020204030203" pitchFamily="34" charset="0"/>
              </a:rPr>
              <a:t>	     unit of measure,</a:t>
            </a:r>
          </a:p>
          <a:p>
            <a:pPr defTabSz="914126">
              <a:defRPr/>
            </a:pPr>
            <a:r>
              <a:rPr lang="en-US" sz="2399" dirty="0">
                <a:latin typeface="Lato" panose="020F0502020204030203" pitchFamily="34" charset="0"/>
                <a:ea typeface="Lato" panose="020F0502020204030203" pitchFamily="34" charset="0"/>
                <a:cs typeface="Lato" panose="020F0502020204030203" pitchFamily="34" charset="0"/>
              </a:rPr>
              <a:t>	threshold/cutoff,</a:t>
            </a:r>
          </a:p>
          <a:p>
            <a:pPr defTabSz="914126">
              <a:defRPr/>
            </a:pPr>
            <a:r>
              <a:rPr lang="en-US" sz="2399" dirty="0">
                <a:latin typeface="Lato" panose="020F0502020204030203" pitchFamily="34" charset="0"/>
                <a:ea typeface="Lato" panose="020F0502020204030203" pitchFamily="34" charset="0"/>
                <a:cs typeface="Lato" panose="020F0502020204030203" pitchFamily="34" charset="0"/>
              </a:rPr>
              <a:t>	interpretation,</a:t>
            </a:r>
          </a:p>
          <a:p>
            <a:pPr defTabSz="914126">
              <a:defRPr/>
            </a:pPr>
            <a:r>
              <a:rPr lang="en-US" sz="2399" dirty="0">
                <a:latin typeface="Lato" panose="020F0502020204030203" pitchFamily="34" charset="0"/>
                <a:ea typeface="Lato" panose="020F0502020204030203" pitchFamily="34" charset="0"/>
                <a:cs typeface="Lato" panose="020F0502020204030203" pitchFamily="34" charset="0"/>
              </a:rPr>
              <a:t>	reference range,</a:t>
            </a:r>
          </a:p>
          <a:p>
            <a:pPr defTabSz="914126">
              <a:defRPr/>
            </a:pPr>
            <a:r>
              <a:rPr lang="en-US" sz="2399" dirty="0">
                <a:latin typeface="Lato" panose="020F0502020204030203" pitchFamily="34" charset="0"/>
                <a:ea typeface="Lato" panose="020F0502020204030203" pitchFamily="34" charset="0"/>
                <a:cs typeface="Lato" panose="020F0502020204030203" pitchFamily="34" charset="0"/>
              </a:rPr>
              <a:t>	method,</a:t>
            </a:r>
          </a:p>
          <a:p>
            <a:pPr defTabSz="914126">
              <a:defRPr/>
            </a:pPr>
            <a:r>
              <a:rPr lang="en-US" sz="2399" dirty="0">
                <a:latin typeface="Lato" panose="020F0502020204030203" pitchFamily="34" charset="0"/>
                <a:ea typeface="Lato" panose="020F0502020204030203" pitchFamily="34" charset="0"/>
                <a:cs typeface="Lato" panose="020F0502020204030203" pitchFamily="34" charset="0"/>
              </a:rPr>
              <a:t>	screen/confirm</a:t>
            </a:r>
          </a:p>
          <a:p>
            <a:pPr defTabSz="914126">
              <a:defRPr/>
            </a:pPr>
            <a:r>
              <a:rPr lang="en-US" sz="2399" dirty="0">
                <a:latin typeface="Lato" panose="020F0502020204030203" pitchFamily="34" charset="0"/>
                <a:ea typeface="Lato" panose="020F0502020204030203" pitchFamily="34" charset="0"/>
                <a:cs typeface="Lato" panose="020F0502020204030203" pitchFamily="34" charset="0"/>
              </a:rPr>
              <a:t>	device,</a:t>
            </a:r>
          </a:p>
          <a:p>
            <a:pPr defTabSz="914126">
              <a:defRPr/>
            </a:pPr>
            <a:r>
              <a:rPr lang="en-US" sz="2399" dirty="0">
                <a:latin typeface="Lato" panose="020F0502020204030203" pitchFamily="34" charset="0"/>
                <a:ea typeface="Lato" panose="020F0502020204030203" pitchFamily="34" charset="0"/>
                <a:cs typeface="Lato" panose="020F0502020204030203" pitchFamily="34" charset="0"/>
              </a:rPr>
              <a:t>	reagent,</a:t>
            </a:r>
          </a:p>
          <a:p>
            <a:pPr defTabSz="914126">
              <a:defRPr/>
            </a:pPr>
            <a:r>
              <a:rPr lang="en-US" sz="2399" dirty="0">
                <a:latin typeface="Lato" panose="020F0502020204030203" pitchFamily="34" charset="0"/>
                <a:ea typeface="Lato" panose="020F0502020204030203" pitchFamily="34" charset="0"/>
                <a:cs typeface="Lato" panose="020F0502020204030203" pitchFamily="34" charset="0"/>
              </a:rPr>
              <a:t>	provenance information</a:t>
            </a:r>
          </a:p>
          <a:p>
            <a:pPr defTabSz="914126">
              <a:defRPr/>
            </a:pPr>
            <a:r>
              <a:rPr lang="en-US" sz="2399" dirty="0">
                <a:latin typeface="Lato" panose="020F0502020204030203" pitchFamily="34" charset="0"/>
                <a:ea typeface="Lato" panose="020F0502020204030203" pitchFamily="34" charset="0"/>
                <a:cs typeface="Lato" panose="020F0502020204030203" pitchFamily="34" charset="0"/>
              </a:rPr>
              <a:t>	…,</a:t>
            </a:r>
          </a:p>
        </p:txBody>
      </p:sp>
      <p:sp>
        <p:nvSpPr>
          <p:cNvPr id="5" name="Text Placeholder 2">
            <a:extLst>
              <a:ext uri="{FF2B5EF4-FFF2-40B4-BE49-F238E27FC236}">
                <a16:creationId xmlns:a16="http://schemas.microsoft.com/office/drawing/2014/main" id="{A1221DBD-ED29-C39A-EAE0-B2A11BE35864}"/>
              </a:ext>
            </a:extLst>
          </p:cNvPr>
          <p:cNvSpPr txBox="1">
            <a:spLocks/>
          </p:cNvSpPr>
          <p:nvPr/>
        </p:nvSpPr>
        <p:spPr>
          <a:xfrm>
            <a:off x="6096001" y="1810697"/>
            <a:ext cx="5335761" cy="3535928"/>
          </a:xfrm>
          <a:prstGeom prst="rect">
            <a:avLst/>
          </a:prstGeom>
        </p:spPr>
        <p:txBody>
          <a:bodyPr vert="horz" lIns="91416" tIns="45708" rIns="91416" bIns="45708" rtlCol="0" anchor="ctr"/>
          <a:lstStyle>
            <a:defPPr>
              <a:defRPr lang="en-US"/>
            </a:defPPr>
            <a:lvl1pPr marL="0" algn="ctr"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126">
              <a:defRPr/>
            </a:pPr>
            <a:r>
              <a:rPr lang="en-US" sz="2399" u="sng" dirty="0">
                <a:solidFill>
                  <a:srgbClr val="000000"/>
                </a:solidFill>
                <a:latin typeface="Lato" panose="020F0502020204030203" pitchFamily="34" charset="0"/>
              </a:rPr>
              <a:t>The information model :</a:t>
            </a:r>
          </a:p>
          <a:p>
            <a:pPr marL="171399" indent="-171399" algn="l" defTabSz="914126">
              <a:buFont typeface="Arial" panose="020B0604020202020204" pitchFamily="34" charset="0"/>
              <a:buChar char="•"/>
              <a:defRPr/>
            </a:pPr>
            <a:r>
              <a:rPr lang="en-US" sz="2399" dirty="0">
                <a:solidFill>
                  <a:srgbClr val="000000"/>
                </a:solidFill>
                <a:latin typeface="Lato" panose="020F0502020204030203" pitchFamily="34" charset="0"/>
              </a:rPr>
              <a:t>Shows the primary LOINC code …</a:t>
            </a:r>
          </a:p>
          <a:p>
            <a:pPr marL="171399" indent="-171399" algn="l" defTabSz="914126">
              <a:buFont typeface="Arial" panose="020B0604020202020204" pitchFamily="34" charset="0"/>
              <a:buChar char="•"/>
              <a:defRPr/>
            </a:pPr>
            <a:r>
              <a:rPr lang="en-US" sz="2399" dirty="0">
                <a:solidFill>
                  <a:srgbClr val="000000"/>
                </a:solidFill>
                <a:latin typeface="Lato" panose="020F0502020204030203" pitchFamily="34" charset="0"/>
              </a:rPr>
              <a:t>In the context of all other attributes that would/could be important for understanding the complete meaning of the primary data</a:t>
            </a:r>
          </a:p>
        </p:txBody>
      </p:sp>
    </p:spTree>
    <p:extLst>
      <p:ext uri="{BB962C8B-B14F-4D97-AF65-F5344CB8AC3E}">
        <p14:creationId xmlns:p14="http://schemas.microsoft.com/office/powerpoint/2010/main" val="4098295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03CD-DBE8-C97F-046A-34831B80306E}"/>
              </a:ext>
            </a:extLst>
          </p:cNvPr>
          <p:cNvSpPr>
            <a:spLocks noGrp="1"/>
          </p:cNvSpPr>
          <p:nvPr>
            <p:ph type="title"/>
          </p:nvPr>
        </p:nvSpPr>
        <p:spPr/>
        <p:txBody>
          <a:bodyPr/>
          <a:lstStyle/>
          <a:p>
            <a:r>
              <a:rPr lang="en-US" dirty="0"/>
              <a:t>Overlap of Concept Models and Information Models</a:t>
            </a:r>
          </a:p>
        </p:txBody>
      </p:sp>
      <p:sp>
        <p:nvSpPr>
          <p:cNvPr id="3" name="Text Placeholder 2">
            <a:extLst>
              <a:ext uri="{FF2B5EF4-FFF2-40B4-BE49-F238E27FC236}">
                <a16:creationId xmlns:a16="http://schemas.microsoft.com/office/drawing/2014/main" id="{B770FEC3-6297-EB4D-E21A-28D4772308B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326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86A88-9F17-1BCA-FA6E-0DCF5DAAAF26}"/>
              </a:ext>
            </a:extLst>
          </p:cNvPr>
          <p:cNvSpPr>
            <a:spLocks noGrp="1"/>
          </p:cNvSpPr>
          <p:nvPr>
            <p:ph type="title"/>
          </p:nvPr>
        </p:nvSpPr>
        <p:spPr/>
        <p:txBody>
          <a:bodyPr>
            <a:normAutofit/>
          </a:bodyPr>
          <a:lstStyle/>
          <a:p>
            <a:r>
              <a:rPr lang="en-US" sz="3600" dirty="0">
                <a:latin typeface="+mj-lt"/>
              </a:rPr>
              <a:t>Overlap of data elements</a:t>
            </a:r>
          </a:p>
        </p:txBody>
      </p:sp>
      <p:sp>
        <p:nvSpPr>
          <p:cNvPr id="3" name="Oval 2">
            <a:extLst>
              <a:ext uri="{FF2B5EF4-FFF2-40B4-BE49-F238E27FC236}">
                <a16:creationId xmlns:a16="http://schemas.microsoft.com/office/drawing/2014/main" id="{95D669F5-0793-9542-E0CE-2556CEA3528B}"/>
              </a:ext>
            </a:extLst>
          </p:cNvPr>
          <p:cNvSpPr/>
          <p:nvPr/>
        </p:nvSpPr>
        <p:spPr>
          <a:xfrm>
            <a:off x="983586" y="1992549"/>
            <a:ext cx="6680831" cy="429667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45B9739-F483-611E-B0A3-B97CB211121E}"/>
              </a:ext>
            </a:extLst>
          </p:cNvPr>
          <p:cNvSpPr/>
          <p:nvPr/>
        </p:nvSpPr>
        <p:spPr>
          <a:xfrm>
            <a:off x="4458435" y="2555838"/>
            <a:ext cx="5364457" cy="286868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6FCEF54-7E6E-1BA7-42D0-993F4C38770C}"/>
              </a:ext>
            </a:extLst>
          </p:cNvPr>
          <p:cNvSpPr txBox="1"/>
          <p:nvPr/>
        </p:nvSpPr>
        <p:spPr>
          <a:xfrm>
            <a:off x="5035731" y="3050999"/>
            <a:ext cx="2120541" cy="1938487"/>
          </a:xfrm>
          <a:prstGeom prst="rect">
            <a:avLst/>
          </a:prstGeom>
          <a:noFill/>
        </p:spPr>
        <p:txBody>
          <a:bodyPr wrap="none" rtlCol="0">
            <a:spAutoFit/>
          </a:bodyPr>
          <a:lstStyle/>
          <a:p>
            <a:r>
              <a:rPr lang="en-US" sz="1999" dirty="0"/>
              <a:t>Units of measure</a:t>
            </a:r>
          </a:p>
          <a:p>
            <a:r>
              <a:rPr lang="en-US" sz="1999" dirty="0"/>
              <a:t>Method</a:t>
            </a:r>
          </a:p>
          <a:p>
            <a:r>
              <a:rPr lang="en-US" sz="1999" dirty="0"/>
              <a:t>Device</a:t>
            </a:r>
          </a:p>
          <a:p>
            <a:r>
              <a:rPr lang="en-US" sz="1999" dirty="0"/>
              <a:t>Threshold</a:t>
            </a:r>
          </a:p>
          <a:p>
            <a:r>
              <a:rPr lang="en-US" sz="1999" dirty="0"/>
              <a:t>Pre-condition</a:t>
            </a:r>
          </a:p>
          <a:p>
            <a:r>
              <a:rPr lang="en-US" sz="1999" dirty="0"/>
              <a:t>Body location</a:t>
            </a:r>
          </a:p>
        </p:txBody>
      </p:sp>
      <p:sp>
        <p:nvSpPr>
          <p:cNvPr id="7" name="TextBox 6">
            <a:extLst>
              <a:ext uri="{FF2B5EF4-FFF2-40B4-BE49-F238E27FC236}">
                <a16:creationId xmlns:a16="http://schemas.microsoft.com/office/drawing/2014/main" id="{0304401B-2A48-2ADB-536B-B65A65FD697F}"/>
              </a:ext>
            </a:extLst>
          </p:cNvPr>
          <p:cNvSpPr txBox="1"/>
          <p:nvPr/>
        </p:nvSpPr>
        <p:spPr>
          <a:xfrm>
            <a:off x="1893544" y="2577166"/>
            <a:ext cx="3021194" cy="3169273"/>
          </a:xfrm>
          <a:prstGeom prst="rect">
            <a:avLst/>
          </a:prstGeom>
          <a:noFill/>
        </p:spPr>
        <p:txBody>
          <a:bodyPr wrap="none" rtlCol="0">
            <a:spAutoFit/>
          </a:bodyPr>
          <a:lstStyle/>
          <a:p>
            <a:r>
              <a:rPr lang="en-US" sz="1999" dirty="0"/>
              <a:t>Patient ID</a:t>
            </a:r>
          </a:p>
          <a:p>
            <a:r>
              <a:rPr lang="en-US" sz="1999" dirty="0"/>
              <a:t>Location of testing</a:t>
            </a:r>
          </a:p>
          <a:p>
            <a:r>
              <a:rPr lang="en-US" sz="1999" dirty="0"/>
              <a:t>Specimen Source</a:t>
            </a:r>
          </a:p>
          <a:p>
            <a:r>
              <a:rPr lang="en-US" sz="1999" dirty="0"/>
              <a:t>Observation code</a:t>
            </a:r>
          </a:p>
          <a:p>
            <a:r>
              <a:rPr lang="en-US" sz="1999" dirty="0"/>
              <a:t>Ordering clinician</a:t>
            </a:r>
          </a:p>
          <a:p>
            <a:r>
              <a:rPr lang="en-US" sz="1999" dirty="0"/>
              <a:t>Result status</a:t>
            </a:r>
          </a:p>
          <a:p>
            <a:r>
              <a:rPr lang="en-US" sz="1999" dirty="0"/>
              <a:t>Interpretation</a:t>
            </a:r>
          </a:p>
          <a:p>
            <a:r>
              <a:rPr lang="en-US" sz="1999" dirty="0"/>
              <a:t>Setting</a:t>
            </a:r>
          </a:p>
          <a:p>
            <a:r>
              <a:rPr lang="en-US" sz="1999" dirty="0"/>
              <a:t>Specimen collection time</a:t>
            </a:r>
          </a:p>
          <a:p>
            <a:r>
              <a:rPr lang="en-US" sz="1999" dirty="0"/>
              <a:t>Comment</a:t>
            </a:r>
          </a:p>
        </p:txBody>
      </p:sp>
      <p:sp>
        <p:nvSpPr>
          <p:cNvPr id="8" name="TextBox 7">
            <a:extLst>
              <a:ext uri="{FF2B5EF4-FFF2-40B4-BE49-F238E27FC236}">
                <a16:creationId xmlns:a16="http://schemas.microsoft.com/office/drawing/2014/main" id="{6FF3BA06-BA98-C225-D214-3604462A3730}"/>
              </a:ext>
            </a:extLst>
          </p:cNvPr>
          <p:cNvSpPr txBox="1"/>
          <p:nvPr/>
        </p:nvSpPr>
        <p:spPr>
          <a:xfrm>
            <a:off x="7721765" y="3083854"/>
            <a:ext cx="1858779" cy="1630575"/>
          </a:xfrm>
          <a:prstGeom prst="rect">
            <a:avLst/>
          </a:prstGeom>
          <a:noFill/>
        </p:spPr>
        <p:txBody>
          <a:bodyPr wrap="none" rtlCol="0">
            <a:spAutoFit/>
          </a:bodyPr>
          <a:lstStyle/>
          <a:p>
            <a:r>
              <a:rPr lang="en-US" sz="1999" dirty="0"/>
              <a:t>Component</a:t>
            </a:r>
          </a:p>
          <a:p>
            <a:r>
              <a:rPr lang="en-US" sz="1999" dirty="0"/>
              <a:t>Property</a:t>
            </a:r>
          </a:p>
          <a:p>
            <a:r>
              <a:rPr lang="en-US" sz="1999" dirty="0"/>
              <a:t>Timing</a:t>
            </a:r>
          </a:p>
          <a:p>
            <a:r>
              <a:rPr lang="en-US" sz="1999" dirty="0"/>
              <a:t>Scale</a:t>
            </a:r>
          </a:p>
          <a:p>
            <a:r>
              <a:rPr lang="en-US" sz="1999" dirty="0"/>
              <a:t>Specimen Type</a:t>
            </a:r>
          </a:p>
        </p:txBody>
      </p:sp>
      <p:sp>
        <p:nvSpPr>
          <p:cNvPr id="9" name="TextBox 8">
            <a:extLst>
              <a:ext uri="{FF2B5EF4-FFF2-40B4-BE49-F238E27FC236}">
                <a16:creationId xmlns:a16="http://schemas.microsoft.com/office/drawing/2014/main" id="{98713C9F-42F9-B8E5-5B62-A5B7ACBA0F4D}"/>
              </a:ext>
            </a:extLst>
          </p:cNvPr>
          <p:cNvSpPr txBox="1"/>
          <p:nvPr/>
        </p:nvSpPr>
        <p:spPr>
          <a:xfrm>
            <a:off x="983585" y="1611074"/>
            <a:ext cx="2649394" cy="461545"/>
          </a:xfrm>
          <a:prstGeom prst="rect">
            <a:avLst/>
          </a:prstGeom>
          <a:noFill/>
        </p:spPr>
        <p:txBody>
          <a:bodyPr wrap="none" rtlCol="0">
            <a:spAutoFit/>
          </a:bodyPr>
          <a:lstStyle/>
          <a:p>
            <a:r>
              <a:rPr lang="en-US" sz="2399" dirty="0"/>
              <a:t>Information Model</a:t>
            </a:r>
          </a:p>
        </p:txBody>
      </p:sp>
      <p:sp>
        <p:nvSpPr>
          <p:cNvPr id="11" name="TextBox 10">
            <a:extLst>
              <a:ext uri="{FF2B5EF4-FFF2-40B4-BE49-F238E27FC236}">
                <a16:creationId xmlns:a16="http://schemas.microsoft.com/office/drawing/2014/main" id="{35EDD488-4DF5-730C-2441-1610D12262E6}"/>
              </a:ext>
            </a:extLst>
          </p:cNvPr>
          <p:cNvSpPr txBox="1"/>
          <p:nvPr/>
        </p:nvSpPr>
        <p:spPr>
          <a:xfrm>
            <a:off x="7140664" y="2094294"/>
            <a:ext cx="2256761" cy="461545"/>
          </a:xfrm>
          <a:prstGeom prst="rect">
            <a:avLst/>
          </a:prstGeom>
          <a:noFill/>
        </p:spPr>
        <p:txBody>
          <a:bodyPr wrap="none" rtlCol="0">
            <a:spAutoFit/>
          </a:bodyPr>
          <a:lstStyle/>
          <a:p>
            <a:r>
              <a:rPr lang="en-US" sz="2399" dirty="0"/>
              <a:t>Concept Model</a:t>
            </a:r>
          </a:p>
        </p:txBody>
      </p:sp>
    </p:spTree>
    <p:extLst>
      <p:ext uri="{BB962C8B-B14F-4D97-AF65-F5344CB8AC3E}">
        <p14:creationId xmlns:p14="http://schemas.microsoft.com/office/powerpoint/2010/main" val="17402131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st">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INCinar Template v2.2" id="{38CEB250-748A-4641-987B-D5D3CA2E19ED}" vid="{7A7EB35E-AA7A-3C42-B8D4-BD48A9866C65}"/>
    </a:ext>
  </a:extLst>
</a:theme>
</file>

<file path=ppt/theme/theme2.xml><?xml version="1.0" encoding="utf-8"?>
<a:theme xmlns:a="http://schemas.openxmlformats.org/drawingml/2006/main" name="2025 LOINC Conf">
  <a:themeElements>
    <a:clrScheme name="LOINC">
      <a:dk1>
        <a:srgbClr val="000000"/>
      </a:dk1>
      <a:lt1>
        <a:srgbClr val="FFFFFF"/>
      </a:lt1>
      <a:dk2>
        <a:srgbClr val="002E5D"/>
      </a:dk2>
      <a:lt2>
        <a:srgbClr val="E6E6E6"/>
      </a:lt2>
      <a:accent1>
        <a:srgbClr val="28A9E1"/>
      </a:accent1>
      <a:accent2>
        <a:srgbClr val="002E5D"/>
      </a:accent2>
      <a:accent3>
        <a:srgbClr val="7B7B7B"/>
      </a:accent3>
      <a:accent4>
        <a:srgbClr val="93D3F0"/>
      </a:accent4>
      <a:accent5>
        <a:srgbClr val="0047BA"/>
      </a:accent5>
      <a:accent6>
        <a:srgbClr val="E6E6E6"/>
      </a:accent6>
      <a:hlink>
        <a:srgbClr val="E06328"/>
      </a:hlink>
      <a:folHlink>
        <a:srgbClr val="E0632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lain">
  <a:themeElements>
    <a:clrScheme name="LOINC">
      <a:dk1>
        <a:srgbClr val="000000"/>
      </a:dk1>
      <a:lt1>
        <a:srgbClr val="FFFFFF"/>
      </a:lt1>
      <a:dk2>
        <a:srgbClr val="002E5D"/>
      </a:dk2>
      <a:lt2>
        <a:srgbClr val="E6E6E6"/>
      </a:lt2>
      <a:accent1>
        <a:srgbClr val="28A9E1"/>
      </a:accent1>
      <a:accent2>
        <a:srgbClr val="002E5D"/>
      </a:accent2>
      <a:accent3>
        <a:srgbClr val="7B7B7B"/>
      </a:accent3>
      <a:accent4>
        <a:srgbClr val="93D3F0"/>
      </a:accent4>
      <a:accent5>
        <a:srgbClr val="0047BA"/>
      </a:accent5>
      <a:accent6>
        <a:srgbClr val="E6E6E6"/>
      </a:accent6>
      <a:hlink>
        <a:srgbClr val="E06328"/>
      </a:hlink>
      <a:folHlink>
        <a:srgbClr val="E0632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Simple Light">
  <a:themeElements>
    <a:clrScheme name="SNOMED EXPO 2025">
      <a:dk1>
        <a:srgbClr val="3B3D40"/>
      </a:dk1>
      <a:lt1>
        <a:srgbClr val="FFFFFF"/>
      </a:lt1>
      <a:dk2>
        <a:srgbClr val="53585F"/>
      </a:dk2>
      <a:lt2>
        <a:srgbClr val="DCDEE0"/>
      </a:lt2>
      <a:accent1>
        <a:srgbClr val="07BDEE"/>
      </a:accent1>
      <a:accent2>
        <a:srgbClr val="FFC709"/>
      </a:accent2>
      <a:accent3>
        <a:srgbClr val="6EBB9F"/>
      </a:accent3>
      <a:accent4>
        <a:srgbClr val="009A76"/>
      </a:accent4>
      <a:accent5>
        <a:srgbClr val="1F419B"/>
      </a:accent5>
      <a:accent6>
        <a:srgbClr val="E4EEE5"/>
      </a:accent6>
      <a:hlink>
        <a:srgbClr val="02A7E0"/>
      </a:hlink>
      <a:folHlink>
        <a:srgbClr val="02A7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NOMED CT Expo 2025 presentation template_Screen" id="{28278CD9-7671-2D42-92F4-D2D36B9E100E}" vid="{83D067A9-687C-B24C-AEBD-DA8FCB1613B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17990</TotalTime>
  <Words>4514</Words>
  <Application>Microsoft Macintosh PowerPoint</Application>
  <PresentationFormat>Widescreen</PresentationFormat>
  <Paragraphs>799</Paragraphs>
  <Slides>53</Slides>
  <Notes>29</Notes>
  <HiddenSlides>0</HiddenSlides>
  <MMClips>0</MMClips>
  <ScaleCrop>false</ScaleCrop>
  <HeadingPairs>
    <vt:vector size="6" baseType="variant">
      <vt:variant>
        <vt:lpstr>Fonts Used</vt:lpstr>
      </vt:variant>
      <vt:variant>
        <vt:i4>20</vt:i4>
      </vt:variant>
      <vt:variant>
        <vt:lpstr>Theme</vt:lpstr>
      </vt:variant>
      <vt:variant>
        <vt:i4>5</vt:i4>
      </vt:variant>
      <vt:variant>
        <vt:lpstr>Slide Titles</vt:lpstr>
      </vt:variant>
      <vt:variant>
        <vt:i4>53</vt:i4>
      </vt:variant>
    </vt:vector>
  </HeadingPairs>
  <TitlesOfParts>
    <vt:vector size="78" baseType="lpstr">
      <vt:lpstr>Arial Unicode MS</vt:lpstr>
      <vt:lpstr>Aharoni</vt:lpstr>
      <vt:lpstr>Archivo Light</vt:lpstr>
      <vt:lpstr>Arial</vt:lpstr>
      <vt:lpstr>Arial Black</vt:lpstr>
      <vt:lpstr>Avenir Next</vt:lpstr>
      <vt:lpstr>Avenir Next LT Pro</vt:lpstr>
      <vt:lpstr>Calibri</vt:lpstr>
      <vt:lpstr>Century Gothic</vt:lpstr>
      <vt:lpstr>Courier New</vt:lpstr>
      <vt:lpstr>Helvetica</vt:lpstr>
      <vt:lpstr>Helvetica Neue Medium</vt:lpstr>
      <vt:lpstr>Lato</vt:lpstr>
      <vt:lpstr>Lato Medium</vt:lpstr>
      <vt:lpstr>Noto Sans Symbols</vt:lpstr>
      <vt:lpstr>NTR</vt:lpstr>
      <vt:lpstr>Oswald</vt:lpstr>
      <vt:lpstr>Times New Roman</vt:lpstr>
      <vt:lpstr>Trebuchet MS</vt:lpstr>
      <vt:lpstr>Wingdings</vt:lpstr>
      <vt:lpstr>1_Office Theme</vt:lpstr>
      <vt:lpstr>2025 LOINC Conf</vt:lpstr>
      <vt:lpstr>Plain</vt:lpstr>
      <vt:lpstr>Office Theme</vt:lpstr>
      <vt:lpstr>Simple Light</vt:lpstr>
      <vt:lpstr>Clinical Information Models and FHIR: Designing a Single Sustainable Implementation Guide</vt:lpstr>
      <vt:lpstr>Topics</vt:lpstr>
      <vt:lpstr>Concept Models and Information Models</vt:lpstr>
      <vt:lpstr>Definitions for this session</vt:lpstr>
      <vt:lpstr>Examples of concept models: </vt:lpstr>
      <vt:lpstr>MRCM and LOINC Axes</vt:lpstr>
      <vt:lpstr>Example information model for quantitative lab</vt:lpstr>
      <vt:lpstr>Overlap of Concept Models and Information Models</vt:lpstr>
      <vt:lpstr>Overlap of data elements</vt:lpstr>
      <vt:lpstr>Example result for Neisseria gonorrhoeae DNA  </vt:lpstr>
      <vt:lpstr>Where we are (from a modeling perspective)</vt:lpstr>
      <vt:lpstr>Assertion</vt:lpstr>
      <vt:lpstr>Specialization of Information Models</vt:lpstr>
      <vt:lpstr>Example comprehensive model for laboratory data</vt:lpstr>
      <vt:lpstr>Constrained model for Neisseria gonorrhoeae DNA result</vt:lpstr>
      <vt:lpstr>Constrained model for Neisseria gonorrhoeae DNA result</vt:lpstr>
      <vt:lpstr>Inheritance and Specialization of Information Models</vt:lpstr>
      <vt:lpstr>The Open Semantic Interoperability Ecosystem</vt:lpstr>
      <vt:lpstr>Open Interoperability Ecosystem</vt:lpstr>
      <vt:lpstr>Too many ways to say the same thing!</vt:lpstr>
      <vt:lpstr>To enable semantic interoperability, we need to:</vt:lpstr>
      <vt:lpstr>Formal languages for representing information models</vt:lpstr>
      <vt:lpstr>Creating Information Models and Generating FHIR Profiles</vt:lpstr>
      <vt:lpstr>Model Development Workflow</vt:lpstr>
      <vt:lpstr>Development of Technology Specific Artifacts</vt:lpstr>
      <vt:lpstr>Translation maps for isosemantic models</vt:lpstr>
      <vt:lpstr>Different approaches for representing isosemantic data (from Dr.Linda Bird)</vt:lpstr>
      <vt:lpstr>Example instance data for “Suspected Lung Cancer”</vt:lpstr>
      <vt:lpstr>Process for creating isosemantic maps</vt:lpstr>
      <vt:lpstr>Isosemantic map knowledgebase</vt:lpstr>
      <vt:lpstr>Development of Technology Specific Artifacts</vt:lpstr>
      <vt:lpstr>PowerPoint Presentation</vt:lpstr>
      <vt:lpstr>Reference Slides </vt:lpstr>
      <vt:lpstr>Clinical Element Modeling Language (CEML)</vt:lpstr>
      <vt:lpstr>Basic elements of the core model</vt:lpstr>
      <vt:lpstr>Value Choice</vt:lpstr>
      <vt:lpstr>A Simple Laboratory Observation CEM</vt:lpstr>
      <vt:lpstr>Heart rate Information Model (a CEM/CDE)</vt:lpstr>
      <vt:lpstr>CEML Model for Heart Rate</vt:lpstr>
      <vt:lpstr>Improving Data Access Using Post Coordination in the Representation of Clinical Data</vt:lpstr>
      <vt:lpstr>Acknolwedging the contributions of</vt:lpstr>
      <vt:lpstr>What is Pre and Post Coordination?</vt:lpstr>
      <vt:lpstr>Avoiding combinatorial explosion</vt:lpstr>
      <vt:lpstr>Foundational assumptions (reminder)</vt:lpstr>
      <vt:lpstr>Foundational assumptions (reminder)</vt:lpstr>
      <vt:lpstr>Current state of LOINC, an example</vt:lpstr>
      <vt:lpstr>Systolic BP Example</vt:lpstr>
      <vt:lpstr>Systolic BP Instance Data</vt:lpstr>
      <vt:lpstr>Neisseria gonorrhoeae DNA example</vt:lpstr>
      <vt:lpstr>Example instance data for Neisseria gonorrhoeae DNA </vt:lpstr>
      <vt:lpstr>Constrained model for Neisseria gonorrhoeae DNA by Molecular genetics method </vt:lpstr>
      <vt:lpstr>Benefits of a more post coordinated approach</vt:lpstr>
      <vt:lpstr>Summary of Pre and Post Actions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Rallins, Marjorie</dc:creator>
  <cp:lastModifiedBy>Stanley Huff</cp:lastModifiedBy>
  <cp:revision>228</cp:revision>
  <cp:lastPrinted>2025-09-15T13:00:51Z</cp:lastPrinted>
  <dcterms:created xsi:type="dcterms:W3CDTF">2025-08-26T22:14:20Z</dcterms:created>
  <dcterms:modified xsi:type="dcterms:W3CDTF">2026-03-27T15:05:24Z</dcterms:modified>
</cp:coreProperties>
</file>