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 id="2147483704" r:id="rId3"/>
    <p:sldMasterId id="2147483708" r:id="rId4"/>
  </p:sldMasterIdLst>
  <p:notesMasterIdLst>
    <p:notesMasterId r:id="rId66"/>
  </p:notesMasterIdLst>
  <p:handoutMasterIdLst>
    <p:handoutMasterId r:id="rId67"/>
  </p:handoutMasterIdLst>
  <p:sldIdLst>
    <p:sldId id="2403" r:id="rId5"/>
    <p:sldId id="271" r:id="rId6"/>
    <p:sldId id="2147474252" r:id="rId7"/>
    <p:sldId id="2399" r:id="rId8"/>
    <p:sldId id="2400" r:id="rId9"/>
    <p:sldId id="2147474128" r:id="rId10"/>
    <p:sldId id="2147474129" r:id="rId11"/>
    <p:sldId id="2147474130" r:id="rId12"/>
    <p:sldId id="2147474131" r:id="rId13"/>
    <p:sldId id="2147474132" r:id="rId14"/>
    <p:sldId id="2147474541" r:id="rId15"/>
    <p:sldId id="2470" r:id="rId16"/>
    <p:sldId id="2147474134" r:id="rId17"/>
    <p:sldId id="2147474258" r:id="rId18"/>
    <p:sldId id="2147474136" r:id="rId19"/>
    <p:sldId id="2147474137" r:id="rId20"/>
    <p:sldId id="2439" r:id="rId21"/>
    <p:sldId id="2147474138" r:id="rId22"/>
    <p:sldId id="2147474268" r:id="rId23"/>
    <p:sldId id="2147474269" r:id="rId24"/>
    <p:sldId id="2147474542" r:id="rId25"/>
    <p:sldId id="2147474272" r:id="rId26"/>
    <p:sldId id="2392" r:id="rId27"/>
    <p:sldId id="287" r:id="rId28"/>
    <p:sldId id="2147474140" r:id="rId29"/>
    <p:sldId id="2440" r:id="rId30"/>
    <p:sldId id="2147474141" r:id="rId31"/>
    <p:sldId id="290" r:id="rId32"/>
    <p:sldId id="2147474543" r:id="rId33"/>
    <p:sldId id="2147474277" r:id="rId34"/>
    <p:sldId id="2147474648" r:id="rId35"/>
    <p:sldId id="2147474544" r:id="rId36"/>
    <p:sldId id="2407" r:id="rId37"/>
    <p:sldId id="2409" r:id="rId38"/>
    <p:sldId id="2419" r:id="rId39"/>
    <p:sldId id="2421" r:id="rId40"/>
    <p:sldId id="2420" r:id="rId41"/>
    <p:sldId id="2147474289" r:id="rId42"/>
    <p:sldId id="2147474290" r:id="rId43"/>
    <p:sldId id="2147474291" r:id="rId44"/>
    <p:sldId id="2147474292" r:id="rId45"/>
    <p:sldId id="2147474293" r:id="rId46"/>
    <p:sldId id="2147474124" r:id="rId47"/>
    <p:sldId id="308" r:id="rId48"/>
    <p:sldId id="294" r:id="rId49"/>
    <p:sldId id="2472" r:id="rId50"/>
    <p:sldId id="842" r:id="rId51"/>
    <p:sldId id="2147474653" r:id="rId52"/>
    <p:sldId id="2147474654" r:id="rId53"/>
    <p:sldId id="2147474644" r:id="rId54"/>
    <p:sldId id="311" r:id="rId55"/>
    <p:sldId id="2147474234" r:id="rId56"/>
    <p:sldId id="2147474235" r:id="rId57"/>
    <p:sldId id="2147474273" r:id="rId58"/>
    <p:sldId id="2147474236" r:id="rId59"/>
    <p:sldId id="312" r:id="rId60"/>
    <p:sldId id="313" r:id="rId61"/>
    <p:sldId id="314" r:id="rId62"/>
    <p:sldId id="315" r:id="rId63"/>
    <p:sldId id="316" r:id="rId64"/>
    <p:sldId id="2147474652" r:id="rId6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919C3C-D9D5-84C5-6721-FEB9EBE43A60}" name="Wagers, Steven" initials="SW" userId="S::swagers@iu.edu::4a6a0710-c28a-4e16-ba61-5a08004fe6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6328"/>
    <a:srgbClr val="002E5D"/>
    <a:srgbClr val="29A9E1"/>
    <a:srgbClr val="000000"/>
    <a:srgbClr val="66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69" autoAdjust="0"/>
    <p:restoredTop sz="92925" autoAdjust="0"/>
  </p:normalViewPr>
  <p:slideViewPr>
    <p:cSldViewPr snapToGrid="0">
      <p:cViewPr varScale="1">
        <p:scale>
          <a:sx n="119" d="100"/>
          <a:sy n="119" d="100"/>
        </p:scale>
        <p:origin x="440" y="176"/>
      </p:cViewPr>
      <p:guideLst/>
    </p:cSldViewPr>
  </p:slideViewPr>
  <p:outlineViewPr>
    <p:cViewPr>
      <p:scale>
        <a:sx n="33" d="100"/>
        <a:sy n="33" d="100"/>
      </p:scale>
      <p:origin x="0" y="-116141"/>
    </p:cViewPr>
  </p:outlineViewPr>
  <p:notesTextViewPr>
    <p:cViewPr>
      <p:scale>
        <a:sx n="3" d="2"/>
        <a:sy n="3" d="2"/>
      </p:scale>
      <p:origin x="0" y="0"/>
    </p:cViewPr>
  </p:notesTextViewPr>
  <p:sorterViewPr>
    <p:cViewPr>
      <p:scale>
        <a:sx n="100" d="100"/>
        <a:sy n="100" d="100"/>
      </p:scale>
      <p:origin x="0" y="-183113"/>
    </p:cViewPr>
  </p:sorterViewPr>
  <p:notesViewPr>
    <p:cSldViewPr snapToGrid="0">
      <p:cViewPr>
        <p:scale>
          <a:sx n="88" d="100"/>
          <a:sy n="88" d="100"/>
        </p:scale>
        <p:origin x="2630" y="-9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78E30-6BF8-4FE4-A08A-680A4D507D5A}"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BE6AED29-0AB5-46FE-A443-FED82F259F50}">
      <dgm:prSet/>
      <dgm:spPr/>
      <dgm:t>
        <a:bodyPr/>
        <a:lstStyle/>
        <a:p>
          <a:r>
            <a:rPr lang="en-US" b="0" i="0" dirty="0"/>
            <a:t>HL7 was new.</a:t>
          </a:r>
          <a:endParaRPr lang="en-US" dirty="0"/>
        </a:p>
      </dgm:t>
    </dgm:pt>
    <dgm:pt modelId="{822A1BD6-3893-44E9-BBA6-00FEE9D68FFE}" type="parTrans" cxnId="{6939FDA9-1132-47F3-AD67-D8A70AEAE06A}">
      <dgm:prSet/>
      <dgm:spPr/>
      <dgm:t>
        <a:bodyPr/>
        <a:lstStyle/>
        <a:p>
          <a:endParaRPr lang="en-US"/>
        </a:p>
      </dgm:t>
    </dgm:pt>
    <dgm:pt modelId="{344AFAA8-DD3E-4EFB-B20A-340BC6C38A20}" type="sibTrans" cxnId="{6939FDA9-1132-47F3-AD67-D8A70AEAE06A}">
      <dgm:prSet/>
      <dgm:spPr/>
      <dgm:t>
        <a:bodyPr/>
        <a:lstStyle/>
        <a:p>
          <a:endParaRPr lang="en-US"/>
        </a:p>
      </dgm:t>
    </dgm:pt>
    <dgm:pt modelId="{C86A38B5-19F4-45FD-AE9C-B8C4BEDA026D}">
      <dgm:prSet/>
      <dgm:spPr/>
      <dgm:t>
        <a:bodyPr/>
        <a:lstStyle/>
        <a:p>
          <a:r>
            <a:rPr lang="en-US" b="0" i="0" dirty="0"/>
            <a:t>For the first time, we had the HL7 data exchange standard.</a:t>
          </a:r>
          <a:endParaRPr lang="en-US" dirty="0"/>
        </a:p>
      </dgm:t>
    </dgm:pt>
    <dgm:pt modelId="{770D6DE7-2587-4200-BCD8-E170D64C4B71}" type="parTrans" cxnId="{6F1C7890-DD54-44CC-BC0F-8C83896CF330}">
      <dgm:prSet/>
      <dgm:spPr/>
      <dgm:t>
        <a:bodyPr/>
        <a:lstStyle/>
        <a:p>
          <a:endParaRPr lang="en-US"/>
        </a:p>
      </dgm:t>
    </dgm:pt>
    <dgm:pt modelId="{9DB642D3-D593-4C5E-9546-A53DC6ABDE69}" type="sibTrans" cxnId="{6F1C7890-DD54-44CC-BC0F-8C83896CF330}">
      <dgm:prSet/>
      <dgm:spPr/>
      <dgm:t>
        <a:bodyPr/>
        <a:lstStyle/>
        <a:p>
          <a:endParaRPr lang="en-US"/>
        </a:p>
      </dgm:t>
    </dgm:pt>
    <dgm:pt modelId="{CC0082FD-088C-4553-9C6A-92F86179F4A2}">
      <dgm:prSet/>
      <dgm:spPr/>
      <dgm:t>
        <a:bodyPr/>
        <a:lstStyle/>
        <a:p>
          <a:r>
            <a:rPr lang="en-US" b="0" i="0" dirty="0"/>
            <a:t>But everyone was using their own local codes.</a:t>
          </a:r>
          <a:endParaRPr lang="en-US" dirty="0"/>
        </a:p>
      </dgm:t>
    </dgm:pt>
    <dgm:pt modelId="{4C814E10-639E-4AA4-8B00-053419A9E0E7}" type="parTrans" cxnId="{3E6BF065-9D59-44B8-B821-E0404C0A8562}">
      <dgm:prSet/>
      <dgm:spPr/>
      <dgm:t>
        <a:bodyPr/>
        <a:lstStyle/>
        <a:p>
          <a:endParaRPr lang="en-US"/>
        </a:p>
      </dgm:t>
    </dgm:pt>
    <dgm:pt modelId="{85F2D061-3C17-4C88-ACF6-8F42CA59FD58}" type="sibTrans" cxnId="{3E6BF065-9D59-44B8-B821-E0404C0A8562}">
      <dgm:prSet/>
      <dgm:spPr/>
      <dgm:t>
        <a:bodyPr/>
        <a:lstStyle/>
        <a:p>
          <a:endParaRPr lang="en-US"/>
        </a:p>
      </dgm:t>
    </dgm:pt>
    <dgm:pt modelId="{E82480CB-0825-4066-A90B-5ADDE12449F7}">
      <dgm:prSet/>
      <dgm:spPr/>
      <dgm:t>
        <a:bodyPr/>
        <a:lstStyle/>
        <a:p>
          <a:r>
            <a:rPr lang="en-US" b="0" i="0"/>
            <a:t>There were no standard codes for representing the meaning of the data being exchanged.</a:t>
          </a:r>
          <a:endParaRPr lang="en-US"/>
        </a:p>
      </dgm:t>
    </dgm:pt>
    <dgm:pt modelId="{E52AB54C-0FE9-4EFA-B151-21F11A0D290B}" type="parTrans" cxnId="{AFCB7B56-B963-4AD3-AB2C-AC04AD0F6648}">
      <dgm:prSet/>
      <dgm:spPr/>
      <dgm:t>
        <a:bodyPr/>
        <a:lstStyle/>
        <a:p>
          <a:endParaRPr lang="en-US"/>
        </a:p>
      </dgm:t>
    </dgm:pt>
    <dgm:pt modelId="{207E8AC8-C4AF-44CB-A47E-39CC121492A8}" type="sibTrans" cxnId="{AFCB7B56-B963-4AD3-AB2C-AC04AD0F6648}">
      <dgm:prSet/>
      <dgm:spPr/>
      <dgm:t>
        <a:bodyPr/>
        <a:lstStyle/>
        <a:p>
          <a:endParaRPr lang="en-US"/>
        </a:p>
      </dgm:t>
    </dgm:pt>
    <dgm:pt modelId="{7FE71858-271A-4336-87D8-5055FE55C5E1}">
      <dgm:prSet/>
      <dgm:spPr/>
      <dgm:t>
        <a:bodyPr/>
        <a:lstStyle/>
        <a:p>
          <a:r>
            <a:rPr lang="en-US" b="0" i="0" dirty="0"/>
            <a:t>Clem convened a small group of volunteers to see if we could agree on standard codes.</a:t>
          </a:r>
          <a:endParaRPr lang="en-US" dirty="0"/>
        </a:p>
      </dgm:t>
    </dgm:pt>
    <dgm:pt modelId="{D08173B4-C4BC-4A1C-B3EB-191E79BE4328}" type="parTrans" cxnId="{880A01F2-431D-40E9-A1E7-3C50BDD7653A}">
      <dgm:prSet/>
      <dgm:spPr/>
      <dgm:t>
        <a:bodyPr/>
        <a:lstStyle/>
        <a:p>
          <a:endParaRPr lang="en-US"/>
        </a:p>
      </dgm:t>
    </dgm:pt>
    <dgm:pt modelId="{2C7B2573-61AC-4C60-A574-79B1E529D7A7}" type="sibTrans" cxnId="{880A01F2-431D-40E9-A1E7-3C50BDD7653A}">
      <dgm:prSet/>
      <dgm:spPr/>
      <dgm:t>
        <a:bodyPr/>
        <a:lstStyle/>
        <a:p>
          <a:endParaRPr lang="en-US"/>
        </a:p>
      </dgm:t>
    </dgm:pt>
    <dgm:pt modelId="{892A539E-C953-4ED5-8C46-1D2D146AF2BB}" type="pres">
      <dgm:prSet presAssocID="{68478E30-6BF8-4FE4-A08A-680A4D507D5A}" presName="vert0" presStyleCnt="0">
        <dgm:presLayoutVars>
          <dgm:dir/>
          <dgm:animOne val="branch"/>
          <dgm:animLvl val="lvl"/>
        </dgm:presLayoutVars>
      </dgm:prSet>
      <dgm:spPr/>
    </dgm:pt>
    <dgm:pt modelId="{92765DF5-27A4-4D3C-8B6E-8827B0BF661C}" type="pres">
      <dgm:prSet presAssocID="{BE6AED29-0AB5-46FE-A443-FED82F259F50}" presName="thickLine" presStyleLbl="alignNode1" presStyleIdx="0" presStyleCnt="5"/>
      <dgm:spPr/>
    </dgm:pt>
    <dgm:pt modelId="{58E030AE-673E-4CAA-B548-A277CA40DB39}" type="pres">
      <dgm:prSet presAssocID="{BE6AED29-0AB5-46FE-A443-FED82F259F50}" presName="horz1" presStyleCnt="0"/>
      <dgm:spPr/>
    </dgm:pt>
    <dgm:pt modelId="{11A3D612-0DB5-40DE-A8F2-B684BBD7996A}" type="pres">
      <dgm:prSet presAssocID="{BE6AED29-0AB5-46FE-A443-FED82F259F50}" presName="tx1" presStyleLbl="revTx" presStyleIdx="0" presStyleCnt="5"/>
      <dgm:spPr/>
    </dgm:pt>
    <dgm:pt modelId="{357A5C28-B072-419C-AAB3-F4125BBD2C14}" type="pres">
      <dgm:prSet presAssocID="{BE6AED29-0AB5-46FE-A443-FED82F259F50}" presName="vert1" presStyleCnt="0"/>
      <dgm:spPr/>
    </dgm:pt>
    <dgm:pt modelId="{818F2C9B-266E-45F7-B8AB-0A1ECA86313A}" type="pres">
      <dgm:prSet presAssocID="{C86A38B5-19F4-45FD-AE9C-B8C4BEDA026D}" presName="thickLine" presStyleLbl="alignNode1" presStyleIdx="1" presStyleCnt="5"/>
      <dgm:spPr/>
    </dgm:pt>
    <dgm:pt modelId="{3E917785-3145-4692-9A3B-ACB99B0B1882}" type="pres">
      <dgm:prSet presAssocID="{C86A38B5-19F4-45FD-AE9C-B8C4BEDA026D}" presName="horz1" presStyleCnt="0"/>
      <dgm:spPr/>
    </dgm:pt>
    <dgm:pt modelId="{9A3DA0DA-B9DA-4A48-8E03-65310423988C}" type="pres">
      <dgm:prSet presAssocID="{C86A38B5-19F4-45FD-AE9C-B8C4BEDA026D}" presName="tx1" presStyleLbl="revTx" presStyleIdx="1" presStyleCnt="5"/>
      <dgm:spPr/>
    </dgm:pt>
    <dgm:pt modelId="{4B60746A-729E-4BEB-A69F-84AD600B6C4C}" type="pres">
      <dgm:prSet presAssocID="{C86A38B5-19F4-45FD-AE9C-B8C4BEDA026D}" presName="vert1" presStyleCnt="0"/>
      <dgm:spPr/>
    </dgm:pt>
    <dgm:pt modelId="{02BAA76E-78F5-4456-8E02-C2781FDEAD07}" type="pres">
      <dgm:prSet presAssocID="{CC0082FD-088C-4553-9C6A-92F86179F4A2}" presName="thickLine" presStyleLbl="alignNode1" presStyleIdx="2" presStyleCnt="5"/>
      <dgm:spPr/>
    </dgm:pt>
    <dgm:pt modelId="{1E985382-49C5-445A-8EF4-4D1D8B103513}" type="pres">
      <dgm:prSet presAssocID="{CC0082FD-088C-4553-9C6A-92F86179F4A2}" presName="horz1" presStyleCnt="0"/>
      <dgm:spPr/>
    </dgm:pt>
    <dgm:pt modelId="{81EA8879-299B-4E9A-89F1-056CC55CB5FC}" type="pres">
      <dgm:prSet presAssocID="{CC0082FD-088C-4553-9C6A-92F86179F4A2}" presName="tx1" presStyleLbl="revTx" presStyleIdx="2" presStyleCnt="5"/>
      <dgm:spPr/>
    </dgm:pt>
    <dgm:pt modelId="{E1AE8408-29CA-4E45-8D25-0498DEBD69AD}" type="pres">
      <dgm:prSet presAssocID="{CC0082FD-088C-4553-9C6A-92F86179F4A2}" presName="vert1" presStyleCnt="0"/>
      <dgm:spPr/>
    </dgm:pt>
    <dgm:pt modelId="{15832406-5D43-4C38-B200-D644C0DCA8AC}" type="pres">
      <dgm:prSet presAssocID="{E82480CB-0825-4066-A90B-5ADDE12449F7}" presName="thickLine" presStyleLbl="alignNode1" presStyleIdx="3" presStyleCnt="5"/>
      <dgm:spPr/>
    </dgm:pt>
    <dgm:pt modelId="{2266DCCE-050A-4589-A1A0-DCAA1E1DD75C}" type="pres">
      <dgm:prSet presAssocID="{E82480CB-0825-4066-A90B-5ADDE12449F7}" presName="horz1" presStyleCnt="0"/>
      <dgm:spPr/>
    </dgm:pt>
    <dgm:pt modelId="{E16A3BF0-81FE-4553-8276-C60CFCD8136B}" type="pres">
      <dgm:prSet presAssocID="{E82480CB-0825-4066-A90B-5ADDE12449F7}" presName="tx1" presStyleLbl="revTx" presStyleIdx="3" presStyleCnt="5"/>
      <dgm:spPr/>
    </dgm:pt>
    <dgm:pt modelId="{E6471F98-2712-4EAE-8368-A62E81970658}" type="pres">
      <dgm:prSet presAssocID="{E82480CB-0825-4066-A90B-5ADDE12449F7}" presName="vert1" presStyleCnt="0"/>
      <dgm:spPr/>
    </dgm:pt>
    <dgm:pt modelId="{DA1B6769-98C5-4E22-AD75-1FB96F832319}" type="pres">
      <dgm:prSet presAssocID="{7FE71858-271A-4336-87D8-5055FE55C5E1}" presName="thickLine" presStyleLbl="alignNode1" presStyleIdx="4" presStyleCnt="5"/>
      <dgm:spPr/>
    </dgm:pt>
    <dgm:pt modelId="{F03C6351-5A7C-4EA1-A5E4-69D6F0C4ADE8}" type="pres">
      <dgm:prSet presAssocID="{7FE71858-271A-4336-87D8-5055FE55C5E1}" presName="horz1" presStyleCnt="0"/>
      <dgm:spPr/>
    </dgm:pt>
    <dgm:pt modelId="{5C11E7C8-DCFF-44C5-8EE2-ABCC2CAA9E62}" type="pres">
      <dgm:prSet presAssocID="{7FE71858-271A-4336-87D8-5055FE55C5E1}" presName="tx1" presStyleLbl="revTx" presStyleIdx="4" presStyleCnt="5"/>
      <dgm:spPr/>
    </dgm:pt>
    <dgm:pt modelId="{2F7C9B50-CF5D-4562-B4D7-B3B4A404134A}" type="pres">
      <dgm:prSet presAssocID="{7FE71858-271A-4336-87D8-5055FE55C5E1}" presName="vert1" presStyleCnt="0"/>
      <dgm:spPr/>
    </dgm:pt>
  </dgm:ptLst>
  <dgm:cxnLst>
    <dgm:cxn modelId="{9AE3771E-8E58-7A44-8A8F-8B78C1826ECD}" type="presOf" srcId="{68478E30-6BF8-4FE4-A08A-680A4D507D5A}" destId="{892A539E-C953-4ED5-8C46-1D2D146AF2BB}" srcOrd="0" destOrd="0" presId="urn:microsoft.com/office/officeart/2008/layout/LinedList"/>
    <dgm:cxn modelId="{A3100321-6C27-954B-8068-308C772E2CCB}" type="presOf" srcId="{BE6AED29-0AB5-46FE-A443-FED82F259F50}" destId="{11A3D612-0DB5-40DE-A8F2-B684BBD7996A}" srcOrd="0" destOrd="0" presId="urn:microsoft.com/office/officeart/2008/layout/LinedList"/>
    <dgm:cxn modelId="{2CDD4034-80E1-7545-B033-9BFE9C689549}" type="presOf" srcId="{7FE71858-271A-4336-87D8-5055FE55C5E1}" destId="{5C11E7C8-DCFF-44C5-8EE2-ABCC2CAA9E62}" srcOrd="0" destOrd="0" presId="urn:microsoft.com/office/officeart/2008/layout/LinedList"/>
    <dgm:cxn modelId="{AFCB7B56-B963-4AD3-AB2C-AC04AD0F6648}" srcId="{68478E30-6BF8-4FE4-A08A-680A4D507D5A}" destId="{E82480CB-0825-4066-A90B-5ADDE12449F7}" srcOrd="3" destOrd="0" parTransId="{E52AB54C-0FE9-4EFA-B151-21F11A0D290B}" sibTransId="{207E8AC8-C4AF-44CB-A47E-39CC121492A8}"/>
    <dgm:cxn modelId="{CCFFCC60-DB59-7742-BA49-FD59BBE26BE3}" type="presOf" srcId="{C86A38B5-19F4-45FD-AE9C-B8C4BEDA026D}" destId="{9A3DA0DA-B9DA-4A48-8E03-65310423988C}" srcOrd="0" destOrd="0" presId="urn:microsoft.com/office/officeart/2008/layout/LinedList"/>
    <dgm:cxn modelId="{3E6BF065-9D59-44B8-B821-E0404C0A8562}" srcId="{68478E30-6BF8-4FE4-A08A-680A4D507D5A}" destId="{CC0082FD-088C-4553-9C6A-92F86179F4A2}" srcOrd="2" destOrd="0" parTransId="{4C814E10-639E-4AA4-8B00-053419A9E0E7}" sibTransId="{85F2D061-3C17-4C88-ACF6-8F42CA59FD58}"/>
    <dgm:cxn modelId="{6F1C7890-DD54-44CC-BC0F-8C83896CF330}" srcId="{68478E30-6BF8-4FE4-A08A-680A4D507D5A}" destId="{C86A38B5-19F4-45FD-AE9C-B8C4BEDA026D}" srcOrd="1" destOrd="0" parTransId="{770D6DE7-2587-4200-BCD8-E170D64C4B71}" sibTransId="{9DB642D3-D593-4C5E-9546-A53DC6ABDE69}"/>
    <dgm:cxn modelId="{6939FDA9-1132-47F3-AD67-D8A70AEAE06A}" srcId="{68478E30-6BF8-4FE4-A08A-680A4D507D5A}" destId="{BE6AED29-0AB5-46FE-A443-FED82F259F50}" srcOrd="0" destOrd="0" parTransId="{822A1BD6-3893-44E9-BBA6-00FEE9D68FFE}" sibTransId="{344AFAA8-DD3E-4EFB-B20A-340BC6C38A20}"/>
    <dgm:cxn modelId="{65FF02D7-5C49-8746-8911-A1CE118E1A06}" type="presOf" srcId="{E82480CB-0825-4066-A90B-5ADDE12449F7}" destId="{E16A3BF0-81FE-4553-8276-C60CFCD8136B}" srcOrd="0" destOrd="0" presId="urn:microsoft.com/office/officeart/2008/layout/LinedList"/>
    <dgm:cxn modelId="{966B3DD9-821D-524C-8482-76206F1AEAB7}" type="presOf" srcId="{CC0082FD-088C-4553-9C6A-92F86179F4A2}" destId="{81EA8879-299B-4E9A-89F1-056CC55CB5FC}" srcOrd="0" destOrd="0" presId="urn:microsoft.com/office/officeart/2008/layout/LinedList"/>
    <dgm:cxn modelId="{880A01F2-431D-40E9-A1E7-3C50BDD7653A}" srcId="{68478E30-6BF8-4FE4-A08A-680A4D507D5A}" destId="{7FE71858-271A-4336-87D8-5055FE55C5E1}" srcOrd="4" destOrd="0" parTransId="{D08173B4-C4BC-4A1C-B3EB-191E79BE4328}" sibTransId="{2C7B2573-61AC-4C60-A574-79B1E529D7A7}"/>
    <dgm:cxn modelId="{B475FD5A-9353-4E41-A8C1-18391F88069E}" type="presParOf" srcId="{892A539E-C953-4ED5-8C46-1D2D146AF2BB}" destId="{92765DF5-27A4-4D3C-8B6E-8827B0BF661C}" srcOrd="0" destOrd="0" presId="urn:microsoft.com/office/officeart/2008/layout/LinedList"/>
    <dgm:cxn modelId="{C6FBE42F-0960-4C49-8DAC-904691702868}" type="presParOf" srcId="{892A539E-C953-4ED5-8C46-1D2D146AF2BB}" destId="{58E030AE-673E-4CAA-B548-A277CA40DB39}" srcOrd="1" destOrd="0" presId="urn:microsoft.com/office/officeart/2008/layout/LinedList"/>
    <dgm:cxn modelId="{494B702D-E0A1-304C-AD73-91CE5934D24F}" type="presParOf" srcId="{58E030AE-673E-4CAA-B548-A277CA40DB39}" destId="{11A3D612-0DB5-40DE-A8F2-B684BBD7996A}" srcOrd="0" destOrd="0" presId="urn:microsoft.com/office/officeart/2008/layout/LinedList"/>
    <dgm:cxn modelId="{7D1A21E9-6F91-DA49-9777-52491D80EA75}" type="presParOf" srcId="{58E030AE-673E-4CAA-B548-A277CA40DB39}" destId="{357A5C28-B072-419C-AAB3-F4125BBD2C14}" srcOrd="1" destOrd="0" presId="urn:microsoft.com/office/officeart/2008/layout/LinedList"/>
    <dgm:cxn modelId="{A9255071-2C5F-A949-8D3A-42ED7AA546E5}" type="presParOf" srcId="{892A539E-C953-4ED5-8C46-1D2D146AF2BB}" destId="{818F2C9B-266E-45F7-B8AB-0A1ECA86313A}" srcOrd="2" destOrd="0" presId="urn:microsoft.com/office/officeart/2008/layout/LinedList"/>
    <dgm:cxn modelId="{08CCF496-6990-0147-AC99-B0C7ED90DF20}" type="presParOf" srcId="{892A539E-C953-4ED5-8C46-1D2D146AF2BB}" destId="{3E917785-3145-4692-9A3B-ACB99B0B1882}" srcOrd="3" destOrd="0" presId="urn:microsoft.com/office/officeart/2008/layout/LinedList"/>
    <dgm:cxn modelId="{7A8945F5-4908-EA40-B352-D977A7AB7BDC}" type="presParOf" srcId="{3E917785-3145-4692-9A3B-ACB99B0B1882}" destId="{9A3DA0DA-B9DA-4A48-8E03-65310423988C}" srcOrd="0" destOrd="0" presId="urn:microsoft.com/office/officeart/2008/layout/LinedList"/>
    <dgm:cxn modelId="{D7ED1867-1143-9B41-A775-0B673672502A}" type="presParOf" srcId="{3E917785-3145-4692-9A3B-ACB99B0B1882}" destId="{4B60746A-729E-4BEB-A69F-84AD600B6C4C}" srcOrd="1" destOrd="0" presId="urn:microsoft.com/office/officeart/2008/layout/LinedList"/>
    <dgm:cxn modelId="{1B5683B5-D93F-F34F-965A-BC43701E8C45}" type="presParOf" srcId="{892A539E-C953-4ED5-8C46-1D2D146AF2BB}" destId="{02BAA76E-78F5-4456-8E02-C2781FDEAD07}" srcOrd="4" destOrd="0" presId="urn:microsoft.com/office/officeart/2008/layout/LinedList"/>
    <dgm:cxn modelId="{5E994C72-FDE5-EF49-A90A-563172381585}" type="presParOf" srcId="{892A539E-C953-4ED5-8C46-1D2D146AF2BB}" destId="{1E985382-49C5-445A-8EF4-4D1D8B103513}" srcOrd="5" destOrd="0" presId="urn:microsoft.com/office/officeart/2008/layout/LinedList"/>
    <dgm:cxn modelId="{C6D59BBD-A924-304D-AE1F-E5E2827C7221}" type="presParOf" srcId="{1E985382-49C5-445A-8EF4-4D1D8B103513}" destId="{81EA8879-299B-4E9A-89F1-056CC55CB5FC}" srcOrd="0" destOrd="0" presId="urn:microsoft.com/office/officeart/2008/layout/LinedList"/>
    <dgm:cxn modelId="{3089EC4C-66CA-7240-85CC-B1F7932CB8B5}" type="presParOf" srcId="{1E985382-49C5-445A-8EF4-4D1D8B103513}" destId="{E1AE8408-29CA-4E45-8D25-0498DEBD69AD}" srcOrd="1" destOrd="0" presId="urn:microsoft.com/office/officeart/2008/layout/LinedList"/>
    <dgm:cxn modelId="{79FC8BE0-BB8D-524A-81FA-52B5B79BAEEB}" type="presParOf" srcId="{892A539E-C953-4ED5-8C46-1D2D146AF2BB}" destId="{15832406-5D43-4C38-B200-D644C0DCA8AC}" srcOrd="6" destOrd="0" presId="urn:microsoft.com/office/officeart/2008/layout/LinedList"/>
    <dgm:cxn modelId="{03D38187-E020-2748-8F7A-B3D8B47C7589}" type="presParOf" srcId="{892A539E-C953-4ED5-8C46-1D2D146AF2BB}" destId="{2266DCCE-050A-4589-A1A0-DCAA1E1DD75C}" srcOrd="7" destOrd="0" presId="urn:microsoft.com/office/officeart/2008/layout/LinedList"/>
    <dgm:cxn modelId="{6B3988D7-AC32-E740-B95F-2AB9C6756408}" type="presParOf" srcId="{2266DCCE-050A-4589-A1A0-DCAA1E1DD75C}" destId="{E16A3BF0-81FE-4553-8276-C60CFCD8136B}" srcOrd="0" destOrd="0" presId="urn:microsoft.com/office/officeart/2008/layout/LinedList"/>
    <dgm:cxn modelId="{282CC559-BDE9-EE4F-B41F-47AF6C806270}" type="presParOf" srcId="{2266DCCE-050A-4589-A1A0-DCAA1E1DD75C}" destId="{E6471F98-2712-4EAE-8368-A62E81970658}" srcOrd="1" destOrd="0" presId="urn:microsoft.com/office/officeart/2008/layout/LinedList"/>
    <dgm:cxn modelId="{EAE77CBF-8250-3540-BC1E-BE45DED88D15}" type="presParOf" srcId="{892A539E-C953-4ED5-8C46-1D2D146AF2BB}" destId="{DA1B6769-98C5-4E22-AD75-1FB96F832319}" srcOrd="8" destOrd="0" presId="urn:microsoft.com/office/officeart/2008/layout/LinedList"/>
    <dgm:cxn modelId="{2C7828DD-0767-4444-BF30-8DD700B29BAC}" type="presParOf" srcId="{892A539E-C953-4ED5-8C46-1D2D146AF2BB}" destId="{F03C6351-5A7C-4EA1-A5E4-69D6F0C4ADE8}" srcOrd="9" destOrd="0" presId="urn:microsoft.com/office/officeart/2008/layout/LinedList"/>
    <dgm:cxn modelId="{9AA23E23-B3B8-AF40-BB03-192362A2690C}" type="presParOf" srcId="{F03C6351-5A7C-4EA1-A5E4-69D6F0C4ADE8}" destId="{5C11E7C8-DCFF-44C5-8EE2-ABCC2CAA9E62}" srcOrd="0" destOrd="0" presId="urn:microsoft.com/office/officeart/2008/layout/LinedList"/>
    <dgm:cxn modelId="{B724E0FE-DAC6-F647-9645-2990D04D87C2}" type="presParOf" srcId="{F03C6351-5A7C-4EA1-A5E4-69D6F0C4ADE8}" destId="{2F7C9B50-CF5D-4562-B4D7-B3B4A404134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A032E-FF7E-4F2B-8A65-0C1EEDFD38BD}"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F99B975A-733E-44CD-9659-D94C071921BC}">
      <dgm:prSet/>
      <dgm:spPr/>
      <dgm:t>
        <a:bodyPr/>
        <a:lstStyle/>
        <a:p>
          <a:r>
            <a:rPr lang="en-US" b="0" i="0" baseline="0"/>
            <a:t>Henrik Olesen</a:t>
          </a:r>
          <a:endParaRPr lang="en-US"/>
        </a:p>
      </dgm:t>
    </dgm:pt>
    <dgm:pt modelId="{7CA54F5D-4851-4133-A205-1DA64E5EA4CB}" type="parTrans" cxnId="{4F69D1CD-ACF4-4919-9583-1F9CC26508BF}">
      <dgm:prSet/>
      <dgm:spPr/>
      <dgm:t>
        <a:bodyPr/>
        <a:lstStyle/>
        <a:p>
          <a:endParaRPr lang="en-US"/>
        </a:p>
      </dgm:t>
    </dgm:pt>
    <dgm:pt modelId="{D49D33D3-D2EE-4201-A641-CE8C1645E55D}" type="sibTrans" cxnId="{4F69D1CD-ACF4-4919-9583-1F9CC26508BF}">
      <dgm:prSet/>
      <dgm:spPr/>
      <dgm:t>
        <a:bodyPr/>
        <a:lstStyle/>
        <a:p>
          <a:endParaRPr lang="en-US"/>
        </a:p>
      </dgm:t>
    </dgm:pt>
    <dgm:pt modelId="{9CE26104-5CBB-4C04-86A5-6E9A094664B5}">
      <dgm:prSet/>
      <dgm:spPr/>
      <dgm:t>
        <a:bodyPr/>
        <a:lstStyle/>
        <a:p>
          <a:r>
            <a:rPr lang="en-US" b="0" i="0" baseline="0"/>
            <a:t>IUPAC Silver Book</a:t>
          </a:r>
          <a:endParaRPr lang="en-US"/>
        </a:p>
      </dgm:t>
    </dgm:pt>
    <dgm:pt modelId="{650BF017-A9F7-45B7-9441-7E0C778FC6D8}" type="parTrans" cxnId="{53BDB5D6-50F4-4D0C-80D6-20ABC70C4F9F}">
      <dgm:prSet/>
      <dgm:spPr/>
      <dgm:t>
        <a:bodyPr/>
        <a:lstStyle/>
        <a:p>
          <a:endParaRPr lang="en-US"/>
        </a:p>
      </dgm:t>
    </dgm:pt>
    <dgm:pt modelId="{1CEED94A-C896-47ED-AB12-2933BECE9C35}" type="sibTrans" cxnId="{53BDB5D6-50F4-4D0C-80D6-20ABC70C4F9F}">
      <dgm:prSet/>
      <dgm:spPr/>
      <dgm:t>
        <a:bodyPr/>
        <a:lstStyle/>
        <a:p>
          <a:endParaRPr lang="en-US"/>
        </a:p>
      </dgm:t>
    </dgm:pt>
    <dgm:pt modelId="{E27F070B-6C93-4A07-B289-BA5071923615}">
      <dgm:prSet/>
      <dgm:spPr/>
      <dgm:t>
        <a:bodyPr/>
        <a:lstStyle/>
        <a:p>
          <a:r>
            <a:rPr lang="en-US" b="0" i="0" baseline="0"/>
            <a:t>Concepts of component, system, kind-of-property</a:t>
          </a:r>
          <a:endParaRPr lang="en-US"/>
        </a:p>
      </dgm:t>
    </dgm:pt>
    <dgm:pt modelId="{FA5DF96E-8DC3-4129-AF7E-BFBBADA3077D}" type="parTrans" cxnId="{6EF0A549-FE5B-4C87-9A31-2CF9808C72E3}">
      <dgm:prSet/>
      <dgm:spPr/>
      <dgm:t>
        <a:bodyPr/>
        <a:lstStyle/>
        <a:p>
          <a:endParaRPr lang="en-US"/>
        </a:p>
      </dgm:t>
    </dgm:pt>
    <dgm:pt modelId="{AE1C8317-704D-4EE2-A972-722207520782}" type="sibTrans" cxnId="{6EF0A549-FE5B-4C87-9A31-2CF9808C72E3}">
      <dgm:prSet/>
      <dgm:spPr/>
      <dgm:t>
        <a:bodyPr/>
        <a:lstStyle/>
        <a:p>
          <a:endParaRPr lang="en-US"/>
        </a:p>
      </dgm:t>
    </dgm:pt>
    <dgm:pt modelId="{E04A8844-366D-423B-BCB7-1519BB9BCF4B}">
      <dgm:prSet/>
      <dgm:spPr/>
      <dgm:t>
        <a:bodyPr/>
        <a:lstStyle/>
        <a:p>
          <a:r>
            <a:rPr lang="en-US" b="0" i="0" baseline="0"/>
            <a:t>Georges De Moor, Tom Fiers</a:t>
          </a:r>
          <a:endParaRPr lang="en-US"/>
        </a:p>
      </dgm:t>
    </dgm:pt>
    <dgm:pt modelId="{567C545E-830E-4714-A17A-1AB20CBEC228}" type="parTrans" cxnId="{5BBF0CA7-67BE-47A4-B5EB-0ACAEC079304}">
      <dgm:prSet/>
      <dgm:spPr/>
      <dgm:t>
        <a:bodyPr/>
        <a:lstStyle/>
        <a:p>
          <a:endParaRPr lang="en-US"/>
        </a:p>
      </dgm:t>
    </dgm:pt>
    <dgm:pt modelId="{EEE5B7FF-0EA3-4C64-B17D-D347BE9360A8}" type="sibTrans" cxnId="{5BBF0CA7-67BE-47A4-B5EB-0ACAEC079304}">
      <dgm:prSet/>
      <dgm:spPr/>
      <dgm:t>
        <a:bodyPr/>
        <a:lstStyle/>
        <a:p>
          <a:endParaRPr lang="en-US"/>
        </a:p>
      </dgm:t>
    </dgm:pt>
    <dgm:pt modelId="{93C13FBE-8169-4EAC-849B-45B64A75DC82}">
      <dgm:prSet/>
      <dgm:spPr/>
      <dgm:t>
        <a:bodyPr/>
        <a:lstStyle/>
        <a:p>
          <a:r>
            <a:rPr lang="en-US" b="0" i="0" baseline="0"/>
            <a:t>EUCLIDES, OpenLabs</a:t>
          </a:r>
          <a:endParaRPr lang="en-US"/>
        </a:p>
      </dgm:t>
    </dgm:pt>
    <dgm:pt modelId="{32952C95-684E-49BB-83D8-1651DF23520A}" type="parTrans" cxnId="{275BCF16-B8C8-4346-AC14-0257DE4C6961}">
      <dgm:prSet/>
      <dgm:spPr/>
      <dgm:t>
        <a:bodyPr/>
        <a:lstStyle/>
        <a:p>
          <a:endParaRPr lang="en-US"/>
        </a:p>
      </dgm:t>
    </dgm:pt>
    <dgm:pt modelId="{C9F208E2-8B36-4CA2-94DC-54959E9D60D9}" type="sibTrans" cxnId="{275BCF16-B8C8-4346-AC14-0257DE4C6961}">
      <dgm:prSet/>
      <dgm:spPr/>
      <dgm:t>
        <a:bodyPr/>
        <a:lstStyle/>
        <a:p>
          <a:endParaRPr lang="en-US"/>
        </a:p>
      </dgm:t>
    </dgm:pt>
    <dgm:pt modelId="{AEF8F15D-0800-4F97-934D-B3731C994AD2}">
      <dgm:prSet/>
      <dgm:spPr/>
      <dgm:t>
        <a:bodyPr/>
        <a:lstStyle/>
        <a:p>
          <a:r>
            <a:rPr lang="en-US" b="0" i="0" baseline="0"/>
            <a:t>Theoretically compelling</a:t>
          </a:r>
          <a:endParaRPr lang="en-US"/>
        </a:p>
      </dgm:t>
    </dgm:pt>
    <dgm:pt modelId="{C472F2FF-A5F3-45ED-BED3-4A2AD681B0FA}" type="parTrans" cxnId="{7BD4CFAD-B7EB-4561-9769-07F93398B7E1}">
      <dgm:prSet/>
      <dgm:spPr/>
      <dgm:t>
        <a:bodyPr/>
        <a:lstStyle/>
        <a:p>
          <a:endParaRPr lang="en-US"/>
        </a:p>
      </dgm:t>
    </dgm:pt>
    <dgm:pt modelId="{9A1DFC5C-C3E5-48FD-8A8B-1DFC3504A6A9}" type="sibTrans" cxnId="{7BD4CFAD-B7EB-4561-9769-07F93398B7E1}">
      <dgm:prSet/>
      <dgm:spPr/>
      <dgm:t>
        <a:bodyPr/>
        <a:lstStyle/>
        <a:p>
          <a:endParaRPr lang="en-US"/>
        </a:p>
      </dgm:t>
    </dgm:pt>
    <dgm:pt modelId="{252BE6CB-2EC7-418E-B14E-AEC072788C85}">
      <dgm:prSet/>
      <dgm:spPr/>
      <dgm:t>
        <a:bodyPr/>
        <a:lstStyle/>
        <a:p>
          <a:r>
            <a:rPr lang="en-US" b="0" i="0" baseline="0" dirty="0"/>
            <a:t>Complete post coordination - 42 semantic axes</a:t>
          </a:r>
          <a:endParaRPr lang="en-US" dirty="0"/>
        </a:p>
      </dgm:t>
    </dgm:pt>
    <dgm:pt modelId="{CECDD038-48B5-4EDE-9978-73FCAEA55C5B}" type="parTrans" cxnId="{5B352E3F-66B1-4559-B3EA-B6AB8413D977}">
      <dgm:prSet/>
      <dgm:spPr/>
      <dgm:t>
        <a:bodyPr/>
        <a:lstStyle/>
        <a:p>
          <a:endParaRPr lang="en-US"/>
        </a:p>
      </dgm:t>
    </dgm:pt>
    <dgm:pt modelId="{65601F4A-833C-4A22-9961-D2999B793C95}" type="sibTrans" cxnId="{5B352E3F-66B1-4559-B3EA-B6AB8413D977}">
      <dgm:prSet/>
      <dgm:spPr/>
      <dgm:t>
        <a:bodyPr/>
        <a:lstStyle/>
        <a:p>
          <a:endParaRPr lang="en-US"/>
        </a:p>
      </dgm:t>
    </dgm:pt>
    <dgm:pt modelId="{02F091D1-84DF-46F7-848E-C9D15A6D2432}">
      <dgm:prSet/>
      <dgm:spPr/>
      <dgm:t>
        <a:bodyPr/>
        <a:lstStyle/>
        <a:p>
          <a:r>
            <a:rPr lang="en-US" b="0" i="0" baseline="0"/>
            <a:t>Angelo Rossi Mori</a:t>
          </a:r>
          <a:endParaRPr lang="en-US"/>
        </a:p>
      </dgm:t>
    </dgm:pt>
    <dgm:pt modelId="{45F04B22-810F-4697-86CC-E7A973DACC88}" type="parTrans" cxnId="{F593E2F6-6DAE-4CAB-A112-29330E92A30A}">
      <dgm:prSet/>
      <dgm:spPr/>
      <dgm:t>
        <a:bodyPr/>
        <a:lstStyle/>
        <a:p>
          <a:endParaRPr lang="en-US"/>
        </a:p>
      </dgm:t>
    </dgm:pt>
    <dgm:pt modelId="{A14283FE-4ABE-48AD-8DC1-83C0728A6A5B}" type="sibTrans" cxnId="{F593E2F6-6DAE-4CAB-A112-29330E92A30A}">
      <dgm:prSet/>
      <dgm:spPr/>
      <dgm:t>
        <a:bodyPr/>
        <a:lstStyle/>
        <a:p>
          <a:endParaRPr lang="en-US"/>
        </a:p>
      </dgm:t>
    </dgm:pt>
    <dgm:pt modelId="{AC70A81F-25A4-4AD2-9878-22CC2EAD7E1D}">
      <dgm:prSet/>
      <dgm:spPr/>
      <dgm:t>
        <a:bodyPr/>
        <a:lstStyle/>
        <a:p>
          <a:r>
            <a:rPr lang="en-US" b="0" i="0" baseline="0"/>
            <a:t>Archetypes</a:t>
          </a:r>
          <a:endParaRPr lang="en-US"/>
        </a:p>
      </dgm:t>
    </dgm:pt>
    <dgm:pt modelId="{1AB2672D-7D9C-4757-9578-AE9B66BE61AA}" type="parTrans" cxnId="{10B956FF-F720-4A07-964A-12E693D36181}">
      <dgm:prSet/>
      <dgm:spPr/>
      <dgm:t>
        <a:bodyPr/>
        <a:lstStyle/>
        <a:p>
          <a:endParaRPr lang="en-US"/>
        </a:p>
      </dgm:t>
    </dgm:pt>
    <dgm:pt modelId="{FC51AF98-E014-4A55-806D-A3432393CA6B}" type="sibTrans" cxnId="{10B956FF-F720-4A07-964A-12E693D36181}">
      <dgm:prSet/>
      <dgm:spPr/>
      <dgm:t>
        <a:bodyPr/>
        <a:lstStyle/>
        <a:p>
          <a:endParaRPr lang="en-US"/>
        </a:p>
      </dgm:t>
    </dgm:pt>
    <dgm:pt modelId="{FBDBDCCC-105A-4ED5-875F-0C942D5001E5}" type="pres">
      <dgm:prSet presAssocID="{B1AA032E-FF7E-4F2B-8A65-0C1EEDFD38BD}" presName="linear" presStyleCnt="0">
        <dgm:presLayoutVars>
          <dgm:dir/>
          <dgm:animLvl val="lvl"/>
          <dgm:resizeHandles val="exact"/>
        </dgm:presLayoutVars>
      </dgm:prSet>
      <dgm:spPr/>
    </dgm:pt>
    <dgm:pt modelId="{467BCBAC-4E86-4AF8-921F-26FD389D349E}" type="pres">
      <dgm:prSet presAssocID="{F99B975A-733E-44CD-9659-D94C071921BC}" presName="parentLin" presStyleCnt="0"/>
      <dgm:spPr/>
    </dgm:pt>
    <dgm:pt modelId="{6E6C83B2-24B3-4BB9-97D7-A064C673CF7A}" type="pres">
      <dgm:prSet presAssocID="{F99B975A-733E-44CD-9659-D94C071921BC}" presName="parentLeftMargin" presStyleLbl="node1" presStyleIdx="0" presStyleCnt="3"/>
      <dgm:spPr/>
    </dgm:pt>
    <dgm:pt modelId="{279BC00F-F41D-417E-AC5A-0F9615F73EBB}" type="pres">
      <dgm:prSet presAssocID="{F99B975A-733E-44CD-9659-D94C071921BC}" presName="parentText" presStyleLbl="node1" presStyleIdx="0" presStyleCnt="3">
        <dgm:presLayoutVars>
          <dgm:chMax val="0"/>
          <dgm:bulletEnabled val="1"/>
        </dgm:presLayoutVars>
      </dgm:prSet>
      <dgm:spPr/>
    </dgm:pt>
    <dgm:pt modelId="{40749C72-25FA-4DFE-BDE1-ACCE5E4B7C82}" type="pres">
      <dgm:prSet presAssocID="{F99B975A-733E-44CD-9659-D94C071921BC}" presName="negativeSpace" presStyleCnt="0"/>
      <dgm:spPr/>
    </dgm:pt>
    <dgm:pt modelId="{212331B0-7D3D-4CF4-B586-25EFEBEAFC54}" type="pres">
      <dgm:prSet presAssocID="{F99B975A-733E-44CD-9659-D94C071921BC}" presName="childText" presStyleLbl="conFgAcc1" presStyleIdx="0" presStyleCnt="3" custLinFactNeighborX="221">
        <dgm:presLayoutVars>
          <dgm:bulletEnabled val="1"/>
        </dgm:presLayoutVars>
      </dgm:prSet>
      <dgm:spPr/>
    </dgm:pt>
    <dgm:pt modelId="{3FC6C94D-63DC-4B5E-8B9E-B86D94699C27}" type="pres">
      <dgm:prSet presAssocID="{D49D33D3-D2EE-4201-A641-CE8C1645E55D}" presName="spaceBetweenRectangles" presStyleCnt="0"/>
      <dgm:spPr/>
    </dgm:pt>
    <dgm:pt modelId="{531CC597-1FC1-4F04-9DE2-D8A399D92A5F}" type="pres">
      <dgm:prSet presAssocID="{E04A8844-366D-423B-BCB7-1519BB9BCF4B}" presName="parentLin" presStyleCnt="0"/>
      <dgm:spPr/>
    </dgm:pt>
    <dgm:pt modelId="{7F907AD1-0A89-47DA-9180-D803B4DC1D31}" type="pres">
      <dgm:prSet presAssocID="{E04A8844-366D-423B-BCB7-1519BB9BCF4B}" presName="parentLeftMargin" presStyleLbl="node1" presStyleIdx="0" presStyleCnt="3"/>
      <dgm:spPr/>
    </dgm:pt>
    <dgm:pt modelId="{B2D53062-EF48-4921-ADF4-DDEB9FB11455}" type="pres">
      <dgm:prSet presAssocID="{E04A8844-366D-423B-BCB7-1519BB9BCF4B}" presName="parentText" presStyleLbl="node1" presStyleIdx="1" presStyleCnt="3">
        <dgm:presLayoutVars>
          <dgm:chMax val="0"/>
          <dgm:bulletEnabled val="1"/>
        </dgm:presLayoutVars>
      </dgm:prSet>
      <dgm:spPr/>
    </dgm:pt>
    <dgm:pt modelId="{2C8969DC-707B-4F9C-90CC-C8704DF5C874}" type="pres">
      <dgm:prSet presAssocID="{E04A8844-366D-423B-BCB7-1519BB9BCF4B}" presName="negativeSpace" presStyleCnt="0"/>
      <dgm:spPr/>
    </dgm:pt>
    <dgm:pt modelId="{927512C1-E7E3-4E07-B42C-6B7AD8A0363C}" type="pres">
      <dgm:prSet presAssocID="{E04A8844-366D-423B-BCB7-1519BB9BCF4B}" presName="childText" presStyleLbl="conFgAcc1" presStyleIdx="1" presStyleCnt="3">
        <dgm:presLayoutVars>
          <dgm:bulletEnabled val="1"/>
        </dgm:presLayoutVars>
      </dgm:prSet>
      <dgm:spPr/>
    </dgm:pt>
    <dgm:pt modelId="{715B7BCF-2E3B-419D-B924-F1B94CC065F7}" type="pres">
      <dgm:prSet presAssocID="{EEE5B7FF-0EA3-4C64-B17D-D347BE9360A8}" presName="spaceBetweenRectangles" presStyleCnt="0"/>
      <dgm:spPr/>
    </dgm:pt>
    <dgm:pt modelId="{6DE53EED-1CED-4F64-BAED-4829AF682CEC}" type="pres">
      <dgm:prSet presAssocID="{02F091D1-84DF-46F7-848E-C9D15A6D2432}" presName="parentLin" presStyleCnt="0"/>
      <dgm:spPr/>
    </dgm:pt>
    <dgm:pt modelId="{889CF5F2-2295-4BEA-A628-260ABCB6BF0F}" type="pres">
      <dgm:prSet presAssocID="{02F091D1-84DF-46F7-848E-C9D15A6D2432}" presName="parentLeftMargin" presStyleLbl="node1" presStyleIdx="1" presStyleCnt="3"/>
      <dgm:spPr/>
    </dgm:pt>
    <dgm:pt modelId="{7259B273-B610-4706-8D18-0224D6A8D5BA}" type="pres">
      <dgm:prSet presAssocID="{02F091D1-84DF-46F7-848E-C9D15A6D2432}" presName="parentText" presStyleLbl="node1" presStyleIdx="2" presStyleCnt="3">
        <dgm:presLayoutVars>
          <dgm:chMax val="0"/>
          <dgm:bulletEnabled val="1"/>
        </dgm:presLayoutVars>
      </dgm:prSet>
      <dgm:spPr/>
    </dgm:pt>
    <dgm:pt modelId="{6CF3E8C3-CB35-46E9-9A0F-E9B9B3253403}" type="pres">
      <dgm:prSet presAssocID="{02F091D1-84DF-46F7-848E-C9D15A6D2432}" presName="negativeSpace" presStyleCnt="0"/>
      <dgm:spPr/>
    </dgm:pt>
    <dgm:pt modelId="{56E2C31B-5A8D-4207-B862-2159BC61FD41}" type="pres">
      <dgm:prSet presAssocID="{02F091D1-84DF-46F7-848E-C9D15A6D2432}" presName="childText" presStyleLbl="conFgAcc1" presStyleIdx="2" presStyleCnt="3">
        <dgm:presLayoutVars>
          <dgm:bulletEnabled val="1"/>
        </dgm:presLayoutVars>
      </dgm:prSet>
      <dgm:spPr/>
    </dgm:pt>
  </dgm:ptLst>
  <dgm:cxnLst>
    <dgm:cxn modelId="{275BCF16-B8C8-4346-AC14-0257DE4C6961}" srcId="{E04A8844-366D-423B-BCB7-1519BB9BCF4B}" destId="{93C13FBE-8169-4EAC-849B-45B64A75DC82}" srcOrd="0" destOrd="0" parTransId="{32952C95-684E-49BB-83D8-1651DF23520A}" sibTransId="{C9F208E2-8B36-4CA2-94DC-54959E9D60D9}"/>
    <dgm:cxn modelId="{E569F31F-0005-4AE7-846D-6AB5DC5C111F}" type="presOf" srcId="{AEF8F15D-0800-4F97-934D-B3731C994AD2}" destId="{927512C1-E7E3-4E07-B42C-6B7AD8A0363C}" srcOrd="0" destOrd="1" presId="urn:microsoft.com/office/officeart/2005/8/layout/list1"/>
    <dgm:cxn modelId="{0C09BE2F-FBD8-4FAA-B735-76980B380421}" type="presOf" srcId="{02F091D1-84DF-46F7-848E-C9D15A6D2432}" destId="{7259B273-B610-4706-8D18-0224D6A8D5BA}" srcOrd="1" destOrd="0" presId="urn:microsoft.com/office/officeart/2005/8/layout/list1"/>
    <dgm:cxn modelId="{5B006E38-6F12-45F2-8BF0-E817B30EC086}" type="presOf" srcId="{9CE26104-5CBB-4C04-86A5-6E9A094664B5}" destId="{212331B0-7D3D-4CF4-B586-25EFEBEAFC54}" srcOrd="0" destOrd="0" presId="urn:microsoft.com/office/officeart/2005/8/layout/list1"/>
    <dgm:cxn modelId="{5B352E3F-66B1-4559-B3EA-B6AB8413D977}" srcId="{93C13FBE-8169-4EAC-849B-45B64A75DC82}" destId="{252BE6CB-2EC7-418E-B14E-AEC072788C85}" srcOrd="1" destOrd="0" parTransId="{CECDD038-48B5-4EDE-9978-73FCAEA55C5B}" sibTransId="{65601F4A-833C-4A22-9961-D2999B793C95}"/>
    <dgm:cxn modelId="{6EF0A549-FE5B-4C87-9A31-2CF9808C72E3}" srcId="{F99B975A-733E-44CD-9659-D94C071921BC}" destId="{E27F070B-6C93-4A07-B289-BA5071923615}" srcOrd="1" destOrd="0" parTransId="{FA5DF96E-8DC3-4129-AF7E-BFBBADA3077D}" sibTransId="{AE1C8317-704D-4EE2-A972-722207520782}"/>
    <dgm:cxn modelId="{EC13F75D-45F7-421F-B181-DCEC706597F1}" type="presOf" srcId="{B1AA032E-FF7E-4F2B-8A65-0C1EEDFD38BD}" destId="{FBDBDCCC-105A-4ED5-875F-0C942D5001E5}" srcOrd="0" destOrd="0" presId="urn:microsoft.com/office/officeart/2005/8/layout/list1"/>
    <dgm:cxn modelId="{62B30E6D-0737-4DED-A37A-66E6B6776994}" type="presOf" srcId="{02F091D1-84DF-46F7-848E-C9D15A6D2432}" destId="{889CF5F2-2295-4BEA-A628-260ABCB6BF0F}" srcOrd="0" destOrd="0" presId="urn:microsoft.com/office/officeart/2005/8/layout/list1"/>
    <dgm:cxn modelId="{B2CCF08B-EB59-4BB2-BB46-19B7CF30FD52}" type="presOf" srcId="{F99B975A-733E-44CD-9659-D94C071921BC}" destId="{279BC00F-F41D-417E-AC5A-0F9615F73EBB}" srcOrd="1" destOrd="0" presId="urn:microsoft.com/office/officeart/2005/8/layout/list1"/>
    <dgm:cxn modelId="{49F64496-337A-48E5-A296-9BE35EFBDD59}" type="presOf" srcId="{E27F070B-6C93-4A07-B289-BA5071923615}" destId="{212331B0-7D3D-4CF4-B586-25EFEBEAFC54}" srcOrd="0" destOrd="1" presId="urn:microsoft.com/office/officeart/2005/8/layout/list1"/>
    <dgm:cxn modelId="{C999D09E-B850-497D-94FB-B75192F26B73}" type="presOf" srcId="{AC70A81F-25A4-4AD2-9878-22CC2EAD7E1D}" destId="{56E2C31B-5A8D-4207-B862-2159BC61FD41}" srcOrd="0" destOrd="0" presId="urn:microsoft.com/office/officeart/2005/8/layout/list1"/>
    <dgm:cxn modelId="{756D92A0-31E1-4930-A06D-FA9C987E2241}" type="presOf" srcId="{252BE6CB-2EC7-418E-B14E-AEC072788C85}" destId="{927512C1-E7E3-4E07-B42C-6B7AD8A0363C}" srcOrd="0" destOrd="2" presId="urn:microsoft.com/office/officeart/2005/8/layout/list1"/>
    <dgm:cxn modelId="{5BBF0CA7-67BE-47A4-B5EB-0ACAEC079304}" srcId="{B1AA032E-FF7E-4F2B-8A65-0C1EEDFD38BD}" destId="{E04A8844-366D-423B-BCB7-1519BB9BCF4B}" srcOrd="1" destOrd="0" parTransId="{567C545E-830E-4714-A17A-1AB20CBEC228}" sibTransId="{EEE5B7FF-0EA3-4C64-B17D-D347BE9360A8}"/>
    <dgm:cxn modelId="{7BD4CFAD-B7EB-4561-9769-07F93398B7E1}" srcId="{93C13FBE-8169-4EAC-849B-45B64A75DC82}" destId="{AEF8F15D-0800-4F97-934D-B3731C994AD2}" srcOrd="0" destOrd="0" parTransId="{C472F2FF-A5F3-45ED-BED3-4A2AD681B0FA}" sibTransId="{9A1DFC5C-C3E5-48FD-8A8B-1DFC3504A6A9}"/>
    <dgm:cxn modelId="{4F69D1CD-ACF4-4919-9583-1F9CC26508BF}" srcId="{B1AA032E-FF7E-4F2B-8A65-0C1EEDFD38BD}" destId="{F99B975A-733E-44CD-9659-D94C071921BC}" srcOrd="0" destOrd="0" parTransId="{7CA54F5D-4851-4133-A205-1DA64E5EA4CB}" sibTransId="{D49D33D3-D2EE-4201-A641-CE8C1645E55D}"/>
    <dgm:cxn modelId="{53BDB5D6-50F4-4D0C-80D6-20ABC70C4F9F}" srcId="{F99B975A-733E-44CD-9659-D94C071921BC}" destId="{9CE26104-5CBB-4C04-86A5-6E9A094664B5}" srcOrd="0" destOrd="0" parTransId="{650BF017-A9F7-45B7-9441-7E0C778FC6D8}" sibTransId="{1CEED94A-C896-47ED-AB12-2933BECE9C35}"/>
    <dgm:cxn modelId="{8C3702D8-19B8-4F84-8A96-E029631EC4A6}" type="presOf" srcId="{93C13FBE-8169-4EAC-849B-45B64A75DC82}" destId="{927512C1-E7E3-4E07-B42C-6B7AD8A0363C}" srcOrd="0" destOrd="0" presId="urn:microsoft.com/office/officeart/2005/8/layout/list1"/>
    <dgm:cxn modelId="{94E4E0F3-257E-4587-83C3-816249C8A530}" type="presOf" srcId="{E04A8844-366D-423B-BCB7-1519BB9BCF4B}" destId="{7F907AD1-0A89-47DA-9180-D803B4DC1D31}" srcOrd="0" destOrd="0" presId="urn:microsoft.com/office/officeart/2005/8/layout/list1"/>
    <dgm:cxn modelId="{E385E8F3-9548-4102-8785-3BF9A8C5FD51}" type="presOf" srcId="{E04A8844-366D-423B-BCB7-1519BB9BCF4B}" destId="{B2D53062-EF48-4921-ADF4-DDEB9FB11455}" srcOrd="1" destOrd="0" presId="urn:microsoft.com/office/officeart/2005/8/layout/list1"/>
    <dgm:cxn modelId="{F593E2F6-6DAE-4CAB-A112-29330E92A30A}" srcId="{B1AA032E-FF7E-4F2B-8A65-0C1EEDFD38BD}" destId="{02F091D1-84DF-46F7-848E-C9D15A6D2432}" srcOrd="2" destOrd="0" parTransId="{45F04B22-810F-4697-86CC-E7A973DACC88}" sibTransId="{A14283FE-4ABE-48AD-8DC1-83C0728A6A5B}"/>
    <dgm:cxn modelId="{052B7DF8-F61A-4121-B7CD-29EA8689110D}" type="presOf" srcId="{F99B975A-733E-44CD-9659-D94C071921BC}" destId="{6E6C83B2-24B3-4BB9-97D7-A064C673CF7A}" srcOrd="0" destOrd="0" presId="urn:microsoft.com/office/officeart/2005/8/layout/list1"/>
    <dgm:cxn modelId="{10B956FF-F720-4A07-964A-12E693D36181}" srcId="{02F091D1-84DF-46F7-848E-C9D15A6D2432}" destId="{AC70A81F-25A4-4AD2-9878-22CC2EAD7E1D}" srcOrd="0" destOrd="0" parTransId="{1AB2672D-7D9C-4757-9578-AE9B66BE61AA}" sibTransId="{FC51AF98-E014-4A55-806D-A3432393CA6B}"/>
    <dgm:cxn modelId="{FE1D0536-4F89-44F9-812B-35AB095EEF54}" type="presParOf" srcId="{FBDBDCCC-105A-4ED5-875F-0C942D5001E5}" destId="{467BCBAC-4E86-4AF8-921F-26FD389D349E}" srcOrd="0" destOrd="0" presId="urn:microsoft.com/office/officeart/2005/8/layout/list1"/>
    <dgm:cxn modelId="{7DC48567-F753-4995-9A8F-B883C0D76CCC}" type="presParOf" srcId="{467BCBAC-4E86-4AF8-921F-26FD389D349E}" destId="{6E6C83B2-24B3-4BB9-97D7-A064C673CF7A}" srcOrd="0" destOrd="0" presId="urn:microsoft.com/office/officeart/2005/8/layout/list1"/>
    <dgm:cxn modelId="{73DC3A8D-9FB1-45F7-BCB3-3FC6508B7A31}" type="presParOf" srcId="{467BCBAC-4E86-4AF8-921F-26FD389D349E}" destId="{279BC00F-F41D-417E-AC5A-0F9615F73EBB}" srcOrd="1" destOrd="0" presId="urn:microsoft.com/office/officeart/2005/8/layout/list1"/>
    <dgm:cxn modelId="{FB7C33BE-046C-4AD0-9F1A-3766DD583984}" type="presParOf" srcId="{FBDBDCCC-105A-4ED5-875F-0C942D5001E5}" destId="{40749C72-25FA-4DFE-BDE1-ACCE5E4B7C82}" srcOrd="1" destOrd="0" presId="urn:microsoft.com/office/officeart/2005/8/layout/list1"/>
    <dgm:cxn modelId="{01105FA4-0D35-4A9F-AC5F-63C62E720E25}" type="presParOf" srcId="{FBDBDCCC-105A-4ED5-875F-0C942D5001E5}" destId="{212331B0-7D3D-4CF4-B586-25EFEBEAFC54}" srcOrd="2" destOrd="0" presId="urn:microsoft.com/office/officeart/2005/8/layout/list1"/>
    <dgm:cxn modelId="{6EF76CA4-40C6-4FB3-8EDF-6530FD3C4AB7}" type="presParOf" srcId="{FBDBDCCC-105A-4ED5-875F-0C942D5001E5}" destId="{3FC6C94D-63DC-4B5E-8B9E-B86D94699C27}" srcOrd="3" destOrd="0" presId="urn:microsoft.com/office/officeart/2005/8/layout/list1"/>
    <dgm:cxn modelId="{B0334117-50E7-4946-A09B-AAB15A2DDC60}" type="presParOf" srcId="{FBDBDCCC-105A-4ED5-875F-0C942D5001E5}" destId="{531CC597-1FC1-4F04-9DE2-D8A399D92A5F}" srcOrd="4" destOrd="0" presId="urn:microsoft.com/office/officeart/2005/8/layout/list1"/>
    <dgm:cxn modelId="{0B3F0328-A176-4AE7-9A39-81CCFA41FA22}" type="presParOf" srcId="{531CC597-1FC1-4F04-9DE2-D8A399D92A5F}" destId="{7F907AD1-0A89-47DA-9180-D803B4DC1D31}" srcOrd="0" destOrd="0" presId="urn:microsoft.com/office/officeart/2005/8/layout/list1"/>
    <dgm:cxn modelId="{AAA97041-ECA4-42C9-AAE2-DEED087810A8}" type="presParOf" srcId="{531CC597-1FC1-4F04-9DE2-D8A399D92A5F}" destId="{B2D53062-EF48-4921-ADF4-DDEB9FB11455}" srcOrd="1" destOrd="0" presId="urn:microsoft.com/office/officeart/2005/8/layout/list1"/>
    <dgm:cxn modelId="{3A7961E1-3A60-443C-B9A2-31EB1C0CEEF5}" type="presParOf" srcId="{FBDBDCCC-105A-4ED5-875F-0C942D5001E5}" destId="{2C8969DC-707B-4F9C-90CC-C8704DF5C874}" srcOrd="5" destOrd="0" presId="urn:microsoft.com/office/officeart/2005/8/layout/list1"/>
    <dgm:cxn modelId="{772FD1E3-AB22-4E34-9FC4-17E115585148}" type="presParOf" srcId="{FBDBDCCC-105A-4ED5-875F-0C942D5001E5}" destId="{927512C1-E7E3-4E07-B42C-6B7AD8A0363C}" srcOrd="6" destOrd="0" presId="urn:microsoft.com/office/officeart/2005/8/layout/list1"/>
    <dgm:cxn modelId="{7C2CC1CD-5423-4974-BA51-814F8A48F495}" type="presParOf" srcId="{FBDBDCCC-105A-4ED5-875F-0C942D5001E5}" destId="{715B7BCF-2E3B-419D-B924-F1B94CC065F7}" srcOrd="7" destOrd="0" presId="urn:microsoft.com/office/officeart/2005/8/layout/list1"/>
    <dgm:cxn modelId="{6914CB1F-1C9F-4D45-9DA3-C4EE1D8163DA}" type="presParOf" srcId="{FBDBDCCC-105A-4ED5-875F-0C942D5001E5}" destId="{6DE53EED-1CED-4F64-BAED-4829AF682CEC}" srcOrd="8" destOrd="0" presId="urn:microsoft.com/office/officeart/2005/8/layout/list1"/>
    <dgm:cxn modelId="{D6755ADF-4F71-4ED5-ADEA-D2378A5CB972}" type="presParOf" srcId="{6DE53EED-1CED-4F64-BAED-4829AF682CEC}" destId="{889CF5F2-2295-4BEA-A628-260ABCB6BF0F}" srcOrd="0" destOrd="0" presId="urn:microsoft.com/office/officeart/2005/8/layout/list1"/>
    <dgm:cxn modelId="{0A2C3782-6CA1-4FC2-BB5B-DA15C6E032A9}" type="presParOf" srcId="{6DE53EED-1CED-4F64-BAED-4829AF682CEC}" destId="{7259B273-B610-4706-8D18-0224D6A8D5BA}" srcOrd="1" destOrd="0" presId="urn:microsoft.com/office/officeart/2005/8/layout/list1"/>
    <dgm:cxn modelId="{7E8F0D2D-4823-4537-8676-6140C971259D}" type="presParOf" srcId="{FBDBDCCC-105A-4ED5-875F-0C942D5001E5}" destId="{6CF3E8C3-CB35-46E9-9A0F-E9B9B3253403}" srcOrd="9" destOrd="0" presId="urn:microsoft.com/office/officeart/2005/8/layout/list1"/>
    <dgm:cxn modelId="{8D79BA53-F402-49C2-8543-85DC76BA5BAD}" type="presParOf" srcId="{FBDBDCCC-105A-4ED5-875F-0C942D5001E5}" destId="{56E2C31B-5A8D-4207-B862-2159BC61FD41}"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BD563E-D7FF-4EAF-A0C0-D55E7850DEE8}"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34260C04-2FFB-454D-9E02-27A802BD6519}">
      <dgm:prSet/>
      <dgm:spPr/>
      <dgm:t>
        <a:bodyPr/>
        <a:lstStyle/>
        <a:p>
          <a:r>
            <a:rPr lang="en-US"/>
            <a:t>The LOINC code alone never has all of the information that would make data instances semantically interoperable</a:t>
          </a:r>
        </a:p>
      </dgm:t>
    </dgm:pt>
    <dgm:pt modelId="{2196A8A4-A9FF-45B0-8CD8-9F20A37FD4F7}" type="parTrans" cxnId="{6EC2DD7A-1CA0-444B-A6F4-50CA3B0BAC5D}">
      <dgm:prSet/>
      <dgm:spPr/>
      <dgm:t>
        <a:bodyPr/>
        <a:lstStyle/>
        <a:p>
          <a:endParaRPr lang="en-US"/>
        </a:p>
      </dgm:t>
    </dgm:pt>
    <dgm:pt modelId="{B935034D-EC19-4498-ABB8-DA3EAB8C0988}" type="sibTrans" cxnId="{6EC2DD7A-1CA0-444B-A6F4-50CA3B0BAC5D}">
      <dgm:prSet/>
      <dgm:spPr/>
      <dgm:t>
        <a:bodyPr/>
        <a:lstStyle/>
        <a:p>
          <a:endParaRPr lang="en-US"/>
        </a:p>
      </dgm:t>
    </dgm:pt>
    <dgm:pt modelId="{DA1C03D1-3E81-4012-9980-3CAF8614E3EE}">
      <dgm:prSet/>
      <dgm:spPr/>
      <dgm:t>
        <a:bodyPr/>
        <a:lstStyle/>
        <a:p>
          <a:r>
            <a:rPr lang="en-US" dirty="0"/>
            <a:t>You also need unit of measure, interpretation, priority, reference range, device/instrument/test kit, method, reagents, provenance </a:t>
          </a:r>
          <a:r>
            <a:rPr lang="en-US"/>
            <a:t>data,  …</a:t>
          </a:r>
          <a:endParaRPr lang="en-US" dirty="0"/>
        </a:p>
      </dgm:t>
    </dgm:pt>
    <dgm:pt modelId="{AEB4A89B-54EC-4004-AE7A-1C1B441229A3}" type="parTrans" cxnId="{F9066031-7819-4FB3-BA2C-FD227AB63497}">
      <dgm:prSet/>
      <dgm:spPr/>
      <dgm:t>
        <a:bodyPr/>
        <a:lstStyle/>
        <a:p>
          <a:endParaRPr lang="en-US"/>
        </a:p>
      </dgm:t>
    </dgm:pt>
    <dgm:pt modelId="{3EAA7B9D-C0C5-4000-B2E7-D4EF7148821A}" type="sibTrans" cxnId="{F9066031-7819-4FB3-BA2C-FD227AB63497}">
      <dgm:prSet/>
      <dgm:spPr/>
      <dgm:t>
        <a:bodyPr/>
        <a:lstStyle/>
        <a:p>
          <a:endParaRPr lang="en-US"/>
        </a:p>
      </dgm:t>
    </dgm:pt>
    <dgm:pt modelId="{F128F84B-2A88-48A9-A74B-8F589E1E66FA}" type="pres">
      <dgm:prSet presAssocID="{16BD563E-D7FF-4EAF-A0C0-D55E7850DEE8}" presName="vert0" presStyleCnt="0">
        <dgm:presLayoutVars>
          <dgm:dir/>
          <dgm:animOne val="branch"/>
          <dgm:animLvl val="lvl"/>
        </dgm:presLayoutVars>
      </dgm:prSet>
      <dgm:spPr/>
    </dgm:pt>
    <dgm:pt modelId="{ACA39A36-6167-4704-A2D9-F014312E5E87}" type="pres">
      <dgm:prSet presAssocID="{34260C04-2FFB-454D-9E02-27A802BD6519}" presName="thickLine" presStyleLbl="alignNode1" presStyleIdx="0" presStyleCnt="2"/>
      <dgm:spPr/>
    </dgm:pt>
    <dgm:pt modelId="{288F7504-A540-43CF-9115-BFECD6801C5A}" type="pres">
      <dgm:prSet presAssocID="{34260C04-2FFB-454D-9E02-27A802BD6519}" presName="horz1" presStyleCnt="0"/>
      <dgm:spPr/>
    </dgm:pt>
    <dgm:pt modelId="{3C29864B-D69A-48DE-BBE7-5A036C5EED8C}" type="pres">
      <dgm:prSet presAssocID="{34260C04-2FFB-454D-9E02-27A802BD6519}" presName="tx1" presStyleLbl="revTx" presStyleIdx="0" presStyleCnt="2"/>
      <dgm:spPr/>
    </dgm:pt>
    <dgm:pt modelId="{E80EF5D3-6ECA-43E0-8201-D7C7BB777AC1}" type="pres">
      <dgm:prSet presAssocID="{34260C04-2FFB-454D-9E02-27A802BD6519}" presName="vert1" presStyleCnt="0"/>
      <dgm:spPr/>
    </dgm:pt>
    <dgm:pt modelId="{07B4E0F5-ADE7-4C2C-908F-3F10AED1F5E0}" type="pres">
      <dgm:prSet presAssocID="{DA1C03D1-3E81-4012-9980-3CAF8614E3EE}" presName="thickLine" presStyleLbl="alignNode1" presStyleIdx="1" presStyleCnt="2"/>
      <dgm:spPr/>
    </dgm:pt>
    <dgm:pt modelId="{66D96A32-4893-46FE-B3CC-11026CD8466E}" type="pres">
      <dgm:prSet presAssocID="{DA1C03D1-3E81-4012-9980-3CAF8614E3EE}" presName="horz1" presStyleCnt="0"/>
      <dgm:spPr/>
    </dgm:pt>
    <dgm:pt modelId="{47806990-49BB-4D7A-B026-5F323EACBD7C}" type="pres">
      <dgm:prSet presAssocID="{DA1C03D1-3E81-4012-9980-3CAF8614E3EE}" presName="tx1" presStyleLbl="revTx" presStyleIdx="1" presStyleCnt="2"/>
      <dgm:spPr/>
    </dgm:pt>
    <dgm:pt modelId="{A2050394-5B8E-4701-A93D-BD5143BC3A35}" type="pres">
      <dgm:prSet presAssocID="{DA1C03D1-3E81-4012-9980-3CAF8614E3EE}" presName="vert1" presStyleCnt="0"/>
      <dgm:spPr/>
    </dgm:pt>
  </dgm:ptLst>
  <dgm:cxnLst>
    <dgm:cxn modelId="{68566510-F30D-4180-94EF-C4FE9213BE5A}" type="presOf" srcId="{16BD563E-D7FF-4EAF-A0C0-D55E7850DEE8}" destId="{F128F84B-2A88-48A9-A74B-8F589E1E66FA}" srcOrd="0" destOrd="0" presId="urn:microsoft.com/office/officeart/2008/layout/LinedList"/>
    <dgm:cxn modelId="{F9066031-7819-4FB3-BA2C-FD227AB63497}" srcId="{16BD563E-D7FF-4EAF-A0C0-D55E7850DEE8}" destId="{DA1C03D1-3E81-4012-9980-3CAF8614E3EE}" srcOrd="1" destOrd="0" parTransId="{AEB4A89B-54EC-4004-AE7A-1C1B441229A3}" sibTransId="{3EAA7B9D-C0C5-4000-B2E7-D4EF7148821A}"/>
    <dgm:cxn modelId="{67285B39-79EB-49B1-BA2C-F2BCC7EDB51E}" type="presOf" srcId="{DA1C03D1-3E81-4012-9980-3CAF8614E3EE}" destId="{47806990-49BB-4D7A-B026-5F323EACBD7C}" srcOrd="0" destOrd="0" presId="urn:microsoft.com/office/officeart/2008/layout/LinedList"/>
    <dgm:cxn modelId="{4AA47A4A-F514-4723-BA97-55ABA89AC9F3}" type="presOf" srcId="{34260C04-2FFB-454D-9E02-27A802BD6519}" destId="{3C29864B-D69A-48DE-BBE7-5A036C5EED8C}" srcOrd="0" destOrd="0" presId="urn:microsoft.com/office/officeart/2008/layout/LinedList"/>
    <dgm:cxn modelId="{6EC2DD7A-1CA0-444B-A6F4-50CA3B0BAC5D}" srcId="{16BD563E-D7FF-4EAF-A0C0-D55E7850DEE8}" destId="{34260C04-2FFB-454D-9E02-27A802BD6519}" srcOrd="0" destOrd="0" parTransId="{2196A8A4-A9FF-45B0-8CD8-9F20A37FD4F7}" sibTransId="{B935034D-EC19-4498-ABB8-DA3EAB8C0988}"/>
    <dgm:cxn modelId="{C2C28369-5C30-42A8-9B62-CE4FFEAD2B9A}" type="presParOf" srcId="{F128F84B-2A88-48A9-A74B-8F589E1E66FA}" destId="{ACA39A36-6167-4704-A2D9-F014312E5E87}" srcOrd="0" destOrd="0" presId="urn:microsoft.com/office/officeart/2008/layout/LinedList"/>
    <dgm:cxn modelId="{E3B901B3-4192-479F-9C51-64E809B616CE}" type="presParOf" srcId="{F128F84B-2A88-48A9-A74B-8F589E1E66FA}" destId="{288F7504-A540-43CF-9115-BFECD6801C5A}" srcOrd="1" destOrd="0" presId="urn:microsoft.com/office/officeart/2008/layout/LinedList"/>
    <dgm:cxn modelId="{FAF43471-AEFB-48E3-8F21-BFFD6DCBC56A}" type="presParOf" srcId="{288F7504-A540-43CF-9115-BFECD6801C5A}" destId="{3C29864B-D69A-48DE-BBE7-5A036C5EED8C}" srcOrd="0" destOrd="0" presId="urn:microsoft.com/office/officeart/2008/layout/LinedList"/>
    <dgm:cxn modelId="{E4C7FBC7-7E71-42B5-AC78-8E5EB64AF114}" type="presParOf" srcId="{288F7504-A540-43CF-9115-BFECD6801C5A}" destId="{E80EF5D3-6ECA-43E0-8201-D7C7BB777AC1}" srcOrd="1" destOrd="0" presId="urn:microsoft.com/office/officeart/2008/layout/LinedList"/>
    <dgm:cxn modelId="{E72895BE-751E-4720-8D6D-77D42BCAE4E9}" type="presParOf" srcId="{F128F84B-2A88-48A9-A74B-8F589E1E66FA}" destId="{07B4E0F5-ADE7-4C2C-908F-3F10AED1F5E0}" srcOrd="2" destOrd="0" presId="urn:microsoft.com/office/officeart/2008/layout/LinedList"/>
    <dgm:cxn modelId="{888887D8-78B5-4219-944B-2A8984830ADE}" type="presParOf" srcId="{F128F84B-2A88-48A9-A74B-8F589E1E66FA}" destId="{66D96A32-4893-46FE-B3CC-11026CD8466E}" srcOrd="3" destOrd="0" presId="urn:microsoft.com/office/officeart/2008/layout/LinedList"/>
    <dgm:cxn modelId="{962EC5E6-E6A8-4C2E-820B-814AA260B275}" type="presParOf" srcId="{66D96A32-4893-46FE-B3CC-11026CD8466E}" destId="{47806990-49BB-4D7A-B026-5F323EACBD7C}" srcOrd="0" destOrd="0" presId="urn:microsoft.com/office/officeart/2008/layout/LinedList"/>
    <dgm:cxn modelId="{AF43BEF6-7C1A-4A58-995C-837FA1D51924}" type="presParOf" srcId="{66D96A32-4893-46FE-B3CC-11026CD8466E}" destId="{A2050394-5B8E-4701-A93D-BD5143BC3A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2017D3-10B1-4882-A7C9-6CE1246B61FA}" type="doc">
      <dgm:prSet loTypeId="urn:microsoft.com/office/officeart/2005/8/layout/cycle2" loCatId="cycle" qsTypeId="urn:microsoft.com/office/officeart/2005/8/quickstyle/3d1" qsCatId="3D" csTypeId="urn:microsoft.com/office/officeart/2005/8/colors/accent2_4" csCatId="accent2" phldr="1"/>
      <dgm:spPr/>
      <dgm:t>
        <a:bodyPr/>
        <a:lstStyle/>
        <a:p>
          <a:endParaRPr lang="en-US"/>
        </a:p>
      </dgm:t>
    </dgm:pt>
    <dgm:pt modelId="{D9984697-474E-48F6-9B67-1759D90648E9}">
      <dgm:prSet phldrT="[Text]" custT="1"/>
      <dgm:spPr/>
      <dgm:t>
        <a:bodyPr/>
        <a:lstStyle/>
        <a:p>
          <a:r>
            <a:rPr lang="en-US" sz="2000" b="1" dirty="0"/>
            <a:t>Collect result names </a:t>
          </a:r>
          <a:r>
            <a:rPr lang="en-US" sz="2000" b="1"/>
            <a:t>and descriptions      </a:t>
          </a:r>
          <a:r>
            <a:rPr lang="en-US" sz="1400" b="0"/>
            <a:t>IH</a:t>
          </a:r>
          <a:r>
            <a:rPr lang="en-US" sz="1400" b="0" dirty="0"/>
            <a:t>, VA, Regenstrief, May Clinic, commercial lab systems</a:t>
          </a:r>
          <a:endParaRPr lang="en-US" sz="2000" b="0" dirty="0"/>
        </a:p>
      </dgm:t>
    </dgm:pt>
    <dgm:pt modelId="{03109050-173C-4C3D-8065-4A4D3F0DD57D}" type="parTrans" cxnId="{B46E08F3-6AA7-44F7-86C3-2166CE1F39AB}">
      <dgm:prSet/>
      <dgm:spPr/>
      <dgm:t>
        <a:bodyPr/>
        <a:lstStyle/>
        <a:p>
          <a:endParaRPr lang="en-US" sz="2000">
            <a:solidFill>
              <a:schemeClr val="tx1"/>
            </a:solidFill>
          </a:endParaRPr>
        </a:p>
      </dgm:t>
    </dgm:pt>
    <dgm:pt modelId="{0B9CAB48-8122-4C5E-9E89-7E8F85B3FA16}" type="sibTrans" cxnId="{B46E08F3-6AA7-44F7-86C3-2166CE1F39AB}">
      <dgm:prSet custT="1"/>
      <dgm:spPr/>
      <dgm:t>
        <a:bodyPr/>
        <a:lstStyle/>
        <a:p>
          <a:endParaRPr lang="en-US" sz="1400">
            <a:solidFill>
              <a:schemeClr val="tx1"/>
            </a:solidFill>
          </a:endParaRPr>
        </a:p>
      </dgm:t>
    </dgm:pt>
    <dgm:pt modelId="{522EC4C7-B061-480E-ABA8-CBCDE1914CE6}">
      <dgm:prSet phldrT="[Text]" custT="1"/>
      <dgm:spPr/>
      <dgm:t>
        <a:bodyPr/>
        <a:lstStyle/>
        <a:p>
          <a:r>
            <a:rPr lang="en-US" sz="2000" b="1" dirty="0"/>
            <a:t>Formulate </a:t>
          </a:r>
          <a:r>
            <a:rPr lang="en-US" sz="2000" b="1"/>
            <a:t>a model  </a:t>
          </a:r>
          <a:r>
            <a:rPr lang="en-US" sz="1400" b="0"/>
            <a:t>Represent </a:t>
          </a:r>
          <a:r>
            <a:rPr lang="en-US" sz="1400" b="0" dirty="0"/>
            <a:t>individual pieces of information</a:t>
          </a:r>
          <a:endParaRPr lang="en-US" sz="2000" b="0" dirty="0"/>
        </a:p>
      </dgm:t>
    </dgm:pt>
    <dgm:pt modelId="{6B3C4DF6-CE8B-42E5-854D-5D26F58370D5}" type="parTrans" cxnId="{79141A3A-7885-4005-B548-153B01F1A5F2}">
      <dgm:prSet/>
      <dgm:spPr/>
      <dgm:t>
        <a:bodyPr/>
        <a:lstStyle/>
        <a:p>
          <a:endParaRPr lang="en-US" sz="2000">
            <a:solidFill>
              <a:schemeClr val="tx1"/>
            </a:solidFill>
          </a:endParaRPr>
        </a:p>
      </dgm:t>
    </dgm:pt>
    <dgm:pt modelId="{FBE0E080-9D38-4E23-82F4-231CCAEEABE6}" type="sibTrans" cxnId="{79141A3A-7885-4005-B548-153B01F1A5F2}">
      <dgm:prSet custT="1"/>
      <dgm:spPr/>
      <dgm:t>
        <a:bodyPr/>
        <a:lstStyle/>
        <a:p>
          <a:endParaRPr lang="en-US" sz="1400">
            <a:solidFill>
              <a:schemeClr val="tx1"/>
            </a:solidFill>
          </a:endParaRPr>
        </a:p>
      </dgm:t>
    </dgm:pt>
    <dgm:pt modelId="{DDD7438C-8A09-412B-BC40-E62F84CEFF80}">
      <dgm:prSet phldrT="[Text]" custT="1"/>
      <dgm:spPr/>
      <dgm:t>
        <a:bodyPr/>
        <a:lstStyle/>
        <a:p>
          <a:r>
            <a:rPr lang="en-US" sz="2000" b="1"/>
            <a:t>Create “Fully Specified Names”</a:t>
          </a:r>
          <a:endParaRPr lang="en-US" sz="2000" b="1" dirty="0"/>
        </a:p>
      </dgm:t>
    </dgm:pt>
    <dgm:pt modelId="{10AE54FE-54AA-4A53-99EA-1AE7FF10206D}" type="parTrans" cxnId="{47C99331-039E-4537-AA34-35D31FE33680}">
      <dgm:prSet/>
      <dgm:spPr/>
      <dgm:t>
        <a:bodyPr/>
        <a:lstStyle/>
        <a:p>
          <a:endParaRPr lang="en-US" sz="2000">
            <a:solidFill>
              <a:schemeClr val="tx1"/>
            </a:solidFill>
          </a:endParaRPr>
        </a:p>
      </dgm:t>
    </dgm:pt>
    <dgm:pt modelId="{9F92E9CD-2D8E-4401-8117-4D525DB91827}" type="sibTrans" cxnId="{47C99331-039E-4537-AA34-35D31FE33680}">
      <dgm:prSet custT="1"/>
      <dgm:spPr/>
      <dgm:t>
        <a:bodyPr/>
        <a:lstStyle/>
        <a:p>
          <a:endParaRPr lang="en-US" sz="1400">
            <a:solidFill>
              <a:schemeClr val="tx1"/>
            </a:solidFill>
          </a:endParaRPr>
        </a:p>
      </dgm:t>
    </dgm:pt>
    <dgm:pt modelId="{560406BB-D617-426D-A390-6407BC2CA361}">
      <dgm:prSet phldrT="[Text]" custT="1"/>
      <dgm:spPr/>
      <dgm:t>
        <a:bodyPr/>
        <a:lstStyle/>
        <a:p>
          <a:r>
            <a:rPr lang="en-US" sz="2000" b="1" dirty="0"/>
            <a:t>Adjust concept model </a:t>
          </a:r>
          <a:r>
            <a:rPr lang="en-US" sz="2000" b="1"/>
            <a:t>as needed          </a:t>
          </a:r>
          <a:r>
            <a:rPr lang="en-US" sz="1400" b="0"/>
            <a:t>Do </a:t>
          </a:r>
          <a:r>
            <a:rPr lang="en-US" sz="1400" b="0" dirty="0"/>
            <a:t>any distinct entities have the same name?</a:t>
          </a:r>
          <a:endParaRPr lang="en-US" sz="1800" b="0" dirty="0"/>
        </a:p>
      </dgm:t>
    </dgm:pt>
    <dgm:pt modelId="{4488ADF0-80D2-4514-A649-29E734FC3FFC}" type="parTrans" cxnId="{469D72D0-5620-4596-8E66-86C127B38714}">
      <dgm:prSet/>
      <dgm:spPr/>
      <dgm:t>
        <a:bodyPr/>
        <a:lstStyle/>
        <a:p>
          <a:endParaRPr lang="en-US" sz="2000">
            <a:solidFill>
              <a:schemeClr val="tx1"/>
            </a:solidFill>
          </a:endParaRPr>
        </a:p>
      </dgm:t>
    </dgm:pt>
    <dgm:pt modelId="{4247E82E-CF9E-4434-9E47-50D599968E77}" type="sibTrans" cxnId="{469D72D0-5620-4596-8E66-86C127B38714}">
      <dgm:prSet custT="1"/>
      <dgm:spPr/>
      <dgm:t>
        <a:bodyPr/>
        <a:lstStyle/>
        <a:p>
          <a:endParaRPr lang="en-US" sz="1400">
            <a:solidFill>
              <a:schemeClr val="tx1"/>
            </a:solidFill>
          </a:endParaRPr>
        </a:p>
      </dgm:t>
    </dgm:pt>
    <dgm:pt modelId="{F86C5F2C-E89A-4385-9618-D8DBD6A7B675}">
      <dgm:prSet phldrT="[Text]" custT="1"/>
      <dgm:spPr/>
      <dgm:t>
        <a:bodyPr/>
        <a:lstStyle/>
        <a:p>
          <a:r>
            <a:rPr lang="en-US" sz="2000" b="1"/>
            <a:t>Repeat process until no more adjustments are needed</a:t>
          </a:r>
          <a:endParaRPr lang="en-US" sz="2000" b="1" dirty="0"/>
        </a:p>
      </dgm:t>
    </dgm:pt>
    <dgm:pt modelId="{54D20DB0-D5BE-4AC9-9A3D-4FD57E707251}" type="parTrans" cxnId="{AA4C8A09-6BEC-4293-B113-B7D547A9E939}">
      <dgm:prSet/>
      <dgm:spPr/>
      <dgm:t>
        <a:bodyPr/>
        <a:lstStyle/>
        <a:p>
          <a:endParaRPr lang="en-US" sz="2000">
            <a:solidFill>
              <a:schemeClr val="tx1"/>
            </a:solidFill>
          </a:endParaRPr>
        </a:p>
      </dgm:t>
    </dgm:pt>
    <dgm:pt modelId="{F273663E-5167-4EFD-B904-CC0F6DF269CF}" type="sibTrans" cxnId="{AA4C8A09-6BEC-4293-B113-B7D547A9E939}">
      <dgm:prSet custT="1"/>
      <dgm:spPr/>
      <dgm:t>
        <a:bodyPr/>
        <a:lstStyle/>
        <a:p>
          <a:endParaRPr lang="en-US" sz="1400">
            <a:solidFill>
              <a:schemeClr val="tx1"/>
            </a:solidFill>
          </a:endParaRPr>
        </a:p>
      </dgm:t>
    </dgm:pt>
    <dgm:pt modelId="{A5FA9763-93BE-4449-9D71-207F221AF8D4}" type="pres">
      <dgm:prSet presAssocID="{142017D3-10B1-4882-A7C9-6CE1246B61FA}" presName="cycle" presStyleCnt="0">
        <dgm:presLayoutVars>
          <dgm:dir/>
          <dgm:resizeHandles val="exact"/>
        </dgm:presLayoutVars>
      </dgm:prSet>
      <dgm:spPr/>
    </dgm:pt>
    <dgm:pt modelId="{0029E520-1030-4EBB-A1E9-F090556CFB1A}" type="pres">
      <dgm:prSet presAssocID="{D9984697-474E-48F6-9B67-1759D90648E9}" presName="node" presStyleLbl="node1" presStyleIdx="0" presStyleCnt="5" custScaleX="120075" custScaleY="120075">
        <dgm:presLayoutVars>
          <dgm:bulletEnabled val="1"/>
        </dgm:presLayoutVars>
      </dgm:prSet>
      <dgm:spPr/>
    </dgm:pt>
    <dgm:pt modelId="{DE5CD6B5-FD2D-408F-A63E-3070E5EFDDB0}" type="pres">
      <dgm:prSet presAssocID="{0B9CAB48-8122-4C5E-9E89-7E8F85B3FA16}" presName="sibTrans" presStyleLbl="sibTrans2D1" presStyleIdx="0" presStyleCnt="5" custScaleX="194909" custScaleY="56924"/>
      <dgm:spPr/>
    </dgm:pt>
    <dgm:pt modelId="{EDFACC08-315B-422A-8676-2AD93B9C5BBF}" type="pres">
      <dgm:prSet presAssocID="{0B9CAB48-8122-4C5E-9E89-7E8F85B3FA16}" presName="connectorText" presStyleLbl="sibTrans2D1" presStyleIdx="0" presStyleCnt="5"/>
      <dgm:spPr/>
    </dgm:pt>
    <dgm:pt modelId="{31C6178C-A031-4AC8-A603-BBABD701F293}" type="pres">
      <dgm:prSet presAssocID="{522EC4C7-B061-480E-ABA8-CBCDE1914CE6}" presName="node" presStyleLbl="node1" presStyleIdx="1" presStyleCnt="5" custScaleX="120075" custScaleY="120075">
        <dgm:presLayoutVars>
          <dgm:bulletEnabled val="1"/>
        </dgm:presLayoutVars>
      </dgm:prSet>
      <dgm:spPr/>
    </dgm:pt>
    <dgm:pt modelId="{4B900E18-7942-4BE0-AEA7-C26AAE20BE33}" type="pres">
      <dgm:prSet presAssocID="{FBE0E080-9D38-4E23-82F4-231CCAEEABE6}" presName="sibTrans" presStyleLbl="sibTrans2D1" presStyleIdx="1" presStyleCnt="5" custScaleX="194909" custScaleY="56924"/>
      <dgm:spPr/>
    </dgm:pt>
    <dgm:pt modelId="{37BF8FF6-8AB9-4004-BC30-3562ED7C8AE7}" type="pres">
      <dgm:prSet presAssocID="{FBE0E080-9D38-4E23-82F4-231CCAEEABE6}" presName="connectorText" presStyleLbl="sibTrans2D1" presStyleIdx="1" presStyleCnt="5"/>
      <dgm:spPr/>
    </dgm:pt>
    <dgm:pt modelId="{FFB0439E-6879-4FDB-9D87-2557579CBC6B}" type="pres">
      <dgm:prSet presAssocID="{DDD7438C-8A09-412B-BC40-E62F84CEFF80}" presName="node" presStyleLbl="node1" presStyleIdx="2" presStyleCnt="5" custScaleX="120075" custScaleY="120075">
        <dgm:presLayoutVars>
          <dgm:bulletEnabled val="1"/>
        </dgm:presLayoutVars>
      </dgm:prSet>
      <dgm:spPr/>
    </dgm:pt>
    <dgm:pt modelId="{69A1AEAA-C591-4038-959F-DE4EE25BA9C6}" type="pres">
      <dgm:prSet presAssocID="{9F92E9CD-2D8E-4401-8117-4D525DB91827}" presName="sibTrans" presStyleLbl="sibTrans2D1" presStyleIdx="2" presStyleCnt="5" custScaleX="194909" custScaleY="56924"/>
      <dgm:spPr/>
    </dgm:pt>
    <dgm:pt modelId="{F76FAB90-9BE2-4C8C-AB2B-06B7AD29FB6D}" type="pres">
      <dgm:prSet presAssocID="{9F92E9CD-2D8E-4401-8117-4D525DB91827}" presName="connectorText" presStyleLbl="sibTrans2D1" presStyleIdx="2" presStyleCnt="5"/>
      <dgm:spPr/>
    </dgm:pt>
    <dgm:pt modelId="{938EBD01-5D31-4BE0-B454-F7E98FEB3256}" type="pres">
      <dgm:prSet presAssocID="{560406BB-D617-426D-A390-6407BC2CA361}" presName="node" presStyleLbl="node1" presStyleIdx="3" presStyleCnt="5" custScaleX="120075" custScaleY="120075">
        <dgm:presLayoutVars>
          <dgm:bulletEnabled val="1"/>
        </dgm:presLayoutVars>
      </dgm:prSet>
      <dgm:spPr/>
    </dgm:pt>
    <dgm:pt modelId="{6CBA5367-AB15-4E8B-9052-0F0B629FB64D}" type="pres">
      <dgm:prSet presAssocID="{4247E82E-CF9E-4434-9E47-50D599968E77}" presName="sibTrans" presStyleLbl="sibTrans2D1" presStyleIdx="3" presStyleCnt="5" custScaleX="194909" custScaleY="56924"/>
      <dgm:spPr/>
    </dgm:pt>
    <dgm:pt modelId="{7B4FD59D-AF9D-433A-971B-58E6484A3524}" type="pres">
      <dgm:prSet presAssocID="{4247E82E-CF9E-4434-9E47-50D599968E77}" presName="connectorText" presStyleLbl="sibTrans2D1" presStyleIdx="3" presStyleCnt="5"/>
      <dgm:spPr/>
    </dgm:pt>
    <dgm:pt modelId="{021F9B53-21DA-4F21-B228-E54906894770}" type="pres">
      <dgm:prSet presAssocID="{F86C5F2C-E89A-4385-9618-D8DBD6A7B675}" presName="node" presStyleLbl="node1" presStyleIdx="4" presStyleCnt="5" custScaleX="120075" custScaleY="120075">
        <dgm:presLayoutVars>
          <dgm:bulletEnabled val="1"/>
        </dgm:presLayoutVars>
      </dgm:prSet>
      <dgm:spPr/>
    </dgm:pt>
    <dgm:pt modelId="{BFAA67FA-D287-4EF9-B088-ABDD4C818CCE}" type="pres">
      <dgm:prSet presAssocID="{F273663E-5167-4EFD-B904-CC0F6DF269CF}" presName="sibTrans" presStyleLbl="sibTrans2D1" presStyleIdx="4" presStyleCnt="5" custScaleX="194909" custScaleY="56924"/>
      <dgm:spPr/>
    </dgm:pt>
    <dgm:pt modelId="{DF8E7727-0324-4AD6-BD08-9213FA45D7D6}" type="pres">
      <dgm:prSet presAssocID="{F273663E-5167-4EFD-B904-CC0F6DF269CF}" presName="connectorText" presStyleLbl="sibTrans2D1" presStyleIdx="4" presStyleCnt="5"/>
      <dgm:spPr/>
    </dgm:pt>
  </dgm:ptLst>
  <dgm:cxnLst>
    <dgm:cxn modelId="{0E6A9306-74BB-4088-918B-680634DBC4A5}" type="presOf" srcId="{FBE0E080-9D38-4E23-82F4-231CCAEEABE6}" destId="{4B900E18-7942-4BE0-AEA7-C26AAE20BE33}" srcOrd="0" destOrd="0" presId="urn:microsoft.com/office/officeart/2005/8/layout/cycle2"/>
    <dgm:cxn modelId="{AA4C8A09-6BEC-4293-B113-B7D547A9E939}" srcId="{142017D3-10B1-4882-A7C9-6CE1246B61FA}" destId="{F86C5F2C-E89A-4385-9618-D8DBD6A7B675}" srcOrd="4" destOrd="0" parTransId="{54D20DB0-D5BE-4AC9-9A3D-4FD57E707251}" sibTransId="{F273663E-5167-4EFD-B904-CC0F6DF269CF}"/>
    <dgm:cxn modelId="{606D691E-60A6-465A-AC59-E33D9B142504}" type="presOf" srcId="{F273663E-5167-4EFD-B904-CC0F6DF269CF}" destId="{DF8E7727-0324-4AD6-BD08-9213FA45D7D6}" srcOrd="1" destOrd="0" presId="urn:microsoft.com/office/officeart/2005/8/layout/cycle2"/>
    <dgm:cxn modelId="{7349F02A-A200-4CB2-B529-B1A8E6631BB2}" type="presOf" srcId="{0B9CAB48-8122-4C5E-9E89-7E8F85B3FA16}" destId="{EDFACC08-315B-422A-8676-2AD93B9C5BBF}" srcOrd="1" destOrd="0" presId="urn:microsoft.com/office/officeart/2005/8/layout/cycle2"/>
    <dgm:cxn modelId="{47C99331-039E-4537-AA34-35D31FE33680}" srcId="{142017D3-10B1-4882-A7C9-6CE1246B61FA}" destId="{DDD7438C-8A09-412B-BC40-E62F84CEFF80}" srcOrd="2" destOrd="0" parTransId="{10AE54FE-54AA-4A53-99EA-1AE7FF10206D}" sibTransId="{9F92E9CD-2D8E-4401-8117-4D525DB91827}"/>
    <dgm:cxn modelId="{79141A3A-7885-4005-B548-153B01F1A5F2}" srcId="{142017D3-10B1-4882-A7C9-6CE1246B61FA}" destId="{522EC4C7-B061-480E-ABA8-CBCDE1914CE6}" srcOrd="1" destOrd="0" parTransId="{6B3C4DF6-CE8B-42E5-854D-5D26F58370D5}" sibTransId="{FBE0E080-9D38-4E23-82F4-231CCAEEABE6}"/>
    <dgm:cxn modelId="{98AA4F45-5DB1-4F95-88BA-AC0D4A74C019}" type="presOf" srcId="{9F92E9CD-2D8E-4401-8117-4D525DB91827}" destId="{F76FAB90-9BE2-4C8C-AB2B-06B7AD29FB6D}" srcOrd="1" destOrd="0" presId="urn:microsoft.com/office/officeart/2005/8/layout/cycle2"/>
    <dgm:cxn modelId="{93E88E59-2F18-4540-A2EC-42301C69CB64}" type="presOf" srcId="{D9984697-474E-48F6-9B67-1759D90648E9}" destId="{0029E520-1030-4EBB-A1E9-F090556CFB1A}" srcOrd="0" destOrd="0" presId="urn:microsoft.com/office/officeart/2005/8/layout/cycle2"/>
    <dgm:cxn modelId="{052C0B61-45E4-42EF-A5D6-4D9F10082064}" type="presOf" srcId="{4247E82E-CF9E-4434-9E47-50D599968E77}" destId="{6CBA5367-AB15-4E8B-9052-0F0B629FB64D}" srcOrd="0" destOrd="0" presId="urn:microsoft.com/office/officeart/2005/8/layout/cycle2"/>
    <dgm:cxn modelId="{01B4486B-1092-4584-AACE-95A182A61270}" type="presOf" srcId="{0B9CAB48-8122-4C5E-9E89-7E8F85B3FA16}" destId="{DE5CD6B5-FD2D-408F-A63E-3070E5EFDDB0}" srcOrd="0" destOrd="0" presId="urn:microsoft.com/office/officeart/2005/8/layout/cycle2"/>
    <dgm:cxn modelId="{8CE92B75-76C2-475D-B276-6D40F2405771}" type="presOf" srcId="{F273663E-5167-4EFD-B904-CC0F6DF269CF}" destId="{BFAA67FA-D287-4EF9-B088-ABDD4C818CCE}" srcOrd="0" destOrd="0" presId="urn:microsoft.com/office/officeart/2005/8/layout/cycle2"/>
    <dgm:cxn modelId="{28242179-AB91-4FAD-BFC4-4A9930AC4A97}" type="presOf" srcId="{FBE0E080-9D38-4E23-82F4-231CCAEEABE6}" destId="{37BF8FF6-8AB9-4004-BC30-3562ED7C8AE7}" srcOrd="1" destOrd="0" presId="urn:microsoft.com/office/officeart/2005/8/layout/cycle2"/>
    <dgm:cxn modelId="{77028A7F-D2F3-416B-8D32-75F0FCCFD94A}" type="presOf" srcId="{9F92E9CD-2D8E-4401-8117-4D525DB91827}" destId="{69A1AEAA-C591-4038-959F-DE4EE25BA9C6}" srcOrd="0" destOrd="0" presId="urn:microsoft.com/office/officeart/2005/8/layout/cycle2"/>
    <dgm:cxn modelId="{EA061086-2D46-4CF2-AA36-37906B2F7EC8}" type="presOf" srcId="{522EC4C7-B061-480E-ABA8-CBCDE1914CE6}" destId="{31C6178C-A031-4AC8-A603-BBABD701F293}" srcOrd="0" destOrd="0" presId="urn:microsoft.com/office/officeart/2005/8/layout/cycle2"/>
    <dgm:cxn modelId="{38CE718A-265D-4E4B-B659-4B5203BE809A}" type="presOf" srcId="{DDD7438C-8A09-412B-BC40-E62F84CEFF80}" destId="{FFB0439E-6879-4FDB-9D87-2557579CBC6B}" srcOrd="0" destOrd="0" presId="urn:microsoft.com/office/officeart/2005/8/layout/cycle2"/>
    <dgm:cxn modelId="{0D61A8B0-9584-4326-AA23-AC9C1A0D847A}" type="presOf" srcId="{142017D3-10B1-4882-A7C9-6CE1246B61FA}" destId="{A5FA9763-93BE-4449-9D71-207F221AF8D4}" srcOrd="0" destOrd="0" presId="urn:microsoft.com/office/officeart/2005/8/layout/cycle2"/>
    <dgm:cxn modelId="{A8657EBF-5140-4BE2-B55A-464306744744}" type="presOf" srcId="{4247E82E-CF9E-4434-9E47-50D599968E77}" destId="{7B4FD59D-AF9D-433A-971B-58E6484A3524}" srcOrd="1" destOrd="0" presId="urn:microsoft.com/office/officeart/2005/8/layout/cycle2"/>
    <dgm:cxn modelId="{469D72D0-5620-4596-8E66-86C127B38714}" srcId="{142017D3-10B1-4882-A7C9-6CE1246B61FA}" destId="{560406BB-D617-426D-A390-6407BC2CA361}" srcOrd="3" destOrd="0" parTransId="{4488ADF0-80D2-4514-A649-29E734FC3FFC}" sibTransId="{4247E82E-CF9E-4434-9E47-50D599968E77}"/>
    <dgm:cxn modelId="{97B701D3-4A97-44A7-B713-ACC4820F6C2A}" type="presOf" srcId="{F86C5F2C-E89A-4385-9618-D8DBD6A7B675}" destId="{021F9B53-21DA-4F21-B228-E54906894770}" srcOrd="0" destOrd="0" presId="urn:microsoft.com/office/officeart/2005/8/layout/cycle2"/>
    <dgm:cxn modelId="{A3CD35EF-D36C-4F21-A2F7-1C8B80906E56}" type="presOf" srcId="{560406BB-D617-426D-A390-6407BC2CA361}" destId="{938EBD01-5D31-4BE0-B454-F7E98FEB3256}" srcOrd="0" destOrd="0" presId="urn:microsoft.com/office/officeart/2005/8/layout/cycle2"/>
    <dgm:cxn modelId="{B46E08F3-6AA7-44F7-86C3-2166CE1F39AB}" srcId="{142017D3-10B1-4882-A7C9-6CE1246B61FA}" destId="{D9984697-474E-48F6-9B67-1759D90648E9}" srcOrd="0" destOrd="0" parTransId="{03109050-173C-4C3D-8065-4A4D3F0DD57D}" sibTransId="{0B9CAB48-8122-4C5E-9E89-7E8F85B3FA16}"/>
    <dgm:cxn modelId="{34459FB6-9DF0-449D-B942-DE0899EAEA02}" type="presParOf" srcId="{A5FA9763-93BE-4449-9D71-207F221AF8D4}" destId="{0029E520-1030-4EBB-A1E9-F090556CFB1A}" srcOrd="0" destOrd="0" presId="urn:microsoft.com/office/officeart/2005/8/layout/cycle2"/>
    <dgm:cxn modelId="{E9B7AC88-96C1-4321-A475-50C244862B09}" type="presParOf" srcId="{A5FA9763-93BE-4449-9D71-207F221AF8D4}" destId="{DE5CD6B5-FD2D-408F-A63E-3070E5EFDDB0}" srcOrd="1" destOrd="0" presId="urn:microsoft.com/office/officeart/2005/8/layout/cycle2"/>
    <dgm:cxn modelId="{2A1ABBC2-F3F0-4C58-BAD3-FB41FAAD749B}" type="presParOf" srcId="{DE5CD6B5-FD2D-408F-A63E-3070E5EFDDB0}" destId="{EDFACC08-315B-422A-8676-2AD93B9C5BBF}" srcOrd="0" destOrd="0" presId="urn:microsoft.com/office/officeart/2005/8/layout/cycle2"/>
    <dgm:cxn modelId="{193CD4F7-DFA4-4A0C-9A17-C964CA761442}" type="presParOf" srcId="{A5FA9763-93BE-4449-9D71-207F221AF8D4}" destId="{31C6178C-A031-4AC8-A603-BBABD701F293}" srcOrd="2" destOrd="0" presId="urn:microsoft.com/office/officeart/2005/8/layout/cycle2"/>
    <dgm:cxn modelId="{FBAF5C01-DFCA-43E0-8F06-DD599132A28E}" type="presParOf" srcId="{A5FA9763-93BE-4449-9D71-207F221AF8D4}" destId="{4B900E18-7942-4BE0-AEA7-C26AAE20BE33}" srcOrd="3" destOrd="0" presId="urn:microsoft.com/office/officeart/2005/8/layout/cycle2"/>
    <dgm:cxn modelId="{1048F06B-9DCE-436E-B3BA-7C8DC2363DB7}" type="presParOf" srcId="{4B900E18-7942-4BE0-AEA7-C26AAE20BE33}" destId="{37BF8FF6-8AB9-4004-BC30-3562ED7C8AE7}" srcOrd="0" destOrd="0" presId="urn:microsoft.com/office/officeart/2005/8/layout/cycle2"/>
    <dgm:cxn modelId="{694BD8F1-34BA-49A9-9D69-2F14B1AB891C}" type="presParOf" srcId="{A5FA9763-93BE-4449-9D71-207F221AF8D4}" destId="{FFB0439E-6879-4FDB-9D87-2557579CBC6B}" srcOrd="4" destOrd="0" presId="urn:microsoft.com/office/officeart/2005/8/layout/cycle2"/>
    <dgm:cxn modelId="{7B612A33-15CC-4266-9303-E8C687286286}" type="presParOf" srcId="{A5FA9763-93BE-4449-9D71-207F221AF8D4}" destId="{69A1AEAA-C591-4038-959F-DE4EE25BA9C6}" srcOrd="5" destOrd="0" presId="urn:microsoft.com/office/officeart/2005/8/layout/cycle2"/>
    <dgm:cxn modelId="{09FDF79F-F7AA-4A19-B745-66BD1DBC5BD9}" type="presParOf" srcId="{69A1AEAA-C591-4038-959F-DE4EE25BA9C6}" destId="{F76FAB90-9BE2-4C8C-AB2B-06B7AD29FB6D}" srcOrd="0" destOrd="0" presId="urn:microsoft.com/office/officeart/2005/8/layout/cycle2"/>
    <dgm:cxn modelId="{640B7E97-1271-42A6-A7FC-CCB2C56A3A30}" type="presParOf" srcId="{A5FA9763-93BE-4449-9D71-207F221AF8D4}" destId="{938EBD01-5D31-4BE0-B454-F7E98FEB3256}" srcOrd="6" destOrd="0" presId="urn:microsoft.com/office/officeart/2005/8/layout/cycle2"/>
    <dgm:cxn modelId="{3B5F5DB2-34ED-42E4-B29D-C9CEAEE1112C}" type="presParOf" srcId="{A5FA9763-93BE-4449-9D71-207F221AF8D4}" destId="{6CBA5367-AB15-4E8B-9052-0F0B629FB64D}" srcOrd="7" destOrd="0" presId="urn:microsoft.com/office/officeart/2005/8/layout/cycle2"/>
    <dgm:cxn modelId="{05675447-98C8-4EF1-A19C-0575CD3F2430}" type="presParOf" srcId="{6CBA5367-AB15-4E8B-9052-0F0B629FB64D}" destId="{7B4FD59D-AF9D-433A-971B-58E6484A3524}" srcOrd="0" destOrd="0" presId="urn:microsoft.com/office/officeart/2005/8/layout/cycle2"/>
    <dgm:cxn modelId="{CC320214-78B9-440D-9D0B-7AA9CE2EDAF9}" type="presParOf" srcId="{A5FA9763-93BE-4449-9D71-207F221AF8D4}" destId="{021F9B53-21DA-4F21-B228-E54906894770}" srcOrd="8" destOrd="0" presId="urn:microsoft.com/office/officeart/2005/8/layout/cycle2"/>
    <dgm:cxn modelId="{8743E073-5684-4A48-B84B-9A641E6D5A53}" type="presParOf" srcId="{A5FA9763-93BE-4449-9D71-207F221AF8D4}" destId="{BFAA67FA-D287-4EF9-B088-ABDD4C818CCE}" srcOrd="9" destOrd="0" presId="urn:microsoft.com/office/officeart/2005/8/layout/cycle2"/>
    <dgm:cxn modelId="{AA43F308-B081-45FF-91F2-567E546BF3B3}" type="presParOf" srcId="{BFAA67FA-D287-4EF9-B088-ABDD4C818CCE}" destId="{DF8E7727-0324-4AD6-BD08-9213FA45D7D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412842-E95A-427D-9AA0-121F73096DF7}" type="doc">
      <dgm:prSet loTypeId="urn:microsoft.com/office/officeart/2018/2/layout/IconVerticalSolidList" loCatId="icon" qsTypeId="urn:microsoft.com/office/officeart/2005/8/quickstyle/simple4" qsCatId="simple" csTypeId="urn:microsoft.com/office/officeart/2005/8/colors/accent3_1" csCatId="accent3" phldr="1"/>
      <dgm:spPr/>
      <dgm:t>
        <a:bodyPr/>
        <a:lstStyle/>
        <a:p>
          <a:endParaRPr lang="en-US"/>
        </a:p>
      </dgm:t>
    </dgm:pt>
    <dgm:pt modelId="{9AF497A5-101A-4934-9AA2-FC3237F79876}">
      <dgm:prSet/>
      <dgm:spPr/>
      <dgm:t>
        <a:bodyPr/>
        <a:lstStyle/>
        <a:p>
          <a:pPr>
            <a:lnSpc>
              <a:spcPct val="100000"/>
            </a:lnSpc>
          </a:pPr>
          <a:r>
            <a:rPr lang="en-US" b="1" baseline="0" dirty="0"/>
            <a:t>We try to only make names and codes for things that are real (exist in someone’s system)</a:t>
          </a:r>
          <a:endParaRPr lang="en-US" dirty="0"/>
        </a:p>
      </dgm:t>
    </dgm:pt>
    <dgm:pt modelId="{2ADD3C92-15EB-48CC-B7D3-D5694CFB1C30}" type="parTrans" cxnId="{D84E05F0-6F16-4E66-8D28-FD2D9B22EDEE}">
      <dgm:prSet/>
      <dgm:spPr/>
      <dgm:t>
        <a:bodyPr/>
        <a:lstStyle/>
        <a:p>
          <a:endParaRPr lang="en-US"/>
        </a:p>
      </dgm:t>
    </dgm:pt>
    <dgm:pt modelId="{8A9D1DB8-9C15-46EC-AC85-11A241C1272B}" type="sibTrans" cxnId="{D84E05F0-6F16-4E66-8D28-FD2D9B22EDEE}">
      <dgm:prSet/>
      <dgm:spPr/>
      <dgm:t>
        <a:bodyPr/>
        <a:lstStyle/>
        <a:p>
          <a:endParaRPr lang="en-US"/>
        </a:p>
      </dgm:t>
    </dgm:pt>
    <dgm:pt modelId="{61C65D40-062C-46AF-B3E1-972AC015D209}">
      <dgm:prSet/>
      <dgm:spPr/>
      <dgm:t>
        <a:bodyPr/>
        <a:lstStyle/>
        <a:p>
          <a:pPr>
            <a:lnSpc>
              <a:spcPct val="100000"/>
            </a:lnSpc>
          </a:pPr>
          <a:r>
            <a:rPr lang="en-US" b="1" baseline="0"/>
            <a:t>We do not make all possible permutations that the six axes would allow (no blind cross products)</a:t>
          </a:r>
          <a:endParaRPr lang="en-US"/>
        </a:p>
      </dgm:t>
    </dgm:pt>
    <dgm:pt modelId="{C422D5BC-ADC5-4CCB-8786-9EE4AE1B3043}" type="parTrans" cxnId="{DA773F15-8708-4AD1-B2C9-D8197F591955}">
      <dgm:prSet/>
      <dgm:spPr/>
      <dgm:t>
        <a:bodyPr/>
        <a:lstStyle/>
        <a:p>
          <a:endParaRPr lang="en-US"/>
        </a:p>
      </dgm:t>
    </dgm:pt>
    <dgm:pt modelId="{8F1DE72D-259F-49E3-A74C-97A2DDFA1189}" type="sibTrans" cxnId="{DA773F15-8708-4AD1-B2C9-D8197F591955}">
      <dgm:prSet/>
      <dgm:spPr/>
      <dgm:t>
        <a:bodyPr/>
        <a:lstStyle/>
        <a:p>
          <a:endParaRPr lang="en-US"/>
        </a:p>
      </dgm:t>
    </dgm:pt>
    <dgm:pt modelId="{816FE796-F642-44EB-8978-CA1B60289270}">
      <dgm:prSet/>
      <dgm:spPr/>
      <dgm:t>
        <a:bodyPr/>
        <a:lstStyle/>
        <a:p>
          <a:pPr>
            <a:lnSpc>
              <a:spcPct val="100000"/>
            </a:lnSpc>
          </a:pPr>
          <a:r>
            <a:rPr lang="en-US" baseline="0"/>
            <a:t>We don’t make codes that represent yes/no questions for every diagnosis in SNOMED CT</a:t>
          </a:r>
          <a:endParaRPr lang="en-US"/>
        </a:p>
      </dgm:t>
    </dgm:pt>
    <dgm:pt modelId="{390B1BDF-7614-40E1-8B75-E5CB9039F680}" type="parTrans" cxnId="{5E8891E3-054B-4513-9491-AA3E5A181099}">
      <dgm:prSet/>
      <dgm:spPr/>
      <dgm:t>
        <a:bodyPr/>
        <a:lstStyle/>
        <a:p>
          <a:endParaRPr lang="en-US"/>
        </a:p>
      </dgm:t>
    </dgm:pt>
    <dgm:pt modelId="{548E46DF-4E07-4830-88E9-0704DF0BFB3A}" type="sibTrans" cxnId="{5E8891E3-054B-4513-9491-AA3E5A181099}">
      <dgm:prSet/>
      <dgm:spPr/>
      <dgm:t>
        <a:bodyPr/>
        <a:lstStyle/>
        <a:p>
          <a:endParaRPr lang="en-US"/>
        </a:p>
      </dgm:t>
    </dgm:pt>
    <dgm:pt modelId="{D697D2CD-0A0E-46D3-82D3-F17FD8D12D9B}">
      <dgm:prSet/>
      <dgm:spPr/>
      <dgm:t>
        <a:bodyPr/>
        <a:lstStyle/>
        <a:p>
          <a:pPr>
            <a:lnSpc>
              <a:spcPct val="100000"/>
            </a:lnSpc>
          </a:pPr>
          <a:r>
            <a:rPr lang="en-US" b="1" baseline="0"/>
            <a:t>We </a:t>
          </a:r>
          <a:r>
            <a:rPr lang="en-US" b="1" i="1" u="sng" baseline="0"/>
            <a:t>do</a:t>
          </a:r>
          <a:r>
            <a:rPr lang="en-US" b="1" baseline="0"/>
            <a:t> make names that allow both atomic (post coordinated) and molecular (pre coordinated) styles </a:t>
          </a:r>
          <a:endParaRPr lang="en-US"/>
        </a:p>
      </dgm:t>
    </dgm:pt>
    <dgm:pt modelId="{2C484DCD-9777-4846-BF6E-D79FB22EFDA0}" type="parTrans" cxnId="{9DAD4D17-D1EA-456D-814F-9725AF87BB7F}">
      <dgm:prSet/>
      <dgm:spPr/>
      <dgm:t>
        <a:bodyPr/>
        <a:lstStyle/>
        <a:p>
          <a:endParaRPr lang="en-US"/>
        </a:p>
      </dgm:t>
    </dgm:pt>
    <dgm:pt modelId="{BA0735F6-A1BE-427A-A41A-8CD03F0ECDE6}" type="sibTrans" cxnId="{9DAD4D17-D1EA-456D-814F-9725AF87BB7F}">
      <dgm:prSet/>
      <dgm:spPr/>
      <dgm:t>
        <a:bodyPr/>
        <a:lstStyle/>
        <a:p>
          <a:endParaRPr lang="en-US"/>
        </a:p>
      </dgm:t>
    </dgm:pt>
    <dgm:pt modelId="{CFB333F0-3880-48D3-B8B3-A194069FF1A0}">
      <dgm:prSet/>
      <dgm:spPr/>
      <dgm:t>
        <a:bodyPr/>
        <a:lstStyle/>
        <a:p>
          <a:pPr>
            <a:lnSpc>
              <a:spcPct val="100000"/>
            </a:lnSpc>
          </a:pPr>
          <a:r>
            <a:rPr lang="en-US" baseline="0"/>
            <a:t>Some people wish we would be more prescriptive!</a:t>
          </a:r>
          <a:endParaRPr lang="en-US"/>
        </a:p>
      </dgm:t>
    </dgm:pt>
    <dgm:pt modelId="{1C5542B4-6BE7-4353-A696-8072ED0EB012}" type="parTrans" cxnId="{73724733-2627-4D02-BA70-47DC42F1A585}">
      <dgm:prSet/>
      <dgm:spPr/>
      <dgm:t>
        <a:bodyPr/>
        <a:lstStyle/>
        <a:p>
          <a:endParaRPr lang="en-US"/>
        </a:p>
      </dgm:t>
    </dgm:pt>
    <dgm:pt modelId="{17ED2212-7A9A-4BE2-9D98-7697FF6F5BFF}" type="sibTrans" cxnId="{73724733-2627-4D02-BA70-47DC42F1A585}">
      <dgm:prSet/>
      <dgm:spPr/>
      <dgm:t>
        <a:bodyPr/>
        <a:lstStyle/>
        <a:p>
          <a:endParaRPr lang="en-US"/>
        </a:p>
      </dgm:t>
    </dgm:pt>
    <dgm:pt modelId="{87D910D2-1FAB-490B-824C-2A580ADC06ED}">
      <dgm:prSet/>
      <dgm:spPr/>
      <dgm:t>
        <a:bodyPr/>
        <a:lstStyle/>
        <a:p>
          <a:pPr>
            <a:lnSpc>
              <a:spcPct val="100000"/>
            </a:lnSpc>
          </a:pPr>
          <a:r>
            <a:rPr lang="en-US" baseline="0"/>
            <a:t>We name everything, let others make usage rules</a:t>
          </a:r>
          <a:endParaRPr lang="en-US"/>
        </a:p>
      </dgm:t>
    </dgm:pt>
    <dgm:pt modelId="{8D4341A0-D414-4794-9230-DF8CE4B8874F}" type="parTrans" cxnId="{FF7E04C7-82C8-4B1E-968F-9250FF4CB743}">
      <dgm:prSet/>
      <dgm:spPr/>
      <dgm:t>
        <a:bodyPr/>
        <a:lstStyle/>
        <a:p>
          <a:endParaRPr lang="en-US"/>
        </a:p>
      </dgm:t>
    </dgm:pt>
    <dgm:pt modelId="{460F9CCB-6D09-4568-8EFB-0FE38C732991}" type="sibTrans" cxnId="{FF7E04C7-82C8-4B1E-968F-9250FF4CB743}">
      <dgm:prSet/>
      <dgm:spPr/>
      <dgm:t>
        <a:bodyPr/>
        <a:lstStyle/>
        <a:p>
          <a:endParaRPr lang="en-US"/>
        </a:p>
      </dgm:t>
    </dgm:pt>
    <dgm:pt modelId="{B360EF5B-2999-494C-B9AF-890EA72DFEA5}" type="pres">
      <dgm:prSet presAssocID="{FD412842-E95A-427D-9AA0-121F73096DF7}" presName="root" presStyleCnt="0">
        <dgm:presLayoutVars>
          <dgm:dir/>
          <dgm:resizeHandles val="exact"/>
        </dgm:presLayoutVars>
      </dgm:prSet>
      <dgm:spPr/>
    </dgm:pt>
    <dgm:pt modelId="{E14BC121-01CA-499D-85FD-31E99B3312E8}" type="pres">
      <dgm:prSet presAssocID="{9AF497A5-101A-4934-9AA2-FC3237F79876}" presName="compNode" presStyleCnt="0"/>
      <dgm:spPr/>
    </dgm:pt>
    <dgm:pt modelId="{ECE05372-FF5A-4A01-BE51-5AD80CF83713}" type="pres">
      <dgm:prSet presAssocID="{9AF497A5-101A-4934-9AA2-FC3237F79876}" presName="bgRect" presStyleLbl="bgShp" presStyleIdx="0" presStyleCnt="3"/>
      <dgm:spPr/>
    </dgm:pt>
    <dgm:pt modelId="{574AC470-FFDA-48B4-9EDE-BFF242744EE7}" type="pres">
      <dgm:prSet presAssocID="{9AF497A5-101A-4934-9AA2-FC3237F7987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raille"/>
        </a:ext>
      </dgm:extLst>
    </dgm:pt>
    <dgm:pt modelId="{5B60860E-8913-49DA-8DCE-3E362EE79167}" type="pres">
      <dgm:prSet presAssocID="{9AF497A5-101A-4934-9AA2-FC3237F79876}" presName="spaceRect" presStyleCnt="0"/>
      <dgm:spPr/>
    </dgm:pt>
    <dgm:pt modelId="{30436354-6FEF-4BAB-B54C-9D71896FCFB2}" type="pres">
      <dgm:prSet presAssocID="{9AF497A5-101A-4934-9AA2-FC3237F79876}" presName="parTx" presStyleLbl="revTx" presStyleIdx="0" presStyleCnt="5">
        <dgm:presLayoutVars>
          <dgm:chMax val="0"/>
          <dgm:chPref val="0"/>
        </dgm:presLayoutVars>
      </dgm:prSet>
      <dgm:spPr/>
    </dgm:pt>
    <dgm:pt modelId="{A185E06D-6D1A-41F1-8D2B-3C4C0C6BEC2A}" type="pres">
      <dgm:prSet presAssocID="{8A9D1DB8-9C15-46EC-AC85-11A241C1272B}" presName="sibTrans" presStyleCnt="0"/>
      <dgm:spPr/>
    </dgm:pt>
    <dgm:pt modelId="{5E4B5E6C-C095-4939-803F-F37026912AC7}" type="pres">
      <dgm:prSet presAssocID="{61C65D40-062C-46AF-B3E1-972AC015D209}" presName="compNode" presStyleCnt="0"/>
      <dgm:spPr/>
    </dgm:pt>
    <dgm:pt modelId="{198392B1-3F58-4299-A8C1-D4960BFCD4A4}" type="pres">
      <dgm:prSet presAssocID="{61C65D40-062C-46AF-B3E1-972AC015D209}" presName="bgRect" presStyleLbl="bgShp" presStyleIdx="1" presStyleCnt="3"/>
      <dgm:spPr/>
    </dgm:pt>
    <dgm:pt modelId="{575012A7-89E5-4423-A43B-77FB02939234}" type="pres">
      <dgm:prSet presAssocID="{61C65D40-062C-46AF-B3E1-972AC015D209}"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eb Design"/>
        </a:ext>
      </dgm:extLst>
    </dgm:pt>
    <dgm:pt modelId="{73BBF157-C175-43D7-B8FE-D3B1C27D9515}" type="pres">
      <dgm:prSet presAssocID="{61C65D40-062C-46AF-B3E1-972AC015D209}" presName="spaceRect" presStyleCnt="0"/>
      <dgm:spPr/>
    </dgm:pt>
    <dgm:pt modelId="{668ACA2B-80D6-43D4-A10D-E72854AF636C}" type="pres">
      <dgm:prSet presAssocID="{61C65D40-062C-46AF-B3E1-972AC015D209}" presName="parTx" presStyleLbl="revTx" presStyleIdx="1" presStyleCnt="5">
        <dgm:presLayoutVars>
          <dgm:chMax val="0"/>
          <dgm:chPref val="0"/>
        </dgm:presLayoutVars>
      </dgm:prSet>
      <dgm:spPr/>
    </dgm:pt>
    <dgm:pt modelId="{57F27ED3-47EB-47B1-A0FF-F06022C697FC}" type="pres">
      <dgm:prSet presAssocID="{61C65D40-062C-46AF-B3E1-972AC015D209}" presName="desTx" presStyleLbl="revTx" presStyleIdx="2" presStyleCnt="5">
        <dgm:presLayoutVars/>
      </dgm:prSet>
      <dgm:spPr/>
    </dgm:pt>
    <dgm:pt modelId="{E1B1BE15-9989-4ACB-B0B8-F966702E3079}" type="pres">
      <dgm:prSet presAssocID="{8F1DE72D-259F-49E3-A74C-97A2DDFA1189}" presName="sibTrans" presStyleCnt="0"/>
      <dgm:spPr/>
    </dgm:pt>
    <dgm:pt modelId="{2229602A-5C6B-464E-A140-6FF1AB872568}" type="pres">
      <dgm:prSet presAssocID="{D697D2CD-0A0E-46D3-82D3-F17FD8D12D9B}" presName="compNode" presStyleCnt="0"/>
      <dgm:spPr/>
    </dgm:pt>
    <dgm:pt modelId="{212F178F-71F0-43B9-A539-37B40B9A2CB9}" type="pres">
      <dgm:prSet presAssocID="{D697D2CD-0A0E-46D3-82D3-F17FD8D12D9B}" presName="bgRect" presStyleLbl="bgShp" presStyleIdx="2" presStyleCnt="3"/>
      <dgm:spPr/>
    </dgm:pt>
    <dgm:pt modelId="{67CBD199-47F9-4FA4-91A3-566333C91766}" type="pres">
      <dgm:prSet presAssocID="{D697D2CD-0A0E-46D3-82D3-F17FD8D12D9B}"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Atom"/>
        </a:ext>
      </dgm:extLst>
    </dgm:pt>
    <dgm:pt modelId="{41EC626B-F349-489D-BBD9-F4A0389023EE}" type="pres">
      <dgm:prSet presAssocID="{D697D2CD-0A0E-46D3-82D3-F17FD8D12D9B}" presName="spaceRect" presStyleCnt="0"/>
      <dgm:spPr/>
    </dgm:pt>
    <dgm:pt modelId="{C6F6A7D8-FF2F-4DD0-AA04-E3E3B6F63585}" type="pres">
      <dgm:prSet presAssocID="{D697D2CD-0A0E-46D3-82D3-F17FD8D12D9B}" presName="parTx" presStyleLbl="revTx" presStyleIdx="3" presStyleCnt="5">
        <dgm:presLayoutVars>
          <dgm:chMax val="0"/>
          <dgm:chPref val="0"/>
        </dgm:presLayoutVars>
      </dgm:prSet>
      <dgm:spPr/>
    </dgm:pt>
    <dgm:pt modelId="{1A26ADCD-3E80-43F0-9BD2-3AF2BF723C06}" type="pres">
      <dgm:prSet presAssocID="{D697D2CD-0A0E-46D3-82D3-F17FD8D12D9B}" presName="desTx" presStyleLbl="revTx" presStyleIdx="4" presStyleCnt="5">
        <dgm:presLayoutVars/>
      </dgm:prSet>
      <dgm:spPr/>
    </dgm:pt>
  </dgm:ptLst>
  <dgm:cxnLst>
    <dgm:cxn modelId="{DA773F15-8708-4AD1-B2C9-D8197F591955}" srcId="{FD412842-E95A-427D-9AA0-121F73096DF7}" destId="{61C65D40-062C-46AF-B3E1-972AC015D209}" srcOrd="1" destOrd="0" parTransId="{C422D5BC-ADC5-4CCB-8786-9EE4AE1B3043}" sibTransId="{8F1DE72D-259F-49E3-A74C-97A2DDFA1189}"/>
    <dgm:cxn modelId="{9DAD4D17-D1EA-456D-814F-9725AF87BB7F}" srcId="{FD412842-E95A-427D-9AA0-121F73096DF7}" destId="{D697D2CD-0A0E-46D3-82D3-F17FD8D12D9B}" srcOrd="2" destOrd="0" parTransId="{2C484DCD-9777-4846-BF6E-D79FB22EFDA0}" sibTransId="{BA0735F6-A1BE-427A-A41A-8CD03F0ECDE6}"/>
    <dgm:cxn modelId="{E553152C-362F-45F0-92B6-36461E889AF1}" type="presOf" srcId="{CFB333F0-3880-48D3-B8B3-A194069FF1A0}" destId="{1A26ADCD-3E80-43F0-9BD2-3AF2BF723C06}" srcOrd="0" destOrd="0" presId="urn:microsoft.com/office/officeart/2018/2/layout/IconVerticalSolidList"/>
    <dgm:cxn modelId="{73724733-2627-4D02-BA70-47DC42F1A585}" srcId="{D697D2CD-0A0E-46D3-82D3-F17FD8D12D9B}" destId="{CFB333F0-3880-48D3-B8B3-A194069FF1A0}" srcOrd="0" destOrd="0" parTransId="{1C5542B4-6BE7-4353-A696-8072ED0EB012}" sibTransId="{17ED2212-7A9A-4BE2-9D98-7697FF6F5BFF}"/>
    <dgm:cxn modelId="{AA247A50-6EE4-4EB7-84A1-0EC46BBDBB86}" type="presOf" srcId="{816FE796-F642-44EB-8978-CA1B60289270}" destId="{57F27ED3-47EB-47B1-A0FF-F06022C697FC}" srcOrd="0" destOrd="0" presId="urn:microsoft.com/office/officeart/2018/2/layout/IconVerticalSolidList"/>
    <dgm:cxn modelId="{F9C32970-6390-427B-94C7-0CA9B077ACF0}" type="presOf" srcId="{FD412842-E95A-427D-9AA0-121F73096DF7}" destId="{B360EF5B-2999-494C-B9AF-890EA72DFEA5}" srcOrd="0" destOrd="0" presId="urn:microsoft.com/office/officeart/2018/2/layout/IconVerticalSolidList"/>
    <dgm:cxn modelId="{83D50ABF-E241-4762-BD29-1342DB4D6B1A}" type="presOf" srcId="{87D910D2-1FAB-490B-824C-2A580ADC06ED}" destId="{1A26ADCD-3E80-43F0-9BD2-3AF2BF723C06}" srcOrd="0" destOrd="1" presId="urn:microsoft.com/office/officeart/2018/2/layout/IconVerticalSolidList"/>
    <dgm:cxn modelId="{FF7E04C7-82C8-4B1E-968F-9250FF4CB743}" srcId="{D697D2CD-0A0E-46D3-82D3-F17FD8D12D9B}" destId="{87D910D2-1FAB-490B-824C-2A580ADC06ED}" srcOrd="1" destOrd="0" parTransId="{8D4341A0-D414-4794-9230-DF8CE4B8874F}" sibTransId="{460F9CCB-6D09-4568-8EFB-0FE38C732991}"/>
    <dgm:cxn modelId="{F875E8DC-7635-4064-B149-7B1DBE0149E3}" type="presOf" srcId="{9AF497A5-101A-4934-9AA2-FC3237F79876}" destId="{30436354-6FEF-4BAB-B54C-9D71896FCFB2}" srcOrd="0" destOrd="0" presId="urn:microsoft.com/office/officeart/2018/2/layout/IconVerticalSolidList"/>
    <dgm:cxn modelId="{854E59DE-2E22-4C5C-9976-35A9675B01AD}" type="presOf" srcId="{61C65D40-062C-46AF-B3E1-972AC015D209}" destId="{668ACA2B-80D6-43D4-A10D-E72854AF636C}" srcOrd="0" destOrd="0" presId="urn:microsoft.com/office/officeart/2018/2/layout/IconVerticalSolidList"/>
    <dgm:cxn modelId="{5E8891E3-054B-4513-9491-AA3E5A181099}" srcId="{61C65D40-062C-46AF-B3E1-972AC015D209}" destId="{816FE796-F642-44EB-8978-CA1B60289270}" srcOrd="0" destOrd="0" parTransId="{390B1BDF-7614-40E1-8B75-E5CB9039F680}" sibTransId="{548E46DF-4E07-4830-88E9-0704DF0BFB3A}"/>
    <dgm:cxn modelId="{D84E05F0-6F16-4E66-8D28-FD2D9B22EDEE}" srcId="{FD412842-E95A-427D-9AA0-121F73096DF7}" destId="{9AF497A5-101A-4934-9AA2-FC3237F79876}" srcOrd="0" destOrd="0" parTransId="{2ADD3C92-15EB-48CC-B7D3-D5694CFB1C30}" sibTransId="{8A9D1DB8-9C15-46EC-AC85-11A241C1272B}"/>
    <dgm:cxn modelId="{428116FB-5BBB-4082-853F-26A9C39208A6}" type="presOf" srcId="{D697D2CD-0A0E-46D3-82D3-F17FD8D12D9B}" destId="{C6F6A7D8-FF2F-4DD0-AA04-E3E3B6F63585}" srcOrd="0" destOrd="0" presId="urn:microsoft.com/office/officeart/2018/2/layout/IconVerticalSolidList"/>
    <dgm:cxn modelId="{C24A9D93-B644-4C8C-AD25-350D0E6E031C}" type="presParOf" srcId="{B360EF5B-2999-494C-B9AF-890EA72DFEA5}" destId="{E14BC121-01CA-499D-85FD-31E99B3312E8}" srcOrd="0" destOrd="0" presId="urn:microsoft.com/office/officeart/2018/2/layout/IconVerticalSolidList"/>
    <dgm:cxn modelId="{F168E12F-6F7E-4291-8E61-94C71C96E44D}" type="presParOf" srcId="{E14BC121-01CA-499D-85FD-31E99B3312E8}" destId="{ECE05372-FF5A-4A01-BE51-5AD80CF83713}" srcOrd="0" destOrd="0" presId="urn:microsoft.com/office/officeart/2018/2/layout/IconVerticalSolidList"/>
    <dgm:cxn modelId="{515B4DC0-4A46-46EE-A058-11E7B585D62C}" type="presParOf" srcId="{E14BC121-01CA-499D-85FD-31E99B3312E8}" destId="{574AC470-FFDA-48B4-9EDE-BFF242744EE7}" srcOrd="1" destOrd="0" presId="urn:microsoft.com/office/officeart/2018/2/layout/IconVerticalSolidList"/>
    <dgm:cxn modelId="{88A97E4F-E68C-4E62-851A-B737F03EBA73}" type="presParOf" srcId="{E14BC121-01CA-499D-85FD-31E99B3312E8}" destId="{5B60860E-8913-49DA-8DCE-3E362EE79167}" srcOrd="2" destOrd="0" presId="urn:microsoft.com/office/officeart/2018/2/layout/IconVerticalSolidList"/>
    <dgm:cxn modelId="{D83B9941-7AE9-45A6-AD72-E367A8CAECF0}" type="presParOf" srcId="{E14BC121-01CA-499D-85FD-31E99B3312E8}" destId="{30436354-6FEF-4BAB-B54C-9D71896FCFB2}" srcOrd="3" destOrd="0" presId="urn:microsoft.com/office/officeart/2018/2/layout/IconVerticalSolidList"/>
    <dgm:cxn modelId="{0E1130D6-B085-4677-8AB2-48BC53C9AAB9}" type="presParOf" srcId="{B360EF5B-2999-494C-B9AF-890EA72DFEA5}" destId="{A185E06D-6D1A-41F1-8D2B-3C4C0C6BEC2A}" srcOrd="1" destOrd="0" presId="urn:microsoft.com/office/officeart/2018/2/layout/IconVerticalSolidList"/>
    <dgm:cxn modelId="{B1C98A53-09DC-4188-8BA4-C0EBA7DDE904}" type="presParOf" srcId="{B360EF5B-2999-494C-B9AF-890EA72DFEA5}" destId="{5E4B5E6C-C095-4939-803F-F37026912AC7}" srcOrd="2" destOrd="0" presId="urn:microsoft.com/office/officeart/2018/2/layout/IconVerticalSolidList"/>
    <dgm:cxn modelId="{261AC382-0FF0-4AFD-BA0E-FCEC9AE76D9F}" type="presParOf" srcId="{5E4B5E6C-C095-4939-803F-F37026912AC7}" destId="{198392B1-3F58-4299-A8C1-D4960BFCD4A4}" srcOrd="0" destOrd="0" presId="urn:microsoft.com/office/officeart/2018/2/layout/IconVerticalSolidList"/>
    <dgm:cxn modelId="{06067740-C4C9-44AC-A5C3-5C5EE0D4EF78}" type="presParOf" srcId="{5E4B5E6C-C095-4939-803F-F37026912AC7}" destId="{575012A7-89E5-4423-A43B-77FB02939234}" srcOrd="1" destOrd="0" presId="urn:microsoft.com/office/officeart/2018/2/layout/IconVerticalSolidList"/>
    <dgm:cxn modelId="{B7184B84-720A-417D-99F9-44BA82BBFF69}" type="presParOf" srcId="{5E4B5E6C-C095-4939-803F-F37026912AC7}" destId="{73BBF157-C175-43D7-B8FE-D3B1C27D9515}" srcOrd="2" destOrd="0" presId="urn:microsoft.com/office/officeart/2018/2/layout/IconVerticalSolidList"/>
    <dgm:cxn modelId="{92D1F190-0DD5-470B-A801-B3C180139A5F}" type="presParOf" srcId="{5E4B5E6C-C095-4939-803F-F37026912AC7}" destId="{668ACA2B-80D6-43D4-A10D-E72854AF636C}" srcOrd="3" destOrd="0" presId="urn:microsoft.com/office/officeart/2018/2/layout/IconVerticalSolidList"/>
    <dgm:cxn modelId="{072025E0-34DA-4BC7-BD8C-C558C84EBD4C}" type="presParOf" srcId="{5E4B5E6C-C095-4939-803F-F37026912AC7}" destId="{57F27ED3-47EB-47B1-A0FF-F06022C697FC}" srcOrd="4" destOrd="0" presId="urn:microsoft.com/office/officeart/2018/2/layout/IconVerticalSolidList"/>
    <dgm:cxn modelId="{190FD7D9-1525-4650-9EBB-0F303296F2BE}" type="presParOf" srcId="{B360EF5B-2999-494C-B9AF-890EA72DFEA5}" destId="{E1B1BE15-9989-4ACB-B0B8-F966702E3079}" srcOrd="3" destOrd="0" presId="urn:microsoft.com/office/officeart/2018/2/layout/IconVerticalSolidList"/>
    <dgm:cxn modelId="{8B75F51C-1994-472B-8B0C-9A1135354486}" type="presParOf" srcId="{B360EF5B-2999-494C-B9AF-890EA72DFEA5}" destId="{2229602A-5C6B-464E-A140-6FF1AB872568}" srcOrd="4" destOrd="0" presId="urn:microsoft.com/office/officeart/2018/2/layout/IconVerticalSolidList"/>
    <dgm:cxn modelId="{5A2C35B6-E5B6-466E-87A2-CF0436E94A53}" type="presParOf" srcId="{2229602A-5C6B-464E-A140-6FF1AB872568}" destId="{212F178F-71F0-43B9-A539-37B40B9A2CB9}" srcOrd="0" destOrd="0" presId="urn:microsoft.com/office/officeart/2018/2/layout/IconVerticalSolidList"/>
    <dgm:cxn modelId="{5245EE77-7908-4FA3-8DC0-8DE338E2EE9F}" type="presParOf" srcId="{2229602A-5C6B-464E-A140-6FF1AB872568}" destId="{67CBD199-47F9-4FA4-91A3-566333C91766}" srcOrd="1" destOrd="0" presId="urn:microsoft.com/office/officeart/2018/2/layout/IconVerticalSolidList"/>
    <dgm:cxn modelId="{6E820DEE-E43C-4BDB-A2B5-5C1F39476294}" type="presParOf" srcId="{2229602A-5C6B-464E-A140-6FF1AB872568}" destId="{41EC626B-F349-489D-BBD9-F4A0389023EE}" srcOrd="2" destOrd="0" presId="urn:microsoft.com/office/officeart/2018/2/layout/IconVerticalSolidList"/>
    <dgm:cxn modelId="{861806E6-CF3E-43C4-BFF0-01FBE0AA78D5}" type="presParOf" srcId="{2229602A-5C6B-464E-A140-6FF1AB872568}" destId="{C6F6A7D8-FF2F-4DD0-AA04-E3E3B6F63585}" srcOrd="3" destOrd="0" presId="urn:microsoft.com/office/officeart/2018/2/layout/IconVerticalSolidList"/>
    <dgm:cxn modelId="{62A6F30F-39A9-4C41-8F3D-5AFC3CD33082}" type="presParOf" srcId="{2229602A-5C6B-464E-A140-6FF1AB872568}" destId="{1A26ADCD-3E80-43F0-9BD2-3AF2BF723C0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65DF5-27A4-4D3C-8B6E-8827B0BF661C}">
      <dsp:nvSpPr>
        <dsp:cNvPr id="0" name=""/>
        <dsp:cNvSpPr/>
      </dsp:nvSpPr>
      <dsp:spPr>
        <a:xfrm>
          <a:off x="0" y="531"/>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A3D612-0DB5-40DE-A8F2-B684BBD7996A}">
      <dsp:nvSpPr>
        <dsp:cNvPr id="0" name=""/>
        <dsp:cNvSpPr/>
      </dsp:nvSpPr>
      <dsp:spPr>
        <a:xfrm>
          <a:off x="0" y="531"/>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HL7 was new.</a:t>
          </a:r>
          <a:endParaRPr lang="en-US" sz="2400" kern="1200" dirty="0"/>
        </a:p>
      </dsp:txBody>
      <dsp:txXfrm>
        <a:off x="0" y="531"/>
        <a:ext cx="10515600" cy="870296"/>
      </dsp:txXfrm>
    </dsp:sp>
    <dsp:sp modelId="{818F2C9B-266E-45F7-B8AB-0A1ECA86313A}">
      <dsp:nvSpPr>
        <dsp:cNvPr id="0" name=""/>
        <dsp:cNvSpPr/>
      </dsp:nvSpPr>
      <dsp:spPr>
        <a:xfrm>
          <a:off x="0" y="870827"/>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A3DA0DA-B9DA-4A48-8E03-65310423988C}">
      <dsp:nvSpPr>
        <dsp:cNvPr id="0" name=""/>
        <dsp:cNvSpPr/>
      </dsp:nvSpPr>
      <dsp:spPr>
        <a:xfrm>
          <a:off x="0" y="870827"/>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For the first time, we had the HL7 data exchange standard.</a:t>
          </a:r>
          <a:endParaRPr lang="en-US" sz="2400" kern="1200" dirty="0"/>
        </a:p>
      </dsp:txBody>
      <dsp:txXfrm>
        <a:off x="0" y="870827"/>
        <a:ext cx="10515600" cy="870296"/>
      </dsp:txXfrm>
    </dsp:sp>
    <dsp:sp modelId="{02BAA76E-78F5-4456-8E02-C2781FDEAD07}">
      <dsp:nvSpPr>
        <dsp:cNvPr id="0" name=""/>
        <dsp:cNvSpPr/>
      </dsp:nvSpPr>
      <dsp:spPr>
        <a:xfrm>
          <a:off x="0" y="1741123"/>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1EA8879-299B-4E9A-89F1-056CC55CB5FC}">
      <dsp:nvSpPr>
        <dsp:cNvPr id="0" name=""/>
        <dsp:cNvSpPr/>
      </dsp:nvSpPr>
      <dsp:spPr>
        <a:xfrm>
          <a:off x="0" y="1741123"/>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But everyone was using their own local codes.</a:t>
          </a:r>
          <a:endParaRPr lang="en-US" sz="2400" kern="1200" dirty="0"/>
        </a:p>
      </dsp:txBody>
      <dsp:txXfrm>
        <a:off x="0" y="1741123"/>
        <a:ext cx="10515600" cy="870296"/>
      </dsp:txXfrm>
    </dsp:sp>
    <dsp:sp modelId="{15832406-5D43-4C38-B200-D644C0DCA8AC}">
      <dsp:nvSpPr>
        <dsp:cNvPr id="0" name=""/>
        <dsp:cNvSpPr/>
      </dsp:nvSpPr>
      <dsp:spPr>
        <a:xfrm>
          <a:off x="0" y="2611420"/>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6A3BF0-81FE-4553-8276-C60CFCD8136B}">
      <dsp:nvSpPr>
        <dsp:cNvPr id="0" name=""/>
        <dsp:cNvSpPr/>
      </dsp:nvSpPr>
      <dsp:spPr>
        <a:xfrm>
          <a:off x="0" y="2611420"/>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There were no standard codes for representing the meaning of the data being exchanged.</a:t>
          </a:r>
          <a:endParaRPr lang="en-US" sz="2400" kern="1200"/>
        </a:p>
      </dsp:txBody>
      <dsp:txXfrm>
        <a:off x="0" y="2611420"/>
        <a:ext cx="10515600" cy="870296"/>
      </dsp:txXfrm>
    </dsp:sp>
    <dsp:sp modelId="{DA1B6769-98C5-4E22-AD75-1FB96F832319}">
      <dsp:nvSpPr>
        <dsp:cNvPr id="0" name=""/>
        <dsp:cNvSpPr/>
      </dsp:nvSpPr>
      <dsp:spPr>
        <a:xfrm>
          <a:off x="0" y="3481716"/>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11E7C8-DCFF-44C5-8EE2-ABCC2CAA9E62}">
      <dsp:nvSpPr>
        <dsp:cNvPr id="0" name=""/>
        <dsp:cNvSpPr/>
      </dsp:nvSpPr>
      <dsp:spPr>
        <a:xfrm>
          <a:off x="0" y="3481716"/>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Clem convened a small group of volunteers to see if we could agree on standard codes.</a:t>
          </a:r>
          <a:endParaRPr lang="en-US" sz="2400" kern="1200" dirty="0"/>
        </a:p>
      </dsp:txBody>
      <dsp:txXfrm>
        <a:off x="0" y="3481716"/>
        <a:ext cx="10515600" cy="870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331B0-7D3D-4CF4-B586-25EFEBEAFC54}">
      <dsp:nvSpPr>
        <dsp:cNvPr id="0" name=""/>
        <dsp:cNvSpPr/>
      </dsp:nvSpPr>
      <dsp:spPr>
        <a:xfrm>
          <a:off x="0" y="375990"/>
          <a:ext cx="5181600" cy="123165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54076" rIns="402150" bIns="120904" numCol="1" spcCol="1270" anchor="t" anchorCtr="0">
          <a:noAutofit/>
        </a:bodyPr>
        <a:lstStyle/>
        <a:p>
          <a:pPr marL="171450" lvl="1" indent="-171450" algn="l" defTabSz="755650">
            <a:lnSpc>
              <a:spcPct val="90000"/>
            </a:lnSpc>
            <a:spcBef>
              <a:spcPct val="0"/>
            </a:spcBef>
            <a:spcAft>
              <a:spcPct val="15000"/>
            </a:spcAft>
            <a:buChar char="•"/>
          </a:pPr>
          <a:r>
            <a:rPr lang="en-US" sz="1700" b="0" i="0" kern="1200" baseline="0"/>
            <a:t>IUPAC Silver Book</a:t>
          </a:r>
          <a:endParaRPr lang="en-US" sz="1700" kern="1200"/>
        </a:p>
        <a:p>
          <a:pPr marL="171450" lvl="1" indent="-171450" algn="l" defTabSz="755650">
            <a:lnSpc>
              <a:spcPct val="90000"/>
            </a:lnSpc>
            <a:spcBef>
              <a:spcPct val="0"/>
            </a:spcBef>
            <a:spcAft>
              <a:spcPct val="15000"/>
            </a:spcAft>
            <a:buChar char="•"/>
          </a:pPr>
          <a:r>
            <a:rPr lang="en-US" sz="1700" b="0" i="0" kern="1200" baseline="0"/>
            <a:t>Concepts of component, system, kind-of-property</a:t>
          </a:r>
          <a:endParaRPr lang="en-US" sz="1700" kern="1200"/>
        </a:p>
      </dsp:txBody>
      <dsp:txXfrm>
        <a:off x="0" y="375990"/>
        <a:ext cx="5181600" cy="1231650"/>
      </dsp:txXfrm>
    </dsp:sp>
    <dsp:sp modelId="{279BC00F-F41D-417E-AC5A-0F9615F73EBB}">
      <dsp:nvSpPr>
        <dsp:cNvPr id="0" name=""/>
        <dsp:cNvSpPr/>
      </dsp:nvSpPr>
      <dsp:spPr>
        <a:xfrm>
          <a:off x="259080" y="125070"/>
          <a:ext cx="3627120" cy="5018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55650">
            <a:lnSpc>
              <a:spcPct val="90000"/>
            </a:lnSpc>
            <a:spcBef>
              <a:spcPct val="0"/>
            </a:spcBef>
            <a:spcAft>
              <a:spcPct val="35000"/>
            </a:spcAft>
            <a:buNone/>
          </a:pPr>
          <a:r>
            <a:rPr lang="en-US" sz="1700" b="0" i="0" kern="1200" baseline="0"/>
            <a:t>Henrik Olesen</a:t>
          </a:r>
          <a:endParaRPr lang="en-US" sz="1700" kern="1200"/>
        </a:p>
      </dsp:txBody>
      <dsp:txXfrm>
        <a:off x="283578" y="149568"/>
        <a:ext cx="3578124" cy="452844"/>
      </dsp:txXfrm>
    </dsp:sp>
    <dsp:sp modelId="{927512C1-E7E3-4E07-B42C-6B7AD8A0363C}">
      <dsp:nvSpPr>
        <dsp:cNvPr id="0" name=""/>
        <dsp:cNvSpPr/>
      </dsp:nvSpPr>
      <dsp:spPr>
        <a:xfrm>
          <a:off x="0" y="1950360"/>
          <a:ext cx="5181600" cy="1526175"/>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54076" rIns="402150" bIns="120904" numCol="1" spcCol="1270" anchor="t" anchorCtr="0">
          <a:noAutofit/>
        </a:bodyPr>
        <a:lstStyle/>
        <a:p>
          <a:pPr marL="171450" lvl="1" indent="-171450" algn="l" defTabSz="755650">
            <a:lnSpc>
              <a:spcPct val="90000"/>
            </a:lnSpc>
            <a:spcBef>
              <a:spcPct val="0"/>
            </a:spcBef>
            <a:spcAft>
              <a:spcPct val="15000"/>
            </a:spcAft>
            <a:buChar char="•"/>
          </a:pPr>
          <a:r>
            <a:rPr lang="en-US" sz="1700" b="0" i="0" kern="1200" baseline="0"/>
            <a:t>EUCLIDES, OpenLabs</a:t>
          </a:r>
          <a:endParaRPr lang="en-US" sz="1700" kern="1200"/>
        </a:p>
        <a:p>
          <a:pPr marL="342900" lvl="2" indent="-171450" algn="l" defTabSz="755650">
            <a:lnSpc>
              <a:spcPct val="90000"/>
            </a:lnSpc>
            <a:spcBef>
              <a:spcPct val="0"/>
            </a:spcBef>
            <a:spcAft>
              <a:spcPct val="15000"/>
            </a:spcAft>
            <a:buChar char="•"/>
          </a:pPr>
          <a:r>
            <a:rPr lang="en-US" sz="1700" b="0" i="0" kern="1200" baseline="0"/>
            <a:t>Theoretically compelling</a:t>
          </a:r>
          <a:endParaRPr lang="en-US" sz="1700" kern="1200"/>
        </a:p>
        <a:p>
          <a:pPr marL="342900" lvl="2" indent="-171450" algn="l" defTabSz="755650">
            <a:lnSpc>
              <a:spcPct val="90000"/>
            </a:lnSpc>
            <a:spcBef>
              <a:spcPct val="0"/>
            </a:spcBef>
            <a:spcAft>
              <a:spcPct val="15000"/>
            </a:spcAft>
            <a:buChar char="•"/>
          </a:pPr>
          <a:r>
            <a:rPr lang="en-US" sz="1700" b="0" i="0" kern="1200" baseline="0" dirty="0"/>
            <a:t>Complete post coordination - 42 semantic axes</a:t>
          </a:r>
          <a:endParaRPr lang="en-US" sz="1700" kern="1200" dirty="0"/>
        </a:p>
      </dsp:txBody>
      <dsp:txXfrm>
        <a:off x="0" y="1950360"/>
        <a:ext cx="5181600" cy="1526175"/>
      </dsp:txXfrm>
    </dsp:sp>
    <dsp:sp modelId="{B2D53062-EF48-4921-ADF4-DDEB9FB11455}">
      <dsp:nvSpPr>
        <dsp:cNvPr id="0" name=""/>
        <dsp:cNvSpPr/>
      </dsp:nvSpPr>
      <dsp:spPr>
        <a:xfrm>
          <a:off x="259080" y="1699440"/>
          <a:ext cx="3627120" cy="5018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55650">
            <a:lnSpc>
              <a:spcPct val="90000"/>
            </a:lnSpc>
            <a:spcBef>
              <a:spcPct val="0"/>
            </a:spcBef>
            <a:spcAft>
              <a:spcPct val="35000"/>
            </a:spcAft>
            <a:buNone/>
          </a:pPr>
          <a:r>
            <a:rPr lang="en-US" sz="1700" b="0" i="0" kern="1200" baseline="0"/>
            <a:t>Georges De Moor, Tom Fiers</a:t>
          </a:r>
          <a:endParaRPr lang="en-US" sz="1700" kern="1200"/>
        </a:p>
      </dsp:txBody>
      <dsp:txXfrm>
        <a:off x="283578" y="1723938"/>
        <a:ext cx="3578124" cy="452844"/>
      </dsp:txXfrm>
    </dsp:sp>
    <dsp:sp modelId="{56E2C31B-5A8D-4207-B862-2159BC61FD41}">
      <dsp:nvSpPr>
        <dsp:cNvPr id="0" name=""/>
        <dsp:cNvSpPr/>
      </dsp:nvSpPr>
      <dsp:spPr>
        <a:xfrm>
          <a:off x="0" y="3819255"/>
          <a:ext cx="5181600" cy="722925"/>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54076" rIns="402150" bIns="120904" numCol="1" spcCol="1270" anchor="t" anchorCtr="0">
          <a:noAutofit/>
        </a:bodyPr>
        <a:lstStyle/>
        <a:p>
          <a:pPr marL="171450" lvl="1" indent="-171450" algn="l" defTabSz="755650">
            <a:lnSpc>
              <a:spcPct val="90000"/>
            </a:lnSpc>
            <a:spcBef>
              <a:spcPct val="0"/>
            </a:spcBef>
            <a:spcAft>
              <a:spcPct val="15000"/>
            </a:spcAft>
            <a:buChar char="•"/>
          </a:pPr>
          <a:r>
            <a:rPr lang="en-US" sz="1700" b="0" i="0" kern="1200" baseline="0"/>
            <a:t>Archetypes</a:t>
          </a:r>
          <a:endParaRPr lang="en-US" sz="1700" kern="1200"/>
        </a:p>
      </dsp:txBody>
      <dsp:txXfrm>
        <a:off x="0" y="3819255"/>
        <a:ext cx="5181600" cy="722925"/>
      </dsp:txXfrm>
    </dsp:sp>
    <dsp:sp modelId="{7259B273-B610-4706-8D18-0224D6A8D5BA}">
      <dsp:nvSpPr>
        <dsp:cNvPr id="0" name=""/>
        <dsp:cNvSpPr/>
      </dsp:nvSpPr>
      <dsp:spPr>
        <a:xfrm>
          <a:off x="259080" y="3568335"/>
          <a:ext cx="3627120" cy="5018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55650">
            <a:lnSpc>
              <a:spcPct val="90000"/>
            </a:lnSpc>
            <a:spcBef>
              <a:spcPct val="0"/>
            </a:spcBef>
            <a:spcAft>
              <a:spcPct val="35000"/>
            </a:spcAft>
            <a:buNone/>
          </a:pPr>
          <a:r>
            <a:rPr lang="en-US" sz="1700" b="0" i="0" kern="1200" baseline="0"/>
            <a:t>Angelo Rossi Mori</a:t>
          </a:r>
          <a:endParaRPr lang="en-US" sz="1700" kern="1200"/>
        </a:p>
      </dsp:txBody>
      <dsp:txXfrm>
        <a:off x="283578" y="3592833"/>
        <a:ext cx="357812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39A36-6167-4704-A2D9-F014312E5E87}">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C29864B-D69A-48DE-BBE7-5A036C5EED8C}">
      <dsp:nvSpPr>
        <dsp:cNvPr id="0" name=""/>
        <dsp:cNvSpPr/>
      </dsp:nvSpPr>
      <dsp:spPr>
        <a:xfrm>
          <a:off x="0" y="0"/>
          <a:ext cx="10515600" cy="234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The LOINC code alone never has all of the information that would make data instances semantically interoperable</a:t>
          </a:r>
        </a:p>
      </dsp:txBody>
      <dsp:txXfrm>
        <a:off x="0" y="0"/>
        <a:ext cx="10515600" cy="2345347"/>
      </dsp:txXfrm>
    </dsp:sp>
    <dsp:sp modelId="{07B4E0F5-ADE7-4C2C-908F-3F10AED1F5E0}">
      <dsp:nvSpPr>
        <dsp:cNvPr id="0" name=""/>
        <dsp:cNvSpPr/>
      </dsp:nvSpPr>
      <dsp:spPr>
        <a:xfrm>
          <a:off x="0" y="2345347"/>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7806990-49BB-4D7A-B026-5F323EACBD7C}">
      <dsp:nvSpPr>
        <dsp:cNvPr id="0" name=""/>
        <dsp:cNvSpPr/>
      </dsp:nvSpPr>
      <dsp:spPr>
        <a:xfrm>
          <a:off x="0" y="2345347"/>
          <a:ext cx="10515600" cy="234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You also need unit of measure, interpretation, priority, reference range, device/instrument/test kit, method, reagents, provenance </a:t>
          </a:r>
          <a:r>
            <a:rPr lang="en-US" sz="3900" kern="1200"/>
            <a:t>data,  …</a:t>
          </a:r>
          <a:endParaRPr lang="en-US" sz="3900" kern="1200" dirty="0"/>
        </a:p>
      </dsp:txBody>
      <dsp:txXfrm>
        <a:off x="0" y="2345347"/>
        <a:ext cx="10515600" cy="2345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9E520-1030-4EBB-A1E9-F090556CFB1A}">
      <dsp:nvSpPr>
        <dsp:cNvPr id="0" name=""/>
        <dsp:cNvSpPr/>
      </dsp:nvSpPr>
      <dsp:spPr>
        <a:xfrm>
          <a:off x="3611880" y="-189911"/>
          <a:ext cx="2285999" cy="2285999"/>
        </a:xfrm>
        <a:prstGeom prst="ellips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Collect result names </a:t>
          </a:r>
          <a:r>
            <a:rPr lang="en-US" sz="2000" b="1" kern="1200"/>
            <a:t>and descriptions      </a:t>
          </a:r>
          <a:r>
            <a:rPr lang="en-US" sz="1400" b="0" kern="1200"/>
            <a:t>IH</a:t>
          </a:r>
          <a:r>
            <a:rPr lang="en-US" sz="1400" b="0" kern="1200" dirty="0"/>
            <a:t>, VA, Regenstrief, May Clinic, commercial lab systems</a:t>
          </a:r>
          <a:endParaRPr lang="en-US" sz="2000" b="0" kern="1200" dirty="0"/>
        </a:p>
      </dsp:txBody>
      <dsp:txXfrm>
        <a:off x="3946657" y="144866"/>
        <a:ext cx="1616445" cy="1616445"/>
      </dsp:txXfrm>
    </dsp:sp>
    <dsp:sp modelId="{DE5CD6B5-FD2D-408F-A63E-3070E5EFDDB0}">
      <dsp:nvSpPr>
        <dsp:cNvPr id="0" name=""/>
        <dsp:cNvSpPr/>
      </dsp:nvSpPr>
      <dsp:spPr>
        <a:xfrm rot="2160000">
          <a:off x="5608162" y="1606069"/>
          <a:ext cx="594360" cy="365757"/>
        </a:xfrm>
        <a:prstGeom prst="rightArrow">
          <a:avLst>
            <a:gd name="adj1" fmla="val 60000"/>
            <a:gd name="adj2" fmla="val 50000"/>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5618640" y="1646972"/>
        <a:ext cx="484633" cy="219455"/>
      </dsp:txXfrm>
    </dsp:sp>
    <dsp:sp modelId="{31C6178C-A031-4AC8-A603-BBABD701F293}">
      <dsp:nvSpPr>
        <dsp:cNvPr id="0" name=""/>
        <dsp:cNvSpPr/>
      </dsp:nvSpPr>
      <dsp:spPr>
        <a:xfrm>
          <a:off x="5926771" y="1491954"/>
          <a:ext cx="2285999" cy="2285999"/>
        </a:xfrm>
        <a:prstGeom prst="ellipse">
          <a:avLst/>
        </a:prstGeom>
        <a:gradFill rotWithShape="0">
          <a:gsLst>
            <a:gs pos="0">
              <a:schemeClr val="accent2">
                <a:shade val="50000"/>
                <a:hueOff val="307456"/>
                <a:satOff val="-37250"/>
                <a:lumOff val="26105"/>
                <a:alphaOff val="0"/>
                <a:satMod val="103000"/>
                <a:lumMod val="102000"/>
                <a:tint val="94000"/>
              </a:schemeClr>
            </a:gs>
            <a:gs pos="50000">
              <a:schemeClr val="accent2">
                <a:shade val="50000"/>
                <a:hueOff val="307456"/>
                <a:satOff val="-37250"/>
                <a:lumOff val="26105"/>
                <a:alphaOff val="0"/>
                <a:satMod val="110000"/>
                <a:lumMod val="100000"/>
                <a:shade val="100000"/>
              </a:schemeClr>
            </a:gs>
            <a:gs pos="100000">
              <a:schemeClr val="accent2">
                <a:shade val="50000"/>
                <a:hueOff val="307456"/>
                <a:satOff val="-37250"/>
                <a:lumOff val="261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Formulate </a:t>
          </a:r>
          <a:r>
            <a:rPr lang="en-US" sz="2000" b="1" kern="1200"/>
            <a:t>a model  </a:t>
          </a:r>
          <a:r>
            <a:rPr lang="en-US" sz="1400" b="0" kern="1200"/>
            <a:t>Represent </a:t>
          </a:r>
          <a:r>
            <a:rPr lang="en-US" sz="1400" b="0" kern="1200" dirty="0"/>
            <a:t>individual pieces of information</a:t>
          </a:r>
          <a:endParaRPr lang="en-US" sz="2000" b="0" kern="1200" dirty="0"/>
        </a:p>
      </dsp:txBody>
      <dsp:txXfrm>
        <a:off x="6261548" y="1826731"/>
        <a:ext cx="1616445" cy="1616445"/>
      </dsp:txXfrm>
    </dsp:sp>
    <dsp:sp modelId="{4B900E18-7942-4BE0-AEA7-C26AAE20BE33}">
      <dsp:nvSpPr>
        <dsp:cNvPr id="0" name=""/>
        <dsp:cNvSpPr/>
      </dsp:nvSpPr>
      <dsp:spPr>
        <a:xfrm rot="6480000">
          <a:off x="6333152" y="3804526"/>
          <a:ext cx="594360" cy="365757"/>
        </a:xfrm>
        <a:prstGeom prst="rightArrow">
          <a:avLst>
            <a:gd name="adj1" fmla="val 60000"/>
            <a:gd name="adj2" fmla="val 50000"/>
          </a:avLst>
        </a:prstGeom>
        <a:gradFill rotWithShape="0">
          <a:gsLst>
            <a:gs pos="0">
              <a:schemeClr val="accent2">
                <a:shade val="90000"/>
                <a:hueOff val="339647"/>
                <a:satOff val="-37171"/>
                <a:lumOff val="23180"/>
                <a:alphaOff val="0"/>
                <a:satMod val="103000"/>
                <a:lumMod val="102000"/>
                <a:tint val="94000"/>
              </a:schemeClr>
            </a:gs>
            <a:gs pos="50000">
              <a:schemeClr val="accent2">
                <a:shade val="90000"/>
                <a:hueOff val="339647"/>
                <a:satOff val="-37171"/>
                <a:lumOff val="23180"/>
                <a:alphaOff val="0"/>
                <a:satMod val="110000"/>
                <a:lumMod val="100000"/>
                <a:shade val="100000"/>
              </a:schemeClr>
            </a:gs>
            <a:gs pos="100000">
              <a:schemeClr val="accent2">
                <a:shade val="90000"/>
                <a:hueOff val="339647"/>
                <a:satOff val="-37171"/>
                <a:lumOff val="2318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6404969" y="3825499"/>
        <a:ext cx="484633" cy="219455"/>
      </dsp:txXfrm>
    </dsp:sp>
    <dsp:sp modelId="{FFB0439E-6879-4FDB-9D87-2557579CBC6B}">
      <dsp:nvSpPr>
        <dsp:cNvPr id="0" name=""/>
        <dsp:cNvSpPr/>
      </dsp:nvSpPr>
      <dsp:spPr>
        <a:xfrm>
          <a:off x="5042561" y="4213272"/>
          <a:ext cx="2285999" cy="2285999"/>
        </a:xfrm>
        <a:prstGeom prst="ellipse">
          <a:avLst/>
        </a:prstGeom>
        <a:gradFill rotWithShape="0">
          <a:gsLst>
            <a:gs pos="0">
              <a:schemeClr val="accent2">
                <a:shade val="50000"/>
                <a:hueOff val="614911"/>
                <a:satOff val="-74501"/>
                <a:lumOff val="52210"/>
                <a:alphaOff val="0"/>
                <a:satMod val="103000"/>
                <a:lumMod val="102000"/>
                <a:tint val="94000"/>
              </a:schemeClr>
            </a:gs>
            <a:gs pos="50000">
              <a:schemeClr val="accent2">
                <a:shade val="50000"/>
                <a:hueOff val="614911"/>
                <a:satOff val="-74501"/>
                <a:lumOff val="52210"/>
                <a:alphaOff val="0"/>
                <a:satMod val="110000"/>
                <a:lumMod val="100000"/>
                <a:shade val="100000"/>
              </a:schemeClr>
            </a:gs>
            <a:gs pos="100000">
              <a:schemeClr val="accent2">
                <a:shade val="50000"/>
                <a:hueOff val="614911"/>
                <a:satOff val="-74501"/>
                <a:lumOff val="5221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Create “Fully Specified Names”</a:t>
          </a:r>
          <a:endParaRPr lang="en-US" sz="2000" b="1" kern="1200" dirty="0"/>
        </a:p>
      </dsp:txBody>
      <dsp:txXfrm>
        <a:off x="5377338" y="4548049"/>
        <a:ext cx="1616445" cy="1616445"/>
      </dsp:txXfrm>
    </dsp:sp>
    <dsp:sp modelId="{69A1AEAA-C591-4038-959F-DE4EE25BA9C6}">
      <dsp:nvSpPr>
        <dsp:cNvPr id="0" name=""/>
        <dsp:cNvSpPr/>
      </dsp:nvSpPr>
      <dsp:spPr>
        <a:xfrm rot="10800000">
          <a:off x="4466329" y="5173393"/>
          <a:ext cx="594360" cy="365757"/>
        </a:xfrm>
        <a:prstGeom prst="rightArrow">
          <a:avLst>
            <a:gd name="adj1" fmla="val 60000"/>
            <a:gd name="adj2" fmla="val 50000"/>
          </a:avLst>
        </a:prstGeom>
        <a:gradFill rotWithShape="0">
          <a:gsLst>
            <a:gs pos="0">
              <a:schemeClr val="accent2">
                <a:shade val="90000"/>
                <a:hueOff val="679295"/>
                <a:satOff val="-74342"/>
                <a:lumOff val="46361"/>
                <a:alphaOff val="0"/>
                <a:satMod val="103000"/>
                <a:lumMod val="102000"/>
                <a:tint val="94000"/>
              </a:schemeClr>
            </a:gs>
            <a:gs pos="50000">
              <a:schemeClr val="accent2">
                <a:shade val="90000"/>
                <a:hueOff val="679295"/>
                <a:satOff val="-74342"/>
                <a:lumOff val="46361"/>
                <a:alphaOff val="0"/>
                <a:satMod val="110000"/>
                <a:lumMod val="100000"/>
                <a:shade val="100000"/>
              </a:schemeClr>
            </a:gs>
            <a:gs pos="100000">
              <a:schemeClr val="accent2">
                <a:shade val="90000"/>
                <a:hueOff val="679295"/>
                <a:satOff val="-74342"/>
                <a:lumOff val="4636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4576056" y="5246544"/>
        <a:ext cx="484633" cy="219455"/>
      </dsp:txXfrm>
    </dsp:sp>
    <dsp:sp modelId="{938EBD01-5D31-4BE0-B454-F7E98FEB3256}">
      <dsp:nvSpPr>
        <dsp:cNvPr id="0" name=""/>
        <dsp:cNvSpPr/>
      </dsp:nvSpPr>
      <dsp:spPr>
        <a:xfrm>
          <a:off x="2181199" y="4213272"/>
          <a:ext cx="2285999" cy="2285999"/>
        </a:xfrm>
        <a:prstGeom prst="ellipse">
          <a:avLst/>
        </a:prstGeom>
        <a:gradFill rotWithShape="0">
          <a:gsLst>
            <a:gs pos="0">
              <a:schemeClr val="accent2">
                <a:shade val="50000"/>
                <a:hueOff val="614911"/>
                <a:satOff val="-74501"/>
                <a:lumOff val="52210"/>
                <a:alphaOff val="0"/>
                <a:satMod val="103000"/>
                <a:lumMod val="102000"/>
                <a:tint val="94000"/>
              </a:schemeClr>
            </a:gs>
            <a:gs pos="50000">
              <a:schemeClr val="accent2">
                <a:shade val="50000"/>
                <a:hueOff val="614911"/>
                <a:satOff val="-74501"/>
                <a:lumOff val="52210"/>
                <a:alphaOff val="0"/>
                <a:satMod val="110000"/>
                <a:lumMod val="100000"/>
                <a:shade val="100000"/>
              </a:schemeClr>
            </a:gs>
            <a:gs pos="100000">
              <a:schemeClr val="accent2">
                <a:shade val="50000"/>
                <a:hueOff val="614911"/>
                <a:satOff val="-74501"/>
                <a:lumOff val="5221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Adjust concept model </a:t>
          </a:r>
          <a:r>
            <a:rPr lang="en-US" sz="2000" b="1" kern="1200"/>
            <a:t>as needed          </a:t>
          </a:r>
          <a:r>
            <a:rPr lang="en-US" sz="1400" b="0" kern="1200"/>
            <a:t>Do </a:t>
          </a:r>
          <a:r>
            <a:rPr lang="en-US" sz="1400" b="0" kern="1200" dirty="0"/>
            <a:t>any distinct entities have the same name?</a:t>
          </a:r>
          <a:endParaRPr lang="en-US" sz="1800" b="0" kern="1200" dirty="0"/>
        </a:p>
      </dsp:txBody>
      <dsp:txXfrm>
        <a:off x="2515976" y="4548049"/>
        <a:ext cx="1616445" cy="1616445"/>
      </dsp:txXfrm>
    </dsp:sp>
    <dsp:sp modelId="{6CBA5367-AB15-4E8B-9052-0F0B629FB64D}">
      <dsp:nvSpPr>
        <dsp:cNvPr id="0" name=""/>
        <dsp:cNvSpPr/>
      </dsp:nvSpPr>
      <dsp:spPr>
        <a:xfrm rot="15120000">
          <a:off x="2587580" y="3820943"/>
          <a:ext cx="594360" cy="365757"/>
        </a:xfrm>
        <a:prstGeom prst="rightArrow">
          <a:avLst>
            <a:gd name="adj1" fmla="val 60000"/>
            <a:gd name="adj2" fmla="val 50000"/>
          </a:avLst>
        </a:prstGeom>
        <a:gradFill rotWithShape="0">
          <a:gsLst>
            <a:gs pos="0">
              <a:schemeClr val="accent2">
                <a:shade val="90000"/>
                <a:hueOff val="679295"/>
                <a:satOff val="-74342"/>
                <a:lumOff val="46361"/>
                <a:alphaOff val="0"/>
                <a:satMod val="103000"/>
                <a:lumMod val="102000"/>
                <a:tint val="94000"/>
              </a:schemeClr>
            </a:gs>
            <a:gs pos="50000">
              <a:schemeClr val="accent2">
                <a:shade val="90000"/>
                <a:hueOff val="679295"/>
                <a:satOff val="-74342"/>
                <a:lumOff val="46361"/>
                <a:alphaOff val="0"/>
                <a:satMod val="110000"/>
                <a:lumMod val="100000"/>
                <a:shade val="100000"/>
              </a:schemeClr>
            </a:gs>
            <a:gs pos="100000">
              <a:schemeClr val="accent2">
                <a:shade val="90000"/>
                <a:hueOff val="679295"/>
                <a:satOff val="-74342"/>
                <a:lumOff val="4636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2659397" y="3946272"/>
        <a:ext cx="484633" cy="219455"/>
      </dsp:txXfrm>
    </dsp:sp>
    <dsp:sp modelId="{021F9B53-21DA-4F21-B228-E54906894770}">
      <dsp:nvSpPr>
        <dsp:cNvPr id="0" name=""/>
        <dsp:cNvSpPr/>
      </dsp:nvSpPr>
      <dsp:spPr>
        <a:xfrm>
          <a:off x="1296989" y="1491954"/>
          <a:ext cx="2285999" cy="2285999"/>
        </a:xfrm>
        <a:prstGeom prst="ellipse">
          <a:avLst/>
        </a:prstGeom>
        <a:gradFill rotWithShape="0">
          <a:gsLst>
            <a:gs pos="0">
              <a:schemeClr val="accent2">
                <a:shade val="50000"/>
                <a:hueOff val="307456"/>
                <a:satOff val="-37250"/>
                <a:lumOff val="26105"/>
                <a:alphaOff val="0"/>
                <a:satMod val="103000"/>
                <a:lumMod val="102000"/>
                <a:tint val="94000"/>
              </a:schemeClr>
            </a:gs>
            <a:gs pos="50000">
              <a:schemeClr val="accent2">
                <a:shade val="50000"/>
                <a:hueOff val="307456"/>
                <a:satOff val="-37250"/>
                <a:lumOff val="26105"/>
                <a:alphaOff val="0"/>
                <a:satMod val="110000"/>
                <a:lumMod val="100000"/>
                <a:shade val="100000"/>
              </a:schemeClr>
            </a:gs>
            <a:gs pos="100000">
              <a:schemeClr val="accent2">
                <a:shade val="50000"/>
                <a:hueOff val="307456"/>
                <a:satOff val="-37250"/>
                <a:lumOff val="261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Repeat process until no more adjustments are needed</a:t>
          </a:r>
          <a:endParaRPr lang="en-US" sz="2000" b="1" kern="1200" dirty="0"/>
        </a:p>
      </dsp:txBody>
      <dsp:txXfrm>
        <a:off x="1631766" y="1826731"/>
        <a:ext cx="1616445" cy="1616445"/>
      </dsp:txXfrm>
    </dsp:sp>
    <dsp:sp modelId="{BFAA67FA-D287-4EF9-B088-ABDD4C818CCE}">
      <dsp:nvSpPr>
        <dsp:cNvPr id="0" name=""/>
        <dsp:cNvSpPr/>
      </dsp:nvSpPr>
      <dsp:spPr>
        <a:xfrm rot="19440000">
          <a:off x="3293271" y="1616215"/>
          <a:ext cx="594360" cy="365757"/>
        </a:xfrm>
        <a:prstGeom prst="rightArrow">
          <a:avLst>
            <a:gd name="adj1" fmla="val 60000"/>
            <a:gd name="adj2" fmla="val 50000"/>
          </a:avLst>
        </a:prstGeom>
        <a:gradFill rotWithShape="0">
          <a:gsLst>
            <a:gs pos="0">
              <a:schemeClr val="accent2">
                <a:shade val="90000"/>
                <a:hueOff val="339647"/>
                <a:satOff val="-37171"/>
                <a:lumOff val="23180"/>
                <a:alphaOff val="0"/>
                <a:satMod val="103000"/>
                <a:lumMod val="102000"/>
                <a:tint val="94000"/>
              </a:schemeClr>
            </a:gs>
            <a:gs pos="50000">
              <a:schemeClr val="accent2">
                <a:shade val="90000"/>
                <a:hueOff val="339647"/>
                <a:satOff val="-37171"/>
                <a:lumOff val="23180"/>
                <a:alphaOff val="0"/>
                <a:satMod val="110000"/>
                <a:lumMod val="100000"/>
                <a:shade val="100000"/>
              </a:schemeClr>
            </a:gs>
            <a:gs pos="100000">
              <a:schemeClr val="accent2">
                <a:shade val="90000"/>
                <a:hueOff val="339647"/>
                <a:satOff val="-37171"/>
                <a:lumOff val="2318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3303749" y="1721614"/>
        <a:ext cx="484633" cy="2194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05372-FF5A-4A01-BE51-5AD80CF83713}">
      <dsp:nvSpPr>
        <dsp:cNvPr id="0" name=""/>
        <dsp:cNvSpPr/>
      </dsp:nvSpPr>
      <dsp:spPr>
        <a:xfrm>
          <a:off x="0" y="572"/>
          <a:ext cx="10515600" cy="133987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4AC470-FFDA-48B4-9EDE-BFF242744EE7}">
      <dsp:nvSpPr>
        <dsp:cNvPr id="0" name=""/>
        <dsp:cNvSpPr/>
      </dsp:nvSpPr>
      <dsp:spPr>
        <a:xfrm>
          <a:off x="405311" y="302043"/>
          <a:ext cx="736929" cy="73692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0436354-6FEF-4BAB-B54C-9D71896FCFB2}">
      <dsp:nvSpPr>
        <dsp:cNvPr id="0" name=""/>
        <dsp:cNvSpPr/>
      </dsp:nvSpPr>
      <dsp:spPr>
        <a:xfrm>
          <a:off x="1547551" y="572"/>
          <a:ext cx="8968048" cy="133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3" tIns="141803" rIns="141803" bIns="141803" numCol="1" spcCol="1270" anchor="ctr" anchorCtr="0">
          <a:noAutofit/>
        </a:bodyPr>
        <a:lstStyle/>
        <a:p>
          <a:pPr marL="0" lvl="0" indent="0" algn="l" defTabSz="889000">
            <a:lnSpc>
              <a:spcPct val="100000"/>
            </a:lnSpc>
            <a:spcBef>
              <a:spcPct val="0"/>
            </a:spcBef>
            <a:spcAft>
              <a:spcPct val="35000"/>
            </a:spcAft>
            <a:buNone/>
          </a:pPr>
          <a:r>
            <a:rPr lang="en-US" sz="2000" b="1" kern="1200" baseline="0" dirty="0"/>
            <a:t>We try to only make names and codes for things that are real (exist in someone’s system)</a:t>
          </a:r>
          <a:endParaRPr lang="en-US" sz="2000" kern="1200" dirty="0"/>
        </a:p>
      </dsp:txBody>
      <dsp:txXfrm>
        <a:off x="1547551" y="572"/>
        <a:ext cx="8968048" cy="1339871"/>
      </dsp:txXfrm>
    </dsp:sp>
    <dsp:sp modelId="{198392B1-3F58-4299-A8C1-D4960BFCD4A4}">
      <dsp:nvSpPr>
        <dsp:cNvPr id="0" name=""/>
        <dsp:cNvSpPr/>
      </dsp:nvSpPr>
      <dsp:spPr>
        <a:xfrm>
          <a:off x="0" y="1675412"/>
          <a:ext cx="10515600" cy="133987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5012A7-89E5-4423-A43B-77FB02939234}">
      <dsp:nvSpPr>
        <dsp:cNvPr id="0" name=""/>
        <dsp:cNvSpPr/>
      </dsp:nvSpPr>
      <dsp:spPr>
        <a:xfrm>
          <a:off x="405311" y="1976883"/>
          <a:ext cx="736929" cy="73692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68ACA2B-80D6-43D4-A10D-E72854AF636C}">
      <dsp:nvSpPr>
        <dsp:cNvPr id="0" name=""/>
        <dsp:cNvSpPr/>
      </dsp:nvSpPr>
      <dsp:spPr>
        <a:xfrm>
          <a:off x="1547551" y="1675412"/>
          <a:ext cx="4732020" cy="133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3" tIns="141803" rIns="141803" bIns="141803" numCol="1" spcCol="1270" anchor="ctr" anchorCtr="0">
          <a:noAutofit/>
        </a:bodyPr>
        <a:lstStyle/>
        <a:p>
          <a:pPr marL="0" lvl="0" indent="0" algn="l" defTabSz="889000">
            <a:lnSpc>
              <a:spcPct val="100000"/>
            </a:lnSpc>
            <a:spcBef>
              <a:spcPct val="0"/>
            </a:spcBef>
            <a:spcAft>
              <a:spcPct val="35000"/>
            </a:spcAft>
            <a:buNone/>
          </a:pPr>
          <a:r>
            <a:rPr lang="en-US" sz="2000" b="1" kern="1200" baseline="0"/>
            <a:t>We do not make all possible permutations that the six axes would allow (no blind cross products)</a:t>
          </a:r>
          <a:endParaRPr lang="en-US" sz="2000" kern="1200"/>
        </a:p>
      </dsp:txBody>
      <dsp:txXfrm>
        <a:off x="1547551" y="1675412"/>
        <a:ext cx="4732020" cy="1339871"/>
      </dsp:txXfrm>
    </dsp:sp>
    <dsp:sp modelId="{57F27ED3-47EB-47B1-A0FF-F06022C697FC}">
      <dsp:nvSpPr>
        <dsp:cNvPr id="0" name=""/>
        <dsp:cNvSpPr/>
      </dsp:nvSpPr>
      <dsp:spPr>
        <a:xfrm>
          <a:off x="6279571" y="1675412"/>
          <a:ext cx="4236028" cy="133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3" tIns="141803" rIns="141803" bIns="141803" numCol="1" spcCol="1270" anchor="ctr" anchorCtr="0">
          <a:noAutofit/>
        </a:bodyPr>
        <a:lstStyle/>
        <a:p>
          <a:pPr marL="0" lvl="0" indent="0" algn="l" defTabSz="666750">
            <a:lnSpc>
              <a:spcPct val="100000"/>
            </a:lnSpc>
            <a:spcBef>
              <a:spcPct val="0"/>
            </a:spcBef>
            <a:spcAft>
              <a:spcPct val="35000"/>
            </a:spcAft>
            <a:buNone/>
          </a:pPr>
          <a:r>
            <a:rPr lang="en-US" sz="1500" kern="1200" baseline="0"/>
            <a:t>We don’t make codes that represent yes/no questions for every diagnosis in SNOMED CT</a:t>
          </a:r>
          <a:endParaRPr lang="en-US" sz="1500" kern="1200"/>
        </a:p>
      </dsp:txBody>
      <dsp:txXfrm>
        <a:off x="6279571" y="1675412"/>
        <a:ext cx="4236028" cy="1339871"/>
      </dsp:txXfrm>
    </dsp:sp>
    <dsp:sp modelId="{212F178F-71F0-43B9-A539-37B40B9A2CB9}">
      <dsp:nvSpPr>
        <dsp:cNvPr id="0" name=""/>
        <dsp:cNvSpPr/>
      </dsp:nvSpPr>
      <dsp:spPr>
        <a:xfrm>
          <a:off x="0" y="3350251"/>
          <a:ext cx="10515600" cy="133987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7CBD199-47F9-4FA4-91A3-566333C91766}">
      <dsp:nvSpPr>
        <dsp:cNvPr id="0" name=""/>
        <dsp:cNvSpPr/>
      </dsp:nvSpPr>
      <dsp:spPr>
        <a:xfrm>
          <a:off x="405311" y="3651722"/>
          <a:ext cx="736929" cy="73692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6F6A7D8-FF2F-4DD0-AA04-E3E3B6F63585}">
      <dsp:nvSpPr>
        <dsp:cNvPr id="0" name=""/>
        <dsp:cNvSpPr/>
      </dsp:nvSpPr>
      <dsp:spPr>
        <a:xfrm>
          <a:off x="1547551" y="3350251"/>
          <a:ext cx="4732020" cy="133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3" tIns="141803" rIns="141803" bIns="141803" numCol="1" spcCol="1270" anchor="ctr" anchorCtr="0">
          <a:noAutofit/>
        </a:bodyPr>
        <a:lstStyle/>
        <a:p>
          <a:pPr marL="0" lvl="0" indent="0" algn="l" defTabSz="889000">
            <a:lnSpc>
              <a:spcPct val="100000"/>
            </a:lnSpc>
            <a:spcBef>
              <a:spcPct val="0"/>
            </a:spcBef>
            <a:spcAft>
              <a:spcPct val="35000"/>
            </a:spcAft>
            <a:buNone/>
          </a:pPr>
          <a:r>
            <a:rPr lang="en-US" sz="2000" b="1" kern="1200" baseline="0"/>
            <a:t>We </a:t>
          </a:r>
          <a:r>
            <a:rPr lang="en-US" sz="2000" b="1" i="1" u="sng" kern="1200" baseline="0"/>
            <a:t>do</a:t>
          </a:r>
          <a:r>
            <a:rPr lang="en-US" sz="2000" b="1" kern="1200" baseline="0"/>
            <a:t> make names that allow both atomic (post coordinated) and molecular (pre coordinated) styles </a:t>
          </a:r>
          <a:endParaRPr lang="en-US" sz="2000" kern="1200"/>
        </a:p>
      </dsp:txBody>
      <dsp:txXfrm>
        <a:off x="1547551" y="3350251"/>
        <a:ext cx="4732020" cy="1339871"/>
      </dsp:txXfrm>
    </dsp:sp>
    <dsp:sp modelId="{1A26ADCD-3E80-43F0-9BD2-3AF2BF723C06}">
      <dsp:nvSpPr>
        <dsp:cNvPr id="0" name=""/>
        <dsp:cNvSpPr/>
      </dsp:nvSpPr>
      <dsp:spPr>
        <a:xfrm>
          <a:off x="6279571" y="3350251"/>
          <a:ext cx="4236028" cy="133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3" tIns="141803" rIns="141803" bIns="141803" numCol="1" spcCol="1270" anchor="ctr" anchorCtr="0">
          <a:noAutofit/>
        </a:bodyPr>
        <a:lstStyle/>
        <a:p>
          <a:pPr marL="0" lvl="0" indent="0" algn="l" defTabSz="666750">
            <a:lnSpc>
              <a:spcPct val="100000"/>
            </a:lnSpc>
            <a:spcBef>
              <a:spcPct val="0"/>
            </a:spcBef>
            <a:spcAft>
              <a:spcPct val="35000"/>
            </a:spcAft>
            <a:buNone/>
          </a:pPr>
          <a:r>
            <a:rPr lang="en-US" sz="1500" kern="1200" baseline="0"/>
            <a:t>Some people wish we would be more prescriptive!</a:t>
          </a:r>
          <a:endParaRPr lang="en-US" sz="1500" kern="1200"/>
        </a:p>
        <a:p>
          <a:pPr marL="0" lvl="0" indent="0" algn="l" defTabSz="666750">
            <a:lnSpc>
              <a:spcPct val="100000"/>
            </a:lnSpc>
            <a:spcBef>
              <a:spcPct val="0"/>
            </a:spcBef>
            <a:spcAft>
              <a:spcPct val="35000"/>
            </a:spcAft>
            <a:buNone/>
          </a:pPr>
          <a:r>
            <a:rPr lang="en-US" sz="1500" kern="1200" baseline="0"/>
            <a:t>We name everything, let others make usage rules</a:t>
          </a:r>
          <a:endParaRPr lang="en-US" sz="1500" kern="1200"/>
        </a:p>
      </dsp:txBody>
      <dsp:txXfrm>
        <a:off x="6279571" y="3350251"/>
        <a:ext cx="4236028" cy="13398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25C758-E12E-50B5-C961-A4D75414E544}"/>
              </a:ext>
            </a:extLst>
          </p:cNvPr>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dirty="0">
              <a:latin typeface="Lato" panose="020F0502020204030203" pitchFamily="34" charset="0"/>
            </a:endParaRPr>
          </a:p>
        </p:txBody>
      </p:sp>
      <p:sp>
        <p:nvSpPr>
          <p:cNvPr id="3" name="Date Placeholder 2">
            <a:extLst>
              <a:ext uri="{FF2B5EF4-FFF2-40B4-BE49-F238E27FC236}">
                <a16:creationId xmlns:a16="http://schemas.microsoft.com/office/drawing/2014/main" id="{3EDF6F7E-9EB3-347B-BC48-8317CB412386}"/>
              </a:ext>
            </a:extLst>
          </p:cNvPr>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1A1EF74B-37FC-4A3F-B52A-1BB837F246A7}" type="datetimeFigureOut">
              <a:rPr lang="en-US" smtClean="0">
                <a:latin typeface="Lato" panose="020F0502020204030203" pitchFamily="34" charset="0"/>
              </a:rPr>
              <a:t>3/27/26</a:t>
            </a:fld>
            <a:endParaRPr lang="en-US" dirty="0">
              <a:latin typeface="Lato" panose="020F0502020204030203" pitchFamily="34" charset="0"/>
            </a:endParaRPr>
          </a:p>
        </p:txBody>
      </p:sp>
      <p:sp>
        <p:nvSpPr>
          <p:cNvPr id="4" name="Footer Placeholder 3">
            <a:extLst>
              <a:ext uri="{FF2B5EF4-FFF2-40B4-BE49-F238E27FC236}">
                <a16:creationId xmlns:a16="http://schemas.microsoft.com/office/drawing/2014/main" id="{45FC471D-171C-6109-6D25-734A619AFBDD}"/>
              </a:ext>
            </a:extLst>
          </p:cNvPr>
          <p:cNvSpPr>
            <a:spLocks noGrp="1"/>
          </p:cNvSpPr>
          <p:nvPr>
            <p:ph type="ftr" sz="quarter" idx="2"/>
          </p:nvPr>
        </p:nvSpPr>
        <p:spPr>
          <a:xfrm>
            <a:off x="0" y="8824913"/>
            <a:ext cx="3035300" cy="465137"/>
          </a:xfrm>
          <a:prstGeom prst="rect">
            <a:avLst/>
          </a:prstGeom>
        </p:spPr>
        <p:txBody>
          <a:bodyPr vert="horz" lIns="91440" tIns="45720" rIns="91440" bIns="45720" rtlCol="0" anchor="b"/>
          <a:lstStyle>
            <a:lvl1pPr algn="l">
              <a:defRPr sz="1200"/>
            </a:lvl1pPr>
          </a:lstStyle>
          <a:p>
            <a:endParaRPr lang="en-US" dirty="0">
              <a:latin typeface="Lato" panose="020F0502020204030203" pitchFamily="34" charset="0"/>
            </a:endParaRPr>
          </a:p>
        </p:txBody>
      </p:sp>
      <p:sp>
        <p:nvSpPr>
          <p:cNvPr id="5" name="Slide Number Placeholder 4">
            <a:extLst>
              <a:ext uri="{FF2B5EF4-FFF2-40B4-BE49-F238E27FC236}">
                <a16:creationId xmlns:a16="http://schemas.microsoft.com/office/drawing/2014/main" id="{3EAF849E-201C-BA4A-933F-A33CB53A3C80}"/>
              </a:ext>
            </a:extLst>
          </p:cNvPr>
          <p:cNvSpPr>
            <a:spLocks noGrp="1"/>
          </p:cNvSpPr>
          <p:nvPr>
            <p:ph type="sldNum" sz="quarter" idx="3"/>
          </p:nvPr>
        </p:nvSpPr>
        <p:spPr>
          <a:xfrm>
            <a:off x="3967163" y="8824913"/>
            <a:ext cx="3035300" cy="465137"/>
          </a:xfrm>
          <a:prstGeom prst="rect">
            <a:avLst/>
          </a:prstGeom>
        </p:spPr>
        <p:txBody>
          <a:bodyPr vert="horz" lIns="91440" tIns="45720" rIns="91440" bIns="45720" rtlCol="0" anchor="b"/>
          <a:lstStyle>
            <a:lvl1pPr algn="r">
              <a:defRPr sz="1200"/>
            </a:lvl1pPr>
          </a:lstStyle>
          <a:p>
            <a:fld id="{EA31442A-8977-4800-BE04-E5BB78DBA52D}" type="slidenum">
              <a:rPr lang="en-US" smtClean="0">
                <a:latin typeface="Lato" panose="020F0502020204030203" pitchFamily="34" charset="0"/>
              </a:rPr>
              <a:t>‹#›</a:t>
            </a:fld>
            <a:endParaRPr lang="en-US" dirty="0">
              <a:latin typeface="Lato" panose="020F0502020204030203" pitchFamily="34" charset="0"/>
            </a:endParaRPr>
          </a:p>
        </p:txBody>
      </p:sp>
    </p:spTree>
    <p:extLst>
      <p:ext uri="{BB962C8B-B14F-4D97-AF65-F5344CB8AC3E}">
        <p14:creationId xmlns:p14="http://schemas.microsoft.com/office/powerpoint/2010/main" val="384306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atin typeface="Lato" panose="020F0502020204030203" pitchFamily="34" charset="0"/>
              </a:defRPr>
            </a:lvl1pPr>
          </a:lstStyle>
          <a:p>
            <a:endParaRPr lang="en-US" dirty="0"/>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atin typeface="Lato" panose="020F0502020204030203" pitchFamily="34" charset="0"/>
              </a:defRPr>
            </a:lvl1pPr>
          </a:lstStyle>
          <a:p>
            <a:fld id="{E176A5BE-8FB1-4EDC-AD02-76BABACD2FD7}" type="datetimeFigureOut">
              <a:rPr lang="en-US" smtClean="0"/>
              <a:pPr/>
              <a:t>3/27/26</a:t>
            </a:fld>
            <a:endParaRPr lang="en-US" dirty="0"/>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atin typeface="Lato"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atin typeface="Lato" panose="020F0502020204030203" pitchFamily="34" charset="0"/>
              </a:defRPr>
            </a:lvl1pPr>
          </a:lstStyle>
          <a:p>
            <a:fld id="{B96BC3EE-0ACA-4A86-A327-FE81CC6AC798}" type="slidenum">
              <a:rPr lang="en-US" smtClean="0"/>
              <a:pPr/>
              <a:t>‹#›</a:t>
            </a:fld>
            <a:endParaRPr lang="en-US" dirty="0"/>
          </a:p>
        </p:txBody>
      </p:sp>
    </p:spTree>
    <p:extLst>
      <p:ext uri="{BB962C8B-B14F-4D97-AF65-F5344CB8AC3E}">
        <p14:creationId xmlns:p14="http://schemas.microsoft.com/office/powerpoint/2010/main" val="399715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panose="020F0502020204030203" pitchFamily="34" charset="0"/>
        <a:ea typeface="+mn-ea"/>
        <a:cs typeface="+mn-cs"/>
      </a:defRPr>
    </a:lvl1pPr>
    <a:lvl2pPr marL="457200" algn="l" defTabSz="914400" rtl="0" eaLnBrk="1" latinLnBrk="0" hangingPunct="1">
      <a:defRPr sz="1200" kern="1200">
        <a:solidFill>
          <a:schemeClr val="tx1"/>
        </a:solidFill>
        <a:latin typeface="Lato" panose="020F0502020204030203" pitchFamily="34" charset="0"/>
        <a:ea typeface="+mn-ea"/>
        <a:cs typeface="+mn-cs"/>
      </a:defRPr>
    </a:lvl2pPr>
    <a:lvl3pPr marL="914400" algn="l" defTabSz="914400" rtl="0" eaLnBrk="1" latinLnBrk="0" hangingPunct="1">
      <a:defRPr sz="1200" kern="1200">
        <a:solidFill>
          <a:schemeClr val="tx1"/>
        </a:solidFill>
        <a:latin typeface="Lato" panose="020F0502020204030203" pitchFamily="34" charset="0"/>
        <a:ea typeface="+mn-ea"/>
        <a:cs typeface="+mn-cs"/>
      </a:defRPr>
    </a:lvl3pPr>
    <a:lvl4pPr marL="1371600" algn="l" defTabSz="914400" rtl="0" eaLnBrk="1" latinLnBrk="0" hangingPunct="1">
      <a:defRPr sz="1200" kern="1200">
        <a:solidFill>
          <a:schemeClr val="tx1"/>
        </a:solidFill>
        <a:latin typeface="Lato" panose="020F0502020204030203" pitchFamily="34" charset="0"/>
        <a:ea typeface="+mn-ea"/>
        <a:cs typeface="+mn-cs"/>
      </a:defRPr>
    </a:lvl4pPr>
    <a:lvl5pPr marL="1828800" algn="l" defTabSz="914400" rtl="0" eaLnBrk="1" latinLnBrk="0" hangingPunct="1">
      <a:defRPr sz="120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5" y="4470835"/>
            <a:ext cx="5691928" cy="4004297"/>
          </a:xfrm>
        </p:spPr>
        <p:txBody>
          <a:bodyPr/>
          <a:lstStyle/>
          <a:p>
            <a:r>
              <a:rPr lang="en-US" sz="2000" dirty="0"/>
              <a:t>Let’s begin with this first session Introduction to LOINC,</a:t>
            </a:r>
          </a:p>
          <a:p>
            <a:r>
              <a:rPr lang="en-US" sz="2000" dirty="0"/>
              <a:t>Whether you're new to LOINC or looking to refresh your foundational understanding, </a:t>
            </a:r>
          </a:p>
          <a:p>
            <a:r>
              <a:rPr lang="en-US" sz="2000" dirty="0"/>
              <a:t>this session will ground you in the what, why, and how of LOINC,</a:t>
            </a:r>
          </a:p>
          <a:p>
            <a:r>
              <a:rPr lang="en-US" sz="2000" dirty="0"/>
              <a:t>And the vital role it plays in the exchange of laboratory and clinical data. </a:t>
            </a:r>
          </a:p>
          <a:p>
            <a:endParaRPr lang="en-US" dirty="0"/>
          </a:p>
        </p:txBody>
      </p:sp>
      <p:sp>
        <p:nvSpPr>
          <p:cNvPr id="4" name="Slide Number Placeholder 3"/>
          <p:cNvSpPr>
            <a:spLocks noGrp="1"/>
          </p:cNvSpPr>
          <p:nvPr>
            <p:ph type="sldNum" sz="quarter" idx="5"/>
          </p:nvPr>
        </p:nvSpPr>
        <p:spPr/>
        <p:txBody>
          <a:bodyPr/>
          <a:lstStyle/>
          <a:p>
            <a:fld id="{BD45063B-65CE-2E4C-8BC5-6494B223945B}" type="slidenum">
              <a:rPr lang="en-US" smtClean="0"/>
              <a:t>1</a:t>
            </a:fld>
            <a:endParaRPr lang="en-US"/>
          </a:p>
        </p:txBody>
      </p:sp>
    </p:spTree>
    <p:extLst>
      <p:ext uri="{BB962C8B-B14F-4D97-AF65-F5344CB8AC3E}">
        <p14:creationId xmlns:p14="http://schemas.microsoft.com/office/powerpoint/2010/main" val="2890507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4A0B3-5D25-D90F-A652-DEC1AF95D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4C57D-7861-A51D-9804-A271E5C22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BD3ED-C907-39E3-8D67-35C3B8CFE36E}"/>
              </a:ext>
            </a:extLst>
          </p:cNvPr>
          <p:cNvSpPr>
            <a:spLocks noGrp="1"/>
          </p:cNvSpPr>
          <p:nvPr>
            <p:ph type="body" idx="1"/>
          </p:nvPr>
        </p:nvSpPr>
        <p:spPr/>
        <p:txBody>
          <a:bodyPr/>
          <a:lstStyle/>
          <a:p>
            <a:r>
              <a:rPr lang="en-US" dirty="0"/>
              <a:t>Documents encompass a wide variety and range of health care </a:t>
            </a:r>
            <a:r>
              <a:rPr lang="en-US"/>
              <a:t>documents.  This </a:t>
            </a:r>
            <a:r>
              <a:rPr lang="en-US" dirty="0"/>
              <a:t>category in LOINC provide a consistent semantic representation of a document by standardizing the purpose and the name of the document with a LOINC </a:t>
            </a:r>
            <a:r>
              <a:rPr lang="en-US"/>
              <a:t>code.  It </a:t>
            </a:r>
            <a:r>
              <a:rPr lang="en-US" dirty="0"/>
              <a:t>is important to mention that it is important to differentiate Clinical notes (Documents) from patient reports that are generated as outcome of a specific procedure as in radiology report, pathology report, or an interventional procedure. The Documents we are displaying here are more geared toward communication of admission, progress note, or in response to a consultation or a </a:t>
            </a:r>
            <a:r>
              <a:rPr lang="en-US"/>
              <a:t>referral.  Concepts </a:t>
            </a:r>
            <a:r>
              <a:rPr lang="en-US" dirty="0"/>
              <a:t>are widely used in HL7 and they are mapped to HL7 V2.x Document codes. They have their own concept model that define each concept.</a:t>
            </a:r>
          </a:p>
        </p:txBody>
      </p:sp>
      <p:sp>
        <p:nvSpPr>
          <p:cNvPr id="4" name="Slide Number Placeholder 3">
            <a:extLst>
              <a:ext uri="{FF2B5EF4-FFF2-40B4-BE49-F238E27FC236}">
                <a16:creationId xmlns:a16="http://schemas.microsoft.com/office/drawing/2014/main" id="{9AB8C87A-C786-4BC9-752E-FE6034729B6A}"/>
              </a:ext>
            </a:extLst>
          </p:cNvPr>
          <p:cNvSpPr>
            <a:spLocks noGrp="1"/>
          </p:cNvSpPr>
          <p:nvPr>
            <p:ph type="sldNum" sz="quarter" idx="5"/>
          </p:nvPr>
        </p:nvSpPr>
        <p:spPr/>
        <p:txBody>
          <a:bodyPr/>
          <a:lstStyle/>
          <a:p>
            <a:fld id="{BD45063B-65CE-2E4C-8BC5-6494B223945B}" type="slidenum">
              <a:rPr lang="en-US" smtClean="0"/>
              <a:t>10</a:t>
            </a:fld>
            <a:endParaRPr lang="en-US"/>
          </a:p>
        </p:txBody>
      </p:sp>
    </p:spTree>
    <p:extLst>
      <p:ext uri="{BB962C8B-B14F-4D97-AF65-F5344CB8AC3E}">
        <p14:creationId xmlns:p14="http://schemas.microsoft.com/office/powerpoint/2010/main" val="42243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E33B6-88BE-22B3-FF4E-070D4BB78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118FB-2EB3-57F1-7883-E44893F5C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B1965-3741-928F-C3E9-11A15614A2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DDBFF8-50EB-AE8C-CB83-2D9263311E74}"/>
              </a:ext>
            </a:extLst>
          </p:cNvPr>
          <p:cNvSpPr>
            <a:spLocks noGrp="1"/>
          </p:cNvSpPr>
          <p:nvPr>
            <p:ph type="sldNum" sz="quarter" idx="5"/>
          </p:nvPr>
        </p:nvSpPr>
        <p:spPr/>
        <p:txBody>
          <a:bodyPr/>
          <a:lstStyle/>
          <a:p>
            <a:fld id="{B96BC3EE-0ACA-4A86-A327-FE81CC6AC798}" type="slidenum">
              <a:rPr lang="en-US" smtClean="0"/>
              <a:t>11</a:t>
            </a:fld>
            <a:endParaRPr lang="en-US"/>
          </a:p>
        </p:txBody>
      </p:sp>
    </p:spTree>
    <p:extLst>
      <p:ext uri="{BB962C8B-B14F-4D97-AF65-F5344CB8AC3E}">
        <p14:creationId xmlns:p14="http://schemas.microsoft.com/office/powerpoint/2010/main" val="378083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a:extLst>
            <a:ext uri="{FF2B5EF4-FFF2-40B4-BE49-F238E27FC236}">
              <a16:creationId xmlns:a16="http://schemas.microsoft.com/office/drawing/2014/main" id="{C8453BD0-222E-A5BA-6AAD-3657EE8A1A13}"/>
            </a:ext>
          </a:extLst>
        </p:cNvPr>
        <p:cNvGrpSpPr/>
        <p:nvPr/>
      </p:nvGrpSpPr>
      <p:grpSpPr>
        <a:xfrm>
          <a:off x="0" y="0"/>
          <a:ext cx="0" cy="0"/>
          <a:chOff x="0" y="0"/>
          <a:chExt cx="0" cy="0"/>
        </a:xfrm>
      </p:grpSpPr>
      <p:sp>
        <p:nvSpPr>
          <p:cNvPr id="196" name="Google Shape;196;p29:notes">
            <a:extLst>
              <a:ext uri="{FF2B5EF4-FFF2-40B4-BE49-F238E27FC236}">
                <a16:creationId xmlns:a16="http://schemas.microsoft.com/office/drawing/2014/main" id="{3B890E7E-669A-98F6-4B57-97AC4A95653E}"/>
              </a:ext>
            </a:extLst>
          </p:cNvPr>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dirty="0"/>
          </a:p>
        </p:txBody>
      </p:sp>
      <p:sp>
        <p:nvSpPr>
          <p:cNvPr id="197" name="Google Shape;197;p29:notes">
            <a:extLst>
              <a:ext uri="{FF2B5EF4-FFF2-40B4-BE49-F238E27FC236}">
                <a16:creationId xmlns:a16="http://schemas.microsoft.com/office/drawing/2014/main" id="{CE60E5A9-BD4D-B172-1A28-A5C39C8B18D8}"/>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88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30: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dirty="0"/>
          </a:p>
        </p:txBody>
      </p:sp>
      <p:sp>
        <p:nvSpPr>
          <p:cNvPr id="205" name="Google Shape;205;p30:notes"/>
          <p:cNvSpPr txBox="1">
            <a:spLocks noGrp="1"/>
          </p:cNvSpPr>
          <p:nvPr>
            <p:ph type="dt" idx="10"/>
          </p:nvPr>
        </p:nvSpPr>
        <p:spPr>
          <a:xfrm>
            <a:off x="3967341" y="0"/>
            <a:ext cx="3035088" cy="466115"/>
          </a:xfrm>
          <a:prstGeom prst="rect">
            <a:avLst/>
          </a:prstGeom>
          <a:noFill/>
          <a:ln>
            <a:noFill/>
          </a:ln>
        </p:spPr>
        <p:txBody>
          <a:bodyPr spcFirstLastPara="1" wrap="square" lIns="93087" tIns="46531" rIns="93087" bIns="46531" anchor="t" anchorCtr="0">
            <a:noAutofit/>
          </a:bodyPr>
          <a:lstStyle/>
          <a:p>
            <a:r>
              <a:rPr lang="en-US"/>
              <a:t>6/24/2025</a:t>
            </a:r>
            <a:endParaRPr/>
          </a:p>
        </p:txBody>
      </p:sp>
      <p:sp>
        <p:nvSpPr>
          <p:cNvPr id="206" name="Google Shape;206;p30: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fld id="{00000000-1234-1234-1234-123412341234}" type="slidenum">
              <a:rPr lang="en-US"/>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5E49DAC4-E0C1-D27D-4A54-29EA3897E63B}"/>
            </a:ext>
          </a:extLst>
        </p:cNvPr>
        <p:cNvGrpSpPr/>
        <p:nvPr/>
      </p:nvGrpSpPr>
      <p:grpSpPr>
        <a:xfrm>
          <a:off x="0" y="0"/>
          <a:ext cx="0" cy="0"/>
          <a:chOff x="0" y="0"/>
          <a:chExt cx="0" cy="0"/>
        </a:xfrm>
      </p:grpSpPr>
      <p:sp>
        <p:nvSpPr>
          <p:cNvPr id="227" name="Google Shape;227;p31:notes">
            <a:extLst>
              <a:ext uri="{FF2B5EF4-FFF2-40B4-BE49-F238E27FC236}">
                <a16:creationId xmlns:a16="http://schemas.microsoft.com/office/drawing/2014/main" id="{2985A42B-8AE0-0543-1E4E-28D9B59B99F3}"/>
              </a:ext>
            </a:extLst>
          </p:cNvPr>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228" name="Google Shape;228;p31:notes">
            <a:extLst>
              <a:ext uri="{FF2B5EF4-FFF2-40B4-BE49-F238E27FC236}">
                <a16:creationId xmlns:a16="http://schemas.microsoft.com/office/drawing/2014/main" id="{53D54FAB-A843-9469-014F-65B7BFFA2BEA}"/>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8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2: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241" name="Google Shape;241;p32: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3: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263" name="Google Shape;263;p33: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17</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483021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7: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7: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dirty="0"/>
          </a:p>
        </p:txBody>
      </p:sp>
      <p:sp>
        <p:nvSpPr>
          <p:cNvPr id="323" name="Google Shape;323;p37: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pPr algn="r">
                <a:buSzPts val="1200"/>
              </a:pPr>
              <a:t>18</a:t>
            </a:fld>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CA8506E9-510B-1E95-308F-7D9EF46EB47A}"/>
            </a:ext>
          </a:extLst>
        </p:cNvPr>
        <p:cNvGrpSpPr/>
        <p:nvPr/>
      </p:nvGrpSpPr>
      <p:grpSpPr>
        <a:xfrm>
          <a:off x="0" y="0"/>
          <a:ext cx="0" cy="0"/>
          <a:chOff x="0" y="0"/>
          <a:chExt cx="0" cy="0"/>
        </a:xfrm>
      </p:grpSpPr>
      <p:sp>
        <p:nvSpPr>
          <p:cNvPr id="321" name="Google Shape;321;p37:notes">
            <a:extLst>
              <a:ext uri="{FF2B5EF4-FFF2-40B4-BE49-F238E27FC236}">
                <a16:creationId xmlns:a16="http://schemas.microsoft.com/office/drawing/2014/main" id="{848115CB-BE10-FECE-1BBE-2B55F4E6E0F0}"/>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7:notes">
            <a:extLst>
              <a:ext uri="{FF2B5EF4-FFF2-40B4-BE49-F238E27FC236}">
                <a16:creationId xmlns:a16="http://schemas.microsoft.com/office/drawing/2014/main" id="{9FAFFDA4-9BB4-C4F5-96FE-4D6EC2003C10}"/>
              </a:ext>
            </a:extLst>
          </p:cNvPr>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dirty="0"/>
          </a:p>
        </p:txBody>
      </p:sp>
      <p:sp>
        <p:nvSpPr>
          <p:cNvPr id="323" name="Google Shape;323;p37:notes">
            <a:extLst>
              <a:ext uri="{FF2B5EF4-FFF2-40B4-BE49-F238E27FC236}">
                <a16:creationId xmlns:a16="http://schemas.microsoft.com/office/drawing/2014/main" id="{77AEB2B7-F6DF-A8D0-DEF0-70DB0C909397}"/>
              </a:ext>
            </a:extLst>
          </p:cNvPr>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pPr algn="r">
                <a:buSzPts val="1200"/>
              </a:pPr>
              <a:t>19</a:t>
            </a:fld>
            <a:endParaRPr sz="1200"/>
          </a:p>
        </p:txBody>
      </p:sp>
    </p:spTree>
    <p:extLst>
      <p:ext uri="{BB962C8B-B14F-4D97-AF65-F5344CB8AC3E}">
        <p14:creationId xmlns:p14="http://schemas.microsoft.com/office/powerpoint/2010/main" val="285754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685800" y="1143000"/>
            <a:ext cx="5480050" cy="3082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33580" y="4226211"/>
            <a:ext cx="5715873" cy="4808667"/>
          </a:xfrm>
          <a:prstGeom prst="rect">
            <a:avLst/>
          </a:prstGeom>
          <a:noFill/>
          <a:ln>
            <a:noFill/>
          </a:ln>
        </p:spPr>
        <p:txBody>
          <a:bodyPr spcFirstLastPara="1" wrap="square" lIns="91352" tIns="45663" rIns="91352" bIns="45663" anchor="t" anchorCtr="0">
            <a:noAutofit/>
          </a:bodyPr>
          <a:lstStyle/>
          <a:p>
            <a:pPr marL="456834" indent="-228417">
              <a:buSzPts val="1400"/>
            </a:pPr>
            <a:r>
              <a:rPr lang="en-US" sz="1800" dirty="0"/>
              <a:t>Welcome Back </a:t>
            </a:r>
          </a:p>
          <a:p>
            <a:pPr marL="456834" indent="-228417">
              <a:buSzPts val="1400"/>
            </a:pPr>
            <a:r>
              <a:rPr lang="en-US" sz="1800" dirty="0"/>
              <a:t>We hope you enjoyed that excellent and thought provoking keynote by Dr. Ehrenfeld that definitely left us with some important call to actions.</a:t>
            </a:r>
          </a:p>
          <a:p>
            <a:pPr marL="456834" indent="-228417">
              <a:buSzPts val="1400"/>
            </a:pPr>
            <a:r>
              <a:rPr lang="en-US" sz="1800" dirty="0"/>
              <a:t>And we hope you have had some time  during the break for networking.</a:t>
            </a:r>
          </a:p>
          <a:p>
            <a:pPr marL="456834" indent="-228417">
              <a:buSzPts val="1400"/>
            </a:pPr>
            <a:r>
              <a:rPr lang="en-US" sz="1800" dirty="0"/>
              <a:t>Now we would like to move to the next part of the program and talk about our vision for LOINC.</a:t>
            </a:r>
          </a:p>
          <a:p>
            <a:pPr marL="456834" indent="-228417">
              <a:buSzPts val="1400"/>
            </a:pPr>
            <a:r>
              <a:rPr lang="en-US" sz="1800" dirty="0"/>
              <a:t>Earlier in the year, we celebrated LOINC’s 30</a:t>
            </a:r>
            <a:r>
              <a:rPr lang="en-US" sz="1800" baseline="30000" dirty="0"/>
              <a:t>th</a:t>
            </a:r>
            <a:r>
              <a:rPr lang="en-US" sz="1800" dirty="0"/>
              <a:t> anniversary which is a tremendous milestone of 30 years of working together to improve health data and interoperability for better care and better health.</a:t>
            </a:r>
          </a:p>
          <a:p>
            <a:pPr marL="456834" indent="-228417">
              <a:buSzPts val="1400"/>
            </a:pPr>
            <a:r>
              <a:rPr lang="en-US" sz="1800" dirty="0"/>
              <a:t>That was a time to reminisce, now we would like to take some time to look forward and talk about where LOINC is going next. </a:t>
            </a:r>
          </a:p>
          <a:p>
            <a:pPr marL="456834" indent="-228417">
              <a:buSzPts val="1400"/>
            </a:pPr>
            <a:r>
              <a:rPr lang="en-US" sz="1800" dirty="0"/>
              <a:t>I am going to talk about where we are headed strategically and then Stan Huff, who Chairs the LOINC Clinical Committee will drill down a bit more and talk about where we are going with LOINC in terms of its content and concept model and the changes we are proposing to LOINC so that it continues to grow and evolve to meet the needs or interoperability, particularly semantic interoperability.</a:t>
            </a:r>
          </a:p>
        </p:txBody>
      </p:sp>
      <p:sp>
        <p:nvSpPr>
          <p:cNvPr id="34" name="Google Shape;34;p1:notes"/>
          <p:cNvSpPr txBox="1">
            <a:spLocks noGrp="1"/>
          </p:cNvSpPr>
          <p:nvPr>
            <p:ph type="sldNum" idx="12"/>
          </p:nvPr>
        </p:nvSpPr>
        <p:spPr>
          <a:xfrm>
            <a:off x="3881094" y="8679281"/>
            <a:ext cx="2969108" cy="458474"/>
          </a:xfrm>
          <a:prstGeom prst="rect">
            <a:avLst/>
          </a:prstGeom>
          <a:noFill/>
          <a:ln>
            <a:noFill/>
          </a:ln>
        </p:spPr>
        <p:txBody>
          <a:bodyPr spcFirstLastPara="1" wrap="square" lIns="91352" tIns="45663" rIns="91352" bIns="45663" anchor="b" anchorCtr="0">
            <a:noAutofit/>
          </a:bodyPr>
          <a:lstStyle/>
          <a:p>
            <a:pPr marL="0" marR="0" lvl="0" indent="0" algn="l" defTabSz="913668" rtl="0" eaLnBrk="1" fontAlgn="auto" latinLnBrk="0" hangingPunct="1">
              <a:lnSpc>
                <a:spcPct val="100000"/>
              </a:lnSpc>
              <a:spcBef>
                <a:spcPts val="0"/>
              </a:spcBef>
              <a:spcAft>
                <a:spcPts val="0"/>
              </a:spcAft>
              <a:buClr>
                <a:srgbClr val="000000"/>
              </a:buClr>
              <a:buSzPts val="14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3668" rtl="0" eaLnBrk="1" fontAlgn="auto" latinLnBrk="0" hangingPunct="1">
                <a:lnSpc>
                  <a:spcPct val="100000"/>
                </a:lnSpc>
                <a:spcBef>
                  <a:spcPts val="0"/>
                </a:spcBef>
                <a:spcAft>
                  <a:spcPts val="0"/>
                </a:spcAft>
                <a:buClr>
                  <a:srgbClr val="000000"/>
                </a:buClr>
                <a:buSzPts val="1400"/>
                <a:buFontTx/>
                <a:buNone/>
                <a:tabLst/>
                <a:defRPr/>
              </a:pPr>
              <a:t>2</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69780A45-2092-03EE-89D4-D924A5FCC22E}"/>
            </a:ext>
          </a:extLst>
        </p:cNvPr>
        <p:cNvGrpSpPr/>
        <p:nvPr/>
      </p:nvGrpSpPr>
      <p:grpSpPr>
        <a:xfrm>
          <a:off x="0" y="0"/>
          <a:ext cx="0" cy="0"/>
          <a:chOff x="0" y="0"/>
          <a:chExt cx="0" cy="0"/>
        </a:xfrm>
      </p:grpSpPr>
      <p:sp>
        <p:nvSpPr>
          <p:cNvPr id="321" name="Google Shape;321;p37:notes">
            <a:extLst>
              <a:ext uri="{FF2B5EF4-FFF2-40B4-BE49-F238E27FC236}">
                <a16:creationId xmlns:a16="http://schemas.microsoft.com/office/drawing/2014/main" id="{A1A407E8-20B7-FDB8-82AC-821BAF2D1529}"/>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7:notes">
            <a:extLst>
              <a:ext uri="{FF2B5EF4-FFF2-40B4-BE49-F238E27FC236}">
                <a16:creationId xmlns:a16="http://schemas.microsoft.com/office/drawing/2014/main" id="{76BDC1E7-C23A-F502-F8BA-86A4BCE5252B}"/>
              </a:ext>
            </a:extLst>
          </p:cNvPr>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dirty="0"/>
          </a:p>
        </p:txBody>
      </p:sp>
      <p:sp>
        <p:nvSpPr>
          <p:cNvPr id="323" name="Google Shape;323;p37:notes">
            <a:extLst>
              <a:ext uri="{FF2B5EF4-FFF2-40B4-BE49-F238E27FC236}">
                <a16:creationId xmlns:a16="http://schemas.microsoft.com/office/drawing/2014/main" id="{BF399048-4E09-8193-B39D-70A2EC4ED1DC}"/>
              </a:ext>
            </a:extLst>
          </p:cNvPr>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pPr algn="r">
                <a:buSzPts val="1200"/>
              </a:pPr>
              <a:t>20</a:t>
            </a:fld>
            <a:endParaRPr sz="1200"/>
          </a:p>
        </p:txBody>
      </p:sp>
    </p:spTree>
    <p:extLst>
      <p:ext uri="{BB962C8B-B14F-4D97-AF65-F5344CB8AC3E}">
        <p14:creationId xmlns:p14="http://schemas.microsoft.com/office/powerpoint/2010/main" val="2253049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7459B-E04F-8F7B-31CA-67D775790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2037D-9620-1E78-C60E-76128F67F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EDB63-2D59-D33B-1F1E-27E1BEA4B0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BC6E07-A1F3-F5CD-31CA-151FD2A924F3}"/>
              </a:ext>
            </a:extLst>
          </p:cNvPr>
          <p:cNvSpPr>
            <a:spLocks noGrp="1"/>
          </p:cNvSpPr>
          <p:nvPr>
            <p:ph type="sldNum" sz="quarter" idx="5"/>
          </p:nvPr>
        </p:nvSpPr>
        <p:spPr/>
        <p:txBody>
          <a:bodyPr/>
          <a:lstStyle/>
          <a:p>
            <a:fld id="{B96BC3EE-0ACA-4A86-A327-FE81CC6AC798}" type="slidenum">
              <a:rPr lang="en-US" smtClean="0"/>
              <a:t>21</a:t>
            </a:fld>
            <a:endParaRPr lang="en-US"/>
          </a:p>
        </p:txBody>
      </p:sp>
    </p:spTree>
    <p:extLst>
      <p:ext uri="{BB962C8B-B14F-4D97-AF65-F5344CB8AC3E}">
        <p14:creationId xmlns:p14="http://schemas.microsoft.com/office/powerpoint/2010/main" val="93913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5908A-C4C5-EB72-8E24-4D9103172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1C318-994B-8566-E0BC-DC2042676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47979-5337-B870-CBAB-A8286242A6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6057C9-BD18-8889-598C-FC9E277981F1}"/>
              </a:ext>
            </a:extLst>
          </p:cNvPr>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22</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373093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23</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046782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1:notes"/>
          <p:cNvSpPr txBox="1">
            <a:spLocks noGrp="1"/>
          </p:cNvSpPr>
          <p:nvPr>
            <p:ph type="dt" idx="10"/>
          </p:nvPr>
        </p:nvSpPr>
        <p:spPr>
          <a:xfrm>
            <a:off x="3967341" y="0"/>
            <a:ext cx="3035088" cy="466115"/>
          </a:xfrm>
          <a:prstGeom prst="rect">
            <a:avLst/>
          </a:prstGeom>
          <a:noFill/>
          <a:ln>
            <a:noFill/>
          </a:ln>
        </p:spPr>
        <p:txBody>
          <a:bodyPr spcFirstLastPara="1" wrap="square" lIns="93087" tIns="46531" rIns="93087" bIns="46531" anchor="t" anchorCtr="0">
            <a:noAutofit/>
          </a:bodyPr>
          <a:lstStyle/>
          <a:p>
            <a:r>
              <a:rPr lang="en-US">
                <a:latin typeface="Times New Roman"/>
                <a:ea typeface="Times New Roman"/>
                <a:cs typeface="Times New Roman"/>
                <a:sym typeface="Times New Roman"/>
              </a:rPr>
              <a:t>6/24/2025</a:t>
            </a:r>
            <a:endParaRPr>
              <a:latin typeface="Times New Roman"/>
              <a:ea typeface="Times New Roman"/>
              <a:cs typeface="Times New Roman"/>
              <a:sym typeface="Times New Roman"/>
            </a:endParaRPr>
          </a:p>
        </p:txBody>
      </p:sp>
      <p:sp>
        <p:nvSpPr>
          <p:cNvPr id="352" name="Google Shape;352;p41: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fld id="{00000000-1234-1234-1234-123412341234}" type="slidenum">
              <a:rPr lang="en-US" sz="1200">
                <a:solidFill>
                  <a:schemeClr val="dk1"/>
                </a:solidFill>
                <a:latin typeface="Times New Roman"/>
                <a:ea typeface="Times New Roman"/>
                <a:cs typeface="Times New Roman"/>
                <a:sym typeface="Times New Roman"/>
              </a:rPr>
              <a:pPr/>
              <a:t>24</a:t>
            </a:fld>
            <a:endParaRPr sz="1200">
              <a:solidFill>
                <a:schemeClr val="dk1"/>
              </a:solidFill>
              <a:latin typeface="Times New Roman"/>
              <a:ea typeface="Times New Roman"/>
              <a:cs typeface="Times New Roman"/>
              <a:sym typeface="Times New Roman"/>
            </a:endParaRPr>
          </a:p>
        </p:txBody>
      </p:sp>
      <p:sp>
        <p:nvSpPr>
          <p:cNvPr id="353" name="Google Shape;353;p41:notes"/>
          <p:cNvSpPr>
            <a:spLocks noGrp="1" noRot="1" noChangeAspect="1"/>
          </p:cNvSpPr>
          <p:nvPr>
            <p:ph type="sldImg" idx="2"/>
          </p:nvPr>
        </p:nvSpPr>
        <p:spPr>
          <a:xfrm>
            <a:off x="223838" y="619125"/>
            <a:ext cx="6556375" cy="3687763"/>
          </a:xfrm>
          <a:custGeom>
            <a:avLst/>
            <a:gdLst/>
            <a:ahLst/>
            <a:cxnLst/>
            <a:rect l="l" t="t" r="r" b="b"/>
            <a:pathLst>
              <a:path w="120000" h="120000" extrusionOk="0">
                <a:moveTo>
                  <a:pt x="0" y="0"/>
                </a:moveTo>
                <a:lnTo>
                  <a:pt x="120000" y="0"/>
                </a:lnTo>
                <a:lnTo>
                  <a:pt x="120000" y="120000"/>
                </a:lnTo>
                <a:lnTo>
                  <a:pt x="0" y="120000"/>
                </a:lnTo>
                <a:close/>
              </a:path>
            </a:pathLst>
          </a:custGeom>
          <a:noFill/>
          <a:ln w="12675" cap="flat" cmpd="sng">
            <a:solidFill>
              <a:schemeClr val="dk1"/>
            </a:solidFill>
            <a:prstDash val="solid"/>
            <a:round/>
            <a:headEnd type="none" w="sm" len="sm"/>
            <a:tailEnd type="none" w="sm" len="sm"/>
          </a:ln>
        </p:spPr>
      </p:sp>
      <p:sp>
        <p:nvSpPr>
          <p:cNvPr id="354" name="Google Shape;354;p41:notes"/>
          <p:cNvSpPr txBox="1">
            <a:spLocks noGrp="1"/>
          </p:cNvSpPr>
          <p:nvPr>
            <p:ph type="body" idx="1"/>
          </p:nvPr>
        </p:nvSpPr>
        <p:spPr>
          <a:xfrm>
            <a:off x="933874" y="4451483"/>
            <a:ext cx="5136303" cy="4798247"/>
          </a:xfrm>
          <a:prstGeom prst="rect">
            <a:avLst/>
          </a:prstGeom>
          <a:noFill/>
          <a:ln>
            <a:noFill/>
          </a:ln>
        </p:spPr>
        <p:txBody>
          <a:bodyPr spcFirstLastPara="1" wrap="square" lIns="116608" tIns="59106" rIns="116608" bIns="59106" anchor="t" anchorCtr="0">
            <a:noAutofit/>
          </a:bodyPr>
          <a:lstStyle/>
          <a:p>
            <a:pPr marL="465514" indent="-232757"/>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2: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42: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a:p>
        </p:txBody>
      </p:sp>
      <p:sp>
        <p:nvSpPr>
          <p:cNvPr id="363" name="Google Shape;363;p42: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solidFill>
                  <a:schemeClr val="dk1"/>
                </a:solidFill>
                <a:ea typeface="Lato" panose="020F0502020204030203" pitchFamily="34" charset="0"/>
                <a:cs typeface="Lato" panose="020F0502020204030203" pitchFamily="34" charset="0"/>
                <a:sym typeface="Calibri"/>
              </a:rPr>
              <a:pPr algn="r">
                <a:buSzPts val="1200"/>
              </a:pPr>
              <a:t>25</a:t>
            </a:fld>
            <a:endParaRPr sz="1200" dirty="0">
              <a:solidFill>
                <a:schemeClr val="dk1"/>
              </a:solidFill>
              <a:ea typeface="Lato" panose="020F0502020204030203" pitchFamily="34" charset="0"/>
              <a:cs typeface="Lato" panose="020F0502020204030203" pitchFamily="34" charset="0"/>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3: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43: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r>
              <a:rPr lang="en-US" dirty="0"/>
              <a:t>Same clinical meaning details</a:t>
            </a:r>
            <a:endParaRPr dirty="0"/>
          </a:p>
          <a:p>
            <a:pPr marL="931029" lvl="1" indent="-232757">
              <a:lnSpc>
                <a:spcPct val="120000"/>
              </a:lnSpc>
              <a:buFont typeface="Noto Sans Symbols"/>
              <a:buChar char="▪"/>
            </a:pPr>
            <a:r>
              <a:rPr lang="en-US" dirty="0"/>
              <a:t>The decision is easy for most things. Things that have a different component never have the same meaning. A sodium level is never used in place of a potassium level. A serum sodium never has the same clinical meaning as a urine sodium. Things that have different ”kind of properties” don’t have the same meaning. </a:t>
            </a:r>
            <a:endParaRPr dirty="0"/>
          </a:p>
          <a:p>
            <a:pPr marL="931029" lvl="1" indent="-232757">
              <a:lnSpc>
                <a:spcPct val="120000"/>
              </a:lnSpc>
              <a:buFont typeface="Noto Sans Symbols"/>
              <a:buChar char="▪"/>
            </a:pPr>
            <a:r>
              <a:rPr lang="en-US" dirty="0"/>
              <a:t>However, do bilirubin measurements done by different methods have the same clinical meaning? Different use cases (patient care, research, public health) may have different views of what things are the “same.”</a:t>
            </a:r>
            <a:endParaRPr dirty="0"/>
          </a:p>
        </p:txBody>
      </p:sp>
      <p:sp>
        <p:nvSpPr>
          <p:cNvPr id="372" name="Google Shape;372;p43: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solidFill>
                  <a:schemeClr val="dk1"/>
                </a:solidFill>
                <a:ea typeface="Lato" panose="020F0502020204030203" pitchFamily="34" charset="0"/>
                <a:cs typeface="Lato" panose="020F0502020204030203" pitchFamily="34" charset="0"/>
                <a:sym typeface="Calibri"/>
              </a:rPr>
              <a:pPr algn="r">
                <a:buSzPts val="1200"/>
              </a:pPr>
              <a:t>27</a:t>
            </a:fld>
            <a:endParaRPr sz="1200" dirty="0">
              <a:solidFill>
                <a:schemeClr val="dk1"/>
              </a:solidFill>
              <a:ea typeface="Lato" panose="020F0502020204030203" pitchFamily="34" charset="0"/>
              <a:cs typeface="Lato" panose="020F0502020204030203" pitchFamily="34" charset="0"/>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4: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44: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r>
              <a:rPr lang="en-US" dirty="0"/>
              <a:t>Same clinical meaning details</a:t>
            </a:r>
            <a:endParaRPr dirty="0"/>
          </a:p>
          <a:p>
            <a:pPr marL="931029" lvl="1" indent="-232757">
              <a:lnSpc>
                <a:spcPct val="120000"/>
              </a:lnSpc>
              <a:buFont typeface="Noto Sans Symbols"/>
              <a:buChar char="▪"/>
            </a:pPr>
            <a:r>
              <a:rPr lang="en-US" dirty="0"/>
              <a:t>The decision is easy for most things. Things that have a different component never have the same meaning. A sodium level is never used in place of a potassium level. A serum sodium never has the same clinical meaning as a urine sodium. Things that have different ”kind of properties” don’t have the same meaning. </a:t>
            </a:r>
            <a:endParaRPr dirty="0"/>
          </a:p>
          <a:p>
            <a:pPr marL="931029" lvl="1" indent="-232757">
              <a:lnSpc>
                <a:spcPct val="120000"/>
              </a:lnSpc>
              <a:buFont typeface="Noto Sans Symbols"/>
              <a:buChar char="▪"/>
            </a:pPr>
            <a:r>
              <a:rPr lang="en-US" dirty="0"/>
              <a:t>However, do bilirubin measurements done by different methods have the same clinical meaning? Different use cases (patient care, research, public health) may have different views of what things are the “same.”</a:t>
            </a:r>
            <a:endParaRPr dirty="0"/>
          </a:p>
        </p:txBody>
      </p:sp>
      <p:sp>
        <p:nvSpPr>
          <p:cNvPr id="379" name="Google Shape;379;p44: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solidFill>
                  <a:schemeClr val="dk1"/>
                </a:solidFill>
                <a:ea typeface="Lato" panose="020F0502020204030203" pitchFamily="34" charset="0"/>
                <a:cs typeface="Lato" panose="020F0502020204030203" pitchFamily="34" charset="0"/>
                <a:sym typeface="Calibri"/>
              </a:rPr>
              <a:pPr algn="r">
                <a:buSzPts val="1200"/>
              </a:pPr>
              <a:t>28</a:t>
            </a:fld>
            <a:endParaRPr sz="1200" dirty="0">
              <a:solidFill>
                <a:schemeClr val="dk1"/>
              </a:solidFill>
              <a:ea typeface="Lato" panose="020F0502020204030203" pitchFamily="34" charset="0"/>
              <a:cs typeface="Lato" panose="020F0502020204030203" pitchFamily="34" charset="0"/>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8728E-7317-6C78-162B-E9929218F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82A7A-27D1-67E2-9CF1-7B5E59069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385D1-B9B4-9843-11BD-4760A69B79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A9E453-96D7-637F-540D-A13FB099EF9B}"/>
              </a:ext>
            </a:extLst>
          </p:cNvPr>
          <p:cNvSpPr>
            <a:spLocks noGrp="1"/>
          </p:cNvSpPr>
          <p:nvPr>
            <p:ph type="sldNum" sz="quarter" idx="5"/>
          </p:nvPr>
        </p:nvSpPr>
        <p:spPr/>
        <p:txBody>
          <a:bodyPr/>
          <a:lstStyle/>
          <a:p>
            <a:fld id="{B96BC3EE-0ACA-4A86-A327-FE81CC6AC798}" type="slidenum">
              <a:rPr lang="en-US" smtClean="0"/>
              <a:t>29</a:t>
            </a:fld>
            <a:endParaRPr lang="en-US"/>
          </a:p>
        </p:txBody>
      </p:sp>
    </p:spTree>
    <p:extLst>
      <p:ext uri="{BB962C8B-B14F-4D97-AF65-F5344CB8AC3E}">
        <p14:creationId xmlns:p14="http://schemas.microsoft.com/office/powerpoint/2010/main" val="1040834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BC3EE-0ACA-4A86-A327-FE81CC6AC798}" type="slidenum">
              <a:rPr lang="en-US" smtClean="0"/>
              <a:t>30</a:t>
            </a:fld>
            <a:endParaRPr lang="en-US"/>
          </a:p>
        </p:txBody>
      </p:sp>
    </p:spTree>
    <p:extLst>
      <p:ext uri="{BB962C8B-B14F-4D97-AF65-F5344CB8AC3E}">
        <p14:creationId xmlns:p14="http://schemas.microsoft.com/office/powerpoint/2010/main" val="402193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dirty="0"/>
              <a:t>With that broader context in place, we’ll shift our focus to the core concepts and structure of LOINC.</a:t>
            </a:r>
          </a:p>
          <a:p>
            <a:pPr>
              <a:buNone/>
            </a:pPr>
            <a:r>
              <a:rPr lang="en-US" sz="1200" dirty="0"/>
              <a:t>We’ll begin with the scope of LOINC— and its primary domains. </a:t>
            </a:r>
          </a:p>
          <a:p>
            <a:pPr>
              <a:buNone/>
            </a:pPr>
            <a:r>
              <a:rPr lang="en-US" sz="1200" dirty="0"/>
              <a:t>Then we’ll ask: Why was LOINC created? What problem is it designed to solve, and how has that purpose evolved over time?</a:t>
            </a:r>
          </a:p>
          <a:p>
            <a:pPr>
              <a:buNone/>
            </a:pPr>
            <a:r>
              <a:rPr lang="en-US" sz="1200" dirty="0"/>
              <a:t>We will talk about the foundational principles that guide LOINC and why they matter, </a:t>
            </a:r>
          </a:p>
          <a:p>
            <a:pPr>
              <a:buNone/>
            </a:pPr>
            <a:r>
              <a:rPr lang="en-US" sz="1200" dirty="0"/>
              <a:t>We’ll explore how LOINC content is developed, including its structure and the guidelines and heuristics that shape LOINC. </a:t>
            </a:r>
          </a:p>
          <a:p>
            <a:pPr>
              <a:buNone/>
            </a:pPr>
            <a:r>
              <a:rPr lang="en-US" sz="1200" dirty="0"/>
              <a:t>And it is here, that we will take a deeper into </a:t>
            </a:r>
          </a:p>
          <a:p>
            <a:r>
              <a:rPr lang="en-US" sz="1200" dirty="0"/>
              <a:t>the six-axis model—explaining how it defines each LOINC concept and why this model is essential for accurately identifying and exchanging health data.</a:t>
            </a:r>
          </a:p>
          <a:p>
            <a:endParaRPr lang="en-US" dirty="0"/>
          </a:p>
        </p:txBody>
      </p:sp>
      <p:sp>
        <p:nvSpPr>
          <p:cNvPr id="4" name="Slide Number Placeholder 3"/>
          <p:cNvSpPr>
            <a:spLocks noGrp="1"/>
          </p:cNvSpPr>
          <p:nvPr>
            <p:ph type="sldNum" sz="quarter" idx="5"/>
          </p:nvPr>
        </p:nvSpPr>
        <p:spPr/>
        <p:txBody>
          <a:bodyPr/>
          <a:lstStyle/>
          <a:p>
            <a:fld id="{B96BC3EE-0ACA-4A86-A327-FE81CC6AC798}" type="slidenum">
              <a:rPr lang="en-US" smtClean="0"/>
              <a:t>3</a:t>
            </a:fld>
            <a:endParaRPr lang="en-US"/>
          </a:p>
        </p:txBody>
      </p:sp>
    </p:spTree>
    <p:extLst>
      <p:ext uri="{BB962C8B-B14F-4D97-AF65-F5344CB8AC3E}">
        <p14:creationId xmlns:p14="http://schemas.microsoft.com/office/powerpoint/2010/main" val="2024213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a:extLst>
            <a:ext uri="{FF2B5EF4-FFF2-40B4-BE49-F238E27FC236}">
              <a16:creationId xmlns:a16="http://schemas.microsoft.com/office/drawing/2014/main" id="{D0AD54EE-CF00-B2F2-5C2B-3EAC00F5CFCA}"/>
            </a:ext>
          </a:extLst>
        </p:cNvPr>
        <p:cNvGrpSpPr/>
        <p:nvPr/>
      </p:nvGrpSpPr>
      <p:grpSpPr>
        <a:xfrm>
          <a:off x="0" y="0"/>
          <a:ext cx="0" cy="0"/>
          <a:chOff x="0" y="0"/>
          <a:chExt cx="0" cy="0"/>
        </a:xfrm>
      </p:grpSpPr>
      <p:sp>
        <p:nvSpPr>
          <p:cNvPr id="397" name="Google Shape;397;p47:notes">
            <a:extLst>
              <a:ext uri="{FF2B5EF4-FFF2-40B4-BE49-F238E27FC236}">
                <a16:creationId xmlns:a16="http://schemas.microsoft.com/office/drawing/2014/main" id="{14E1F11F-E888-13A0-7EDF-5FC195B28D86}"/>
              </a:ext>
            </a:extLst>
          </p:cNvPr>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dirty="0"/>
          </a:p>
        </p:txBody>
      </p:sp>
      <p:sp>
        <p:nvSpPr>
          <p:cNvPr id="398" name="Google Shape;398;p47:notes">
            <a:extLst>
              <a:ext uri="{FF2B5EF4-FFF2-40B4-BE49-F238E27FC236}">
                <a16:creationId xmlns:a16="http://schemas.microsoft.com/office/drawing/2014/main" id="{D0A989DA-72FE-5964-C9C0-CF773BAEE364}"/>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268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EF882-B15E-DD65-72E1-C74A70A64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25F0D-8C8A-4AEC-DE04-4C16B8795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199A6-EEDB-ED4A-7EBD-F500F1428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C935BD-F0A2-B1D8-A62E-B4933B9E1548}"/>
              </a:ext>
            </a:extLst>
          </p:cNvPr>
          <p:cNvSpPr>
            <a:spLocks noGrp="1"/>
          </p:cNvSpPr>
          <p:nvPr>
            <p:ph type="sldNum" sz="quarter" idx="5"/>
          </p:nvPr>
        </p:nvSpPr>
        <p:spPr/>
        <p:txBody>
          <a:bodyPr/>
          <a:lstStyle/>
          <a:p>
            <a:fld id="{B96BC3EE-0ACA-4A86-A327-FE81CC6AC798}" type="slidenum">
              <a:rPr lang="en-US" smtClean="0"/>
              <a:t>32</a:t>
            </a:fld>
            <a:endParaRPr lang="en-US"/>
          </a:p>
        </p:txBody>
      </p:sp>
    </p:spTree>
    <p:extLst>
      <p:ext uri="{BB962C8B-B14F-4D97-AF65-F5344CB8AC3E}">
        <p14:creationId xmlns:p14="http://schemas.microsoft.com/office/powerpoint/2010/main" val="570067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33</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946914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34</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027927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35</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1750380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36</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1531171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37</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887622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BC3EE-0ACA-4A86-A327-FE81CC6AC798}" type="slidenum">
              <a:rPr lang="en-US" smtClean="0"/>
              <a:t>40</a:t>
            </a:fld>
            <a:endParaRPr lang="en-US"/>
          </a:p>
        </p:txBody>
      </p:sp>
    </p:spTree>
    <p:extLst>
      <p:ext uri="{BB962C8B-B14F-4D97-AF65-F5344CB8AC3E}">
        <p14:creationId xmlns:p14="http://schemas.microsoft.com/office/powerpoint/2010/main" val="357585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86D42-FDCC-2A04-4CA5-CC5D0B5D7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0885F-50EC-BB6C-10FD-25C8112DE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FAD47-878D-8FEB-7C33-2650756298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621914-C774-7D37-DB94-05E242748C32}"/>
              </a:ext>
            </a:extLst>
          </p:cNvPr>
          <p:cNvSpPr>
            <a:spLocks noGrp="1"/>
          </p:cNvSpPr>
          <p:nvPr>
            <p:ph type="sldNum" sz="quarter" idx="5"/>
          </p:nvPr>
        </p:nvSpPr>
        <p:spPr/>
        <p:txBody>
          <a:bodyPr/>
          <a:lstStyle/>
          <a:p>
            <a:fld id="{B96BC3EE-0ACA-4A86-A327-FE81CC6AC798}" type="slidenum">
              <a:rPr lang="en-US" smtClean="0"/>
              <a:t>41</a:t>
            </a:fld>
            <a:endParaRPr lang="en-US"/>
          </a:p>
        </p:txBody>
      </p:sp>
    </p:spTree>
    <p:extLst>
      <p:ext uri="{BB962C8B-B14F-4D97-AF65-F5344CB8AC3E}">
        <p14:creationId xmlns:p14="http://schemas.microsoft.com/office/powerpoint/2010/main" val="3629540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BC3EE-0ACA-4A86-A327-FE81CC6AC798}" type="slidenum">
              <a:rPr lang="en-US" smtClean="0"/>
              <a:t>42</a:t>
            </a:fld>
            <a:endParaRPr lang="en-US"/>
          </a:p>
        </p:txBody>
      </p:sp>
    </p:spTree>
    <p:extLst>
      <p:ext uri="{BB962C8B-B14F-4D97-AF65-F5344CB8AC3E}">
        <p14:creationId xmlns:p14="http://schemas.microsoft.com/office/powerpoint/2010/main" val="185343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F8CF2B7E-BEDF-378A-8BBD-529B726C9A75}"/>
            </a:ext>
          </a:extLst>
        </p:cNvPr>
        <p:cNvGrpSpPr/>
        <p:nvPr/>
      </p:nvGrpSpPr>
      <p:grpSpPr>
        <a:xfrm>
          <a:off x="0" y="0"/>
          <a:ext cx="0" cy="0"/>
          <a:chOff x="0" y="0"/>
          <a:chExt cx="0" cy="0"/>
        </a:xfrm>
      </p:grpSpPr>
      <p:sp>
        <p:nvSpPr>
          <p:cNvPr id="78" name="Google Shape;78;g36aee3e98cb_1_0:notes">
            <a:extLst>
              <a:ext uri="{FF2B5EF4-FFF2-40B4-BE49-F238E27FC236}">
                <a16:creationId xmlns:a16="http://schemas.microsoft.com/office/drawing/2014/main" id="{4536DACD-AA43-957D-1670-07A122EFFCDC}"/>
              </a:ext>
            </a:extLst>
          </p:cNvPr>
          <p:cNvSpPr txBox="1">
            <a:spLocks noGrp="1"/>
          </p:cNvSpPr>
          <p:nvPr>
            <p:ph type="body" idx="1"/>
          </p:nvPr>
        </p:nvSpPr>
        <p:spPr>
          <a:xfrm>
            <a:off x="700405" y="4470837"/>
            <a:ext cx="5603240" cy="3658110"/>
          </a:xfrm>
          <a:prstGeom prst="rect">
            <a:avLst/>
          </a:prstGeom>
        </p:spPr>
        <p:txBody>
          <a:bodyPr spcFirstLastPara="1" wrap="square" lIns="93087" tIns="46531" rIns="93087" bIns="46531" anchor="t" anchorCtr="0">
            <a:noAutofit/>
          </a:bodyPr>
          <a:lstStyle/>
          <a:p>
            <a:pPr marL="0">
              <a:lnSpc>
                <a:spcPct val="115000"/>
              </a:lnSpc>
              <a:spcAft>
                <a:spcPts val="799"/>
              </a:spcAft>
            </a:pPr>
            <a:r>
              <a:rPr lang="en-US" sz="2000" kern="100" dirty="0">
                <a:ea typeface="Lato" panose="020F0502020204030203" pitchFamily="34" charset="0"/>
                <a:cs typeface="Times New Roman" panose="02020603050405020304" pitchFamily="18" charset="0"/>
              </a:rPr>
              <a:t>Keeping our focus on data, </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If we ask ourselves</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What uses of data do we want to support ?</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The answer is </a:t>
            </a:r>
            <a:r>
              <a:rPr lang="en-US" sz="2000" i="1" kern="100" dirty="0">
                <a:ea typeface="Lato" panose="020F0502020204030203" pitchFamily="34" charset="0"/>
                <a:cs typeface="Times New Roman" panose="02020603050405020304" pitchFamily="18" charset="0"/>
              </a:rPr>
              <a:t>ALL </a:t>
            </a:r>
            <a:r>
              <a:rPr lang="en-US" sz="2000" kern="100" dirty="0">
                <a:ea typeface="Lato" panose="020F0502020204030203" pitchFamily="34" charset="0"/>
                <a:cs typeface="Times New Roman" panose="02020603050405020304" pitchFamily="18" charset="0"/>
              </a:rPr>
              <a:t>of them because we understand the power of health data.</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We want data that improves direct patient care, enables data sharing </a:t>
            </a:r>
            <a:r>
              <a:rPr lang="en-US" sz="2000" i="1" kern="100" dirty="0">
                <a:ea typeface="Lato" panose="020F0502020204030203" pitchFamily="34" charset="0"/>
                <a:cs typeface="Times New Roman" panose="02020603050405020304" pitchFamily="18" charset="0"/>
              </a:rPr>
              <a:t>across systems</a:t>
            </a:r>
            <a:r>
              <a:rPr lang="en-US" sz="2000" kern="100" dirty="0">
                <a:ea typeface="Lato" panose="020F0502020204030203" pitchFamily="34" charset="0"/>
                <a:cs typeface="Times New Roman" panose="02020603050405020304" pitchFamily="18" charset="0"/>
              </a:rPr>
              <a:t>, and supports clinical decision-making at the point of care.</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It’s also essential for public health reporting, quality improvement, and automating routine tasks—all of which depend on having </a:t>
            </a:r>
            <a:r>
              <a:rPr lang="en-US" sz="2000" i="1" kern="100" dirty="0">
                <a:ea typeface="Lato" panose="020F0502020204030203" pitchFamily="34" charset="0"/>
                <a:cs typeface="Times New Roman" panose="02020603050405020304" pitchFamily="18" charset="0"/>
              </a:rPr>
              <a:t>clear, </a:t>
            </a:r>
            <a:r>
              <a:rPr lang="en-US" sz="2000" kern="100" dirty="0">
                <a:ea typeface="Lato" panose="020F0502020204030203" pitchFamily="34" charset="0"/>
                <a:cs typeface="Times New Roman" panose="02020603050405020304" pitchFamily="18" charset="0"/>
              </a:rPr>
              <a:t>structured data.</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And, as more data comes directly from devices, we need to ensure it integrates seamlessly with clinical systems.</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And it doesn’t stop there. because</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Health data is also vital for learning and discovery (pause)—from population analytics to supporting a Learning Health System that continuously improves based on real-world data.</a:t>
            </a:r>
          </a:p>
          <a:p>
            <a:pPr marL="0">
              <a:lnSpc>
                <a:spcPct val="115000"/>
              </a:lnSpc>
              <a:spcAft>
                <a:spcPts val="799"/>
              </a:spcAft>
            </a:pPr>
            <a:r>
              <a:rPr lang="en-US" sz="2000" kern="100" dirty="0">
                <a:solidFill>
                  <a:schemeClr val="tx1"/>
                </a:solidFill>
                <a:ea typeface="Lato" panose="020F0502020204030203" pitchFamily="34" charset="0"/>
                <a:cs typeface="Times New Roman" panose="02020603050405020304" pitchFamily="18" charset="0"/>
              </a:rPr>
              <a:t>Data powers clinical </a:t>
            </a:r>
            <a:r>
              <a:rPr lang="en-US" sz="2000" kern="100">
                <a:solidFill>
                  <a:schemeClr val="tx1"/>
                </a:solidFill>
                <a:ea typeface="Lato" panose="020F0502020204030203" pitchFamily="34" charset="0"/>
                <a:cs typeface="Times New Roman" panose="02020603050405020304" pitchFamily="18" charset="0"/>
              </a:rPr>
              <a:t>research,                                                               </a:t>
            </a:r>
            <a:r>
              <a:rPr lang="en-US" sz="2000" kern="100" dirty="0">
                <a:solidFill>
                  <a:schemeClr val="tx1"/>
                </a:solidFill>
                <a:ea typeface="Lato" panose="020F0502020204030203" pitchFamily="34" charset="0"/>
                <a:cs typeface="Times New Roman" panose="02020603050405020304" pitchFamily="18" charset="0"/>
              </a:rPr>
              <a:t>facilitates supply chain and inventory control, and yes—even supports billing and administrative workflows.</a:t>
            </a:r>
          </a:p>
          <a:p>
            <a:pPr>
              <a:buNone/>
            </a:pPr>
            <a:r>
              <a:rPr lang="en-US" sz="2000" dirty="0">
                <a:ea typeface="Lato" panose="020F0502020204030203" pitchFamily="34" charset="0"/>
                <a:cs typeface="Times New Roman" panose="02020603050405020304" pitchFamily="18" charset="0"/>
              </a:rPr>
              <a:t>So when we say we want to support </a:t>
            </a:r>
            <a:r>
              <a:rPr lang="en-US" sz="2000" i="1" dirty="0">
                <a:ea typeface="Lato" panose="020F0502020204030203" pitchFamily="34" charset="0"/>
                <a:cs typeface="Times New Roman" panose="02020603050405020304" pitchFamily="18" charset="0"/>
              </a:rPr>
              <a:t>all</a:t>
            </a:r>
            <a:r>
              <a:rPr lang="en-US" sz="2000" dirty="0">
                <a:ea typeface="Lato" panose="020F0502020204030203" pitchFamily="34" charset="0"/>
                <a:cs typeface="Times New Roman" panose="02020603050405020304" pitchFamily="18" charset="0"/>
              </a:rPr>
              <a:t> health-related data, we mean data that </a:t>
            </a:r>
            <a:r>
              <a:rPr lang="en-US" sz="2000" i="1" u="sng" dirty="0">
                <a:ea typeface="Lato" panose="020F0502020204030203" pitchFamily="34" charset="0"/>
                <a:cs typeface="Times New Roman" panose="02020603050405020304" pitchFamily="18" charset="0"/>
              </a:rPr>
              <a:t>serves</a:t>
            </a:r>
            <a:r>
              <a:rPr lang="en-US" sz="2000" dirty="0">
                <a:ea typeface="Lato" panose="020F0502020204030203" pitchFamily="34" charset="0"/>
                <a:cs typeface="Times New Roman" panose="02020603050405020304" pitchFamily="18" charset="0"/>
              </a:rPr>
              <a:t> </a:t>
            </a:r>
            <a:r>
              <a:rPr lang="en-US" sz="2000" i="1" dirty="0">
                <a:ea typeface="Lato" panose="020F0502020204030203" pitchFamily="34" charset="0"/>
                <a:cs typeface="Times New Roman" panose="02020603050405020304" pitchFamily="18" charset="0"/>
              </a:rPr>
              <a:t>every part</a:t>
            </a:r>
            <a:r>
              <a:rPr lang="en-US" sz="2000" dirty="0">
                <a:ea typeface="Lato" panose="020F0502020204030203" pitchFamily="34" charset="0"/>
                <a:cs typeface="Times New Roman" panose="02020603050405020304" pitchFamily="18" charset="0"/>
              </a:rPr>
              <a:t> of the health system—from the bedside to the back office, and everywhere in between</a:t>
            </a:r>
          </a:p>
          <a:p>
            <a:r>
              <a:rPr lang="en-US" sz="2000" dirty="0"/>
              <a:t>And at the very core of making that data usable, shareable, and meaningful </a:t>
            </a:r>
            <a:r>
              <a:rPr lang="en-US" sz="2000" b="1" dirty="0">
                <a:solidFill>
                  <a:srgbClr val="00B050"/>
                </a:solidFill>
              </a:rPr>
              <a:t>[CLICK]—</a:t>
            </a:r>
            <a:r>
              <a:rPr lang="en-US" sz="2000" dirty="0"/>
              <a:t>are data standards like LOINC.</a:t>
            </a:r>
          </a:p>
        </p:txBody>
      </p:sp>
      <p:sp>
        <p:nvSpPr>
          <p:cNvPr id="79" name="Google Shape;79;g36aee3e98cb_1_0:notes">
            <a:extLst>
              <a:ext uri="{FF2B5EF4-FFF2-40B4-BE49-F238E27FC236}">
                <a16:creationId xmlns:a16="http://schemas.microsoft.com/office/drawing/2014/main" id="{2DC2A90A-DE12-A227-521C-A85BE5036F62}"/>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066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2: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533" name="Google Shape;533;p62: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2: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533" name="Google Shape;533;p62: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8: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dirty="0"/>
          </a:p>
        </p:txBody>
      </p:sp>
      <p:sp>
        <p:nvSpPr>
          <p:cNvPr id="406" name="Google Shape;406;p48: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646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a:extLst>
            <a:ext uri="{FF2B5EF4-FFF2-40B4-BE49-F238E27FC236}">
              <a16:creationId xmlns:a16="http://schemas.microsoft.com/office/drawing/2014/main" id="{465CE41E-D921-6EB1-A1DA-13F9578FDF94}"/>
            </a:ext>
          </a:extLst>
        </p:cNvPr>
        <p:cNvGrpSpPr/>
        <p:nvPr/>
      </p:nvGrpSpPr>
      <p:grpSpPr>
        <a:xfrm>
          <a:off x="0" y="0"/>
          <a:ext cx="0" cy="0"/>
          <a:chOff x="0" y="0"/>
          <a:chExt cx="0" cy="0"/>
        </a:xfrm>
      </p:grpSpPr>
      <p:sp>
        <p:nvSpPr>
          <p:cNvPr id="420" name="Google Shape;420;p50:notes">
            <a:extLst>
              <a:ext uri="{FF2B5EF4-FFF2-40B4-BE49-F238E27FC236}">
                <a16:creationId xmlns:a16="http://schemas.microsoft.com/office/drawing/2014/main" id="{ED984D5D-8344-7520-F1D9-A8A8F15F39CA}"/>
              </a:ext>
            </a:extLst>
          </p:cNvPr>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dirty="0"/>
          </a:p>
        </p:txBody>
      </p:sp>
      <p:sp>
        <p:nvSpPr>
          <p:cNvPr id="421" name="Google Shape;421;p50:notes">
            <a:extLst>
              <a:ext uri="{FF2B5EF4-FFF2-40B4-BE49-F238E27FC236}">
                <a16:creationId xmlns:a16="http://schemas.microsoft.com/office/drawing/2014/main" id="{11BEEB6E-E36B-ACBA-C57C-A2AA751D1194}"/>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3012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47</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699477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06223B1A-D25D-8C69-BB41-266065C353C0}"/>
            </a:ext>
          </a:extLst>
        </p:cNvPr>
        <p:cNvGrpSpPr/>
        <p:nvPr/>
      </p:nvGrpSpPr>
      <p:grpSpPr>
        <a:xfrm>
          <a:off x="0" y="0"/>
          <a:ext cx="0" cy="0"/>
          <a:chOff x="0" y="0"/>
          <a:chExt cx="0" cy="0"/>
        </a:xfrm>
      </p:grpSpPr>
      <p:sp>
        <p:nvSpPr>
          <p:cNvPr id="116" name="Google Shape;116;p4:notes">
            <a:extLst>
              <a:ext uri="{FF2B5EF4-FFF2-40B4-BE49-F238E27FC236}">
                <a16:creationId xmlns:a16="http://schemas.microsoft.com/office/drawing/2014/main" id="{F67435DD-B33E-AE22-7CAC-3AE28DE4111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US" sz="1200" b="0" i="0" u="none" strike="noStrike" cap="none" dirty="0">
                <a:solidFill>
                  <a:schemeClr val="dk1"/>
                </a:solidFill>
                <a:effectLst/>
                <a:ea typeface="Lato" panose="020F0502020204030203" pitchFamily="34" charset="0"/>
                <a:cs typeface="Lato" panose="020F0502020204030203" pitchFamily="34" charset="0"/>
                <a:sym typeface="Arial"/>
              </a:rPr>
              <a:t>The most direct way to access LOINC is through the downloads page at loinc.org/downloads.</a:t>
            </a:r>
            <a:endParaRPr lang="en-US" b="0" dirty="0">
              <a:effectLst/>
            </a:endParaRPr>
          </a:p>
          <a:p>
            <a:pPr rtl="0"/>
            <a:r>
              <a:rPr lang="en-US" sz="1200" b="0" i="0" u="none" strike="noStrike" cap="none" dirty="0">
                <a:solidFill>
                  <a:schemeClr val="dk1"/>
                </a:solidFill>
                <a:effectLst/>
                <a:ea typeface="Lato" panose="020F0502020204030203" pitchFamily="34" charset="0"/>
                <a:cs typeface="Lato" panose="020F0502020204030203" pitchFamily="34" charset="0"/>
                <a:sym typeface="Arial"/>
              </a:rPr>
              <a:t>Over the years, we’ve simplified how the release is packaged.</a:t>
            </a:r>
            <a:br>
              <a:rPr lang="en-US" sz="1200" b="0" i="0" u="none" strike="noStrike" cap="none" dirty="0">
                <a:solidFill>
                  <a:schemeClr val="dk1"/>
                </a:solidFill>
                <a:effectLst/>
                <a:ea typeface="Lato" panose="020F0502020204030203" pitchFamily="34" charset="0"/>
                <a:cs typeface="Lato" panose="020F0502020204030203" pitchFamily="34" charset="0"/>
                <a:sym typeface="Arial"/>
              </a:rPr>
            </a:br>
            <a:r>
              <a:rPr lang="en-US" sz="1200" b="0" i="0" u="none" strike="noStrike" cap="none" dirty="0">
                <a:solidFill>
                  <a:schemeClr val="dk1"/>
                </a:solidFill>
                <a:effectLst/>
                <a:ea typeface="Lato" panose="020F0502020204030203" pitchFamily="34" charset="0"/>
                <a:cs typeface="Lato" panose="020F0502020204030203" pitchFamily="34" charset="0"/>
                <a:sym typeface="Arial"/>
              </a:rPr>
              <a:t>Originally, you had to download multiple zip files — one for the LOINC table and zip broken out into all the individual accessory files. This caused a lot of confusion about which files were needed.</a:t>
            </a:r>
            <a:endParaRPr lang="en-US" b="0" dirty="0">
              <a:effectLst/>
            </a:endParaRPr>
          </a:p>
          <a:p>
            <a:pPr rtl="0"/>
            <a:r>
              <a:rPr lang="en-US" sz="1200" b="0" i="0" u="none" strike="noStrike" cap="none" dirty="0">
                <a:solidFill>
                  <a:schemeClr val="dk1"/>
                </a:solidFill>
                <a:effectLst/>
                <a:ea typeface="Lato" panose="020F0502020204030203" pitchFamily="34" charset="0"/>
                <a:cs typeface="Lato" panose="020F0502020204030203" pitchFamily="34" charset="0"/>
                <a:sym typeface="Arial"/>
              </a:rPr>
              <a:t>Now we provide just </a:t>
            </a:r>
            <a:r>
              <a:rPr lang="en-US" sz="1200" b="1" i="0" u="none" strike="noStrike" cap="none" dirty="0">
                <a:solidFill>
                  <a:schemeClr val="dk1"/>
                </a:solidFill>
                <a:effectLst/>
                <a:ea typeface="Lato" panose="020F0502020204030203" pitchFamily="34" charset="0"/>
                <a:cs typeface="Lato" panose="020F0502020204030203" pitchFamily="34" charset="0"/>
                <a:sym typeface="Arial"/>
              </a:rPr>
              <a:t>one large zip file</a:t>
            </a:r>
            <a:r>
              <a:rPr lang="en-US" sz="1200" b="0" i="0" u="none" strike="noStrike" cap="none" dirty="0">
                <a:solidFill>
                  <a:schemeClr val="dk1"/>
                </a:solidFill>
                <a:effectLst/>
                <a:ea typeface="Lato" panose="020F0502020204030203" pitchFamily="34" charset="0"/>
                <a:cs typeface="Lato" panose="020F0502020204030203" pitchFamily="34" charset="0"/>
                <a:sym typeface="Arial"/>
              </a:rPr>
              <a:t> that contains everything.</a:t>
            </a:r>
            <a:br>
              <a:rPr lang="en-US" sz="1200" b="0" i="0" u="none" strike="noStrike" cap="none" dirty="0">
                <a:solidFill>
                  <a:schemeClr val="dk1"/>
                </a:solidFill>
                <a:effectLst/>
                <a:ea typeface="Lato" panose="020F0502020204030203" pitchFamily="34" charset="0"/>
                <a:cs typeface="Lato" panose="020F0502020204030203" pitchFamily="34" charset="0"/>
                <a:sym typeface="Arial"/>
              </a:rPr>
            </a:br>
            <a:r>
              <a:rPr lang="en-US" sz="1200" b="0" i="0" u="none" strike="noStrike" cap="none" dirty="0">
                <a:solidFill>
                  <a:schemeClr val="dk1"/>
                </a:solidFill>
                <a:effectLst/>
                <a:ea typeface="Lato" panose="020F0502020204030203" pitchFamily="34" charset="0"/>
                <a:cs typeface="Lato" panose="020F0502020204030203" pitchFamily="34" charset="0"/>
                <a:sym typeface="Arial"/>
              </a:rPr>
              <a:t>So whether you’re an implementer updating a terminology database or a researcher wanting the full dataset, you get everything you need in one place.</a:t>
            </a:r>
            <a:endParaRPr lang="en-US" b="0" dirty="0">
              <a:effectLst/>
            </a:endParaRPr>
          </a:p>
          <a:p>
            <a:pPr rtl="0"/>
            <a:r>
              <a:rPr lang="en-US" sz="1200" b="0" i="0" u="none" strike="noStrike" cap="none" dirty="0">
                <a:solidFill>
                  <a:schemeClr val="dk1"/>
                </a:solidFill>
                <a:effectLst/>
                <a:ea typeface="Lato" panose="020F0502020204030203" pitchFamily="34" charset="0"/>
                <a:cs typeface="Lato" panose="020F0502020204030203" pitchFamily="34" charset="0"/>
                <a:sym typeface="Arial"/>
              </a:rPr>
              <a:t>It’s important to note: downloads do require a login and agreement to the LOINC license, so users need an account.</a:t>
            </a:r>
            <a:endParaRPr lang="en-US" b="0" dirty="0">
              <a:effectLst/>
            </a:endParaRPr>
          </a:p>
          <a:p>
            <a:br>
              <a:rPr lang="en-US" dirty="0"/>
            </a:br>
            <a:endParaRPr dirty="0"/>
          </a:p>
        </p:txBody>
      </p:sp>
      <p:sp>
        <p:nvSpPr>
          <p:cNvPr id="117" name="Google Shape;117;p4:notes">
            <a:extLst>
              <a:ext uri="{FF2B5EF4-FFF2-40B4-BE49-F238E27FC236}">
                <a16:creationId xmlns:a16="http://schemas.microsoft.com/office/drawing/2014/main" id="{16837291-749C-B042-631E-361971ADD14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9877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D0D5E-EDF2-1D5F-9301-92FD654CF7DF}"/>
            </a:ext>
          </a:extLst>
        </p:cNvPr>
        <p:cNvGrpSpPr/>
        <p:nvPr/>
      </p:nvGrpSpPr>
      <p:grpSpPr>
        <a:xfrm>
          <a:off x="0" y="0"/>
          <a:ext cx="0" cy="0"/>
          <a:chOff x="0" y="0"/>
          <a:chExt cx="0" cy="0"/>
        </a:xfrm>
      </p:grpSpPr>
      <p:sp>
        <p:nvSpPr>
          <p:cNvPr id="190" name="Shape 190">
            <a:extLst>
              <a:ext uri="{FF2B5EF4-FFF2-40B4-BE49-F238E27FC236}">
                <a16:creationId xmlns:a16="http://schemas.microsoft.com/office/drawing/2014/main" id="{80242D02-68F4-B251-DBFF-C5EAF9148D1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91" name="Shape 191">
            <a:extLst>
              <a:ext uri="{FF2B5EF4-FFF2-40B4-BE49-F238E27FC236}">
                <a16:creationId xmlns:a16="http://schemas.microsoft.com/office/drawing/2014/main" id="{9AA87887-67CE-01DA-6FE3-83DD63960353}"/>
              </a:ext>
            </a:extLst>
          </p:cNvPr>
          <p:cNvSpPr>
            <a:spLocks noGrp="1"/>
          </p:cNvSpPr>
          <p:nvPr>
            <p:ph type="body" sz="quarter" idx="1"/>
          </p:nvPr>
        </p:nvSpPr>
        <p:spPr>
          <a:prstGeom prst="rect">
            <a:avLst/>
          </a:prstGeom>
        </p:spPr>
        <p:txBody>
          <a:bodyPr/>
          <a:lstStyle/>
          <a:p>
            <a:pPr rtl="0"/>
            <a:r>
              <a:rPr lang="en-US" sz="1200" b="0" i="0" u="none" strike="noStrike" cap="none" dirty="0">
                <a:solidFill>
                  <a:schemeClr val="dk1"/>
                </a:solidFill>
                <a:effectLst/>
                <a:ea typeface="Lato" panose="020F0502020204030203" pitchFamily="34" charset="0"/>
                <a:cs typeface="Lato" panose="020F0502020204030203" pitchFamily="34" charset="0"/>
                <a:sym typeface="Arial"/>
              </a:rPr>
              <a:t>Let’s look more closely at what’s included.</a:t>
            </a:r>
            <a:endParaRPr lang="en-US" b="0" dirty="0">
              <a:effectLst/>
            </a:endParaRPr>
          </a:p>
          <a:p>
            <a:pPr rtl="0"/>
            <a:r>
              <a:rPr lang="en-US" sz="1200" b="0" i="0" u="none" strike="noStrike" cap="none" dirty="0">
                <a:solidFill>
                  <a:schemeClr val="dk1"/>
                </a:solidFill>
                <a:effectLst/>
                <a:ea typeface="Lato" panose="020F0502020204030203" pitchFamily="34" charset="0"/>
                <a:cs typeface="Lato" panose="020F0502020204030203" pitchFamily="34" charset="0"/>
                <a:sym typeface="Arial"/>
              </a:rPr>
              <a:t>In the package, you’ll find:</a:t>
            </a:r>
            <a:endParaRPr lang="en-US" b="0" dirty="0">
              <a:effectLst/>
            </a:endParaRPr>
          </a:p>
          <a:p>
            <a:pPr rtl="0" fontAlgn="base"/>
            <a:r>
              <a:rPr lang="en-US" sz="1200" b="0" i="0" u="none" strike="noStrike" cap="none" dirty="0">
                <a:solidFill>
                  <a:schemeClr val="dk1"/>
                </a:solidFill>
                <a:effectLst/>
                <a:ea typeface="Lato" panose="020F0502020204030203" pitchFamily="34" charset="0"/>
                <a:cs typeface="Lato" panose="020F0502020204030203" pitchFamily="34" charset="0"/>
                <a:sym typeface="Arial"/>
              </a:rPr>
              <a:t>The main LOINC table — this is the heart of the release, containing all the terms.</a:t>
            </a:r>
            <a:br>
              <a:rPr lang="en-US" sz="1200" b="0" i="0" u="none" strike="noStrike" cap="none" dirty="0">
                <a:solidFill>
                  <a:schemeClr val="dk1"/>
                </a:solidFill>
                <a:effectLst/>
                <a:ea typeface="Lato" panose="020F0502020204030203" pitchFamily="34" charset="0"/>
                <a:cs typeface="Lato" panose="020F0502020204030203" pitchFamily="34" charset="0"/>
                <a:sym typeface="Arial"/>
              </a:rPr>
            </a:br>
            <a:br>
              <a:rPr lang="en-US" sz="1200" b="0" i="0" u="none" strike="noStrike" cap="none" dirty="0">
                <a:solidFill>
                  <a:schemeClr val="dk1"/>
                </a:solidFill>
                <a:effectLst/>
                <a:ea typeface="Lato" panose="020F0502020204030203" pitchFamily="34" charset="0"/>
                <a:cs typeface="Lato" panose="020F0502020204030203" pitchFamily="34" charset="0"/>
                <a:sym typeface="Arial"/>
              </a:rPr>
            </a:br>
            <a:endParaRPr lang="en-US" sz="1200" b="0" i="0" u="none" strike="noStrike" cap="none" dirty="0">
              <a:solidFill>
                <a:schemeClr val="dk1"/>
              </a:solidFill>
              <a:effectLst/>
              <a:ea typeface="Lato" panose="020F0502020204030203" pitchFamily="34" charset="0"/>
              <a:cs typeface="Lato" panose="020F0502020204030203" pitchFamily="34" charset="0"/>
              <a:sym typeface="Arial"/>
            </a:endParaRPr>
          </a:p>
          <a:p>
            <a:pPr rtl="0" fontAlgn="base"/>
            <a:r>
              <a:rPr lang="en-US" sz="1200" b="0" i="0" u="none" strike="noStrike" cap="none" dirty="0">
                <a:solidFill>
                  <a:schemeClr val="dk1"/>
                </a:solidFill>
                <a:effectLst/>
                <a:ea typeface="Lato" panose="020F0502020204030203" pitchFamily="34" charset="0"/>
                <a:cs typeface="Lato" panose="020F0502020204030203" pitchFamily="34" charset="0"/>
                <a:sym typeface="Arial"/>
              </a:rPr>
              <a:t>Accessory files — things like Parts, Answer Lists, and Groups.</a:t>
            </a:r>
            <a:br>
              <a:rPr lang="en-US" sz="1200" b="0" i="0" u="none" strike="noStrike" cap="none" dirty="0">
                <a:solidFill>
                  <a:schemeClr val="dk1"/>
                </a:solidFill>
                <a:effectLst/>
                <a:ea typeface="Lato" panose="020F0502020204030203" pitchFamily="34" charset="0"/>
                <a:cs typeface="Lato" panose="020F0502020204030203" pitchFamily="34" charset="0"/>
                <a:sym typeface="Arial"/>
              </a:rPr>
            </a:br>
            <a:br>
              <a:rPr lang="en-US" sz="1200" b="0" i="0" u="none" strike="noStrike" cap="none" dirty="0">
                <a:solidFill>
                  <a:schemeClr val="dk1"/>
                </a:solidFill>
                <a:effectLst/>
                <a:ea typeface="Lato" panose="020F0502020204030203" pitchFamily="34" charset="0"/>
                <a:cs typeface="Lato" panose="020F0502020204030203" pitchFamily="34" charset="0"/>
                <a:sym typeface="Arial"/>
              </a:rPr>
            </a:br>
            <a:endParaRPr lang="en-US" sz="1200" b="0" i="0" u="none" strike="noStrike" cap="none" dirty="0">
              <a:solidFill>
                <a:schemeClr val="dk1"/>
              </a:solidFill>
              <a:effectLst/>
              <a:ea typeface="Lato" panose="020F0502020204030203" pitchFamily="34" charset="0"/>
              <a:cs typeface="Lato" panose="020F0502020204030203" pitchFamily="34" charset="0"/>
              <a:sym typeface="Arial"/>
            </a:endParaRPr>
          </a:p>
          <a:p>
            <a:pPr rtl="0" fontAlgn="base"/>
            <a:r>
              <a:rPr lang="en-US" sz="1200" b="0" i="0" u="none" strike="noStrike" cap="none" dirty="0">
                <a:solidFill>
                  <a:schemeClr val="dk1"/>
                </a:solidFill>
                <a:effectLst/>
                <a:ea typeface="Lato" panose="020F0502020204030203" pitchFamily="34" charset="0"/>
                <a:cs typeface="Lato" panose="020F0502020204030203" pitchFamily="34" charset="0"/>
                <a:sym typeface="Arial"/>
              </a:rPr>
              <a:t>Documentation — read me for each artifact, change logs and reports, links to the release notes on the knowledge base.</a:t>
            </a:r>
            <a:br>
              <a:rPr lang="en-US" sz="1200" b="0" i="0" u="none" strike="noStrike" cap="none" dirty="0">
                <a:solidFill>
                  <a:schemeClr val="dk1"/>
                </a:solidFill>
                <a:effectLst/>
                <a:ea typeface="Lato" panose="020F0502020204030203" pitchFamily="34" charset="0"/>
                <a:cs typeface="Lato" panose="020F0502020204030203" pitchFamily="34" charset="0"/>
                <a:sym typeface="Arial"/>
              </a:rPr>
            </a:br>
            <a:br>
              <a:rPr lang="en-US" sz="1200" b="0" i="0" u="none" strike="noStrike" cap="none" dirty="0">
                <a:solidFill>
                  <a:schemeClr val="dk1"/>
                </a:solidFill>
                <a:effectLst/>
                <a:ea typeface="Lato" panose="020F0502020204030203" pitchFamily="34" charset="0"/>
                <a:cs typeface="Lato" panose="020F0502020204030203" pitchFamily="34" charset="0"/>
                <a:sym typeface="Arial"/>
              </a:rPr>
            </a:br>
            <a:endParaRPr lang="en-US" sz="1200" b="0" i="0" u="none" strike="noStrike" cap="none" dirty="0">
              <a:solidFill>
                <a:schemeClr val="dk1"/>
              </a:solidFill>
              <a:effectLst/>
              <a:ea typeface="Lato" panose="020F0502020204030203" pitchFamily="34" charset="0"/>
              <a:cs typeface="Lato" panose="020F0502020204030203" pitchFamily="34" charset="0"/>
              <a:sym typeface="Arial"/>
            </a:endParaRPr>
          </a:p>
          <a:p>
            <a:pPr rtl="0"/>
            <a:r>
              <a:rPr lang="en-US" sz="1200" b="0" i="0" u="none" strike="noStrike" cap="none" dirty="0">
                <a:solidFill>
                  <a:schemeClr val="dk1"/>
                </a:solidFill>
                <a:effectLst/>
                <a:ea typeface="Lato" panose="020F0502020204030203" pitchFamily="34" charset="0"/>
                <a:cs typeface="Lato" panose="020F0502020204030203" pitchFamily="34" charset="0"/>
                <a:sym typeface="Arial"/>
              </a:rPr>
              <a:t>For example, if you’re a lab adopting new codes, you’ll likely focus on the table itself. If you’re implementing survey instruments, you might care about the panels and forms accessory file</a:t>
            </a:r>
            <a:endParaRPr lang="en-US" b="0" dirty="0">
              <a:effectLst/>
            </a:endParaRPr>
          </a:p>
          <a:p>
            <a:br>
              <a:rPr lang="en-US" dirty="0"/>
            </a:br>
            <a:endParaRPr dirty="0"/>
          </a:p>
        </p:txBody>
      </p:sp>
    </p:spTree>
    <p:extLst>
      <p:ext uri="{BB962C8B-B14F-4D97-AF65-F5344CB8AC3E}">
        <p14:creationId xmlns:p14="http://schemas.microsoft.com/office/powerpoint/2010/main" val="2779464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77D7-0026-5704-9F0C-3970A574F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227AC-6E63-EE66-8953-275F64B5F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5FF0C-8B94-5AB9-F10A-61DEDBA0D1BF}"/>
              </a:ext>
            </a:extLst>
          </p:cNvPr>
          <p:cNvSpPr>
            <a:spLocks noGrp="1"/>
          </p:cNvSpPr>
          <p:nvPr>
            <p:ph type="body" idx="1"/>
          </p:nvPr>
        </p:nvSpPr>
        <p:spPr>
          <a:xfrm>
            <a:off x="700405" y="4470835"/>
            <a:ext cx="5691928" cy="4004297"/>
          </a:xfrm>
        </p:spPr>
        <p:txBody>
          <a:bodyPr/>
          <a:lstStyle/>
          <a:p>
            <a:r>
              <a:rPr lang="en-US" sz="2400" dirty="0"/>
              <a:t>Thank you all for being with us today for LOINC Education Day. </a:t>
            </a:r>
          </a:p>
          <a:p>
            <a:endParaRPr lang="en-US" sz="2400" dirty="0"/>
          </a:p>
          <a:p>
            <a:r>
              <a:rPr lang="en-US" sz="2400" dirty="0"/>
              <a:t>We hope the sessions sparked new insights, gave you practical tools, and deepened your understanding of how LOINC can support your work.</a:t>
            </a:r>
          </a:p>
          <a:p>
            <a:endParaRPr lang="en-US" sz="2400" dirty="0"/>
          </a:p>
          <a:p>
            <a:r>
              <a:rPr lang="en-US" sz="2400" dirty="0"/>
              <a:t>It’s been wonderful to learn alongside such a diverse and engaged group. </a:t>
            </a:r>
          </a:p>
          <a:p>
            <a:r>
              <a:rPr lang="en-US" sz="2400" dirty="0"/>
              <a:t>Your participation, questions, and reflections are what make this day so valuable.</a:t>
            </a:r>
          </a:p>
          <a:p>
            <a:r>
              <a:rPr lang="en-US" sz="2400" dirty="0"/>
              <a:t>We look forward to carrying this momentum into the main LOINC Conference, which begins tomorrow. </a:t>
            </a:r>
          </a:p>
          <a:p>
            <a:endParaRPr lang="en-US" sz="2400" dirty="0"/>
          </a:p>
          <a:p>
            <a:r>
              <a:rPr lang="en-US" sz="2400" dirty="0"/>
              <a:t>I hope you’ll join us for the opening sessions as we continue to explore, share, and advance the use of data standards together.</a:t>
            </a:r>
          </a:p>
          <a:p>
            <a:endParaRPr lang="en-US" sz="2400" dirty="0"/>
          </a:p>
          <a:p>
            <a:r>
              <a:rPr lang="en-US" sz="2400" dirty="0"/>
              <a:t>On behalf of the entire team, thank you again for spending your day with us. </a:t>
            </a:r>
          </a:p>
          <a:p>
            <a:endParaRPr lang="en-US" sz="2400" dirty="0"/>
          </a:p>
          <a:p>
            <a:r>
              <a:rPr lang="en-US" sz="2400" dirty="0"/>
              <a:t>We’ll see you tomorrow at the opening of the LOINC Conference!</a:t>
            </a:r>
          </a:p>
        </p:txBody>
      </p:sp>
      <p:sp>
        <p:nvSpPr>
          <p:cNvPr id="4" name="Slide Number Placeholder 3">
            <a:extLst>
              <a:ext uri="{FF2B5EF4-FFF2-40B4-BE49-F238E27FC236}">
                <a16:creationId xmlns:a16="http://schemas.microsoft.com/office/drawing/2014/main" id="{EBDC87F1-DEA2-E4C0-0C24-1EB3D00C3F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5063B-65CE-2E4C-8BC5-6494B223945B}"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86474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5: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552" name="Google Shape;552;p65: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59141-979C-C700-6742-2AA662C41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559D8-B618-DE4F-7EDB-E0E468139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905F7-9830-B25A-FE7C-1E5AF95DED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640CAA-5445-477D-CA53-59426C8B66E7}"/>
              </a:ext>
            </a:extLst>
          </p:cNvPr>
          <p:cNvSpPr>
            <a:spLocks noGrp="1"/>
          </p:cNvSpPr>
          <p:nvPr>
            <p:ph type="sldNum" sz="quarter" idx="5"/>
          </p:nvPr>
        </p:nvSpPr>
        <p:spPr/>
        <p:txBody>
          <a:bodyPr/>
          <a:lstStyle/>
          <a:p>
            <a:fld id="{B96BC3EE-0ACA-4A86-A327-FE81CC6AC798}" type="slidenum">
              <a:rPr lang="en-US" smtClean="0"/>
              <a:pPr/>
              <a:t>55</a:t>
            </a:fld>
            <a:endParaRPr lang="en-US" dirty="0"/>
          </a:p>
        </p:txBody>
      </p:sp>
    </p:spTree>
    <p:extLst>
      <p:ext uri="{BB962C8B-B14F-4D97-AF65-F5344CB8AC3E}">
        <p14:creationId xmlns:p14="http://schemas.microsoft.com/office/powerpoint/2010/main" val="355064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371078"/>
            <a:ext cx="5598165" cy="4815921"/>
          </a:xfrm>
        </p:spPr>
        <p:txBody>
          <a:bodyPr/>
          <a:lstStyle/>
          <a:p>
            <a:r>
              <a:rPr lang="en-US" sz="2800" dirty="0"/>
              <a:t>Now that we have had that background,</a:t>
            </a:r>
          </a:p>
          <a:p>
            <a:r>
              <a:rPr lang="en-US" sz="2800" dirty="0"/>
              <a:t>Lets take </a:t>
            </a:r>
            <a:r>
              <a:rPr lang="en-US" sz="2800"/>
              <a:t>a deeper   </a:t>
            </a:r>
            <a:r>
              <a:rPr lang="en-US" sz="2800" dirty="0"/>
              <a:t>into LOINC and begin with some brief history. </a:t>
            </a:r>
          </a:p>
          <a:p>
            <a:r>
              <a:rPr lang="en-US" sz="2800" dirty="0"/>
              <a:t>LOINC which standards for Logical Observations, Identifiers, Names and Codes was created in 1994 and got its start at the Regenstrief Institute , in Indianapolis Indiana, and is the vision of Dr. Clem McDonald, who at the </a:t>
            </a:r>
            <a:r>
              <a:rPr lang="en-US" sz="2800"/>
              <a:t>time,  was </a:t>
            </a:r>
            <a:r>
              <a:rPr lang="en-US" sz="2800" dirty="0"/>
              <a:t>Regenstrief Institute researcher.</a:t>
            </a:r>
          </a:p>
          <a:p>
            <a:endParaRPr lang="en-US" sz="2800" dirty="0"/>
          </a:p>
          <a:p>
            <a:r>
              <a:rPr lang="en-US" sz="2800" dirty="0"/>
              <a:t>Dr. McDonald and other thought leaders (one of whom is here with us today) had a vision that information technology should help clinicians make better decisions during </a:t>
            </a:r>
            <a:r>
              <a:rPr lang="en-US" sz="2800"/>
              <a:t>the course  caring </a:t>
            </a:r>
            <a:r>
              <a:rPr lang="en-US" sz="2800" dirty="0"/>
              <a:t>for their </a:t>
            </a:r>
            <a:r>
              <a:rPr lang="en-US" sz="2800"/>
              <a:t>patients.  </a:t>
            </a:r>
            <a:endParaRPr lang="en-US" sz="2800" dirty="0"/>
          </a:p>
          <a:p>
            <a:r>
              <a:rPr lang="en-US" sz="2800" dirty="0"/>
              <a:t>And this vision would </a:t>
            </a:r>
            <a:r>
              <a:rPr lang="en-US" sz="2800"/>
              <a:t>be realized  by </a:t>
            </a:r>
            <a:r>
              <a:rPr lang="en-US" sz="2800" dirty="0"/>
              <a:t>having a universal language </a:t>
            </a:r>
            <a:r>
              <a:rPr lang="en-US" sz="2800"/>
              <a:t>called LOINC  </a:t>
            </a:r>
            <a:endParaRPr lang="en-US" sz="2800" dirty="0"/>
          </a:p>
          <a:p>
            <a:r>
              <a:rPr lang="en-US" sz="2800" b="1" dirty="0">
                <a:solidFill>
                  <a:srgbClr val="00B050"/>
                </a:solidFill>
              </a:rPr>
              <a:t>CLICK</a:t>
            </a:r>
          </a:p>
          <a:p>
            <a:r>
              <a:rPr lang="en-US" sz="2800" dirty="0"/>
              <a:t>which today is recognized as a global standard for identifying health measurements and observations.</a:t>
            </a:r>
            <a:endParaRPr lang="en-US" sz="2800" dirty="0">
              <a:solidFill>
                <a:srgbClr val="FF0000"/>
              </a:solidFill>
            </a:endParaRPr>
          </a:p>
        </p:txBody>
      </p:sp>
      <p:sp>
        <p:nvSpPr>
          <p:cNvPr id="4" name="Slide Number Placeholder 3"/>
          <p:cNvSpPr>
            <a:spLocks noGrp="1"/>
          </p:cNvSpPr>
          <p:nvPr>
            <p:ph type="sldNum" sz="quarter" idx="10"/>
          </p:nvPr>
        </p:nvSpPr>
        <p:spPr/>
        <p:txBody>
          <a:bodyPr/>
          <a:lstStyle/>
          <a:p>
            <a:fld id="{BD45063B-65CE-2E4C-8BC5-6494B223945B}" type="slidenum">
              <a:rPr lang="en-US" smtClean="0"/>
              <a:t>5</a:t>
            </a:fld>
            <a:endParaRPr lang="en-US" dirty="0"/>
          </a:p>
        </p:txBody>
      </p:sp>
    </p:spTree>
    <p:extLst>
      <p:ext uri="{BB962C8B-B14F-4D97-AF65-F5344CB8AC3E}">
        <p14:creationId xmlns:p14="http://schemas.microsoft.com/office/powerpoint/2010/main" val="2453679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66: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66: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a:p>
        </p:txBody>
      </p:sp>
      <p:sp>
        <p:nvSpPr>
          <p:cNvPr id="560" name="Google Shape;560;p66: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fld id="{00000000-1234-1234-1234-123412341234}" type="slidenum">
              <a:rPr lang="en-US">
                <a:solidFill>
                  <a:srgbClr val="000000"/>
                </a:solidFill>
              </a:rPr>
              <a:pPr/>
              <a:t>56</a:t>
            </a:fld>
            <a:endParaRPr>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67: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67: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a:p>
        </p:txBody>
      </p:sp>
      <p:sp>
        <p:nvSpPr>
          <p:cNvPr id="614" name="Google Shape;614;p67: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fld id="{00000000-1234-1234-1234-123412341234}" type="slidenum">
              <a:rPr lang="en-US">
                <a:solidFill>
                  <a:srgbClr val="000000"/>
                </a:solidFill>
              </a:rPr>
              <a:pPr/>
              <a:t>57</a:t>
            </a:fld>
            <a:endParaRPr>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8: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645" name="Google Shape;645;p68: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9: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653" name="Google Shape;653;p69: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70: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661" name="Google Shape;661;p7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a:extLst>
            <a:ext uri="{FF2B5EF4-FFF2-40B4-BE49-F238E27FC236}">
              <a16:creationId xmlns:a16="http://schemas.microsoft.com/office/drawing/2014/main" id="{B29F3AD3-2A82-880F-F5C6-279AD35C7706}"/>
            </a:ext>
          </a:extLst>
        </p:cNvPr>
        <p:cNvGrpSpPr/>
        <p:nvPr/>
      </p:nvGrpSpPr>
      <p:grpSpPr>
        <a:xfrm>
          <a:off x="0" y="0"/>
          <a:ext cx="0" cy="0"/>
          <a:chOff x="0" y="0"/>
          <a:chExt cx="0" cy="0"/>
        </a:xfrm>
      </p:grpSpPr>
      <p:sp>
        <p:nvSpPr>
          <p:cNvPr id="532" name="Google Shape;532;p62:notes">
            <a:extLst>
              <a:ext uri="{FF2B5EF4-FFF2-40B4-BE49-F238E27FC236}">
                <a16:creationId xmlns:a16="http://schemas.microsoft.com/office/drawing/2014/main" id="{268AACB0-FECD-AAF0-FE31-761040E57C9C}"/>
              </a:ext>
            </a:extLst>
          </p:cNvPr>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533" name="Google Shape;533;p62:notes">
            <a:extLst>
              <a:ext uri="{FF2B5EF4-FFF2-40B4-BE49-F238E27FC236}">
                <a16:creationId xmlns:a16="http://schemas.microsoft.com/office/drawing/2014/main" id="{F56C5807-9F22-E9CE-3E3C-A9F1AF2A328C}"/>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4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20: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defTabSz="931029">
              <a:defRPr/>
            </a:pPr>
            <a:r>
              <a:rPr lang="en-US" dirty="0"/>
              <a:t>I am going to talk about the scope of LOINC content at a high level here. </a:t>
            </a:r>
          </a:p>
          <a:p>
            <a:pPr marL="465514" indent="-232757" defTabSz="931029">
              <a:defRPr/>
            </a:pPr>
            <a:r>
              <a:rPr lang="en-US" dirty="0"/>
              <a:t>Introducing LOINC : LOINC is the database which content is the standard for Laboratory observations identifiers Names and Codes as Dr Rallins introduced previously. </a:t>
            </a:r>
          </a:p>
          <a:p>
            <a:pPr marL="465514" indent="-232757" defTabSz="931029">
              <a:defRPr/>
            </a:pPr>
            <a:r>
              <a:rPr lang="en-US" dirty="0"/>
              <a:t>LOINC Database contains over 108k concepts and is growing fast due to the </a:t>
            </a:r>
            <a:r>
              <a:rPr lang="en-US"/>
              <a:t>need to  standardized </a:t>
            </a:r>
            <a:r>
              <a:rPr lang="en-US" dirty="0"/>
              <a:t>terminologies in general and for LOINC codes specifically, </a:t>
            </a:r>
          </a:p>
          <a:p>
            <a:pPr marL="465514" indent="-232757" defTabSz="931029">
              <a:defRPr/>
            </a:pPr>
            <a:r>
              <a:rPr lang="en-US" dirty="0"/>
              <a:t> There are 4 high level categories, and each category has multiple class which we will be discussing in the upcoming slides.:</a:t>
            </a:r>
          </a:p>
          <a:p>
            <a:pPr marL="465514" indent="-232757" defTabSz="931029">
              <a:defRPr/>
            </a:pPr>
            <a:r>
              <a:rPr lang="en-US" dirty="0"/>
              <a:t>1- Laboratory LOINC</a:t>
            </a:r>
          </a:p>
          <a:p>
            <a:pPr marL="465514" indent="-232757" defTabSz="931029">
              <a:defRPr/>
            </a:pPr>
            <a:r>
              <a:rPr lang="en-US" dirty="0"/>
              <a:t>2- Clinical LOINC</a:t>
            </a:r>
          </a:p>
          <a:p>
            <a:pPr marL="465514" indent="-232757" defTabSz="931029">
              <a:defRPr/>
            </a:pPr>
            <a:r>
              <a:rPr lang="en-US" dirty="0"/>
              <a:t>3- Survey Instruments</a:t>
            </a:r>
          </a:p>
          <a:p>
            <a:pPr marL="465514" indent="-232757" defTabSz="931029">
              <a:defRPr/>
            </a:pPr>
            <a:r>
              <a:rPr lang="en-US" dirty="0"/>
              <a:t>4- Documents</a:t>
            </a:r>
          </a:p>
          <a:p>
            <a:pPr marL="465514" indent="-232757" defTabSz="931029">
              <a:defRPr/>
            </a:pPr>
            <a:endParaRPr dirty="0"/>
          </a:p>
        </p:txBody>
      </p:sp>
      <p:sp>
        <p:nvSpPr>
          <p:cNvPr id="133" name="Google Shape;133;p20: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ea typeface="Lato" panose="020F0502020204030203" pitchFamily="34" charset="0"/>
                <a:cs typeface="Lato" panose="020F0502020204030203" pitchFamily="34" charset="0"/>
                <a:sym typeface="Calibri"/>
              </a:rPr>
              <a:pPr algn="r">
                <a:buSzPts val="1200"/>
              </a:pPr>
              <a:t>6</a:t>
            </a:fld>
            <a:endParaRPr sz="1200" dirty="0">
              <a:ea typeface="Lato" panose="020F0502020204030203" pitchFamily="34" charset="0"/>
              <a:cs typeface="Lato" panose="020F0502020204030203" pitchFamily="34" charset="0"/>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scope of </a:t>
            </a:r>
            <a:r>
              <a:rPr lang="en-US" sz="1600"/>
              <a:t>laboratory LOINC  includes </a:t>
            </a:r>
            <a:r>
              <a:rPr lang="en-US" sz="1600" dirty="0"/>
              <a:t>the full spectrum of laboratory tests from Microbiology and </a:t>
            </a:r>
            <a:r>
              <a:rPr lang="en-US" sz="1600"/>
              <a:t>Chemistry to  genetic </a:t>
            </a:r>
            <a:r>
              <a:rPr lang="en-US" sz="1600" dirty="0"/>
              <a:t>testing, </a:t>
            </a:r>
            <a:r>
              <a:rPr lang="en-US" sz="1600" dirty="0" err="1"/>
              <a:t>etc</a:t>
            </a:r>
            <a:r>
              <a:rPr lang="en-US" sz="1600" dirty="0"/>
              <a:t> whether done routinely in the hospital, in outpatient setting , or in provider office or done by the patient at home.</a:t>
            </a:r>
          </a:p>
          <a:p>
            <a:endParaRPr lang="en-US" sz="1600" dirty="0"/>
          </a:p>
          <a:p>
            <a:r>
              <a:rPr lang="en-US" sz="1600" dirty="0"/>
              <a:t>There are specialized tests such as those that need to be sent out to other places like the CDC which is a common practice today</a:t>
            </a:r>
          </a:p>
          <a:p>
            <a:endParaRPr lang="en-US" sz="1600" dirty="0"/>
          </a:p>
          <a:p>
            <a:r>
              <a:rPr lang="en-US" sz="1600" dirty="0"/>
              <a:t>And there are tests that are focused on the patient type such as whether it is a newborn human patient or a veterinary patient.</a:t>
            </a:r>
          </a:p>
          <a:p>
            <a:r>
              <a:rPr lang="en-US" sz="1600" dirty="0"/>
              <a:t>And there are tests to support larger scale like public health and epidemiology needs.</a:t>
            </a:r>
          </a:p>
          <a:p>
            <a:r>
              <a:rPr lang="en-US" sz="1600" b="1" dirty="0">
                <a:solidFill>
                  <a:srgbClr val="FF0000"/>
                </a:solidFill>
              </a:rPr>
              <a:t>45 seconds; .75 minutes</a:t>
            </a:r>
          </a:p>
          <a:p>
            <a:endParaRPr lang="en-US" sz="1600" dirty="0"/>
          </a:p>
        </p:txBody>
      </p:sp>
      <p:sp>
        <p:nvSpPr>
          <p:cNvPr id="4" name="Slide Number Placeholder 3"/>
          <p:cNvSpPr>
            <a:spLocks noGrp="1"/>
          </p:cNvSpPr>
          <p:nvPr>
            <p:ph type="sldNum" sz="quarter" idx="5"/>
          </p:nvPr>
        </p:nvSpPr>
        <p:spPr/>
        <p:txBody>
          <a:bodyPr/>
          <a:lstStyle/>
          <a:p>
            <a:fld id="{BD45063B-65CE-2E4C-8BC5-6494B223945B}" type="slidenum">
              <a:rPr lang="en-US" smtClean="0"/>
              <a:t>7</a:t>
            </a:fld>
            <a:endParaRPr lang="en-US"/>
          </a:p>
        </p:txBody>
      </p:sp>
    </p:spTree>
    <p:extLst>
      <p:ext uri="{BB962C8B-B14F-4D97-AF65-F5344CB8AC3E}">
        <p14:creationId xmlns:p14="http://schemas.microsoft.com/office/powerpoint/2010/main" val="193791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Clinical LOINC includes concepts that are measurements, descriptive of procedures, </a:t>
            </a:r>
          </a:p>
          <a:p>
            <a:r>
              <a:rPr lang="en-US" sz="1600" dirty="0"/>
              <a:t>1- Measurements as in Anthropomorphic measurements, Measurements not laboratory oriented or in Laboratory domain, </a:t>
            </a:r>
            <a:r>
              <a:rPr lang="en-US" sz="1600"/>
              <a:t>vital signs  (</a:t>
            </a:r>
            <a:r>
              <a:rPr lang="en-US" sz="1600" dirty="0"/>
              <a:t>Blood pressure , temperature, </a:t>
            </a:r>
            <a:r>
              <a:rPr lang="en-US" sz="1600" dirty="0" err="1"/>
              <a:t>ect</a:t>
            </a:r>
            <a:r>
              <a:rPr lang="en-US" sz="1600" dirty="0"/>
              <a:t>…) and physical exam finding as (</a:t>
            </a:r>
            <a:r>
              <a:rPr lang="en-US" sz="1600" dirty="0" err="1"/>
              <a:t>RoS</a:t>
            </a:r>
            <a:r>
              <a:rPr lang="en-US" sz="1600" dirty="0"/>
              <a:t> Review of Systems as in eye color, skin color, ..) </a:t>
            </a:r>
          </a:p>
          <a:p>
            <a:endParaRPr lang="en-US" sz="1600" dirty="0"/>
          </a:p>
          <a:p>
            <a:r>
              <a:rPr lang="en-US" sz="1600" dirty="0"/>
              <a:t>2- Procedures as in Radiology with various modules like MRI, Computerized tomography scanning, X-rays…, procedures like EKG, echocardiograms, and interventional procedures as in Fine needle aspirations, fluoroscopic guidance, Ejection fraction and so forth…</a:t>
            </a:r>
          </a:p>
          <a:p>
            <a:endParaRPr lang="en-US" sz="1600" dirty="0"/>
          </a:p>
          <a:p>
            <a:r>
              <a:rPr lang="en-US" sz="1600" dirty="0"/>
              <a:t>3- Clinical and Domain specialties like Ophthalmology, OB GYN, gastrointestinal, pulmonary and others…</a:t>
            </a:r>
          </a:p>
          <a:p>
            <a:r>
              <a:rPr lang="en-US" sz="1600" dirty="0"/>
              <a:t>4- Not to forget to mention about clinical notes, progress notes, consultation, and referrals …</a:t>
            </a:r>
          </a:p>
        </p:txBody>
      </p:sp>
      <p:sp>
        <p:nvSpPr>
          <p:cNvPr id="4" name="Slide Number Placeholder 3"/>
          <p:cNvSpPr>
            <a:spLocks noGrp="1"/>
          </p:cNvSpPr>
          <p:nvPr>
            <p:ph type="sldNum" sz="quarter" idx="5"/>
          </p:nvPr>
        </p:nvSpPr>
        <p:spPr/>
        <p:txBody>
          <a:bodyPr/>
          <a:lstStyle/>
          <a:p>
            <a:fld id="{BD45063B-65CE-2E4C-8BC5-6494B223945B}" type="slidenum">
              <a:rPr lang="en-US" smtClean="0"/>
              <a:t>8</a:t>
            </a:fld>
            <a:endParaRPr lang="en-US"/>
          </a:p>
        </p:txBody>
      </p:sp>
    </p:spTree>
    <p:extLst>
      <p:ext uri="{BB962C8B-B14F-4D97-AF65-F5344CB8AC3E}">
        <p14:creationId xmlns:p14="http://schemas.microsoft.com/office/powerpoint/2010/main" val="1735175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a:t>
            </a:r>
            <a:r>
              <a:rPr lang="en-US" sz="1600"/>
              <a:t>LOINC survey  section </a:t>
            </a:r>
            <a:r>
              <a:rPr lang="en-US" sz="1600" dirty="0"/>
              <a:t>includes </a:t>
            </a:r>
            <a:r>
              <a:rPr lang="en-US" sz="1600"/>
              <a:t>concepts that  patients </a:t>
            </a:r>
            <a:r>
              <a:rPr lang="en-US" sz="1600" dirty="0"/>
              <a:t>may report on a survey or a provider would include when completing a form about a patients care or health </a:t>
            </a:r>
            <a:r>
              <a:rPr lang="en-US" sz="1600"/>
              <a:t>status.  Survey </a:t>
            </a:r>
            <a:r>
              <a:rPr lang="en-US" sz="1600" dirty="0"/>
              <a:t>concepts can cover but not limited to:</a:t>
            </a:r>
          </a:p>
          <a:p>
            <a:endParaRPr lang="en-US" sz="1600" dirty="0"/>
          </a:p>
          <a:p>
            <a:r>
              <a:rPr lang="en-US" dirty="0"/>
              <a:t>1- Patient – reported outcomes, and provider forms</a:t>
            </a:r>
          </a:p>
          <a:p>
            <a:endParaRPr lang="en-US" dirty="0"/>
          </a:p>
          <a:p>
            <a:r>
              <a:rPr lang="en-US" dirty="0"/>
              <a:t>2- Assessments, and symptoms indexes (Pain assessment, Skin assessment, gate assessment)</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 Health related social needs: PhenX , and Gravity project </a:t>
            </a:r>
          </a:p>
          <a:p>
            <a:endParaRPr lang="en-US" dirty="0"/>
          </a:p>
          <a:p>
            <a:r>
              <a:rPr lang="en-US" dirty="0"/>
              <a:t>4- Behavioral health: psychiatry, Mental health , and substance abuse assessments</a:t>
            </a:r>
          </a:p>
          <a:p>
            <a:endParaRPr lang="en-US" dirty="0"/>
          </a:p>
          <a:p>
            <a:endParaRPr lang="en-US" dirty="0"/>
          </a:p>
        </p:txBody>
      </p:sp>
      <p:sp>
        <p:nvSpPr>
          <p:cNvPr id="4" name="Slide Number Placeholder 3"/>
          <p:cNvSpPr>
            <a:spLocks noGrp="1"/>
          </p:cNvSpPr>
          <p:nvPr>
            <p:ph type="sldNum" sz="quarter" idx="5"/>
          </p:nvPr>
        </p:nvSpPr>
        <p:spPr/>
        <p:txBody>
          <a:bodyPr/>
          <a:lstStyle/>
          <a:p>
            <a:fld id="{BD45063B-65CE-2E4C-8BC5-6494B223945B}" type="slidenum">
              <a:rPr lang="en-US" smtClean="0"/>
              <a:t>9</a:t>
            </a:fld>
            <a:endParaRPr lang="en-US"/>
          </a:p>
        </p:txBody>
      </p:sp>
    </p:spTree>
    <p:extLst>
      <p:ext uri="{BB962C8B-B14F-4D97-AF65-F5344CB8AC3E}">
        <p14:creationId xmlns:p14="http://schemas.microsoft.com/office/powerpoint/2010/main" val="409218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FC70A7-F873-589B-6427-17A9C44CA2C2}"/>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77230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Lato" panose="020F0502020204030203" pitchFamily="34" charset="0"/>
                <a:cs typeface="Lato" panose="020F0502020204030203" pitchFamily="34" charset="0"/>
              </a:rPr>
              <a:pPr algn="r"/>
              <a:t>‹#›</a:t>
            </a:fld>
            <a:endParaRPr lang="en-US" sz="1100" b="1" dirty="0">
              <a:solidFill>
                <a:schemeClr val="bg1">
                  <a:lumMod val="50000"/>
                </a:schemeClr>
              </a:solidFill>
              <a:latin typeface="Lato" panose="020F0502020204030203" pitchFamily="34" charset="0"/>
              <a:cs typeface="Lato" panose="020F0502020204030203"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Lato" panose="020F0502020204030203" pitchFamily="34" charset="0"/>
                <a:cs typeface="Lato" panose="020F0502020204030203" pitchFamily="34" charset="0"/>
              </a:defRPr>
            </a:lvl1pPr>
          </a:lstStyle>
          <a:p>
            <a:endParaRPr lang="en-US" dirty="0"/>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Lato" panose="020F0502020204030203" pitchFamily="34" charset="0"/>
                <a:cs typeface="Lato" panose="020F0502020204030203" pitchFamily="34" charset="0"/>
              </a:defRPr>
            </a:lvl1pPr>
          </a:lstStyle>
          <a:p>
            <a:pPr lvl="0"/>
            <a:r>
              <a:rPr lang="en-US" dirty="0"/>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Lato" panose="020F0502020204030203" pitchFamily="34" charset="0"/>
                <a:cs typeface="Lato" panose="020F0502020204030203" pitchFamily="34" charset="0"/>
              </a:defRPr>
            </a:lvl1pPr>
            <a:lvl2pPr>
              <a:lnSpc>
                <a:spcPct val="100000"/>
              </a:lnSpc>
              <a:spcBef>
                <a:spcPts val="600"/>
              </a:spcBef>
              <a:spcAft>
                <a:spcPts val="600"/>
              </a:spcAft>
              <a:buClr>
                <a:schemeClr val="tx2"/>
              </a:buClr>
              <a:defRPr sz="1800">
                <a:solidFill>
                  <a:schemeClr val="tx1"/>
                </a:solidFill>
                <a:latin typeface="Lato" panose="020F0502020204030203" pitchFamily="34" charset="0"/>
                <a:cs typeface="Lato" panose="020F0502020204030203"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Lato" panose="020F0502020204030203" pitchFamily="34" charset="0"/>
                <a:cs typeface="Lato" panose="020F0502020204030203"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Lato" panose="020F0502020204030203" pitchFamily="34" charset="0"/>
                <a:cs typeface="Lato" panose="020F0502020204030203"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Lato" panose="020F0502020204030203" pitchFamily="34" charset="0"/>
                <a:cs typeface="Lato" panose="020F0502020204030203" pitchFamily="34" charset="0"/>
              </a:defRPr>
            </a:lvl1pPr>
          </a:lstStyle>
          <a:p>
            <a:endParaRPr lang="en-US" dirty="0"/>
          </a:p>
        </p:txBody>
      </p:sp>
      <p:grpSp>
        <p:nvGrpSpPr>
          <p:cNvPr id="12" name="Group 11">
            <a:extLst>
              <a:ext uri="{FF2B5EF4-FFF2-40B4-BE49-F238E27FC236}">
                <a16:creationId xmlns:a16="http://schemas.microsoft.com/office/drawing/2014/main" id="{B3993EC7-85C1-0144-8F75-A33B1181B309}"/>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6596AFF5-EEE2-024A-A6A8-3C6DE210375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C344340B-B400-D447-B9A7-D9AD077A0998}"/>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32965D91-206E-8E49-A79B-FC6657DF7A9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8DA418F9-6D93-974E-AA0B-597E9FB651A0}"/>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702892" y="139107"/>
              <a:ext cx="1572125" cy="414276"/>
            </a:xfrm>
            <a:prstGeom prst="rect">
              <a:avLst/>
            </a:prstGeom>
          </p:spPr>
        </p:pic>
      </p:grpSp>
      <p:sp>
        <p:nvSpPr>
          <p:cNvPr id="4" name="Footer Placeholder 1">
            <a:extLst>
              <a:ext uri="{FF2B5EF4-FFF2-40B4-BE49-F238E27FC236}">
                <a16:creationId xmlns:a16="http://schemas.microsoft.com/office/drawing/2014/main" id="{FB1C8B20-3B48-921A-13AB-6DE803D70D0F}"/>
              </a:ext>
            </a:extLst>
          </p:cNvPr>
          <p:cNvSpPr txBox="1">
            <a:spLocks/>
          </p:cNvSpPr>
          <p:nvPr userDrawn="1"/>
        </p:nvSpPr>
        <p:spPr>
          <a:xfrm>
            <a:off x="8077200" y="6492875"/>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r>
              <a:rPr lang="en-US" sz="1000"/>
              <a:t>Regenstrief</a:t>
            </a:r>
            <a:r>
              <a:rPr lang="en-US"/>
              <a:t> Institute, Inc.</a:t>
            </a:r>
            <a:endParaRPr lang="en-US" dirty="0"/>
          </a:p>
        </p:txBody>
      </p:sp>
    </p:spTree>
    <p:extLst>
      <p:ext uri="{BB962C8B-B14F-4D97-AF65-F5344CB8AC3E}">
        <p14:creationId xmlns:p14="http://schemas.microsoft.com/office/powerpoint/2010/main" val="123437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TextBox 3"/>
          <p:cNvSpPr txBox="1"/>
          <p:nvPr userDrawn="1"/>
        </p:nvSpPr>
        <p:spPr>
          <a:xfrm>
            <a:off x="334676" y="970579"/>
            <a:ext cx="11088914" cy="2331421"/>
          </a:xfrm>
          <a:prstGeom prst="rect">
            <a:avLst/>
          </a:prstGeom>
          <a:noFill/>
        </p:spPr>
        <p:txBody>
          <a:bodyPr wrap="square" rtlCol="0" anchor="ctr" anchorCtr="0">
            <a:noAutofit/>
          </a:bodyPr>
          <a:lstStyle/>
          <a:p>
            <a:pPr algn="ctr">
              <a:lnSpc>
                <a:spcPts val="6680"/>
              </a:lnSpc>
            </a:pPr>
            <a:r>
              <a:rPr lang="en-US" sz="6400" b="1" dirty="0">
                <a:solidFill>
                  <a:schemeClr val="tx1"/>
                </a:solidFill>
              </a:rPr>
              <a:t>Translating LOINC</a:t>
            </a:r>
          </a:p>
        </p:txBody>
      </p:sp>
      <p:sp>
        <p:nvSpPr>
          <p:cNvPr id="5" name="TextBox 4"/>
          <p:cNvSpPr txBox="1"/>
          <p:nvPr userDrawn="1"/>
        </p:nvSpPr>
        <p:spPr>
          <a:xfrm>
            <a:off x="589280" y="3398521"/>
            <a:ext cx="11088914" cy="634999"/>
          </a:xfrm>
          <a:prstGeom prst="rect">
            <a:avLst/>
          </a:prstGeom>
          <a:noFill/>
        </p:spPr>
        <p:txBody>
          <a:bodyPr wrap="square" rtlCol="0" anchor="ctr" anchorCtr="0">
            <a:noAutofit/>
          </a:bodyPr>
          <a:lstStyle/>
          <a:p>
            <a:pPr algn="ctr"/>
            <a:r>
              <a:rPr lang="en-US" sz="2400" spc="500" dirty="0">
                <a:solidFill>
                  <a:schemeClr val="tx1"/>
                </a:solidFill>
              </a:rPr>
              <a:t>4/5/2021</a:t>
            </a:r>
          </a:p>
        </p:txBody>
      </p:sp>
      <p:sp>
        <p:nvSpPr>
          <p:cNvPr id="6" name="TextBox 5"/>
          <p:cNvSpPr txBox="1"/>
          <p:nvPr userDrawn="1"/>
        </p:nvSpPr>
        <p:spPr>
          <a:xfrm>
            <a:off x="464457" y="4492171"/>
            <a:ext cx="11234057" cy="584775"/>
          </a:xfrm>
          <a:prstGeom prst="rect">
            <a:avLst/>
          </a:prstGeom>
          <a:noFill/>
        </p:spPr>
        <p:txBody>
          <a:bodyPr wrap="square" rtlCol="0">
            <a:spAutoFit/>
          </a:bodyPr>
          <a:lstStyle/>
          <a:p>
            <a:pPr algn="ctr"/>
            <a:r>
              <a:rPr lang="en-US" sz="3200" b="1" i="0" baseline="0" dirty="0">
                <a:solidFill>
                  <a:srgbClr val="29A9E1"/>
                </a:solidFill>
              </a:rPr>
              <a:t>John Hook</a:t>
            </a:r>
          </a:p>
        </p:txBody>
      </p:sp>
      <p:sp>
        <p:nvSpPr>
          <p:cNvPr id="2" name="Footer Placeholder 1">
            <a:extLst>
              <a:ext uri="{FF2B5EF4-FFF2-40B4-BE49-F238E27FC236}">
                <a16:creationId xmlns:a16="http://schemas.microsoft.com/office/drawing/2014/main" id="{81949EB2-E7BD-D4CF-3E53-38CE5FE47B8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31123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_Subtitle_&amp;_Content_Left">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BA8DC889-905D-42A3-BB80-FE85C4CE285C}"/>
              </a:ext>
            </a:extLst>
          </p:cNvPr>
          <p:cNvSpPr>
            <a:spLocks noGrp="1"/>
          </p:cNvSpPr>
          <p:nvPr>
            <p:ph type="body" sz="quarter" idx="13"/>
          </p:nvPr>
        </p:nvSpPr>
        <p:spPr>
          <a:xfrm>
            <a:off x="404429" y="1371600"/>
            <a:ext cx="7559164" cy="4756245"/>
          </a:xfrm>
        </p:spPr>
        <p:txBody>
          <a:bodyPr/>
          <a:lstStyle>
            <a:lvl1pPr marL="0" indent="0">
              <a:lnSpc>
                <a:spcPct val="120000"/>
              </a:lnSpc>
              <a:spcBef>
                <a:spcPts val="0"/>
              </a:spcBef>
              <a:buNone/>
              <a:defRPr sz="1800" b="0">
                <a:latin typeface="Avenir Next LT Pro" panose="020B0504020202020204" pitchFamily="34" charset="0"/>
              </a:defRPr>
            </a:lvl1pPr>
            <a:lvl2pPr marL="227013" indent="-227013">
              <a:lnSpc>
                <a:spcPct val="120000"/>
              </a:lnSpc>
              <a:spcBef>
                <a:spcPts val="0"/>
              </a:spcBef>
              <a:buSzPct val="110000"/>
              <a:buFont typeface="Arial Black" panose="020B0A04020102020204" pitchFamily="34" charset="0"/>
              <a:buChar char="●"/>
              <a:defRPr sz="1600">
                <a:latin typeface="Avenir Next LT Pro" panose="020B0504020202020204" pitchFamily="34" charset="0"/>
              </a:defRPr>
            </a:lvl2pPr>
            <a:lvl3pPr>
              <a:lnSpc>
                <a:spcPct val="120000"/>
              </a:lnSpc>
              <a:spcBef>
                <a:spcPts val="0"/>
              </a:spcBef>
              <a:defRPr sz="1500">
                <a:latin typeface="Avenir Next LT Pro" panose="020B0504020202020204" pitchFamily="34" charset="0"/>
              </a:defRPr>
            </a:lvl3pPr>
            <a:lvl4pPr>
              <a:lnSpc>
                <a:spcPct val="120000"/>
              </a:lnSpc>
              <a:spcBef>
                <a:spcPts val="0"/>
              </a:spcBef>
              <a:defRPr sz="1400">
                <a:latin typeface="Avenir Next LT Pro" panose="020B0504020202020204" pitchFamily="34" charset="0"/>
              </a:defRPr>
            </a:lvl4pPr>
            <a:lvl5pPr>
              <a:lnSpc>
                <a:spcPct val="120000"/>
              </a:lnSpc>
              <a:spcBef>
                <a:spcPts val="0"/>
              </a:spcBef>
              <a:defRPr sz="14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3B0F2C1-D60C-430A-A6F2-C484CD4CC3AD}"/>
              </a:ext>
            </a:extLst>
          </p:cNvPr>
          <p:cNvSpPr>
            <a:spLocks noGrp="1"/>
          </p:cNvSpPr>
          <p:nvPr>
            <p:ph type="title"/>
          </p:nvPr>
        </p:nvSpPr>
        <p:spPr>
          <a:xfrm>
            <a:off x="404429" y="283001"/>
            <a:ext cx="11567138" cy="498598"/>
          </a:xfrm>
        </p:spPr>
        <p:txBody>
          <a:bodyPr wrap="square" tIns="0" bIns="0" anchor="ctr" anchorCtr="0">
            <a:noAutofit/>
          </a:bodyPr>
          <a:lstStyle>
            <a:lvl1pPr algn="l">
              <a:defRPr lang="en-US" sz="3600" b="1" dirty="0">
                <a:solidFill>
                  <a:srgbClr val="000334"/>
                </a:solidFill>
                <a:latin typeface="Avenir Next LT Pro" panose="020B0504020202020204" pitchFamily="34" charset="0"/>
                <a:ea typeface="+mn-ea"/>
                <a:cs typeface="Poppins" pitchFamily="2" charset="77"/>
              </a:defRPr>
            </a:lvl1pPr>
          </a:lstStyle>
          <a:p>
            <a:pPr marL="0" lvl="0" defTabSz="457200"/>
            <a:r>
              <a:rPr lang="en-US"/>
              <a:t>Click to edit Master title style</a:t>
            </a:r>
          </a:p>
        </p:txBody>
      </p:sp>
      <p:sp>
        <p:nvSpPr>
          <p:cNvPr id="12" name="Rectangle 11">
            <a:extLst>
              <a:ext uri="{FF2B5EF4-FFF2-40B4-BE49-F238E27FC236}">
                <a16:creationId xmlns:a16="http://schemas.microsoft.com/office/drawing/2014/main" id="{BCE6623B-4A7E-4134-80EA-EC9E43B6F254}"/>
              </a:ext>
            </a:extLst>
          </p:cNvPr>
          <p:cNvSpPr/>
          <p:nvPr userDrawn="1"/>
        </p:nvSpPr>
        <p:spPr>
          <a:xfrm rot="16200000">
            <a:off x="-46286" y="611230"/>
            <a:ext cx="747898" cy="91440"/>
          </a:xfrm>
          <a:prstGeom prst="rect">
            <a:avLst/>
          </a:prstGeom>
          <a:solidFill>
            <a:srgbClr val="52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3E994161-616A-47CB-B202-2780FC411836}"/>
              </a:ext>
            </a:extLst>
          </p:cNvPr>
          <p:cNvSpPr>
            <a:spLocks noGrp="1"/>
          </p:cNvSpPr>
          <p:nvPr>
            <p:ph type="body" idx="1"/>
          </p:nvPr>
        </p:nvSpPr>
        <p:spPr>
          <a:xfrm>
            <a:off x="404429" y="781599"/>
            <a:ext cx="11567138" cy="249299"/>
          </a:xfrm>
        </p:spPr>
        <p:txBody>
          <a:bodyPr wrap="none" tIns="0" bIns="0" anchor="ctr" anchorCtr="0">
            <a:noAutofit/>
          </a:bodyPr>
          <a:lstStyle>
            <a:lvl1pPr marL="0" indent="0" algn="l">
              <a:buNone/>
              <a:defRPr lang="en-US" sz="1800" b="0">
                <a:solidFill>
                  <a:srgbClr val="000334"/>
                </a:solidFill>
                <a:latin typeface="Avenir Next LT Pro" panose="020B0504020202020204" pitchFamily="34" charset="0"/>
                <a:cs typeface="Poppins" pitchFamily="2" charset="77"/>
              </a:defRPr>
            </a:lvl1pPr>
          </a:lstStyle>
          <a:p>
            <a:pPr marL="0" lvl="0" defTabSz="457200"/>
            <a:r>
              <a:rPr lang="en-US"/>
              <a:t>Click to edit Master text styles</a:t>
            </a:r>
          </a:p>
        </p:txBody>
      </p:sp>
      <p:sp>
        <p:nvSpPr>
          <p:cNvPr id="14" name="Picture Placeholder 12">
            <a:extLst>
              <a:ext uri="{FF2B5EF4-FFF2-40B4-BE49-F238E27FC236}">
                <a16:creationId xmlns:a16="http://schemas.microsoft.com/office/drawing/2014/main" id="{D9D3128C-2D34-4C92-A5AC-BADFCA80897D}"/>
              </a:ext>
            </a:extLst>
          </p:cNvPr>
          <p:cNvSpPr>
            <a:spLocks noGrp="1"/>
          </p:cNvSpPr>
          <p:nvPr>
            <p:ph type="pic" sz="quarter" idx="10" hasCustomPrompt="1"/>
          </p:nvPr>
        </p:nvSpPr>
        <p:spPr>
          <a:xfrm>
            <a:off x="7963592" y="1371600"/>
            <a:ext cx="3997081" cy="4756245"/>
          </a:xfrm>
        </p:spPr>
        <p:txBody>
          <a:bodyPr anchor="t"/>
          <a:lstStyle>
            <a:lvl1pPr marL="0" indent="0" algn="ctr">
              <a:buNone/>
              <a:defRPr/>
            </a:lvl1pPr>
          </a:lstStyle>
          <a:p>
            <a:r>
              <a:rPr lang="en-US"/>
              <a:t>Click icon to add photo or graphic</a:t>
            </a:r>
          </a:p>
        </p:txBody>
      </p:sp>
      <p:sp>
        <p:nvSpPr>
          <p:cNvPr id="2" name="Footer Placeholder 1">
            <a:extLst>
              <a:ext uri="{FF2B5EF4-FFF2-40B4-BE49-F238E27FC236}">
                <a16:creationId xmlns:a16="http://schemas.microsoft.com/office/drawing/2014/main" id="{6F29C0FF-43FD-584D-8371-D1CAEE67A4C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580934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086D35-190A-F699-971F-AC7205E42D94}"/>
              </a:ext>
            </a:extLst>
          </p:cNvPr>
          <p:cNvPicPr>
            <a:picLocks noGrp="1" noRot="1" noChangeAspect="1" noMove="1" noResize="1" noEditPoints="1" noAdjustHandles="1" noChangeArrowheads="1" noChangeShapeType="1" noCrop="1"/>
          </p:cNvPicPr>
          <p:nvPr/>
        </p:nvPicPr>
        <p:blipFill>
          <a:blip r:embed="rId2">
            <a:alphaModFix amt="5000"/>
          </a:blip>
          <a:stretch>
            <a:fillRect/>
          </a:stretch>
        </p:blipFill>
        <p:spPr>
          <a:xfrm>
            <a:off x="341649" y="3216431"/>
            <a:ext cx="11850351" cy="5172183"/>
          </a:xfrm>
          <a:prstGeom prst="rect">
            <a:avLst/>
          </a:prstGeom>
        </p:spPr>
      </p:pic>
      <p:sp>
        <p:nvSpPr>
          <p:cNvPr id="2" name="Title 1">
            <a:extLst>
              <a:ext uri="{FF2B5EF4-FFF2-40B4-BE49-F238E27FC236}">
                <a16:creationId xmlns:a16="http://schemas.microsoft.com/office/drawing/2014/main" id="{4E321A11-1A9C-4881-F95A-477E4EC97AB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6200" spc="-1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2194C0-E2ED-945F-8413-019A6A4C2A4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3200" baseline="0">
                <a:solidFill>
                  <a:schemeClr val="accent3"/>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A blue and white sign with white text&#10;&#10;AI-generated content may be incorrect.">
            <a:extLst>
              <a:ext uri="{FF2B5EF4-FFF2-40B4-BE49-F238E27FC236}">
                <a16:creationId xmlns:a16="http://schemas.microsoft.com/office/drawing/2014/main" id="{C04D105D-EC87-B0D2-6275-F9566F7D8E38}"/>
              </a:ext>
            </a:extLst>
          </p:cNvPr>
          <p:cNvPicPr>
            <a:picLocks noGrp="1" noRot="1" noChangeAspect="1" noMove="1" noResize="1" noEditPoints="1" noAdjustHandles="1" noChangeArrowheads="1" noChangeShapeType="1" noCrop="1"/>
          </p:cNvPicPr>
          <p:nvPr/>
        </p:nvPicPr>
        <p:blipFill>
          <a:blip r:embed="rId3"/>
          <a:stretch>
            <a:fillRect/>
          </a:stretch>
        </p:blipFill>
        <p:spPr>
          <a:xfrm>
            <a:off x="8330167" y="5200070"/>
            <a:ext cx="3401849" cy="1291250"/>
          </a:xfrm>
          <a:prstGeom prst="rect">
            <a:avLst/>
          </a:prstGeom>
        </p:spPr>
      </p:pic>
      <p:sp>
        <p:nvSpPr>
          <p:cNvPr id="5" name="Footer Placeholder 1">
            <a:extLst>
              <a:ext uri="{FF2B5EF4-FFF2-40B4-BE49-F238E27FC236}">
                <a16:creationId xmlns:a16="http://schemas.microsoft.com/office/drawing/2014/main" id="{DB02F348-95A1-0889-750C-C902685C221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84915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FA48-B087-C49A-C6D4-529E78FB0B97}"/>
              </a:ext>
            </a:extLst>
          </p:cNvPr>
          <p:cNvSpPr>
            <a:spLocks noGrp="1"/>
          </p:cNvSpPr>
          <p:nvPr>
            <p:ph type="title"/>
          </p:nvPr>
        </p:nvSpPr>
        <p:spPr>
          <a:xfrm>
            <a:off x="920261" y="353402"/>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82F2F7-384C-26CC-271C-788BB7F2E04C}"/>
              </a:ext>
            </a:extLst>
          </p:cNvPr>
          <p:cNvSpPr>
            <a:spLocks noGrp="1"/>
          </p:cNvSpPr>
          <p:nvPr>
            <p:ph idx="1"/>
          </p:nvPr>
        </p:nvSpPr>
        <p:spPr>
          <a:xfrm>
            <a:off x="920261" y="1813902"/>
            <a:ext cx="10515600" cy="4690696"/>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a:extLst>
              <a:ext uri="{FF2B5EF4-FFF2-40B4-BE49-F238E27FC236}">
                <a16:creationId xmlns:a16="http://schemas.microsoft.com/office/drawing/2014/main" id="{59240D50-5448-4091-F747-45808162D547}"/>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98517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12BE-DB44-0E11-EFE9-2D5FFA5F45A6}"/>
              </a:ext>
            </a:extLst>
          </p:cNvPr>
          <p:cNvSpPr>
            <a:spLocks noGrp="1"/>
          </p:cNvSpPr>
          <p:nvPr>
            <p:ph type="title"/>
          </p:nvPr>
        </p:nvSpPr>
        <p:spPr>
          <a:xfrm>
            <a:off x="913911" y="1826968"/>
            <a:ext cx="10515600" cy="3061555"/>
          </a:xfrm>
          <a:prstGeom prst="rect">
            <a:avLst/>
          </a:prstGeom>
        </p:spPr>
        <p:txBody>
          <a:bodyPr anchor="b"/>
          <a:lstStyle>
            <a:lvl1pPr>
              <a:defRPr sz="6000" spc="-100" baseline="0"/>
            </a:lvl1pPr>
          </a:lstStyle>
          <a:p>
            <a:r>
              <a:rPr lang="en-US" dirty="0"/>
              <a:t>Click to edit Master title style</a:t>
            </a:r>
          </a:p>
        </p:txBody>
      </p:sp>
      <p:sp>
        <p:nvSpPr>
          <p:cNvPr id="3" name="Text Placeholder 2">
            <a:extLst>
              <a:ext uri="{FF2B5EF4-FFF2-40B4-BE49-F238E27FC236}">
                <a16:creationId xmlns:a16="http://schemas.microsoft.com/office/drawing/2014/main" id="{030D7E36-A62D-32E2-82CD-80E61C026040}"/>
              </a:ext>
            </a:extLst>
          </p:cNvPr>
          <p:cNvSpPr>
            <a:spLocks noGrp="1"/>
          </p:cNvSpPr>
          <p:nvPr>
            <p:ph type="body" idx="1"/>
          </p:nvPr>
        </p:nvSpPr>
        <p:spPr>
          <a:xfrm>
            <a:off x="913911" y="4888523"/>
            <a:ext cx="10515600" cy="1318357"/>
          </a:xfrm>
          <a:prstGeom prst="rect">
            <a:avLst/>
          </a:prstGeom>
        </p:spPr>
        <p:txBody>
          <a:bodyPr/>
          <a:lstStyle>
            <a:lvl1pPr marL="0" indent="0">
              <a:buNone/>
              <a:defRPr sz="2400" baseline="0">
                <a:solidFill>
                  <a:schemeClr val="accent3"/>
                </a:solidFill>
                <a:latin typeface="Lato" panose="020F050202020403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1">
            <a:extLst>
              <a:ext uri="{FF2B5EF4-FFF2-40B4-BE49-F238E27FC236}">
                <a16:creationId xmlns:a16="http://schemas.microsoft.com/office/drawing/2014/main" id="{23060975-04EE-8B79-044F-C803C6B4E2E0}"/>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48708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725F-07DF-1A83-F334-CD0766D9EA1C}"/>
              </a:ext>
            </a:extLst>
          </p:cNvPr>
          <p:cNvSpPr>
            <a:spLocks noGrp="1"/>
          </p:cNvSpPr>
          <p:nvPr>
            <p:ph type="title"/>
          </p:nvPr>
        </p:nvSpPr>
        <p:spPr>
          <a:xfrm>
            <a:off x="920261"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4F69D-74D1-6F25-5024-893631AB8C80}"/>
              </a:ext>
            </a:extLst>
          </p:cNvPr>
          <p:cNvSpPr>
            <a:spLocks noGrp="1"/>
          </p:cNvSpPr>
          <p:nvPr>
            <p:ph sz="half" idx="1"/>
          </p:nvPr>
        </p:nvSpPr>
        <p:spPr>
          <a:xfrm>
            <a:off x="920261" y="1825625"/>
            <a:ext cx="5181600" cy="466725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B57618-EB76-CA6A-4B54-A3FCD7771511}"/>
              </a:ext>
            </a:extLst>
          </p:cNvPr>
          <p:cNvSpPr>
            <a:spLocks noGrp="1"/>
          </p:cNvSpPr>
          <p:nvPr>
            <p:ph sz="half" idx="2"/>
          </p:nvPr>
        </p:nvSpPr>
        <p:spPr>
          <a:xfrm>
            <a:off x="6254261" y="1825625"/>
            <a:ext cx="5181600" cy="466725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
            <a:extLst>
              <a:ext uri="{FF2B5EF4-FFF2-40B4-BE49-F238E27FC236}">
                <a16:creationId xmlns:a16="http://schemas.microsoft.com/office/drawing/2014/main" id="{3395512D-5AC5-45C8-D96E-1593BB98AFA9}"/>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74322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E9E1-116F-69AC-DA7F-9B99F1ECF00F}"/>
              </a:ext>
            </a:extLst>
          </p:cNvPr>
          <p:cNvSpPr>
            <a:spLocks noGrp="1"/>
          </p:cNvSpPr>
          <p:nvPr>
            <p:ph type="title"/>
          </p:nvPr>
        </p:nvSpPr>
        <p:spPr>
          <a:xfrm>
            <a:off x="921849" y="365125"/>
            <a:ext cx="10515600" cy="1325563"/>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83C429A-791D-24B9-E415-FB75A3C7749E}"/>
              </a:ext>
            </a:extLst>
          </p:cNvPr>
          <p:cNvSpPr>
            <a:spLocks noGrp="1"/>
          </p:cNvSpPr>
          <p:nvPr>
            <p:ph type="body" idx="1"/>
          </p:nvPr>
        </p:nvSpPr>
        <p:spPr>
          <a:xfrm>
            <a:off x="921849" y="1681163"/>
            <a:ext cx="5157787" cy="823912"/>
          </a:xfrm>
          <a:prstGeom prst="rect">
            <a:avLst/>
          </a:prstGeom>
        </p:spPr>
        <p:txBody>
          <a:bodyPr anchor="b"/>
          <a:lstStyle>
            <a:lvl1pPr marL="0" indent="0">
              <a:buNone/>
              <a:defRPr sz="2800" b="0" i="0" baseline="0">
                <a:solidFill>
                  <a:schemeClr val="tx2"/>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390CDF-40E5-771E-3C0E-56AAF770F903}"/>
              </a:ext>
            </a:extLst>
          </p:cNvPr>
          <p:cNvSpPr>
            <a:spLocks noGrp="1"/>
          </p:cNvSpPr>
          <p:nvPr>
            <p:ph sz="half" idx="2"/>
          </p:nvPr>
        </p:nvSpPr>
        <p:spPr>
          <a:xfrm>
            <a:off x="921849" y="2505075"/>
            <a:ext cx="5157787" cy="398780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834404E-DFE5-72BD-1BF6-258785A23758}"/>
              </a:ext>
            </a:extLst>
          </p:cNvPr>
          <p:cNvSpPr>
            <a:spLocks noGrp="1"/>
          </p:cNvSpPr>
          <p:nvPr>
            <p:ph type="body" sz="quarter" idx="3"/>
          </p:nvPr>
        </p:nvSpPr>
        <p:spPr>
          <a:xfrm>
            <a:off x="6254261" y="1681163"/>
            <a:ext cx="5183188" cy="823912"/>
          </a:xfrm>
          <a:prstGeom prst="rect">
            <a:avLst/>
          </a:prstGeom>
        </p:spPr>
        <p:txBody>
          <a:bodyPr anchor="b"/>
          <a:lstStyle>
            <a:lvl1pPr marL="0" indent="0">
              <a:buNone/>
              <a:defRPr sz="2800" b="0" i="0" baseline="0">
                <a:solidFill>
                  <a:schemeClr val="tx2"/>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5444B-FE4F-011A-CE72-E864D91C376E}"/>
              </a:ext>
            </a:extLst>
          </p:cNvPr>
          <p:cNvSpPr>
            <a:spLocks noGrp="1"/>
          </p:cNvSpPr>
          <p:nvPr>
            <p:ph sz="quarter" idx="4"/>
          </p:nvPr>
        </p:nvSpPr>
        <p:spPr>
          <a:xfrm>
            <a:off x="6254261" y="2505075"/>
            <a:ext cx="5183188" cy="398780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a:extLst>
              <a:ext uri="{FF2B5EF4-FFF2-40B4-BE49-F238E27FC236}">
                <a16:creationId xmlns:a16="http://schemas.microsoft.com/office/drawing/2014/main" id="{63D59883-485D-1C0A-4810-080C6E1E020F}"/>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25350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24A5-3C30-EE74-B0C1-4FC6AA82C07B}"/>
              </a:ext>
            </a:extLst>
          </p:cNvPr>
          <p:cNvSpPr>
            <a:spLocks noGrp="1"/>
          </p:cNvSpPr>
          <p:nvPr>
            <p:ph type="title"/>
          </p:nvPr>
        </p:nvSpPr>
        <p:spPr/>
        <p:txBody>
          <a:bodyPr/>
          <a:lstStyle/>
          <a:p>
            <a:r>
              <a:rPr lang="en-US"/>
              <a:t>Click to edit Master title style</a:t>
            </a:r>
          </a:p>
        </p:txBody>
      </p:sp>
      <p:sp>
        <p:nvSpPr>
          <p:cNvPr id="4" name="Footer Placeholder 1">
            <a:extLst>
              <a:ext uri="{FF2B5EF4-FFF2-40B4-BE49-F238E27FC236}">
                <a16:creationId xmlns:a16="http://schemas.microsoft.com/office/drawing/2014/main" id="{AB7ED1C0-88ED-7BF8-70A0-B441BFE32595}"/>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651130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5FC8B5B6-1FDD-058B-A749-8237F88095E3}"/>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69781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838200" y="568036"/>
            <a:ext cx="10515600" cy="1122652"/>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DCDDB5BB-17E9-C5E8-2584-8636138428ED}"/>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60277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9C2C-158E-3DEA-1C01-7C347F9AB74A}"/>
              </a:ext>
            </a:extLst>
          </p:cNvPr>
          <p:cNvSpPr>
            <a:spLocks noGrp="1"/>
          </p:cNvSpPr>
          <p:nvPr>
            <p:ph type="title"/>
          </p:nvPr>
        </p:nvSpPr>
        <p:spPr>
          <a:xfrm>
            <a:off x="92184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F824BB-3A9E-65F5-2600-A450E1BCC71C}"/>
              </a:ext>
            </a:extLst>
          </p:cNvPr>
          <p:cNvSpPr>
            <a:spLocks noGrp="1"/>
          </p:cNvSpPr>
          <p:nvPr>
            <p:ph idx="1"/>
          </p:nvPr>
        </p:nvSpPr>
        <p:spPr>
          <a:xfrm>
            <a:off x="5265249" y="987425"/>
            <a:ext cx="6172200" cy="5413375"/>
          </a:xfrm>
          <a:prstGeom prst="rect">
            <a:avLst/>
          </a:prstGeom>
        </p:spPr>
        <p:txBody>
          <a:bodyPr/>
          <a:lstStyle>
            <a:lvl1pPr>
              <a:lnSpc>
                <a:spcPct val="100000"/>
              </a:lnSpc>
              <a:defRPr sz="3200" baseline="0">
                <a:latin typeface="Lato" panose="020F0502020204030203" pitchFamily="34" charset="0"/>
              </a:defRPr>
            </a:lvl1pPr>
            <a:lvl2pPr>
              <a:lnSpc>
                <a:spcPct val="100000"/>
              </a:lnSpc>
              <a:defRPr sz="2800" baseline="0">
                <a:latin typeface="Lato" panose="020F0502020204030203" pitchFamily="34" charset="0"/>
              </a:defRPr>
            </a:lvl2pPr>
            <a:lvl3pPr>
              <a:lnSpc>
                <a:spcPct val="100000"/>
              </a:lnSpc>
              <a:defRPr sz="2400" baseline="0">
                <a:latin typeface="Lato" panose="020F0502020204030203" pitchFamily="34" charset="0"/>
              </a:defRPr>
            </a:lvl3pPr>
            <a:lvl4pPr>
              <a:lnSpc>
                <a:spcPct val="100000"/>
              </a:lnSpc>
              <a:defRPr sz="2000" baseline="0">
                <a:latin typeface="Lato" panose="020F0502020204030203" pitchFamily="34" charset="0"/>
              </a:defRPr>
            </a:lvl4pPr>
            <a:lvl5pPr>
              <a:lnSpc>
                <a:spcPct val="100000"/>
              </a:lnSpc>
              <a:defRPr sz="2000" baseline="0">
                <a:latin typeface="Lato" panose="020F050202020403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486D85-B3DA-98E5-8395-4FBC1C2F922A}"/>
              </a:ext>
            </a:extLst>
          </p:cNvPr>
          <p:cNvSpPr>
            <a:spLocks noGrp="1"/>
          </p:cNvSpPr>
          <p:nvPr>
            <p:ph type="body" sz="half" idx="2"/>
          </p:nvPr>
        </p:nvSpPr>
        <p:spPr>
          <a:xfrm>
            <a:off x="921849" y="2057400"/>
            <a:ext cx="3932237" cy="4343400"/>
          </a:xfrm>
          <a:prstGeom prst="rect">
            <a:avLst/>
          </a:prstGeom>
        </p:spPr>
        <p:txBody>
          <a:bodyPr/>
          <a:lstStyle>
            <a:lvl1pPr marL="0" indent="0">
              <a:lnSpc>
                <a:spcPct val="100000"/>
              </a:lnSpc>
              <a:buNone/>
              <a:defRPr sz="1600" baseline="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1">
            <a:extLst>
              <a:ext uri="{FF2B5EF4-FFF2-40B4-BE49-F238E27FC236}">
                <a16:creationId xmlns:a16="http://schemas.microsoft.com/office/drawing/2014/main" id="{9A8C2E92-C6E3-9E66-164A-5AC474843FD2}"/>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815209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086D35-190A-F699-971F-AC7205E42D94}"/>
              </a:ext>
            </a:extLst>
          </p:cNvPr>
          <p:cNvPicPr>
            <a:picLocks noGrp="1" noRot="1" noChangeAspect="1" noMove="1" noResize="1" noEditPoints="1" noAdjustHandles="1" noChangeArrowheads="1" noChangeShapeType="1" noCrop="1"/>
          </p:cNvPicPr>
          <p:nvPr/>
        </p:nvPicPr>
        <p:blipFill>
          <a:blip r:embed="rId2">
            <a:alphaModFix amt="5000"/>
          </a:blip>
          <a:stretch>
            <a:fillRect/>
          </a:stretch>
        </p:blipFill>
        <p:spPr>
          <a:xfrm>
            <a:off x="341649" y="3216431"/>
            <a:ext cx="11850351" cy="5172183"/>
          </a:xfrm>
          <a:prstGeom prst="rect">
            <a:avLst/>
          </a:prstGeom>
        </p:spPr>
      </p:pic>
      <p:pic>
        <p:nvPicPr>
          <p:cNvPr id="14" name="Picture 13" descr="A blue and white sign with white text&#10;&#10;AI-generated content may be incorrect.">
            <a:extLst>
              <a:ext uri="{FF2B5EF4-FFF2-40B4-BE49-F238E27FC236}">
                <a16:creationId xmlns:a16="http://schemas.microsoft.com/office/drawing/2014/main" id="{C04D105D-EC87-B0D2-6275-F9566F7D8E38}"/>
              </a:ext>
            </a:extLst>
          </p:cNvPr>
          <p:cNvPicPr>
            <a:picLocks noGrp="1" noRot="1" noChangeAspect="1" noMove="1" noResize="1" noEditPoints="1" noAdjustHandles="1" noChangeArrowheads="1" noChangeShapeType="1" noCrop="1"/>
          </p:cNvPicPr>
          <p:nvPr/>
        </p:nvPicPr>
        <p:blipFill>
          <a:blip r:embed="rId3"/>
          <a:stretch>
            <a:fillRect/>
          </a:stretch>
        </p:blipFill>
        <p:spPr>
          <a:xfrm>
            <a:off x="8330167" y="5200070"/>
            <a:ext cx="3401849" cy="1291250"/>
          </a:xfrm>
          <a:prstGeom prst="rect">
            <a:avLst/>
          </a:prstGeom>
        </p:spPr>
      </p:pic>
      <p:pic>
        <p:nvPicPr>
          <p:cNvPr id="4" name="Picture 3">
            <a:extLst>
              <a:ext uri="{FF2B5EF4-FFF2-40B4-BE49-F238E27FC236}">
                <a16:creationId xmlns:a16="http://schemas.microsoft.com/office/drawing/2014/main" id="{965CAB33-05DB-308A-D05D-FD4F9EE9801E}"/>
              </a:ext>
            </a:extLst>
          </p:cNvPr>
          <p:cNvPicPr>
            <a:picLocks noChangeAspect="1"/>
          </p:cNvPicPr>
          <p:nvPr/>
        </p:nvPicPr>
        <p:blipFill>
          <a:blip r:embed="rId4"/>
          <a:stretch>
            <a:fillRect/>
          </a:stretch>
        </p:blipFill>
        <p:spPr>
          <a:xfrm>
            <a:off x="2269434" y="790588"/>
            <a:ext cx="7772400" cy="3964858"/>
          </a:xfrm>
          <a:prstGeom prst="rect">
            <a:avLst/>
          </a:prstGeom>
        </p:spPr>
      </p:pic>
      <p:sp>
        <p:nvSpPr>
          <p:cNvPr id="5" name="TextBox 4">
            <a:extLst>
              <a:ext uri="{FF2B5EF4-FFF2-40B4-BE49-F238E27FC236}">
                <a16:creationId xmlns:a16="http://schemas.microsoft.com/office/drawing/2014/main" id="{1B1CBA05-CCE9-4E9F-A142-D37049059AB5}"/>
              </a:ext>
            </a:extLst>
          </p:cNvPr>
          <p:cNvSpPr txBox="1"/>
          <p:nvPr/>
        </p:nvSpPr>
        <p:spPr>
          <a:xfrm>
            <a:off x="5826056" y="1823384"/>
            <a:ext cx="659155" cy="1746632"/>
          </a:xfrm>
          <a:prstGeom prst="rect">
            <a:avLst/>
          </a:prstGeom>
          <a:noFill/>
        </p:spPr>
        <p:txBody>
          <a:bodyPr wrap="none" rtlCol="0">
            <a:spAutoFit/>
          </a:bodyPr>
          <a:lstStyle/>
          <a:p>
            <a:pPr algn="ctr">
              <a:lnSpc>
                <a:spcPts val="4260"/>
              </a:lnSpc>
            </a:pPr>
            <a:r>
              <a:rPr lang="en-US" sz="4800" b="1" i="0" baseline="0" dirty="0">
                <a:solidFill>
                  <a:schemeClr val="accent3"/>
                </a:solidFill>
                <a:latin typeface="Lato" panose="020F0502020204030203" pitchFamily="34" charset="0"/>
              </a:rPr>
              <a:t>A</a:t>
            </a:r>
          </a:p>
          <a:p>
            <a:pPr algn="ctr">
              <a:lnSpc>
                <a:spcPts val="4260"/>
              </a:lnSpc>
            </a:pPr>
            <a:r>
              <a:rPr lang="en-US" sz="4800" b="1" i="0" baseline="0" dirty="0">
                <a:solidFill>
                  <a:schemeClr val="accent3"/>
                </a:solidFill>
                <a:latin typeface="Lato" panose="020F0502020204030203" pitchFamily="34" charset="0"/>
              </a:rPr>
              <a:t>N</a:t>
            </a:r>
          </a:p>
          <a:p>
            <a:pPr algn="ctr">
              <a:lnSpc>
                <a:spcPts val="4260"/>
              </a:lnSpc>
            </a:pPr>
            <a:r>
              <a:rPr lang="en-US" sz="4800" b="1" i="0" baseline="0" dirty="0">
                <a:solidFill>
                  <a:schemeClr val="accent3"/>
                </a:solidFill>
                <a:latin typeface="Lato" panose="020F0502020204030203" pitchFamily="34" charset="0"/>
              </a:rPr>
              <a:t>D</a:t>
            </a:r>
          </a:p>
        </p:txBody>
      </p:sp>
      <p:sp>
        <p:nvSpPr>
          <p:cNvPr id="3" name="Footer Placeholder 1">
            <a:extLst>
              <a:ext uri="{FF2B5EF4-FFF2-40B4-BE49-F238E27FC236}">
                <a16:creationId xmlns:a16="http://schemas.microsoft.com/office/drawing/2014/main" id="{F8DB3889-E718-1242-8BE1-46DB13FCA685}"/>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523420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9C9B-1D12-F8DB-DE82-AC0B1AE86D11}"/>
              </a:ext>
            </a:extLst>
          </p:cNvPr>
          <p:cNvSpPr>
            <a:spLocks noGrp="1"/>
          </p:cNvSpPr>
          <p:nvPr>
            <p:ph type="title"/>
          </p:nvPr>
        </p:nvSpPr>
        <p:spPr>
          <a:xfrm>
            <a:off x="921849"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2D17CD4-2883-CE51-EE7E-C83827339779}"/>
              </a:ext>
            </a:extLst>
          </p:cNvPr>
          <p:cNvSpPr>
            <a:spLocks noGrp="1"/>
          </p:cNvSpPr>
          <p:nvPr>
            <p:ph type="pic" idx="1"/>
          </p:nvPr>
        </p:nvSpPr>
        <p:spPr>
          <a:xfrm>
            <a:off x="5265249" y="987425"/>
            <a:ext cx="6172200" cy="5413375"/>
          </a:xfrm>
          <a:prstGeom prst="rect">
            <a:avLst/>
          </a:prstGeom>
        </p:spPr>
        <p:txBody>
          <a:bodyPr/>
          <a:lstStyle>
            <a:lvl1pPr marL="0" indent="0">
              <a:buNone/>
              <a:defRPr sz="3200">
                <a:latin typeface="Lato" panose="020F050202020403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2058715-7EC9-EF87-6014-DB2ED73004AC}"/>
              </a:ext>
            </a:extLst>
          </p:cNvPr>
          <p:cNvSpPr>
            <a:spLocks noGrp="1"/>
          </p:cNvSpPr>
          <p:nvPr>
            <p:ph type="body" sz="half" idx="2"/>
          </p:nvPr>
        </p:nvSpPr>
        <p:spPr>
          <a:xfrm>
            <a:off x="921849" y="2057400"/>
            <a:ext cx="3932237" cy="4343400"/>
          </a:xfrm>
          <a:prstGeom prst="rect">
            <a:avLst/>
          </a:prstGeom>
        </p:spPr>
        <p:txBody>
          <a:bodyPr/>
          <a:lstStyle>
            <a:lvl1pPr marL="0" indent="0">
              <a:lnSpc>
                <a:spcPct val="100000"/>
              </a:lnSpc>
              <a:buNone/>
              <a:defRPr sz="1600" baseline="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1">
            <a:extLst>
              <a:ext uri="{FF2B5EF4-FFF2-40B4-BE49-F238E27FC236}">
                <a16:creationId xmlns:a16="http://schemas.microsoft.com/office/drawing/2014/main" id="{DFEA93C5-EEFB-C80B-C473-EAE805A36280}"/>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283836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1AAD-275F-906E-A721-1564517811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97555-0F9A-406A-3119-6D1F1F777407}"/>
              </a:ext>
            </a:extLst>
          </p:cNvPr>
          <p:cNvSpPr>
            <a:spLocks noGrp="1"/>
          </p:cNvSpPr>
          <p:nvPr>
            <p:ph type="dt" sz="half" idx="10"/>
          </p:nvPr>
        </p:nvSpPr>
        <p:spPr/>
        <p:txBody>
          <a:bodyPr/>
          <a:lstStyle>
            <a:lvl1pPr>
              <a:defRPr>
                <a:latin typeface="Lato" panose="020F0502020204030203" pitchFamily="34" charset="0"/>
              </a:defRPr>
            </a:lvl1pPr>
          </a:lstStyle>
          <a:p>
            <a:endParaRPr lang="en-US"/>
          </a:p>
        </p:txBody>
      </p:sp>
      <p:sp>
        <p:nvSpPr>
          <p:cNvPr id="7" name="Footer Placeholder 1">
            <a:extLst>
              <a:ext uri="{FF2B5EF4-FFF2-40B4-BE49-F238E27FC236}">
                <a16:creationId xmlns:a16="http://schemas.microsoft.com/office/drawing/2014/main" id="{DCA2E9D5-D7D6-A6D0-6006-CBD20564F2BA}"/>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374014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838200" y="1825625"/>
            <a:ext cx="10515600" cy="40381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Lato" panose="020F0502020204030203"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 name="Google Shape;15;p1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Footer Placeholder 1">
            <a:extLst>
              <a:ext uri="{FF2B5EF4-FFF2-40B4-BE49-F238E27FC236}">
                <a16:creationId xmlns:a16="http://schemas.microsoft.com/office/drawing/2014/main" id="{DD8FBF6D-A533-51CA-266C-A0668CF7D51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427094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 Body, white">
  <p:cSld name="Title + Body, white">
    <p:spTree>
      <p:nvGrpSpPr>
        <p:cNvPr id="1" name="Shape 31"/>
        <p:cNvGrpSpPr/>
        <p:nvPr/>
      </p:nvGrpSpPr>
      <p:grpSpPr>
        <a:xfrm>
          <a:off x="0" y="0"/>
          <a:ext cx="0" cy="0"/>
          <a:chOff x="0" y="0"/>
          <a:chExt cx="0" cy="0"/>
        </a:xfrm>
      </p:grpSpPr>
      <p:sp>
        <p:nvSpPr>
          <p:cNvPr id="32" name="Google Shape;32;p76"/>
          <p:cNvSpPr txBox="1">
            <a:spLocks noGrp="1"/>
          </p:cNvSpPr>
          <p:nvPr>
            <p:ph type="title"/>
          </p:nvPr>
        </p:nvSpPr>
        <p:spPr>
          <a:xfrm>
            <a:off x="885084" y="513068"/>
            <a:ext cx="9871560" cy="783361"/>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SzPts val="4400"/>
              <a:buNone/>
              <a:defRPr sz="3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6"/>
          <p:cNvSpPr txBox="1">
            <a:spLocks noGrp="1"/>
          </p:cNvSpPr>
          <p:nvPr>
            <p:ph type="body" idx="1"/>
          </p:nvPr>
        </p:nvSpPr>
        <p:spPr>
          <a:xfrm>
            <a:off x="885084" y="1882390"/>
            <a:ext cx="9871560" cy="419006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Font typeface="NTR"/>
              <a:buChar char="-"/>
              <a:defRPr>
                <a:solidFill>
                  <a:schemeClr val="dk1"/>
                </a:solidFill>
                <a:latin typeface="Lato" panose="020F0502020204030203" pitchFamily="34" charset="0"/>
                <a:ea typeface="Lato" panose="020F0502020204030203" pitchFamily="34" charset="0"/>
                <a:cs typeface="Lato" panose="020F0502020204030203" pitchFamily="34" charset="0"/>
                <a:sym typeface="Archivo Light"/>
              </a:defRPr>
            </a:lvl1pPr>
            <a:lvl2pPr marL="914400" lvl="1" indent="-381000" algn="l">
              <a:lnSpc>
                <a:spcPct val="90000"/>
              </a:lnSpc>
              <a:spcBef>
                <a:spcPts val="500"/>
              </a:spcBef>
              <a:spcAft>
                <a:spcPts val="0"/>
              </a:spcAft>
              <a:buSzPts val="2400"/>
              <a:buFont typeface="NTR"/>
              <a:buChar char="-"/>
              <a:defRPr>
                <a:solidFill>
                  <a:schemeClr val="accent4"/>
                </a:solidFill>
                <a:latin typeface="Archivo Light"/>
                <a:ea typeface="Archivo Light"/>
                <a:cs typeface="Archivo Light"/>
                <a:sym typeface="Archivo Light"/>
              </a:defRPr>
            </a:lvl2pPr>
            <a:lvl3pPr marL="1371600" lvl="2" indent="-355600" algn="l">
              <a:lnSpc>
                <a:spcPct val="90000"/>
              </a:lnSpc>
              <a:spcBef>
                <a:spcPts val="500"/>
              </a:spcBef>
              <a:spcAft>
                <a:spcPts val="0"/>
              </a:spcAft>
              <a:buSzPts val="2000"/>
              <a:buFont typeface="NTR"/>
              <a:buChar char="-"/>
              <a:defRPr>
                <a:solidFill>
                  <a:schemeClr val="lt1"/>
                </a:solidFill>
                <a:latin typeface="Archivo Light"/>
                <a:ea typeface="Archivo Light"/>
                <a:cs typeface="Archivo Light"/>
                <a:sym typeface="Archivo Light"/>
              </a:defRPr>
            </a:lvl3pPr>
            <a:lvl4pPr marL="1828800" lvl="3" indent="-342900" algn="l">
              <a:lnSpc>
                <a:spcPct val="90000"/>
              </a:lnSpc>
              <a:spcBef>
                <a:spcPts val="500"/>
              </a:spcBef>
              <a:spcAft>
                <a:spcPts val="0"/>
              </a:spcAft>
              <a:buSzPts val="1800"/>
              <a:buFont typeface="NTR"/>
              <a:buChar char="-"/>
              <a:defRPr>
                <a:solidFill>
                  <a:schemeClr val="accent6"/>
                </a:solidFill>
                <a:latin typeface="Archivo Light"/>
                <a:ea typeface="Archivo Light"/>
                <a:cs typeface="Archivo Light"/>
                <a:sym typeface="Archivo Light"/>
              </a:defRPr>
            </a:lvl4pPr>
            <a:lvl5pPr marL="2286000" lvl="4" indent="-342900" algn="l">
              <a:lnSpc>
                <a:spcPct val="90000"/>
              </a:lnSpc>
              <a:spcBef>
                <a:spcPts val="500"/>
              </a:spcBef>
              <a:spcAft>
                <a:spcPts val="0"/>
              </a:spcAft>
              <a:buSzPts val="1800"/>
              <a:buFont typeface="NTR"/>
              <a:buChar char="-"/>
              <a:defRPr>
                <a:solidFill>
                  <a:schemeClr val="dk1"/>
                </a:solidFill>
                <a:latin typeface="Archivo Light"/>
                <a:ea typeface="Archivo Light"/>
                <a:cs typeface="Archivo Light"/>
                <a:sym typeface="Archivo Ligh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2" name="Footer Placeholder 1">
            <a:extLst>
              <a:ext uri="{FF2B5EF4-FFF2-40B4-BE49-F238E27FC236}">
                <a16:creationId xmlns:a16="http://schemas.microsoft.com/office/drawing/2014/main" id="{1C73E8E1-C644-3D00-4489-4C8F4696DF1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defRPr>
            </a:lvl1pPr>
          </a:lstStyle>
          <a:p>
            <a:r>
              <a:rPr lang="en-US" dirty="0"/>
              <a:t>© Regenstrief Institute, Inc.</a:t>
            </a:r>
          </a:p>
        </p:txBody>
      </p:sp>
    </p:spTree>
    <p:extLst>
      <p:ext uri="{BB962C8B-B14F-4D97-AF65-F5344CB8AC3E}">
        <p14:creationId xmlns:p14="http://schemas.microsoft.com/office/powerpoint/2010/main" val="296023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Normal">
  <p:cSld name="Normal">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609600" y="963654"/>
            <a:ext cx="10972800" cy="17998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5"/>
          <p:cNvSpPr txBox="1">
            <a:spLocks noGrp="1"/>
          </p:cNvSpPr>
          <p:nvPr>
            <p:ph type="body" idx="1"/>
          </p:nvPr>
        </p:nvSpPr>
        <p:spPr>
          <a:xfrm>
            <a:off x="609601" y="4876801"/>
            <a:ext cx="5964238" cy="145288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29A9E1"/>
              </a:buClr>
              <a:buSzPts val="2800"/>
              <a:buFont typeface="Lato"/>
              <a:buNone/>
              <a:defRPr sz="2800" b="0" i="0" u="none" strike="noStrike" cap="none">
                <a:solidFill>
                  <a:srgbClr val="29A9E1"/>
                </a:solidFill>
                <a:latin typeface="Lato"/>
                <a:ea typeface="Lato"/>
                <a:cs typeface="Lato"/>
                <a:sym typeface="Lato"/>
              </a:defRPr>
            </a:lvl1pPr>
            <a:lvl2pPr marL="914400" marR="0" lvl="1" indent="-228600" algn="l" rtl="0">
              <a:lnSpc>
                <a:spcPct val="90000"/>
              </a:lnSpc>
              <a:spcBef>
                <a:spcPts val="5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Lato"/>
              <a:buNone/>
              <a:defRPr sz="2000" b="0"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3" name="Footer Placeholder 1">
            <a:extLst>
              <a:ext uri="{FF2B5EF4-FFF2-40B4-BE49-F238E27FC236}">
                <a16:creationId xmlns:a16="http://schemas.microsoft.com/office/drawing/2014/main" id="{DA9E46DB-208C-1679-E7B9-8F8FDF11ED09}"/>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648509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atin typeface="Lato" panose="020F0502020204030203" pitchFamily="34" charset="0"/>
              </a:defRPr>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r>
              <a:rPr dirty="0"/>
              <a:t>Slide bullet text</a:t>
            </a:r>
          </a:p>
          <a:p>
            <a:pPr lvl="1"/>
            <a:endParaRPr dirty="0"/>
          </a:p>
          <a:p>
            <a:pPr lvl="2"/>
            <a:endParaRPr dirty="0"/>
          </a:p>
          <a:p>
            <a:pPr lvl="3"/>
            <a:endParaRPr dirty="0"/>
          </a:p>
          <a:p>
            <a:pPr lvl="4"/>
            <a:endParaRPr dirty="0"/>
          </a:p>
        </p:txBody>
      </p:sp>
      <p:sp>
        <p:nvSpPr>
          <p:cNvPr id="3" name="Footer Placeholder 1">
            <a:extLst>
              <a:ext uri="{FF2B5EF4-FFF2-40B4-BE49-F238E27FC236}">
                <a16:creationId xmlns:a16="http://schemas.microsoft.com/office/drawing/2014/main" id="{D8BACA1B-52DD-08D4-679F-47797BED2EA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6273846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Section Title</a:t>
            </a:r>
          </a:p>
        </p:txBody>
      </p:sp>
      <p:sp>
        <p:nvSpPr>
          <p:cNvPr id="3" name="Footer Placeholder 1">
            <a:extLst>
              <a:ext uri="{FF2B5EF4-FFF2-40B4-BE49-F238E27FC236}">
                <a16:creationId xmlns:a16="http://schemas.microsoft.com/office/drawing/2014/main" id="{6FCD5317-24E1-D3A0-92B6-58A0AA805EDA}"/>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83132259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603250" y="539750"/>
            <a:ext cx="10985500" cy="717475"/>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atin typeface="Lato" panose="020F0502020204030203" pitchFamily="34" charset="0"/>
              </a:defRPr>
            </a:lvl1pPr>
          </a:lstStyle>
          <a:p>
            <a:r>
              <a:rPr dirty="0"/>
              <a:t>Slide Subtitle</a:t>
            </a:r>
          </a:p>
        </p:txBody>
      </p:sp>
      <p:sp>
        <p:nvSpPr>
          <p:cNvPr id="4" name="Footer Placeholder 1">
            <a:extLst>
              <a:ext uri="{FF2B5EF4-FFF2-40B4-BE49-F238E27FC236}">
                <a16:creationId xmlns:a16="http://schemas.microsoft.com/office/drawing/2014/main" id="{599252E1-FE81-DB50-B6F1-FC5FEA85B81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4997209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038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838200" y="568036"/>
            <a:ext cx="10515600" cy="1122652"/>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719DE33B-2210-051F-B716-9BFCB1CCCE58}"/>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4059473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EBF6-BDC1-6AEB-5C8B-975674EDBB7A}"/>
              </a:ext>
            </a:extLst>
          </p:cNvPr>
          <p:cNvSpPr>
            <a:spLocks noGrp="1"/>
          </p:cNvSpPr>
          <p:nvPr>
            <p:ph type="title"/>
          </p:nvPr>
        </p:nvSpPr>
        <p:spPr/>
        <p:txBody>
          <a:bodyPr/>
          <a:lstStyle/>
          <a:p>
            <a:r>
              <a:rPr lang="en-US"/>
              <a:t>Click to edit Master title style</a:t>
            </a:r>
          </a:p>
        </p:txBody>
      </p:sp>
      <p:sp>
        <p:nvSpPr>
          <p:cNvPr id="3" name="Footer Placeholder 1">
            <a:extLst>
              <a:ext uri="{FF2B5EF4-FFF2-40B4-BE49-F238E27FC236}">
                <a16:creationId xmlns:a16="http://schemas.microsoft.com/office/drawing/2014/main" id="{6DA17DF6-EE49-A178-C62A-4A39BB882A8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583005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1537AB-5270-CA3A-3325-48235BDCA3C3}"/>
              </a:ext>
            </a:extLst>
          </p:cNvPr>
          <p:cNvSpPr>
            <a:spLocks noGrp="1"/>
          </p:cNvSpPr>
          <p:nvPr>
            <p:ph type="ctrTitle"/>
          </p:nvPr>
        </p:nvSpPr>
        <p:spPr>
          <a:xfrm>
            <a:off x="1454427" y="1132302"/>
            <a:ext cx="9144000" cy="2387600"/>
          </a:xfrm>
          <a:prstGeom prst="rect">
            <a:avLst/>
          </a:prstGeom>
        </p:spPr>
        <p:txBody>
          <a:bodyPr anchor="b">
            <a:normAutofit/>
          </a:bodyPr>
          <a:lstStyle>
            <a:lvl1pPr algn="ctr">
              <a:defRPr sz="6200" spc="-100" baseline="0"/>
            </a:lvl1pPr>
          </a:lstStyle>
          <a:p>
            <a:r>
              <a:rPr lang="en-US"/>
              <a:t>Click to edit Master title style</a:t>
            </a:r>
            <a:endParaRPr lang="en-US" dirty="0"/>
          </a:p>
        </p:txBody>
      </p:sp>
      <p:sp>
        <p:nvSpPr>
          <p:cNvPr id="4" name="Subtitle 2">
            <a:extLst>
              <a:ext uri="{FF2B5EF4-FFF2-40B4-BE49-F238E27FC236}">
                <a16:creationId xmlns:a16="http://schemas.microsoft.com/office/drawing/2014/main" id="{F015E863-5C54-1AE2-9E5E-A34B59CF23D3}"/>
              </a:ext>
            </a:extLst>
          </p:cNvPr>
          <p:cNvSpPr>
            <a:spLocks noGrp="1"/>
          </p:cNvSpPr>
          <p:nvPr>
            <p:ph type="subTitle" idx="1"/>
          </p:nvPr>
        </p:nvSpPr>
        <p:spPr>
          <a:xfrm>
            <a:off x="1454427" y="3611977"/>
            <a:ext cx="9144000" cy="1655762"/>
          </a:xfrm>
          <a:prstGeom prst="rect">
            <a:avLst/>
          </a:prstGeom>
        </p:spPr>
        <p:txBody>
          <a:bodyPr/>
          <a:lstStyle>
            <a:lvl1pPr marL="0" indent="0" algn="ctr">
              <a:buNone/>
              <a:defRPr sz="3200" baseline="0">
                <a:solidFill>
                  <a:schemeClr val="accent3"/>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1">
            <a:extLst>
              <a:ext uri="{FF2B5EF4-FFF2-40B4-BE49-F238E27FC236}">
                <a16:creationId xmlns:a16="http://schemas.microsoft.com/office/drawing/2014/main" id="{8B0C6631-B0E0-27CD-043C-7A9AF335B74C}"/>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4155185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278713-02AE-0591-E7FE-09996FF95E52}"/>
              </a:ext>
            </a:extLst>
          </p:cNvPr>
          <p:cNvSpPr>
            <a:spLocks noGrp="1"/>
          </p:cNvSpPr>
          <p:nvPr>
            <p:ph type="title"/>
          </p:nvPr>
        </p:nvSpPr>
        <p:spPr>
          <a:xfrm>
            <a:off x="913911" y="1826968"/>
            <a:ext cx="10515600" cy="3061555"/>
          </a:xfrm>
          <a:prstGeom prst="rect">
            <a:avLst/>
          </a:prstGeom>
        </p:spPr>
        <p:txBody>
          <a:bodyPr anchor="b"/>
          <a:lstStyle>
            <a:lvl1pPr>
              <a:defRPr sz="6000" spc="-100" baseline="0"/>
            </a:lvl1p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5F458891-66F8-1E4B-183B-B2DFF26951F4}"/>
              </a:ext>
            </a:extLst>
          </p:cNvPr>
          <p:cNvSpPr>
            <a:spLocks noGrp="1"/>
          </p:cNvSpPr>
          <p:nvPr>
            <p:ph type="body" idx="1"/>
          </p:nvPr>
        </p:nvSpPr>
        <p:spPr>
          <a:xfrm>
            <a:off x="913911" y="4888523"/>
            <a:ext cx="10515600" cy="1318357"/>
          </a:xfrm>
          <a:prstGeom prst="rect">
            <a:avLst/>
          </a:prstGeom>
        </p:spPr>
        <p:txBody>
          <a:bodyPr/>
          <a:lstStyle>
            <a:lvl1pPr marL="0" indent="0">
              <a:buNone/>
              <a:defRPr sz="2400" baseline="0">
                <a:solidFill>
                  <a:schemeClr val="accent3"/>
                </a:solidFill>
                <a:latin typeface="Lato" panose="020F050202020403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83BCCA2B-55D3-9F56-A42F-B1B0A755C691}"/>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562994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D2D3-A6DE-EE7F-9F4A-7C3993396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AA94BF-F502-AB8F-7DF1-BEE47810B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1">
            <a:extLst>
              <a:ext uri="{FF2B5EF4-FFF2-40B4-BE49-F238E27FC236}">
                <a16:creationId xmlns:a16="http://schemas.microsoft.com/office/drawing/2014/main" id="{09E6A52E-B7B2-EDCC-625C-708211E54C3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481101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36F8-B7B7-1E59-7BBA-D1C0E2B33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59EBD-7887-D9A3-3BDF-F3A88CA6F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45716787-1786-55FF-6114-A151CB8128C6}"/>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34768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344B-AA79-2918-244C-A76DC2FA75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8F76D5-05C8-7F7A-0AAC-18C9B41216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ooter Placeholder 1">
            <a:extLst>
              <a:ext uri="{FF2B5EF4-FFF2-40B4-BE49-F238E27FC236}">
                <a16:creationId xmlns:a16="http://schemas.microsoft.com/office/drawing/2014/main" id="{68358721-489D-8E73-19D4-0EB43579048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324258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2251-A078-3637-8DF9-27A1EB477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C6D07-2A3D-EC88-CF33-24459DC9EF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0EAAA-01B0-BB97-F1E2-A420571C3F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a:extLst>
              <a:ext uri="{FF2B5EF4-FFF2-40B4-BE49-F238E27FC236}">
                <a16:creationId xmlns:a16="http://schemas.microsoft.com/office/drawing/2014/main" id="{A9AF4A95-1226-C4EC-7352-27447CEDF2ED}"/>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771526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E838-1332-0C02-0546-14F09E3D62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F64E03-1D05-B5B6-4CA8-844169343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A5F1AC-1AAF-FE99-5523-F00A2C61B8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78D0D6-9D5A-57E4-2A63-432574C51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FAC1D-57EE-B8EB-3C89-4F79AB4ED0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
            <a:extLst>
              <a:ext uri="{FF2B5EF4-FFF2-40B4-BE49-F238E27FC236}">
                <a16:creationId xmlns:a16="http://schemas.microsoft.com/office/drawing/2014/main" id="{8DDC63CF-A5C2-F5C7-81B9-820CFCBCBC8F}"/>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364301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1AAD-275F-906E-A721-156451781114}"/>
              </a:ext>
            </a:extLst>
          </p:cNvPr>
          <p:cNvSpPr>
            <a:spLocks noGrp="1"/>
          </p:cNvSpPr>
          <p:nvPr>
            <p:ph type="title"/>
          </p:nvPr>
        </p:nvSpPr>
        <p:spPr/>
        <p:txBody>
          <a:bodyPr/>
          <a:lstStyle/>
          <a:p>
            <a:r>
              <a:rPr lang="en-US"/>
              <a:t>Click to edit Master title style</a:t>
            </a:r>
          </a:p>
        </p:txBody>
      </p:sp>
      <p:sp>
        <p:nvSpPr>
          <p:cNvPr id="8" name="Footer Placeholder 1">
            <a:extLst>
              <a:ext uri="{FF2B5EF4-FFF2-40B4-BE49-F238E27FC236}">
                <a16:creationId xmlns:a16="http://schemas.microsoft.com/office/drawing/2014/main" id="{F8295206-790F-5FFA-6549-EB20560D8746}"/>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775337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7936FA5E-DFC4-A815-0462-DD649FEDED46}"/>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5071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1">
            <a:extLst>
              <a:ext uri="{FF2B5EF4-FFF2-40B4-BE49-F238E27FC236}">
                <a16:creationId xmlns:a16="http://schemas.microsoft.com/office/drawing/2014/main" id="{13BA635E-87A0-B525-507E-58EF16A16E31}"/>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36082398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48B7-700C-92BB-5488-3C989CB15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41F318-ED30-2A3E-17B7-9E4515833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3F9DC-4246-278B-B69F-05E24D1EA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1">
            <a:extLst>
              <a:ext uri="{FF2B5EF4-FFF2-40B4-BE49-F238E27FC236}">
                <a16:creationId xmlns:a16="http://schemas.microsoft.com/office/drawing/2014/main" id="{B107D8BF-E565-8061-11BE-C0C49568E762}"/>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585137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1863-4354-D961-5CFC-94CBE5C9D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FA6FA-2CD4-459B-7342-5CEC88814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AA3D12-DAD7-40D1-2A39-E879B1A6B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1">
            <a:extLst>
              <a:ext uri="{FF2B5EF4-FFF2-40B4-BE49-F238E27FC236}">
                <a16:creationId xmlns:a16="http://schemas.microsoft.com/office/drawing/2014/main" id="{5E332FA5-A2FF-1F83-C5C7-26E1EE9C6BAB}"/>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196196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AD52-A11D-ECAD-D8A0-829A944B42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17645-0F85-A188-E9E8-1FF66FF702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35D9E80D-005F-6EC1-01E1-8B102F1D9FC9}"/>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525634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8E244-965C-CE1D-8EE2-7C634A30D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D05C85-35A2-4CF4-7865-141E9F908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975F57B7-DE1D-8AC2-8D28-52DB5C365023}"/>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204527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838200" y="1825625"/>
            <a:ext cx="10515600" cy="40381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Footer Placeholder 1">
            <a:extLst>
              <a:ext uri="{FF2B5EF4-FFF2-40B4-BE49-F238E27FC236}">
                <a16:creationId xmlns:a16="http://schemas.microsoft.com/office/drawing/2014/main" id="{5F162975-1D5D-CB90-0974-5E14F4C78E2E}"/>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39361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_Subtitle_&amp;_Content_Left">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BA8DC889-905D-42A3-BB80-FE85C4CE285C}"/>
              </a:ext>
            </a:extLst>
          </p:cNvPr>
          <p:cNvSpPr>
            <a:spLocks noGrp="1"/>
          </p:cNvSpPr>
          <p:nvPr>
            <p:ph type="body" sz="quarter" idx="13"/>
          </p:nvPr>
        </p:nvSpPr>
        <p:spPr>
          <a:xfrm>
            <a:off x="404429" y="1371600"/>
            <a:ext cx="7559164" cy="4756245"/>
          </a:xfrm>
        </p:spPr>
        <p:txBody>
          <a:bodyPr/>
          <a:lstStyle>
            <a:lvl1pPr marL="0" indent="0">
              <a:lnSpc>
                <a:spcPct val="120000"/>
              </a:lnSpc>
              <a:spcBef>
                <a:spcPts val="0"/>
              </a:spcBef>
              <a:buNone/>
              <a:defRPr sz="1800" b="0">
                <a:latin typeface="Avenir Next LT Pro" panose="020B0504020202020204" pitchFamily="34" charset="0"/>
              </a:defRPr>
            </a:lvl1pPr>
            <a:lvl2pPr marL="227013" indent="-227013">
              <a:lnSpc>
                <a:spcPct val="120000"/>
              </a:lnSpc>
              <a:spcBef>
                <a:spcPts val="0"/>
              </a:spcBef>
              <a:buSzPct val="110000"/>
              <a:buFont typeface="Arial Black" panose="020B0A04020102020204" pitchFamily="34" charset="0"/>
              <a:buChar char="●"/>
              <a:defRPr sz="1600">
                <a:latin typeface="Avenir Next LT Pro" panose="020B0504020202020204" pitchFamily="34" charset="0"/>
              </a:defRPr>
            </a:lvl2pPr>
            <a:lvl3pPr>
              <a:lnSpc>
                <a:spcPct val="120000"/>
              </a:lnSpc>
              <a:spcBef>
                <a:spcPts val="0"/>
              </a:spcBef>
              <a:defRPr sz="1500">
                <a:latin typeface="Avenir Next LT Pro" panose="020B0504020202020204" pitchFamily="34" charset="0"/>
              </a:defRPr>
            </a:lvl3pPr>
            <a:lvl4pPr>
              <a:lnSpc>
                <a:spcPct val="120000"/>
              </a:lnSpc>
              <a:spcBef>
                <a:spcPts val="0"/>
              </a:spcBef>
              <a:defRPr sz="1400">
                <a:latin typeface="Avenir Next LT Pro" panose="020B0504020202020204" pitchFamily="34" charset="0"/>
              </a:defRPr>
            </a:lvl4pPr>
            <a:lvl5pPr>
              <a:lnSpc>
                <a:spcPct val="120000"/>
              </a:lnSpc>
              <a:spcBef>
                <a:spcPts val="0"/>
              </a:spcBef>
              <a:defRPr sz="14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3B0F2C1-D60C-430A-A6F2-C484CD4CC3AD}"/>
              </a:ext>
            </a:extLst>
          </p:cNvPr>
          <p:cNvSpPr>
            <a:spLocks noGrp="1"/>
          </p:cNvSpPr>
          <p:nvPr>
            <p:ph type="title"/>
          </p:nvPr>
        </p:nvSpPr>
        <p:spPr>
          <a:xfrm>
            <a:off x="404429" y="283001"/>
            <a:ext cx="11567138" cy="498598"/>
          </a:xfrm>
        </p:spPr>
        <p:txBody>
          <a:bodyPr wrap="square" tIns="0" bIns="0" anchor="ctr" anchorCtr="0">
            <a:noAutofit/>
          </a:bodyPr>
          <a:lstStyle>
            <a:lvl1pPr algn="l">
              <a:defRPr lang="en-US" sz="3600" b="1" dirty="0">
                <a:solidFill>
                  <a:srgbClr val="000334"/>
                </a:solidFill>
                <a:latin typeface="Avenir Next LT Pro" panose="020B0504020202020204" pitchFamily="34" charset="0"/>
                <a:ea typeface="+mn-ea"/>
                <a:cs typeface="Poppins" pitchFamily="2" charset="77"/>
              </a:defRPr>
            </a:lvl1pPr>
          </a:lstStyle>
          <a:p>
            <a:pPr marL="0" lvl="0" defTabSz="457200"/>
            <a:r>
              <a:rPr lang="en-US"/>
              <a:t>Click to edit Master title style</a:t>
            </a:r>
          </a:p>
        </p:txBody>
      </p:sp>
      <p:sp>
        <p:nvSpPr>
          <p:cNvPr id="13" name="Text Placeholder 2">
            <a:extLst>
              <a:ext uri="{FF2B5EF4-FFF2-40B4-BE49-F238E27FC236}">
                <a16:creationId xmlns:a16="http://schemas.microsoft.com/office/drawing/2014/main" id="{3E994161-616A-47CB-B202-2780FC411836}"/>
              </a:ext>
            </a:extLst>
          </p:cNvPr>
          <p:cNvSpPr>
            <a:spLocks noGrp="1"/>
          </p:cNvSpPr>
          <p:nvPr>
            <p:ph type="body" idx="1"/>
          </p:nvPr>
        </p:nvSpPr>
        <p:spPr>
          <a:xfrm>
            <a:off x="404429" y="781599"/>
            <a:ext cx="11567138" cy="249299"/>
          </a:xfrm>
        </p:spPr>
        <p:txBody>
          <a:bodyPr wrap="none" tIns="0" bIns="0" anchor="ctr" anchorCtr="0">
            <a:noAutofit/>
          </a:bodyPr>
          <a:lstStyle>
            <a:lvl1pPr marL="0" indent="0" algn="l">
              <a:buNone/>
              <a:defRPr lang="en-US" sz="1800" b="0">
                <a:solidFill>
                  <a:srgbClr val="000334"/>
                </a:solidFill>
                <a:latin typeface="Avenir Next LT Pro" panose="020B0504020202020204" pitchFamily="34" charset="0"/>
                <a:cs typeface="Poppins" pitchFamily="2" charset="77"/>
              </a:defRPr>
            </a:lvl1pPr>
          </a:lstStyle>
          <a:p>
            <a:pPr marL="0" lvl="0" defTabSz="457200"/>
            <a:r>
              <a:rPr lang="en-US"/>
              <a:t>Click to edit Master text styles</a:t>
            </a:r>
          </a:p>
        </p:txBody>
      </p:sp>
      <p:sp>
        <p:nvSpPr>
          <p:cNvPr id="14" name="Picture Placeholder 12">
            <a:extLst>
              <a:ext uri="{FF2B5EF4-FFF2-40B4-BE49-F238E27FC236}">
                <a16:creationId xmlns:a16="http://schemas.microsoft.com/office/drawing/2014/main" id="{D9D3128C-2D34-4C92-A5AC-BADFCA80897D}"/>
              </a:ext>
            </a:extLst>
          </p:cNvPr>
          <p:cNvSpPr>
            <a:spLocks noGrp="1"/>
          </p:cNvSpPr>
          <p:nvPr>
            <p:ph type="pic" sz="quarter" idx="10" hasCustomPrompt="1"/>
          </p:nvPr>
        </p:nvSpPr>
        <p:spPr>
          <a:xfrm>
            <a:off x="7963592" y="1371600"/>
            <a:ext cx="3997081" cy="4756245"/>
          </a:xfrm>
        </p:spPr>
        <p:txBody>
          <a:bodyPr anchor="t"/>
          <a:lstStyle>
            <a:lvl1pPr marL="0" indent="0" algn="ctr">
              <a:buNone/>
              <a:defRPr/>
            </a:lvl1pPr>
          </a:lstStyle>
          <a:p>
            <a:r>
              <a:rPr lang="en-US"/>
              <a:t>Click icon to add photo or graphic</a:t>
            </a:r>
          </a:p>
        </p:txBody>
      </p:sp>
      <p:sp>
        <p:nvSpPr>
          <p:cNvPr id="2" name="Footer Placeholder 1">
            <a:extLst>
              <a:ext uri="{FF2B5EF4-FFF2-40B4-BE49-F238E27FC236}">
                <a16:creationId xmlns:a16="http://schemas.microsoft.com/office/drawing/2014/main" id="{3DF97BEC-B761-5463-175A-91CE222C0F18}"/>
              </a:ext>
            </a:extLst>
          </p:cNvPr>
          <p:cNvSpPr>
            <a:spLocks noGrp="1"/>
          </p:cNvSpPr>
          <p:nvPr>
            <p:ph type="ftr" sz="quarter" idx="14"/>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5255869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 Body, white">
  <p:cSld name="Title + Body, white">
    <p:spTree>
      <p:nvGrpSpPr>
        <p:cNvPr id="1" name="Shape 31"/>
        <p:cNvGrpSpPr/>
        <p:nvPr/>
      </p:nvGrpSpPr>
      <p:grpSpPr>
        <a:xfrm>
          <a:off x="0" y="0"/>
          <a:ext cx="0" cy="0"/>
          <a:chOff x="0" y="0"/>
          <a:chExt cx="0" cy="0"/>
        </a:xfrm>
      </p:grpSpPr>
      <p:sp>
        <p:nvSpPr>
          <p:cNvPr id="32" name="Google Shape;32;p76"/>
          <p:cNvSpPr txBox="1">
            <a:spLocks noGrp="1"/>
          </p:cNvSpPr>
          <p:nvPr>
            <p:ph type="title"/>
          </p:nvPr>
        </p:nvSpPr>
        <p:spPr>
          <a:xfrm>
            <a:off x="885084" y="513068"/>
            <a:ext cx="9871560" cy="783361"/>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SzPts val="4400"/>
              <a:buNone/>
              <a:defRPr sz="3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6"/>
          <p:cNvSpPr txBox="1">
            <a:spLocks noGrp="1"/>
          </p:cNvSpPr>
          <p:nvPr>
            <p:ph type="body" idx="1"/>
          </p:nvPr>
        </p:nvSpPr>
        <p:spPr>
          <a:xfrm>
            <a:off x="885084" y="1882390"/>
            <a:ext cx="9871560" cy="419006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Font typeface="NTR"/>
              <a:buChar char="-"/>
              <a:defRPr>
                <a:solidFill>
                  <a:schemeClr val="dk1"/>
                </a:solidFill>
                <a:latin typeface="Lato" panose="020F0502020204030203" pitchFamily="34" charset="0"/>
                <a:ea typeface="Lato" panose="020F0502020204030203" pitchFamily="34" charset="0"/>
                <a:cs typeface="Lato" panose="020F0502020204030203" pitchFamily="34" charset="0"/>
                <a:sym typeface="Archivo Light"/>
              </a:defRPr>
            </a:lvl1pPr>
            <a:lvl2pPr marL="914400" lvl="1" indent="-381000" algn="l">
              <a:lnSpc>
                <a:spcPct val="90000"/>
              </a:lnSpc>
              <a:spcBef>
                <a:spcPts val="500"/>
              </a:spcBef>
              <a:spcAft>
                <a:spcPts val="0"/>
              </a:spcAft>
              <a:buSzPts val="2400"/>
              <a:buFont typeface="NTR"/>
              <a:buChar char="-"/>
              <a:defRPr>
                <a:solidFill>
                  <a:schemeClr val="accent4"/>
                </a:solidFill>
                <a:latin typeface="Archivo Light"/>
                <a:ea typeface="Archivo Light"/>
                <a:cs typeface="Archivo Light"/>
                <a:sym typeface="Archivo Light"/>
              </a:defRPr>
            </a:lvl2pPr>
            <a:lvl3pPr marL="1371600" lvl="2" indent="-355600" algn="l">
              <a:lnSpc>
                <a:spcPct val="90000"/>
              </a:lnSpc>
              <a:spcBef>
                <a:spcPts val="500"/>
              </a:spcBef>
              <a:spcAft>
                <a:spcPts val="0"/>
              </a:spcAft>
              <a:buSzPts val="2000"/>
              <a:buFont typeface="NTR"/>
              <a:buChar char="-"/>
              <a:defRPr>
                <a:solidFill>
                  <a:schemeClr val="lt1"/>
                </a:solidFill>
                <a:latin typeface="Archivo Light"/>
                <a:ea typeface="Archivo Light"/>
                <a:cs typeface="Archivo Light"/>
                <a:sym typeface="Archivo Light"/>
              </a:defRPr>
            </a:lvl3pPr>
            <a:lvl4pPr marL="1828800" lvl="3" indent="-342900" algn="l">
              <a:lnSpc>
                <a:spcPct val="90000"/>
              </a:lnSpc>
              <a:spcBef>
                <a:spcPts val="500"/>
              </a:spcBef>
              <a:spcAft>
                <a:spcPts val="0"/>
              </a:spcAft>
              <a:buSzPts val="1800"/>
              <a:buFont typeface="NTR"/>
              <a:buChar char="-"/>
              <a:defRPr>
                <a:solidFill>
                  <a:schemeClr val="accent6"/>
                </a:solidFill>
                <a:latin typeface="Archivo Light"/>
                <a:ea typeface="Archivo Light"/>
                <a:cs typeface="Archivo Light"/>
                <a:sym typeface="Archivo Light"/>
              </a:defRPr>
            </a:lvl4pPr>
            <a:lvl5pPr marL="2286000" lvl="4" indent="-342900" algn="l">
              <a:lnSpc>
                <a:spcPct val="90000"/>
              </a:lnSpc>
              <a:spcBef>
                <a:spcPts val="500"/>
              </a:spcBef>
              <a:spcAft>
                <a:spcPts val="0"/>
              </a:spcAft>
              <a:buSzPts val="1800"/>
              <a:buFont typeface="NTR"/>
              <a:buChar char="-"/>
              <a:defRPr>
                <a:solidFill>
                  <a:schemeClr val="dk1"/>
                </a:solidFill>
                <a:latin typeface="Archivo Light"/>
                <a:ea typeface="Archivo Light"/>
                <a:cs typeface="Archivo Light"/>
                <a:sym typeface="Archivo Ligh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2" name="Footer Placeholder 1">
            <a:extLst>
              <a:ext uri="{FF2B5EF4-FFF2-40B4-BE49-F238E27FC236}">
                <a16:creationId xmlns:a16="http://schemas.microsoft.com/office/drawing/2014/main" id="{0BC89095-13D0-F57C-F554-AAB7F8456115}"/>
              </a:ext>
            </a:extLst>
          </p:cNvPr>
          <p:cNvSpPr txBox="1">
            <a:spLocks/>
          </p:cNvSpPr>
          <p:nvPr userDrawn="1"/>
        </p:nvSpPr>
        <p:spPr>
          <a:xfrm>
            <a:off x="8077200" y="6492875"/>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r>
              <a:rPr lang="en-US" sz="1000"/>
              <a:t>Regenstrief</a:t>
            </a:r>
            <a:r>
              <a:rPr lang="en-US"/>
              <a:t> Institute, Inc.</a:t>
            </a:r>
            <a:endParaRPr lang="en-US" dirty="0"/>
          </a:p>
        </p:txBody>
      </p:sp>
    </p:spTree>
    <p:extLst>
      <p:ext uri="{BB962C8B-B14F-4D97-AF65-F5344CB8AC3E}">
        <p14:creationId xmlns:p14="http://schemas.microsoft.com/office/powerpoint/2010/main" val="2301872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Normal">
  <p:cSld name="Normal">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609600" y="963654"/>
            <a:ext cx="10972800" cy="17998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5"/>
          <p:cNvSpPr txBox="1">
            <a:spLocks noGrp="1"/>
          </p:cNvSpPr>
          <p:nvPr>
            <p:ph type="body" idx="1"/>
          </p:nvPr>
        </p:nvSpPr>
        <p:spPr>
          <a:xfrm>
            <a:off x="609601" y="4876801"/>
            <a:ext cx="5964238" cy="145288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29A9E1"/>
              </a:buClr>
              <a:buSzPts val="2800"/>
              <a:buFont typeface="Lato"/>
              <a:buNone/>
              <a:defRPr sz="2800" b="0" i="0" u="none" strike="noStrike" cap="none">
                <a:solidFill>
                  <a:srgbClr val="29A9E1"/>
                </a:solidFill>
                <a:latin typeface="Lato"/>
                <a:ea typeface="Lato"/>
                <a:cs typeface="Lato"/>
                <a:sym typeface="Lato"/>
              </a:defRPr>
            </a:lvl1pPr>
            <a:lvl2pPr marL="914400" marR="0" lvl="1" indent="-228600" algn="l" rtl="0">
              <a:lnSpc>
                <a:spcPct val="90000"/>
              </a:lnSpc>
              <a:spcBef>
                <a:spcPts val="5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Lato"/>
              <a:buNone/>
              <a:defRPr sz="2000" b="0"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2" name="Footer Placeholder 1">
            <a:extLst>
              <a:ext uri="{FF2B5EF4-FFF2-40B4-BE49-F238E27FC236}">
                <a16:creationId xmlns:a16="http://schemas.microsoft.com/office/drawing/2014/main" id="{5216FFD5-1093-07CD-9384-6A1EE7BE8496}"/>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49201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a:extLst>
              <a:ext uri="{FF2B5EF4-FFF2-40B4-BE49-F238E27FC236}">
                <a16:creationId xmlns:a16="http://schemas.microsoft.com/office/drawing/2014/main" id="{8CD9B996-AFD2-8FA8-AF1C-D966F3D66FE2}"/>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9656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0EAC7E8B-6BD6-9622-01B1-985FD06F5015}"/>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306102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68036"/>
            <a:ext cx="10515600" cy="1122652"/>
          </a:xfrm>
          <a:prstGeom prst="rect">
            <a:avLst/>
          </a:prstGeom>
        </p:spPr>
        <p:txBody>
          <a:bodyPr/>
          <a:lstStyle/>
          <a:p>
            <a:r>
              <a:rPr lang="en-US"/>
              <a:t>Click to edit Master title style</a:t>
            </a:r>
          </a:p>
        </p:txBody>
      </p:sp>
      <p:sp>
        <p:nvSpPr>
          <p:cNvPr id="3" name="Footer Placeholder 1">
            <a:extLst>
              <a:ext uri="{FF2B5EF4-FFF2-40B4-BE49-F238E27FC236}">
                <a16:creationId xmlns:a16="http://schemas.microsoft.com/office/drawing/2014/main" id="{7878D2A1-B257-A522-1762-F6A174F55AD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13143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1">
            <a:extLst>
              <a:ext uri="{FF2B5EF4-FFF2-40B4-BE49-F238E27FC236}">
                <a16:creationId xmlns:a16="http://schemas.microsoft.com/office/drawing/2014/main" id="{438BE67A-FF30-A7AC-8467-9EB1034A412D}"/>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62916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1">
            <a:extLst>
              <a:ext uri="{FF2B5EF4-FFF2-40B4-BE49-F238E27FC236}">
                <a16:creationId xmlns:a16="http://schemas.microsoft.com/office/drawing/2014/main" id="{5A7E8040-5204-586E-DA98-8CD6B80E6A55}"/>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84358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466725"/>
          </a:xfrm>
          <a:prstGeom prst="rect">
            <a:avLst/>
          </a:prstGeom>
          <a:solidFill>
            <a:srgbClr val="29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0"/>
          <p:cNvSpPr>
            <a:spLocks noGrp="1"/>
          </p:cNvSpPr>
          <p:nvPr>
            <p:ph type="title"/>
          </p:nvPr>
        </p:nvSpPr>
        <p:spPr>
          <a:xfrm>
            <a:off x="838200" y="466725"/>
            <a:ext cx="10515600" cy="12239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BDA19A26-B165-D1B6-3443-31CFFDFA8806}"/>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8579459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6F21FD29-DC11-3343-E2C3-4B88F75BD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Box 7">
            <a:extLst>
              <a:ext uri="{FF2B5EF4-FFF2-40B4-BE49-F238E27FC236}">
                <a16:creationId xmlns:a16="http://schemas.microsoft.com/office/drawing/2014/main" id="{9318C99E-A4B1-F567-0545-696113A101DF}"/>
              </a:ext>
            </a:extLst>
          </p:cNvPr>
          <p:cNvSpPr txBox="1"/>
          <p:nvPr/>
        </p:nvSpPr>
        <p:spPr>
          <a:xfrm rot="16200000">
            <a:off x="-2172702" y="2087563"/>
            <a:ext cx="4727448" cy="457200"/>
          </a:xfrm>
          <a:prstGeom prst="rect">
            <a:avLst/>
          </a:prstGeom>
          <a:solidFill>
            <a:srgbClr val="29A9E1"/>
          </a:solidFill>
        </p:spPr>
        <p:txBody>
          <a:bodyPr wrap="square" rtlCol="0" anchor="ctr">
            <a:spAutoFit/>
          </a:bodyPr>
          <a:lstStyle/>
          <a:p>
            <a:pPr>
              <a:spcBef>
                <a:spcPts val="600"/>
              </a:spcBef>
              <a:spcAft>
                <a:spcPts val="600"/>
              </a:spcAft>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2025 LOINC CONFERENCE</a:t>
            </a:r>
          </a:p>
        </p:txBody>
      </p:sp>
      <p:sp>
        <p:nvSpPr>
          <p:cNvPr id="9" name="TextBox 8">
            <a:extLst>
              <a:ext uri="{FF2B5EF4-FFF2-40B4-BE49-F238E27FC236}">
                <a16:creationId xmlns:a16="http://schemas.microsoft.com/office/drawing/2014/main" id="{1278C39A-FA20-1F80-CC30-C873955C9F03}"/>
              </a:ext>
            </a:extLst>
          </p:cNvPr>
          <p:cNvSpPr txBox="1"/>
          <p:nvPr/>
        </p:nvSpPr>
        <p:spPr>
          <a:xfrm rot="16200000">
            <a:off x="-951272" y="5593580"/>
            <a:ext cx="2284586" cy="457200"/>
          </a:xfrm>
          <a:prstGeom prst="rect">
            <a:avLst/>
          </a:prstGeom>
          <a:solidFill>
            <a:srgbClr val="002E5D"/>
          </a:solidFill>
        </p:spPr>
        <p:txBody>
          <a:bodyPr wrap="square" rtlCol="0" anchor="ctr">
            <a:spAutoFit/>
          </a:bodyPr>
          <a:lstStyle/>
          <a:p>
            <a:pPr algn="r">
              <a:spcBef>
                <a:spcPts val="600"/>
              </a:spcBef>
              <a:spcAft>
                <a:spcPts val="600"/>
              </a:spcAft>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MONTREAL, QC</a:t>
            </a:r>
          </a:p>
        </p:txBody>
      </p:sp>
      <p:sp>
        <p:nvSpPr>
          <p:cNvPr id="3" name="Footer Placeholder 1">
            <a:extLst>
              <a:ext uri="{FF2B5EF4-FFF2-40B4-BE49-F238E27FC236}">
                <a16:creationId xmlns:a16="http://schemas.microsoft.com/office/drawing/2014/main" id="{BEF4136C-1947-CA29-E9C8-23DC0C6438CC}"/>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1332327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 id="2147483703" r:id="rId14"/>
    <p:sldLayoutId id="2147483724" r:id="rId15"/>
    <p:sldLayoutId id="2147483725" r:id="rId16"/>
    <p:sldLayoutId id="2147483726" r:id="rId17"/>
  </p:sldLayoutIdLst>
  <p:hf sldNum="0" hdr="0" ftr="0" dt="0"/>
  <p:txStyles>
    <p:titleStyle>
      <a:lvl1pPr algn="l" defTabSz="914400" rtl="0" eaLnBrk="1" latinLnBrk="0" hangingPunct="1">
        <a:lnSpc>
          <a:spcPct val="90000"/>
        </a:lnSpc>
        <a:spcBef>
          <a:spcPct val="0"/>
        </a:spcBef>
        <a:buNone/>
        <a:defRPr sz="4400" b="1" i="0" kern="1200" baseline="0">
          <a:solidFill>
            <a:schemeClr val="tx1"/>
          </a:solidFill>
          <a:latin typeface="Lato Medium"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99A10-2E5D-8D93-A5EC-20BE9F573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457B56-AFE9-3AB0-682D-1CA51742B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1">
            <a:extLst>
              <a:ext uri="{FF2B5EF4-FFF2-40B4-BE49-F238E27FC236}">
                <a16:creationId xmlns:a16="http://schemas.microsoft.com/office/drawing/2014/main" id="{451C627B-442F-401F-51AD-EE679FE0468C}"/>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98290422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hf sldNum="0" hdr="0" ftr="0" dt="0"/>
  <p:txStyles>
    <p:titleStyle>
      <a:lvl1pPr algn="l" defTabSz="914400" rtl="0" eaLnBrk="1" latinLnBrk="0" hangingPunct="1">
        <a:lnSpc>
          <a:spcPct val="90000"/>
        </a:lnSpc>
        <a:spcBef>
          <a:spcPct val="0"/>
        </a:spcBef>
        <a:buNone/>
        <a:defRPr sz="4400" b="1" i="0" kern="1200" baseline="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D65B0-F06E-5DBF-7717-36B3F47E1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07F7D09-BD90-0E76-65EE-3520A807E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
            <a:extLst>
              <a:ext uri="{FF2B5EF4-FFF2-40B4-BE49-F238E27FC236}">
                <a16:creationId xmlns:a16="http://schemas.microsoft.com/office/drawing/2014/main" id="{89C160ED-2018-D10B-55CB-C9863C2AB3CE}"/>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5229287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g"/><Relationship Id="rId4" Type="http://schemas.openxmlformats.org/officeDocument/2006/relationships/diagramData" Target="../diagrams/data2.xm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7.xml"/><Relationship Id="rId1" Type="http://schemas.openxmlformats.org/officeDocument/2006/relationships/slideLayout" Target="../slideLayouts/slideLayout36.xml"/><Relationship Id="rId4" Type="http://schemas.openxmlformats.org/officeDocument/2006/relationships/image" Target="../media/image33.jpg"/></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hyperlink" Target="https://pxhere.com/id/photo/913928"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s://www.vecteezy.com/vector-art/48685828-yes-no-and-maybe-stickers-sticky-notes-with-agreement-denial-and-uncertainty-handwriting-text-isolated-set" TargetMode="External"/><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8313942-EC58-3110-B084-3E56362DFCF5}"/>
              </a:ext>
            </a:extLst>
          </p:cNvPr>
          <p:cNvSpPr txBox="1">
            <a:spLocks/>
          </p:cNvSpPr>
          <p:nvPr/>
        </p:nvSpPr>
        <p:spPr>
          <a:xfrm>
            <a:off x="4315052" y="850559"/>
            <a:ext cx="7977187" cy="49720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pPr marL="0" indent="0">
              <a:buFont typeface="Arial"/>
              <a:buNone/>
            </a:pPr>
            <a:endParaRPr lang="en-US" dirty="0"/>
          </a:p>
          <a:p>
            <a:pPr marL="0" indent="0">
              <a:buFont typeface="Arial"/>
              <a:buNone/>
            </a:pPr>
            <a:endParaRPr lang="en-US" dirty="0"/>
          </a:p>
          <a:p>
            <a:pPr marL="0" indent="0">
              <a:buFont typeface="Arial"/>
              <a:buNone/>
            </a:pPr>
            <a:endParaRPr lang="en-US" dirty="0"/>
          </a:p>
          <a:p>
            <a:pPr marL="0" indent="0">
              <a:buFont typeface="Arial"/>
              <a:buNone/>
            </a:pPr>
            <a:r>
              <a:rPr lang="en-US" sz="4400" b="1" dirty="0">
                <a:solidFill>
                  <a:schemeClr val="tx1"/>
                </a:solidFill>
              </a:rPr>
              <a:t>Introduction to LOINC</a:t>
            </a:r>
            <a:r>
              <a:rPr lang="en-US" sz="4400" b="1" baseline="30000" dirty="0">
                <a:solidFill>
                  <a:srgbClr val="00B0F0"/>
                </a:solidFill>
              </a:rPr>
              <a:t>®</a:t>
            </a:r>
          </a:p>
          <a:p>
            <a:pPr marL="0" indent="0">
              <a:buFont typeface="Arial"/>
              <a:buNone/>
            </a:pPr>
            <a:r>
              <a:rPr lang="en-US" sz="4000" b="1" u="sng" dirty="0">
                <a:solidFill>
                  <a:srgbClr val="00B0F0"/>
                </a:solidFill>
              </a:rPr>
              <a:t>L</a:t>
            </a:r>
            <a:r>
              <a:rPr lang="en-US" sz="4000" b="1" dirty="0">
                <a:solidFill>
                  <a:schemeClr val="tx1"/>
                </a:solidFill>
              </a:rPr>
              <a:t>ogical </a:t>
            </a:r>
            <a:r>
              <a:rPr lang="en-US" sz="4000" b="1" u="sng" dirty="0">
                <a:solidFill>
                  <a:srgbClr val="00B0F0"/>
                </a:solidFill>
              </a:rPr>
              <a:t>O</a:t>
            </a:r>
            <a:r>
              <a:rPr lang="en-US" sz="4000" b="1" dirty="0">
                <a:solidFill>
                  <a:schemeClr val="tx1"/>
                </a:solidFill>
              </a:rPr>
              <a:t>bservation </a:t>
            </a:r>
            <a:r>
              <a:rPr lang="en-US" sz="4000" b="1" u="sng" dirty="0">
                <a:solidFill>
                  <a:srgbClr val="00B0F0"/>
                </a:solidFill>
              </a:rPr>
              <a:t>I</a:t>
            </a:r>
            <a:r>
              <a:rPr lang="en-US" sz="4000" b="1" dirty="0">
                <a:solidFill>
                  <a:schemeClr val="tx1"/>
                </a:solidFill>
              </a:rPr>
              <a:t>dentifiers </a:t>
            </a:r>
            <a:r>
              <a:rPr lang="en-US" sz="4000" b="1" u="sng" dirty="0">
                <a:solidFill>
                  <a:srgbClr val="00B0F0"/>
                </a:solidFill>
              </a:rPr>
              <a:t>N</a:t>
            </a:r>
            <a:r>
              <a:rPr lang="en-US" sz="4000" b="1" dirty="0">
                <a:solidFill>
                  <a:schemeClr val="tx1"/>
                </a:solidFill>
              </a:rPr>
              <a:t>ames and </a:t>
            </a:r>
            <a:r>
              <a:rPr lang="en-US" sz="4000" b="1" u="sng" dirty="0">
                <a:solidFill>
                  <a:srgbClr val="00B0F0"/>
                </a:solidFill>
              </a:rPr>
              <a:t>C</a:t>
            </a:r>
            <a:r>
              <a:rPr lang="en-US" sz="4000" b="1" dirty="0">
                <a:solidFill>
                  <a:schemeClr val="tx1"/>
                </a:solidFill>
              </a:rPr>
              <a:t>odes</a:t>
            </a:r>
          </a:p>
          <a:p>
            <a:pPr marL="0" indent="0">
              <a:buFont typeface="Arial"/>
              <a:buNone/>
            </a:pPr>
            <a:endParaRPr lang="en-US" sz="4000" b="1" dirty="0">
              <a:solidFill>
                <a:srgbClr val="0070C0"/>
              </a:solidFill>
            </a:endParaRPr>
          </a:p>
          <a:p>
            <a:pPr marL="0" indent="0">
              <a:buFont typeface="Arial"/>
              <a:buNone/>
            </a:pPr>
            <a:endParaRPr lang="en-US" sz="2400" b="1" dirty="0"/>
          </a:p>
          <a:p>
            <a:pPr marL="0" indent="0">
              <a:buFont typeface="Arial"/>
              <a:buNone/>
            </a:pPr>
            <a:endParaRPr lang="en-US" sz="2200" b="1" dirty="0"/>
          </a:p>
          <a:p>
            <a:pPr marL="0" indent="0">
              <a:buFont typeface="Arial"/>
              <a:buNone/>
            </a:pPr>
            <a:endParaRPr lang="en-US" sz="3200" b="1" dirty="0"/>
          </a:p>
        </p:txBody>
      </p:sp>
      <p:pic>
        <p:nvPicPr>
          <p:cNvPr id="9" name="Graphic 7">
            <a:extLst>
              <a:ext uri="{FF2B5EF4-FFF2-40B4-BE49-F238E27FC236}">
                <a16:creationId xmlns:a16="http://schemas.microsoft.com/office/drawing/2014/main" id="{4E44C317-B8B0-A7A8-3149-478994A31D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26359" y="2569129"/>
            <a:ext cx="579097" cy="579097"/>
          </a:xfrm>
          <a:prstGeom prst="rect">
            <a:avLst/>
          </a:prstGeom>
        </p:spPr>
      </p:pic>
      <p:sp>
        <p:nvSpPr>
          <p:cNvPr id="10" name="TextBox 9">
            <a:extLst>
              <a:ext uri="{FF2B5EF4-FFF2-40B4-BE49-F238E27FC236}">
                <a16:creationId xmlns:a16="http://schemas.microsoft.com/office/drawing/2014/main" id="{B929725B-4FAC-2137-813C-AC08B51C88B9}"/>
              </a:ext>
            </a:extLst>
          </p:cNvPr>
          <p:cNvSpPr txBox="1"/>
          <p:nvPr/>
        </p:nvSpPr>
        <p:spPr>
          <a:xfrm>
            <a:off x="4623869" y="4866796"/>
            <a:ext cx="6813084" cy="830997"/>
          </a:xfrm>
          <a:prstGeom prst="rect">
            <a:avLst/>
          </a:prstGeom>
          <a:noFill/>
        </p:spPr>
        <p:txBody>
          <a:bodyPr wrap="none" rtlCol="0">
            <a:spAutoFit/>
          </a:bodyPr>
          <a:lstStyle/>
          <a:p>
            <a:r>
              <a:rPr lang="en-US" sz="2400" b="1" dirty="0">
                <a:solidFill>
                  <a:srgbClr val="002E5D"/>
                </a:solidFill>
                <a:latin typeface="Segoe Print" panose="02000600000000000000" pitchFamily="2" charset="0"/>
              </a:rPr>
              <a:t>The global standard for identifying health </a:t>
            </a:r>
          </a:p>
          <a:p>
            <a:r>
              <a:rPr lang="en-US" sz="2400" b="1" dirty="0">
                <a:solidFill>
                  <a:srgbClr val="002E5D"/>
                </a:solidFill>
                <a:latin typeface="Segoe Print" panose="02000600000000000000" pitchFamily="2" charset="0"/>
              </a:rPr>
              <a:t>measurements and observations</a:t>
            </a:r>
          </a:p>
        </p:txBody>
      </p:sp>
      <p:pic>
        <p:nvPicPr>
          <p:cNvPr id="12" name="Picture 11">
            <a:extLst>
              <a:ext uri="{FF2B5EF4-FFF2-40B4-BE49-F238E27FC236}">
                <a16:creationId xmlns:a16="http://schemas.microsoft.com/office/drawing/2014/main" id="{5EA1BA47-03FE-60A0-AA3F-A8D357B059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0385" y="2179866"/>
            <a:ext cx="3565367" cy="4218506"/>
          </a:xfrm>
          <a:prstGeom prst="rect">
            <a:avLst/>
          </a:prstGeom>
        </p:spPr>
      </p:pic>
      <p:pic>
        <p:nvPicPr>
          <p:cNvPr id="15" name="Picture 14">
            <a:extLst>
              <a:ext uri="{FF2B5EF4-FFF2-40B4-BE49-F238E27FC236}">
                <a16:creationId xmlns:a16="http://schemas.microsoft.com/office/drawing/2014/main" id="{3873309E-D384-8641-FD69-FD900DA97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9990" y="562327"/>
            <a:ext cx="3566160" cy="1381887"/>
          </a:xfrm>
          <a:prstGeom prst="rect">
            <a:avLst/>
          </a:prstGeom>
        </p:spPr>
      </p:pic>
      <p:sp>
        <p:nvSpPr>
          <p:cNvPr id="2" name="Slide Number Placeholder 6">
            <a:extLst>
              <a:ext uri="{FF2B5EF4-FFF2-40B4-BE49-F238E27FC236}">
                <a16:creationId xmlns:a16="http://schemas.microsoft.com/office/drawing/2014/main" id="{E88E0D34-E828-CB6F-3720-0390F27F4A32}"/>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90063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BB62C4-66D0-ED7C-CAFC-680B00C1599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32D1649-2633-4FE6-7BDB-4F139CD59FDD}"/>
              </a:ext>
            </a:extLst>
          </p:cNvPr>
          <p:cNvSpPr>
            <a:spLocks noGrp="1"/>
          </p:cNvSpPr>
          <p:nvPr>
            <p:ph type="title"/>
          </p:nvPr>
        </p:nvSpPr>
        <p:spPr>
          <a:xfrm>
            <a:off x="920261" y="365125"/>
            <a:ext cx="10515600" cy="1325563"/>
          </a:xfrm>
        </p:spPr>
        <p:txBody>
          <a:bodyPr vert="horz" lIns="91440" tIns="45720" rIns="91440" bIns="45720" rtlCol="0" anchor="ctr">
            <a:normAutofit/>
          </a:bodyPr>
          <a:lstStyle/>
          <a:p>
            <a:r>
              <a:rPr lang="en-US"/>
              <a:t>Documents</a:t>
            </a:r>
          </a:p>
        </p:txBody>
      </p:sp>
      <p:sp>
        <p:nvSpPr>
          <p:cNvPr id="6" name="Content Placeholder 5">
            <a:extLst>
              <a:ext uri="{FF2B5EF4-FFF2-40B4-BE49-F238E27FC236}">
                <a16:creationId xmlns:a16="http://schemas.microsoft.com/office/drawing/2014/main" id="{937E592C-D704-1340-A3B1-EB35BB78990F}"/>
              </a:ext>
            </a:extLst>
          </p:cNvPr>
          <p:cNvSpPr>
            <a:spLocks noGrp="1"/>
          </p:cNvSpPr>
          <p:nvPr>
            <p:ph sz="half" idx="1"/>
          </p:nvPr>
        </p:nvSpPr>
        <p:spPr/>
        <p:txBody>
          <a:bodyPr/>
          <a:lstStyle/>
          <a:p>
            <a:endParaRPr lang="en-US"/>
          </a:p>
        </p:txBody>
      </p:sp>
      <p:sp>
        <p:nvSpPr>
          <p:cNvPr id="7" name="Content Placeholder 6">
            <a:extLst>
              <a:ext uri="{FF2B5EF4-FFF2-40B4-BE49-F238E27FC236}">
                <a16:creationId xmlns:a16="http://schemas.microsoft.com/office/drawing/2014/main" id="{78BF3C59-B370-CBB2-6482-CA03790D3450}"/>
              </a:ext>
            </a:extLst>
          </p:cNvPr>
          <p:cNvSpPr>
            <a:spLocks noGrp="1"/>
          </p:cNvSpPr>
          <p:nvPr>
            <p:ph sz="half" idx="2"/>
          </p:nvPr>
        </p:nvSpPr>
        <p:spPr/>
        <p:txBody>
          <a:bodyPr>
            <a:normAutofit fontScale="85000" lnSpcReduction="20000"/>
          </a:bodyPr>
          <a:lstStyle/>
          <a:p>
            <a:pPr>
              <a:spcAft>
                <a:spcPts val="600"/>
              </a:spcAft>
            </a:pPr>
            <a:r>
              <a:rPr lang="en-US" dirty="0"/>
              <a:t>Wide range of health care documents </a:t>
            </a:r>
          </a:p>
          <a:p>
            <a:pPr>
              <a:spcAft>
                <a:spcPts val="600"/>
              </a:spcAft>
            </a:pPr>
            <a:r>
              <a:rPr lang="en-US" dirty="0"/>
              <a:t>Provide consistent semantics and structure for documents exchanged between systems for many uses.</a:t>
            </a:r>
          </a:p>
          <a:p>
            <a:pPr>
              <a:spcAft>
                <a:spcPts val="600"/>
              </a:spcAft>
            </a:pPr>
            <a:r>
              <a:rPr lang="en-US" dirty="0"/>
              <a:t>Distinguish Clinical note from patient reports</a:t>
            </a:r>
          </a:p>
          <a:p>
            <a:pPr>
              <a:spcAft>
                <a:spcPts val="600"/>
              </a:spcAft>
            </a:pPr>
            <a:r>
              <a:rPr lang="en-US" dirty="0"/>
              <a:t>Document codes are used in HL7 C-CDA</a:t>
            </a:r>
          </a:p>
          <a:p>
            <a:pPr>
              <a:spcAft>
                <a:spcPts val="600"/>
              </a:spcAft>
            </a:pPr>
            <a:r>
              <a:rPr lang="en-US" dirty="0"/>
              <a:t>Different from other categories by the amount and the type of core attributes defining Documents.</a:t>
            </a:r>
          </a:p>
        </p:txBody>
      </p:sp>
      <p:pic>
        <p:nvPicPr>
          <p:cNvPr id="8" name="Content Placeholder 7">
            <a:extLst>
              <a:ext uri="{FF2B5EF4-FFF2-40B4-BE49-F238E27FC236}">
                <a16:creationId xmlns:a16="http://schemas.microsoft.com/office/drawing/2014/main" id="{EA858273-A173-DE09-974F-14C006AC5F42}"/>
              </a:ext>
            </a:extLst>
          </p:cNvPr>
          <p:cNvPicPr>
            <a:picLocks noChangeAspect="1"/>
          </p:cNvPicPr>
          <p:nvPr/>
        </p:nvPicPr>
        <p:blipFill>
          <a:blip r:embed="rId3">
            <a:extLst>
              <a:ext uri="{28A0092B-C50C-407E-A947-70E740481C1C}">
                <a14:useLocalDpi xmlns:a14="http://schemas.microsoft.com/office/drawing/2010/main" val="0"/>
              </a:ext>
            </a:extLst>
          </a:blip>
          <a:srcRect l="16278" r="16278"/>
          <a:stretch/>
        </p:blipFill>
        <p:spPr>
          <a:xfrm>
            <a:off x="920261" y="1825625"/>
            <a:ext cx="5181600" cy="4667250"/>
          </a:xfrm>
          <a:prstGeom prst="rect">
            <a:avLst/>
          </a:prstGeom>
          <a:ln>
            <a:noFill/>
          </a:ln>
          <a:effectLst>
            <a:softEdge rad="112500"/>
          </a:effectLst>
        </p:spPr>
      </p:pic>
      <p:sp>
        <p:nvSpPr>
          <p:cNvPr id="2" name="Slide Number Placeholder 6">
            <a:extLst>
              <a:ext uri="{FF2B5EF4-FFF2-40B4-BE49-F238E27FC236}">
                <a16:creationId xmlns:a16="http://schemas.microsoft.com/office/drawing/2014/main" id="{A39DAEA5-8D13-234D-8596-3A544F9186FB}"/>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92545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2A437D-08DF-A234-487F-174FCC294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924F1-C51D-2BE6-3D63-3E460B5A6E35}"/>
              </a:ext>
            </a:extLst>
          </p:cNvPr>
          <p:cNvSpPr>
            <a:spLocks noGrp="1"/>
          </p:cNvSpPr>
          <p:nvPr>
            <p:ph type="title"/>
          </p:nvPr>
        </p:nvSpPr>
        <p:spPr/>
        <p:txBody>
          <a:bodyPr/>
          <a:lstStyle/>
          <a:p>
            <a:r>
              <a:rPr lang="en-US" dirty="0"/>
              <a:t>Core concepts and structure</a:t>
            </a:r>
          </a:p>
        </p:txBody>
      </p:sp>
      <p:grpSp>
        <p:nvGrpSpPr>
          <p:cNvPr id="4" name="Group 3">
            <a:extLst>
              <a:ext uri="{FF2B5EF4-FFF2-40B4-BE49-F238E27FC236}">
                <a16:creationId xmlns:a16="http://schemas.microsoft.com/office/drawing/2014/main" id="{96E977E3-EA6B-66EC-F000-4DE4C3113F41}"/>
              </a:ext>
            </a:extLst>
          </p:cNvPr>
          <p:cNvGrpSpPr/>
          <p:nvPr/>
        </p:nvGrpSpPr>
        <p:grpSpPr>
          <a:xfrm>
            <a:off x="950715" y="1825625"/>
            <a:ext cx="10290571" cy="3657600"/>
            <a:chOff x="838200" y="1825625"/>
            <a:chExt cx="10290571" cy="3657600"/>
          </a:xfrm>
        </p:grpSpPr>
        <p:sp>
          <p:nvSpPr>
            <p:cNvPr id="5" name="Freeform: Shape 4">
              <a:extLst>
                <a:ext uri="{FF2B5EF4-FFF2-40B4-BE49-F238E27FC236}">
                  <a16:creationId xmlns:a16="http://schemas.microsoft.com/office/drawing/2014/main" id="{C691FE4B-155F-0677-E9DE-FCE2112D782F}"/>
                </a:ext>
              </a:extLst>
            </p:cNvPr>
            <p:cNvSpPr/>
            <p:nvPr/>
          </p:nvSpPr>
          <p:spPr>
            <a:xfrm>
              <a:off x="838200"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no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Scope of LOINC content</a:t>
              </a:r>
            </a:p>
          </p:txBody>
        </p:sp>
        <p:sp>
          <p:nvSpPr>
            <p:cNvPr id="6" name="Freeform: Shape 5">
              <a:extLst>
                <a:ext uri="{FF2B5EF4-FFF2-40B4-BE49-F238E27FC236}">
                  <a16:creationId xmlns:a16="http://schemas.microsoft.com/office/drawing/2014/main" id="{8041FEE4-AA3C-8D65-27DD-4A711641312B}"/>
                </a:ext>
              </a:extLst>
            </p:cNvPr>
            <p:cNvSpPr/>
            <p:nvPr/>
          </p:nvSpPr>
          <p:spPr>
            <a:xfrm>
              <a:off x="2953642"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solidFill>
                <a:srgbClr val="29A9E1"/>
              </a:solid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Why LOINC was born</a:t>
              </a:r>
            </a:p>
          </p:txBody>
        </p:sp>
        <p:sp>
          <p:nvSpPr>
            <p:cNvPr id="7" name="Freeform: Shape 6">
              <a:extLst>
                <a:ext uri="{FF2B5EF4-FFF2-40B4-BE49-F238E27FC236}">
                  <a16:creationId xmlns:a16="http://schemas.microsoft.com/office/drawing/2014/main" id="{CC54AB19-A04F-CA9B-6117-44AFDBE73473}"/>
                </a:ext>
              </a:extLst>
            </p:cNvPr>
            <p:cNvSpPr/>
            <p:nvPr/>
          </p:nvSpPr>
          <p:spPr>
            <a:xfrm>
              <a:off x="5069085"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Foundational principles behind the standard</a:t>
              </a:r>
            </a:p>
          </p:txBody>
        </p:sp>
        <p:sp>
          <p:nvSpPr>
            <p:cNvPr id="8" name="Freeform: Shape 7">
              <a:extLst>
                <a:ext uri="{FF2B5EF4-FFF2-40B4-BE49-F238E27FC236}">
                  <a16:creationId xmlns:a16="http://schemas.microsoft.com/office/drawing/2014/main" id="{BDA8F7B9-CDC9-05F7-6E4F-9201E119DE01}"/>
                </a:ext>
              </a:extLst>
            </p:cNvPr>
            <p:cNvSpPr/>
            <p:nvPr/>
          </p:nvSpPr>
          <p:spPr>
            <a:xfrm>
              <a:off x="7184528"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dirty="0">
                  <a:solidFill>
                    <a:schemeClr val="bg1"/>
                  </a:solidFill>
                  <a:latin typeface="Lato" panose="020F0502020204030203" pitchFamily="34" charset="0"/>
                </a:rPr>
                <a:t>How LOINC was created</a:t>
              </a:r>
              <a:endParaRPr lang="en-US" sz="1600" b="1" kern="1200" dirty="0">
                <a:solidFill>
                  <a:schemeClr val="bg1"/>
                </a:solidFill>
                <a:latin typeface="Lato" panose="020F0502020204030203" pitchFamily="34" charset="0"/>
              </a:endParaRPr>
            </a:p>
          </p:txBody>
        </p:sp>
        <p:sp>
          <p:nvSpPr>
            <p:cNvPr id="9" name="Freeform: Shape 8">
              <a:extLst>
                <a:ext uri="{FF2B5EF4-FFF2-40B4-BE49-F238E27FC236}">
                  <a16:creationId xmlns:a16="http://schemas.microsoft.com/office/drawing/2014/main" id="{2D7A827A-0B4F-6B42-0AAE-665626A76A9C}"/>
                </a:ext>
              </a:extLst>
            </p:cNvPr>
            <p:cNvSpPr/>
            <p:nvPr/>
          </p:nvSpPr>
          <p:spPr>
            <a:xfrm>
              <a:off x="9299971"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How LOINC content is developed and maintained</a:t>
              </a:r>
            </a:p>
          </p:txBody>
        </p:sp>
        <p:sp>
          <p:nvSpPr>
            <p:cNvPr id="10" name="Oval 9">
              <a:extLst>
                <a:ext uri="{FF2B5EF4-FFF2-40B4-BE49-F238E27FC236}">
                  <a16:creationId xmlns:a16="http://schemas.microsoft.com/office/drawing/2014/main" id="{1A50A84F-C3F9-35B1-9D17-4398309ACFD1}"/>
                </a:ext>
              </a:extLst>
            </p:cNvPr>
            <p:cNvSpPr>
              <a:spLocks noChangeAspect="1"/>
            </p:cNvSpPr>
            <p:nvPr/>
          </p:nvSpPr>
          <p:spPr>
            <a:xfrm>
              <a:off x="1203960" y="2339163"/>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1</a:t>
              </a:r>
            </a:p>
          </p:txBody>
        </p:sp>
        <p:sp>
          <p:nvSpPr>
            <p:cNvPr id="11" name="Oval 10">
              <a:extLst>
                <a:ext uri="{FF2B5EF4-FFF2-40B4-BE49-F238E27FC236}">
                  <a16:creationId xmlns:a16="http://schemas.microsoft.com/office/drawing/2014/main" id="{6463E7E3-F9C7-CB79-5D75-D4D00D156630}"/>
                </a:ext>
              </a:extLst>
            </p:cNvPr>
            <p:cNvSpPr>
              <a:spLocks noChangeAspect="1"/>
            </p:cNvSpPr>
            <p:nvPr/>
          </p:nvSpPr>
          <p:spPr>
            <a:xfrm>
              <a:off x="3319402"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2</a:t>
              </a:r>
            </a:p>
          </p:txBody>
        </p:sp>
        <p:sp>
          <p:nvSpPr>
            <p:cNvPr id="12" name="Oval 11">
              <a:extLst>
                <a:ext uri="{FF2B5EF4-FFF2-40B4-BE49-F238E27FC236}">
                  <a16:creationId xmlns:a16="http://schemas.microsoft.com/office/drawing/2014/main" id="{B3EF9BC9-E9BF-910E-6D49-221B8A9D5AA8}"/>
                </a:ext>
              </a:extLst>
            </p:cNvPr>
            <p:cNvSpPr>
              <a:spLocks noChangeAspect="1"/>
            </p:cNvSpPr>
            <p:nvPr/>
          </p:nvSpPr>
          <p:spPr>
            <a:xfrm>
              <a:off x="5434845" y="2339163"/>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3</a:t>
              </a:r>
            </a:p>
          </p:txBody>
        </p:sp>
        <p:sp>
          <p:nvSpPr>
            <p:cNvPr id="13" name="Oval 12">
              <a:extLst>
                <a:ext uri="{FF2B5EF4-FFF2-40B4-BE49-F238E27FC236}">
                  <a16:creationId xmlns:a16="http://schemas.microsoft.com/office/drawing/2014/main" id="{035570BB-9635-F704-CAF0-74B2CB2C4862}"/>
                </a:ext>
              </a:extLst>
            </p:cNvPr>
            <p:cNvSpPr>
              <a:spLocks noChangeAspect="1"/>
            </p:cNvSpPr>
            <p:nvPr/>
          </p:nvSpPr>
          <p:spPr>
            <a:xfrm>
              <a:off x="7550288"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4</a:t>
              </a:r>
            </a:p>
          </p:txBody>
        </p:sp>
        <p:sp>
          <p:nvSpPr>
            <p:cNvPr id="14" name="Oval 13">
              <a:extLst>
                <a:ext uri="{FF2B5EF4-FFF2-40B4-BE49-F238E27FC236}">
                  <a16:creationId xmlns:a16="http://schemas.microsoft.com/office/drawing/2014/main" id="{4EBC549E-7E82-3BE2-931A-7AFE7F40DBF7}"/>
                </a:ext>
              </a:extLst>
            </p:cNvPr>
            <p:cNvSpPr>
              <a:spLocks noChangeAspect="1"/>
            </p:cNvSpPr>
            <p:nvPr/>
          </p:nvSpPr>
          <p:spPr>
            <a:xfrm>
              <a:off x="9665731"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5</a:t>
              </a:r>
            </a:p>
          </p:txBody>
        </p:sp>
      </p:grpSp>
      <p:sp>
        <p:nvSpPr>
          <p:cNvPr id="3" name="Slide Number Placeholder 6">
            <a:extLst>
              <a:ext uri="{FF2B5EF4-FFF2-40B4-BE49-F238E27FC236}">
                <a16:creationId xmlns:a16="http://schemas.microsoft.com/office/drawing/2014/main" id="{F05C3CB7-B963-D2C1-FA54-3B64EE0144AD}"/>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465406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8">
          <a:extLst>
            <a:ext uri="{FF2B5EF4-FFF2-40B4-BE49-F238E27FC236}">
              <a16:creationId xmlns:a16="http://schemas.microsoft.com/office/drawing/2014/main" id="{0F69AE8D-F0C5-BC7E-ACA7-23BC16746C0B}"/>
            </a:ext>
          </a:extLst>
        </p:cNvPr>
        <p:cNvGrpSpPr/>
        <p:nvPr/>
      </p:nvGrpSpPr>
      <p:grpSpPr>
        <a:xfrm>
          <a:off x="0" y="0"/>
          <a:ext cx="0" cy="0"/>
          <a:chOff x="0" y="0"/>
          <a:chExt cx="0" cy="0"/>
        </a:xfrm>
      </p:grpSpPr>
      <p:sp>
        <p:nvSpPr>
          <p:cNvPr id="199" name="Google Shape;199;p29">
            <a:extLst>
              <a:ext uri="{FF2B5EF4-FFF2-40B4-BE49-F238E27FC236}">
                <a16:creationId xmlns:a16="http://schemas.microsoft.com/office/drawing/2014/main" id="{A92263A4-F864-106E-4AFF-69F2B48A67F8}"/>
              </a:ext>
            </a:extLst>
          </p:cNvPr>
          <p:cNvSpPr txBox="1">
            <a:spLocks noGrp="1"/>
          </p:cNvSpPr>
          <p:nvPr>
            <p:ph type="title"/>
          </p:nvPr>
        </p:nvSpPr>
        <p:spPr>
          <a:xfrm>
            <a:off x="838200" y="466725"/>
            <a:ext cx="10515600" cy="1223963"/>
          </a:xfrm>
        </p:spPr>
        <p:txBody>
          <a:bodyPr spcFirstLastPara="1" wrap="square" lIns="91425" tIns="45700" rIns="91425" bIns="45700" anchor="ctr" anchorCtr="0">
            <a:normAutofit/>
          </a:bodyPr>
          <a:lstStyle/>
          <a:p>
            <a:pPr marL="0" lvl="0" indent="0" rtl="0">
              <a:spcBef>
                <a:spcPts val="0"/>
              </a:spcBef>
              <a:spcAft>
                <a:spcPts val="0"/>
              </a:spcAft>
              <a:buSzPts val="4400"/>
              <a:buNone/>
            </a:pPr>
            <a:r>
              <a:rPr lang="en-US" dirty="0"/>
              <a:t>In 1994 …</a:t>
            </a:r>
            <a:endParaRPr lang="en-US"/>
          </a:p>
        </p:txBody>
      </p:sp>
      <p:graphicFrame>
        <p:nvGraphicFramePr>
          <p:cNvPr id="203" name="Google Shape;200;p29">
            <a:extLst>
              <a:ext uri="{FF2B5EF4-FFF2-40B4-BE49-F238E27FC236}">
                <a16:creationId xmlns:a16="http://schemas.microsoft.com/office/drawing/2014/main" id="{3BDB159D-53FB-00FB-11E5-090E75FA14E8}"/>
              </a:ext>
            </a:extLst>
          </p:cNvPr>
          <p:cNvGraphicFramePr/>
          <p:nvPr>
            <p:extLst>
              <p:ext uri="{D42A27DB-BD31-4B8C-83A1-F6EECF244321}">
                <p14:modId xmlns:p14="http://schemas.microsoft.com/office/powerpoint/2010/main" val="1283735947"/>
              </p:ext>
            </p:extLst>
          </p:nvPr>
        </p:nvGraphicFramePr>
        <p:xfrm>
          <a:off x="838200" y="188118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6">
            <a:extLst>
              <a:ext uri="{FF2B5EF4-FFF2-40B4-BE49-F238E27FC236}">
                <a16:creationId xmlns:a16="http://schemas.microsoft.com/office/drawing/2014/main" id="{EF40C8D5-B08F-1808-EBB0-B100EE4AE58F}"/>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43096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10" name="Google Shape;210;p30"/>
          <p:cNvSpPr txBox="1">
            <a:spLocks noGrp="1"/>
          </p:cNvSpPr>
          <p:nvPr>
            <p:ph type="title"/>
          </p:nvPr>
        </p:nvSpPr>
        <p:spPr>
          <a:xfrm>
            <a:off x="838200" y="365125"/>
            <a:ext cx="10515600" cy="1325563"/>
          </a:xfrm>
          <a:noFill/>
          <a:ln>
            <a:noFill/>
          </a:ln>
        </p:spPr>
        <p:txBody>
          <a:bodyPr spcFirstLastPara="1" wrap="square" lIns="82050" tIns="41025" rIns="82050" bIns="41025" anchor="t" anchorCtr="0">
            <a:normAutofit/>
          </a:bodyPr>
          <a:lstStyle/>
          <a:p>
            <a:pPr lvl="0"/>
            <a:r>
              <a:rPr lang="en-US"/>
              <a:t>The HL7 Messaging Paradigm</a:t>
            </a:r>
          </a:p>
        </p:txBody>
      </p:sp>
      <p:sp>
        <p:nvSpPr>
          <p:cNvPr id="211" name="Google Shape;211;p30"/>
          <p:cNvSpPr/>
          <p:nvPr/>
        </p:nvSpPr>
        <p:spPr>
          <a:xfrm>
            <a:off x="2743201" y="4254501"/>
            <a:ext cx="1731963" cy="2016125"/>
          </a:xfrm>
          <a:prstGeom prst="rect">
            <a:avLst/>
          </a:prstGeom>
          <a:solidFill>
            <a:srgbClr val="002E5D"/>
          </a:solidFill>
          <a:ln w="12700" cap="flat" cmpd="sng">
            <a:solidFill>
              <a:schemeClr val="dk1"/>
            </a:solidFill>
            <a:prstDash val="solid"/>
            <a:miter lim="800000"/>
            <a:headEnd type="none" w="sm" len="sm"/>
            <a:tailEnd type="none" w="sm" len="sm"/>
          </a:ln>
          <a:effectLst>
            <a:outerShdw dist="107763" dir="18900000" algn="ctr" rotWithShape="0">
              <a:schemeClr val="dk1"/>
            </a:outerShdw>
          </a:effectLst>
        </p:spPr>
        <p:txBody>
          <a:bodyPr spcFirstLastPara="1" wrap="square" lIns="82050" tIns="41025" rIns="82050" bIns="41025" anchor="ctr" anchorCtr="0">
            <a:noAutofit/>
          </a:bodyPr>
          <a:lstStyle/>
          <a:p>
            <a:pPr marL="0" marR="0" lvl="0" indent="0" algn="ctr" rtl="0">
              <a:lnSpc>
                <a:spcPct val="100000"/>
              </a:lnSpc>
              <a:spcBef>
                <a:spcPts val="0"/>
              </a:spcBef>
              <a:spcAft>
                <a:spcPts val="0"/>
              </a:spcAft>
              <a:buNone/>
            </a:pPr>
            <a:r>
              <a:rPr lang="en-US" sz="3200" b="1" i="0" u="none" strike="noStrike" cap="none" dirty="0">
                <a:solidFill>
                  <a:srgbClr val="FAFD00"/>
                </a:solidFill>
                <a:latin typeface="Lato" panose="020F0502020204030203" pitchFamily="34" charset="0"/>
                <a:ea typeface="Lato" panose="020F0502020204030203" pitchFamily="34" charset="0"/>
                <a:cs typeface="Lato" panose="020F0502020204030203" pitchFamily="34" charset="0"/>
                <a:sym typeface="Arial"/>
              </a:rPr>
              <a:t>System</a:t>
            </a:r>
            <a:endParaRPr sz="1200" dirty="0">
              <a:latin typeface="Lato" panose="020F0502020204030203" pitchFamily="34" charset="0"/>
            </a:endParaRPr>
          </a:p>
          <a:p>
            <a:pPr marL="0" marR="0" lvl="0" indent="0" algn="ctr" rtl="0">
              <a:lnSpc>
                <a:spcPct val="100000"/>
              </a:lnSpc>
              <a:spcBef>
                <a:spcPts val="0"/>
              </a:spcBef>
              <a:spcAft>
                <a:spcPts val="0"/>
              </a:spcAft>
              <a:buNone/>
            </a:pPr>
            <a:r>
              <a:rPr lang="en-US" sz="3200" b="1" i="0" u="none" strike="noStrike" cap="none" dirty="0">
                <a:solidFill>
                  <a:srgbClr val="FAFD00"/>
                </a:solidFill>
                <a:latin typeface="Lato" panose="020F0502020204030203" pitchFamily="34" charset="0"/>
                <a:ea typeface="Lato" panose="020F0502020204030203" pitchFamily="34" charset="0"/>
                <a:cs typeface="Lato" panose="020F0502020204030203" pitchFamily="34" charset="0"/>
                <a:sym typeface="Arial"/>
              </a:rPr>
              <a:t>A</a:t>
            </a:r>
            <a:endParaRPr dirty="0">
              <a:latin typeface="Lato" panose="020F0502020204030203" pitchFamily="34" charset="0"/>
            </a:endParaRPr>
          </a:p>
        </p:txBody>
      </p:sp>
      <p:sp>
        <p:nvSpPr>
          <p:cNvPr id="212" name="Google Shape;212;p30"/>
          <p:cNvSpPr/>
          <p:nvPr/>
        </p:nvSpPr>
        <p:spPr>
          <a:xfrm>
            <a:off x="8077201" y="4254501"/>
            <a:ext cx="1731963" cy="2016125"/>
          </a:xfrm>
          <a:prstGeom prst="rect">
            <a:avLst/>
          </a:prstGeom>
          <a:solidFill>
            <a:srgbClr val="00B050"/>
          </a:solidFill>
          <a:ln w="12700" cap="flat" cmpd="sng">
            <a:solidFill>
              <a:schemeClr val="dk1"/>
            </a:solidFill>
            <a:prstDash val="solid"/>
            <a:miter lim="800000"/>
            <a:headEnd type="none" w="sm" len="sm"/>
            <a:tailEnd type="none" w="sm" len="sm"/>
          </a:ln>
          <a:effectLst>
            <a:outerShdw dist="107763" dir="18900000" algn="ctr" rotWithShape="0">
              <a:schemeClr val="dk1"/>
            </a:outerShdw>
          </a:effectLst>
        </p:spPr>
        <p:txBody>
          <a:bodyPr spcFirstLastPara="1" wrap="square" lIns="82050" tIns="41025" rIns="82050" bIns="41025" anchor="ctr" anchorCtr="0">
            <a:noAutofit/>
          </a:bodyPr>
          <a:lstStyle/>
          <a:p>
            <a:pPr marL="0" marR="0" lvl="0" indent="0" algn="ctr" rtl="0">
              <a:lnSpc>
                <a:spcPct val="100000"/>
              </a:lnSpc>
              <a:spcBef>
                <a:spcPts val="0"/>
              </a:spcBef>
              <a:spcAft>
                <a:spcPts val="0"/>
              </a:spcAft>
              <a:buNone/>
            </a:pPr>
            <a:r>
              <a:rPr lang="en-US" sz="3200" b="1" i="0" u="none" strike="noStrike" cap="none" dirty="0">
                <a:solidFill>
                  <a:srgbClr val="FAFD00"/>
                </a:solidFill>
                <a:latin typeface="Lato" panose="020F0502020204030203" pitchFamily="34" charset="0"/>
                <a:ea typeface="Lato" panose="020F0502020204030203" pitchFamily="34" charset="0"/>
                <a:cs typeface="Lato" panose="020F0502020204030203" pitchFamily="34" charset="0"/>
                <a:sym typeface="Arial"/>
              </a:rPr>
              <a:t>System</a:t>
            </a:r>
            <a:endParaRPr sz="1200" dirty="0">
              <a:latin typeface="Lato" panose="020F0502020204030203" pitchFamily="34" charset="0"/>
            </a:endParaRPr>
          </a:p>
          <a:p>
            <a:pPr marL="0" marR="0" lvl="0" indent="0" algn="ctr" rtl="0">
              <a:lnSpc>
                <a:spcPct val="100000"/>
              </a:lnSpc>
              <a:spcBef>
                <a:spcPts val="0"/>
              </a:spcBef>
              <a:spcAft>
                <a:spcPts val="0"/>
              </a:spcAft>
              <a:buNone/>
            </a:pPr>
            <a:r>
              <a:rPr lang="en-US" sz="3200" b="1" i="0" u="none" strike="noStrike" cap="none" dirty="0">
                <a:solidFill>
                  <a:srgbClr val="FAFD00"/>
                </a:solidFill>
                <a:latin typeface="Lato" panose="020F0502020204030203" pitchFamily="34" charset="0"/>
                <a:ea typeface="Lato" panose="020F0502020204030203" pitchFamily="34" charset="0"/>
                <a:cs typeface="Lato" panose="020F0502020204030203" pitchFamily="34" charset="0"/>
                <a:sym typeface="Arial"/>
              </a:rPr>
              <a:t>B</a:t>
            </a:r>
            <a:endParaRPr dirty="0">
              <a:latin typeface="Lato" panose="020F0502020204030203" pitchFamily="34" charset="0"/>
            </a:endParaRPr>
          </a:p>
        </p:txBody>
      </p:sp>
      <p:cxnSp>
        <p:nvCxnSpPr>
          <p:cNvPr id="219" name="Google Shape;219;p30"/>
          <p:cNvCxnSpPr/>
          <p:nvPr/>
        </p:nvCxnSpPr>
        <p:spPr>
          <a:xfrm>
            <a:off x="3581400" y="2999853"/>
            <a:ext cx="0" cy="1188720"/>
          </a:xfrm>
          <a:prstGeom prst="straightConnector1">
            <a:avLst/>
          </a:prstGeom>
          <a:noFill/>
          <a:ln w="127000" cap="flat" cmpd="sng">
            <a:solidFill>
              <a:schemeClr val="dk1"/>
            </a:solidFill>
            <a:prstDash val="solid"/>
            <a:round/>
            <a:headEnd type="none" w="sm" len="sm"/>
            <a:tailEnd type="triangle" w="med" len="med"/>
          </a:ln>
        </p:spPr>
      </p:cxnSp>
      <p:grpSp>
        <p:nvGrpSpPr>
          <p:cNvPr id="213" name="Google Shape;213;p30"/>
          <p:cNvGrpSpPr/>
          <p:nvPr/>
        </p:nvGrpSpPr>
        <p:grpSpPr>
          <a:xfrm>
            <a:off x="2286000" y="1282700"/>
            <a:ext cx="3017520" cy="2286000"/>
            <a:chOff x="480" y="672"/>
            <a:chExt cx="1746" cy="1440"/>
          </a:xfrm>
        </p:grpSpPr>
        <p:sp>
          <p:nvSpPr>
            <p:cNvPr id="214" name="Google Shape;214;p30"/>
            <p:cNvSpPr/>
            <p:nvPr/>
          </p:nvSpPr>
          <p:spPr>
            <a:xfrm>
              <a:off x="480" y="672"/>
              <a:ext cx="1746" cy="1440"/>
            </a:xfrm>
            <a:prstGeom prst="irregularSeal2">
              <a:avLst/>
            </a:prstGeom>
            <a:solidFill>
              <a:srgbClr val="FF0000"/>
            </a:solidFill>
            <a:ln w="12700" cap="flat" cmpd="sng">
              <a:solidFill>
                <a:schemeClr val="dk1"/>
              </a:solidFill>
              <a:prstDash val="solid"/>
              <a:miter lim="800000"/>
              <a:headEnd type="none" w="sm" len="sm"/>
              <a:tailEnd type="none" w="sm" len="sm"/>
            </a:ln>
            <a:effectLst>
              <a:outerShdw dist="107763" dir="18900000" algn="ctr" rotWithShape="0">
                <a:schemeClr val="lt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15" name="Google Shape;215;p30"/>
            <p:cNvSpPr/>
            <p:nvPr/>
          </p:nvSpPr>
          <p:spPr>
            <a:xfrm>
              <a:off x="960" y="1152"/>
              <a:ext cx="646" cy="528"/>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rgbClr val="FFFF00"/>
                  </a:solidFill>
                  <a:latin typeface="Lato Black" panose="020F0502020204030203" pitchFamily="34" charset="0"/>
                </a:rPr>
                <a:t>Trigger</a:t>
              </a:r>
              <a:br>
                <a:rPr b="0" i="0" dirty="0">
                  <a:ln w="9525" cap="flat" cmpd="sng">
                    <a:solidFill>
                      <a:srgbClr val="000000"/>
                    </a:solidFill>
                    <a:prstDash val="solid"/>
                    <a:round/>
                    <a:headEnd type="none" w="sm" len="sm"/>
                    <a:tailEnd type="none" w="sm" len="sm"/>
                  </a:ln>
                  <a:solidFill>
                    <a:srgbClr val="FFFF00"/>
                  </a:solidFill>
                  <a:latin typeface="Lato Black" panose="020F0502020204030203" pitchFamily="34" charset="0"/>
                </a:rPr>
              </a:br>
              <a:r>
                <a:rPr b="0" i="0" dirty="0">
                  <a:ln w="9525" cap="flat" cmpd="sng">
                    <a:solidFill>
                      <a:srgbClr val="000000"/>
                    </a:solidFill>
                    <a:prstDash val="solid"/>
                    <a:round/>
                    <a:headEnd type="none" w="sm" len="sm"/>
                    <a:tailEnd type="none" w="sm" len="sm"/>
                  </a:ln>
                  <a:solidFill>
                    <a:srgbClr val="FFFF00"/>
                  </a:solidFill>
                  <a:latin typeface="Lato Black" panose="020F0502020204030203" pitchFamily="34" charset="0"/>
                </a:rPr>
                <a:t>Event</a:t>
              </a:r>
            </a:p>
          </p:txBody>
        </p:sp>
      </p:grpSp>
      <p:grpSp>
        <p:nvGrpSpPr>
          <p:cNvPr id="216" name="Google Shape;216;p30"/>
          <p:cNvGrpSpPr/>
          <p:nvPr/>
        </p:nvGrpSpPr>
        <p:grpSpPr>
          <a:xfrm>
            <a:off x="5334001" y="4330700"/>
            <a:ext cx="1960563" cy="1760538"/>
            <a:chOff x="2400" y="2795"/>
            <a:chExt cx="1235" cy="1109"/>
          </a:xfrm>
        </p:grpSpPr>
        <p:sp>
          <p:nvSpPr>
            <p:cNvPr id="217" name="Google Shape;217;p30"/>
            <p:cNvSpPr/>
            <p:nvPr/>
          </p:nvSpPr>
          <p:spPr>
            <a:xfrm>
              <a:off x="2400" y="2795"/>
              <a:ext cx="1235" cy="1109"/>
            </a:xfrm>
            <a:custGeom>
              <a:avLst/>
              <a:gdLst/>
              <a:ahLst/>
              <a:cxnLst/>
              <a:rect l="l" t="t" r="r" b="b"/>
              <a:pathLst>
                <a:path w="1359" h="1257" extrusionOk="0">
                  <a:moveTo>
                    <a:pt x="534" y="185"/>
                  </a:moveTo>
                  <a:cubicBezTo>
                    <a:pt x="555" y="153"/>
                    <a:pt x="567" y="97"/>
                    <a:pt x="596" y="72"/>
                  </a:cubicBezTo>
                  <a:cubicBezTo>
                    <a:pt x="610" y="60"/>
                    <a:pt x="631" y="58"/>
                    <a:pt x="646" y="47"/>
                  </a:cubicBezTo>
                  <a:cubicBezTo>
                    <a:pt x="660" y="37"/>
                    <a:pt x="671" y="22"/>
                    <a:pt x="684" y="10"/>
                  </a:cubicBezTo>
                  <a:cubicBezTo>
                    <a:pt x="731" y="14"/>
                    <a:pt x="818" y="0"/>
                    <a:pt x="859" y="47"/>
                  </a:cubicBezTo>
                  <a:cubicBezTo>
                    <a:pt x="879" y="70"/>
                    <a:pt x="892" y="97"/>
                    <a:pt x="909" y="122"/>
                  </a:cubicBezTo>
                  <a:cubicBezTo>
                    <a:pt x="917" y="135"/>
                    <a:pt x="934" y="160"/>
                    <a:pt x="934" y="160"/>
                  </a:cubicBezTo>
                  <a:cubicBezTo>
                    <a:pt x="920" y="226"/>
                    <a:pt x="914" y="248"/>
                    <a:pt x="859" y="285"/>
                  </a:cubicBezTo>
                  <a:cubicBezTo>
                    <a:pt x="871" y="289"/>
                    <a:pt x="883" y="296"/>
                    <a:pt x="896" y="297"/>
                  </a:cubicBezTo>
                  <a:cubicBezTo>
                    <a:pt x="958" y="304"/>
                    <a:pt x="1023" y="295"/>
                    <a:pt x="1084" y="310"/>
                  </a:cubicBezTo>
                  <a:cubicBezTo>
                    <a:pt x="1113" y="317"/>
                    <a:pt x="1159" y="360"/>
                    <a:pt x="1159" y="360"/>
                  </a:cubicBezTo>
                  <a:cubicBezTo>
                    <a:pt x="1229" y="458"/>
                    <a:pt x="1209" y="413"/>
                    <a:pt x="1234" y="485"/>
                  </a:cubicBezTo>
                  <a:cubicBezTo>
                    <a:pt x="1230" y="506"/>
                    <a:pt x="1233" y="529"/>
                    <a:pt x="1221" y="547"/>
                  </a:cubicBezTo>
                  <a:cubicBezTo>
                    <a:pt x="1214" y="558"/>
                    <a:pt x="1196" y="556"/>
                    <a:pt x="1184" y="560"/>
                  </a:cubicBezTo>
                  <a:cubicBezTo>
                    <a:pt x="1142" y="574"/>
                    <a:pt x="1102" y="587"/>
                    <a:pt x="1059" y="597"/>
                  </a:cubicBezTo>
                  <a:cubicBezTo>
                    <a:pt x="1109" y="614"/>
                    <a:pt x="1159" y="631"/>
                    <a:pt x="1209" y="647"/>
                  </a:cubicBezTo>
                  <a:cubicBezTo>
                    <a:pt x="1295" y="733"/>
                    <a:pt x="1255" y="702"/>
                    <a:pt x="1321" y="747"/>
                  </a:cubicBezTo>
                  <a:cubicBezTo>
                    <a:pt x="1351" y="838"/>
                    <a:pt x="1339" y="796"/>
                    <a:pt x="1359" y="872"/>
                  </a:cubicBezTo>
                  <a:cubicBezTo>
                    <a:pt x="1339" y="969"/>
                    <a:pt x="1347" y="984"/>
                    <a:pt x="1246" y="1010"/>
                  </a:cubicBezTo>
                  <a:cubicBezTo>
                    <a:pt x="1209" y="1006"/>
                    <a:pt x="1170" y="1006"/>
                    <a:pt x="1134" y="997"/>
                  </a:cubicBezTo>
                  <a:cubicBezTo>
                    <a:pt x="1119" y="993"/>
                    <a:pt x="1109" y="965"/>
                    <a:pt x="1096" y="972"/>
                  </a:cubicBezTo>
                  <a:cubicBezTo>
                    <a:pt x="1084" y="978"/>
                    <a:pt x="1103" y="998"/>
                    <a:pt x="1109" y="1010"/>
                  </a:cubicBezTo>
                  <a:cubicBezTo>
                    <a:pt x="1116" y="1023"/>
                    <a:pt x="1126" y="1035"/>
                    <a:pt x="1134" y="1047"/>
                  </a:cubicBezTo>
                  <a:cubicBezTo>
                    <a:pt x="1145" y="1093"/>
                    <a:pt x="1159" y="1122"/>
                    <a:pt x="1134" y="1172"/>
                  </a:cubicBezTo>
                  <a:cubicBezTo>
                    <a:pt x="1123" y="1194"/>
                    <a:pt x="1064" y="1207"/>
                    <a:pt x="1046" y="1210"/>
                  </a:cubicBezTo>
                  <a:cubicBezTo>
                    <a:pt x="925" y="1230"/>
                    <a:pt x="806" y="1239"/>
                    <a:pt x="684" y="1247"/>
                  </a:cubicBezTo>
                  <a:cubicBezTo>
                    <a:pt x="646" y="1243"/>
                    <a:pt x="602" y="1257"/>
                    <a:pt x="571" y="1235"/>
                  </a:cubicBezTo>
                  <a:cubicBezTo>
                    <a:pt x="479" y="1171"/>
                    <a:pt x="654" y="1126"/>
                    <a:pt x="571" y="1060"/>
                  </a:cubicBezTo>
                  <a:cubicBezTo>
                    <a:pt x="547" y="1041"/>
                    <a:pt x="521" y="1093"/>
                    <a:pt x="496" y="1110"/>
                  </a:cubicBezTo>
                  <a:cubicBezTo>
                    <a:pt x="454" y="1138"/>
                    <a:pt x="385" y="1149"/>
                    <a:pt x="334" y="1160"/>
                  </a:cubicBezTo>
                  <a:cubicBezTo>
                    <a:pt x="305" y="1156"/>
                    <a:pt x="274" y="1156"/>
                    <a:pt x="246" y="1147"/>
                  </a:cubicBezTo>
                  <a:cubicBezTo>
                    <a:pt x="219" y="1139"/>
                    <a:pt x="198" y="1118"/>
                    <a:pt x="171" y="1110"/>
                  </a:cubicBezTo>
                  <a:cubicBezTo>
                    <a:pt x="135" y="1073"/>
                    <a:pt x="113" y="1046"/>
                    <a:pt x="96" y="997"/>
                  </a:cubicBezTo>
                  <a:cubicBezTo>
                    <a:pt x="100" y="960"/>
                    <a:pt x="97" y="921"/>
                    <a:pt x="109" y="885"/>
                  </a:cubicBezTo>
                  <a:cubicBezTo>
                    <a:pt x="126" y="835"/>
                    <a:pt x="204" y="820"/>
                    <a:pt x="246" y="810"/>
                  </a:cubicBezTo>
                  <a:cubicBezTo>
                    <a:pt x="197" y="785"/>
                    <a:pt x="150" y="759"/>
                    <a:pt x="109" y="722"/>
                  </a:cubicBezTo>
                  <a:cubicBezTo>
                    <a:pt x="83" y="698"/>
                    <a:pt x="34" y="647"/>
                    <a:pt x="34" y="647"/>
                  </a:cubicBezTo>
                  <a:cubicBezTo>
                    <a:pt x="8" y="574"/>
                    <a:pt x="0" y="531"/>
                    <a:pt x="21" y="447"/>
                  </a:cubicBezTo>
                  <a:cubicBezTo>
                    <a:pt x="25" y="433"/>
                    <a:pt x="31" y="413"/>
                    <a:pt x="46" y="410"/>
                  </a:cubicBezTo>
                  <a:cubicBezTo>
                    <a:pt x="128" y="395"/>
                    <a:pt x="213" y="401"/>
                    <a:pt x="296" y="397"/>
                  </a:cubicBezTo>
                  <a:cubicBezTo>
                    <a:pt x="283" y="356"/>
                    <a:pt x="272" y="314"/>
                    <a:pt x="259" y="272"/>
                  </a:cubicBezTo>
                  <a:cubicBezTo>
                    <a:pt x="270" y="117"/>
                    <a:pt x="231" y="97"/>
                    <a:pt x="346" y="60"/>
                  </a:cubicBezTo>
                  <a:cubicBezTo>
                    <a:pt x="384" y="64"/>
                    <a:pt x="422" y="63"/>
                    <a:pt x="459" y="72"/>
                  </a:cubicBezTo>
                  <a:cubicBezTo>
                    <a:pt x="497" y="81"/>
                    <a:pt x="570" y="146"/>
                    <a:pt x="534" y="185"/>
                  </a:cubicBezTo>
                  <a:close/>
                </a:path>
              </a:pathLst>
            </a:custGeom>
            <a:solidFill>
              <a:srgbClr val="F2F2F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18" name="Google Shape;218;p30"/>
            <p:cNvSpPr/>
            <p:nvPr/>
          </p:nvSpPr>
          <p:spPr>
            <a:xfrm>
              <a:off x="2531" y="3218"/>
              <a:ext cx="999" cy="267"/>
            </a:xfrm>
            <a:prstGeom prst="rect">
              <a:avLst/>
            </a:prstGeom>
          </p:spPr>
          <p:txBody>
            <a:bodyPr>
              <a:prstTxWarp prst="textPlain">
                <a:avLst/>
              </a:prstTxWarp>
            </a:bodyPr>
            <a:lstStyle/>
            <a:p>
              <a:pPr lvl="0" algn="l"/>
              <a:r>
                <a:rPr b="0" i="0" dirty="0">
                  <a:ln w="9525" cap="flat" cmpd="sng">
                    <a:solidFill>
                      <a:srgbClr val="000000"/>
                    </a:solidFill>
                    <a:prstDash val="solid"/>
                    <a:round/>
                    <a:headEnd type="none" w="sm" len="sm"/>
                    <a:tailEnd type="none" w="sm" len="sm"/>
                  </a:ln>
                  <a:solidFill>
                    <a:srgbClr val="FFFF00"/>
                  </a:solidFill>
                  <a:latin typeface="Lato Black" panose="020F0502020204030203" pitchFamily="34" charset="0"/>
                </a:rPr>
                <a:t>Network</a:t>
              </a:r>
            </a:p>
          </p:txBody>
        </p:sp>
      </p:grpSp>
      <p:grpSp>
        <p:nvGrpSpPr>
          <p:cNvPr id="220" name="Google Shape;220;p30"/>
          <p:cNvGrpSpPr/>
          <p:nvPr/>
        </p:nvGrpSpPr>
        <p:grpSpPr>
          <a:xfrm>
            <a:off x="4561367" y="3568700"/>
            <a:ext cx="3517900" cy="990600"/>
            <a:chOff x="1824" y="1920"/>
            <a:chExt cx="2312" cy="624"/>
          </a:xfrm>
        </p:grpSpPr>
        <p:cxnSp>
          <p:nvCxnSpPr>
            <p:cNvPr id="221" name="Google Shape;221;p30"/>
            <p:cNvCxnSpPr/>
            <p:nvPr/>
          </p:nvCxnSpPr>
          <p:spPr>
            <a:xfrm>
              <a:off x="1824" y="2544"/>
              <a:ext cx="2312" cy="0"/>
            </a:xfrm>
            <a:prstGeom prst="straightConnector1">
              <a:avLst/>
            </a:prstGeom>
            <a:noFill/>
            <a:ln w="127000" cap="flat" cmpd="sng">
              <a:solidFill>
                <a:schemeClr val="dk1"/>
              </a:solidFill>
              <a:prstDash val="solid"/>
              <a:round/>
              <a:headEnd type="none" w="sm" len="sm"/>
              <a:tailEnd type="triangle" w="med" len="med"/>
            </a:ln>
          </p:spPr>
        </p:cxnSp>
        <p:sp>
          <p:nvSpPr>
            <p:cNvPr id="222" name="Google Shape;222;p30"/>
            <p:cNvSpPr/>
            <p:nvPr/>
          </p:nvSpPr>
          <p:spPr>
            <a:xfrm>
              <a:off x="2640" y="1920"/>
              <a:ext cx="678" cy="312"/>
            </a:xfrm>
            <a:prstGeom prst="rect">
              <a:avLst/>
            </a:prstGeom>
          </p:spPr>
          <p:txBody>
            <a:bodyPr>
              <a:prstTxWarp prst="textPlain">
                <a:avLst/>
              </a:prstTxWarp>
            </a:bodyPr>
            <a:lstStyle/>
            <a:p>
              <a:pPr lvl="0" algn="l"/>
              <a:r>
                <a:rPr b="0" i="0" dirty="0">
                  <a:ln w="9525" cap="flat" cmpd="sng">
                    <a:solidFill>
                      <a:schemeClr val="dk1"/>
                    </a:solidFill>
                    <a:prstDash val="solid"/>
                    <a:round/>
                    <a:headEnd type="none" w="sm" len="sm"/>
                    <a:tailEnd type="none" w="sm" len="sm"/>
                  </a:ln>
                  <a:solidFill>
                    <a:srgbClr val="FFFF00"/>
                  </a:solidFill>
                  <a:latin typeface="Lato Black" panose="020F0502020204030203" pitchFamily="34" charset="0"/>
                </a:rPr>
                <a:t>Order</a:t>
              </a:r>
            </a:p>
          </p:txBody>
        </p:sp>
      </p:grpSp>
      <p:grpSp>
        <p:nvGrpSpPr>
          <p:cNvPr id="223" name="Google Shape;223;p30"/>
          <p:cNvGrpSpPr/>
          <p:nvPr/>
        </p:nvGrpSpPr>
        <p:grpSpPr>
          <a:xfrm>
            <a:off x="4559598" y="6007100"/>
            <a:ext cx="3520440" cy="723900"/>
            <a:chOff x="1872" y="3456"/>
            <a:chExt cx="2312" cy="456"/>
          </a:xfrm>
        </p:grpSpPr>
        <p:cxnSp>
          <p:nvCxnSpPr>
            <p:cNvPr id="224" name="Google Shape;224;p30"/>
            <p:cNvCxnSpPr/>
            <p:nvPr/>
          </p:nvCxnSpPr>
          <p:spPr>
            <a:xfrm rot="10800000">
              <a:off x="1872" y="3456"/>
              <a:ext cx="2312" cy="0"/>
            </a:xfrm>
            <a:prstGeom prst="straightConnector1">
              <a:avLst/>
            </a:prstGeom>
            <a:noFill/>
            <a:ln w="127000" cap="flat" cmpd="sng">
              <a:solidFill>
                <a:schemeClr val="dk1"/>
              </a:solidFill>
              <a:prstDash val="solid"/>
              <a:round/>
              <a:headEnd type="none" w="sm" len="sm"/>
              <a:tailEnd type="triangle" w="med" len="med"/>
            </a:ln>
          </p:spPr>
        </p:cxnSp>
        <p:sp>
          <p:nvSpPr>
            <p:cNvPr id="225" name="Google Shape;225;p30"/>
            <p:cNvSpPr/>
            <p:nvPr/>
          </p:nvSpPr>
          <p:spPr>
            <a:xfrm>
              <a:off x="2784" y="3600"/>
              <a:ext cx="678" cy="312"/>
            </a:xfrm>
            <a:prstGeom prst="rect">
              <a:avLst/>
            </a:prstGeom>
          </p:spPr>
          <p:txBody>
            <a:bodyPr>
              <a:prstTxWarp prst="textPlain">
                <a:avLst/>
              </a:prstTxWarp>
            </a:bodyPr>
            <a:lstStyle/>
            <a:p>
              <a:pPr lvl="0" algn="l"/>
              <a:r>
                <a:rPr b="0" i="0" dirty="0">
                  <a:ln w="9525" cap="flat" cmpd="sng">
                    <a:solidFill>
                      <a:schemeClr val="dk1"/>
                    </a:solidFill>
                    <a:prstDash val="solid"/>
                    <a:round/>
                    <a:headEnd type="none" w="sm" len="sm"/>
                    <a:tailEnd type="none" w="sm" len="sm"/>
                  </a:ln>
                  <a:solidFill>
                    <a:srgbClr val="FFFF00"/>
                  </a:solidFill>
                  <a:latin typeface="Lato Black" panose="020F0502020204030203" pitchFamily="34" charset="0"/>
                </a:rPr>
                <a:t>Result</a:t>
              </a:r>
            </a:p>
          </p:txBody>
        </p:sp>
      </p:grpSp>
      <p:sp>
        <p:nvSpPr>
          <p:cNvPr id="2" name="Slide Number Placeholder 6">
            <a:extLst>
              <a:ext uri="{FF2B5EF4-FFF2-40B4-BE49-F238E27FC236}">
                <a16:creationId xmlns:a16="http://schemas.microsoft.com/office/drawing/2014/main" id="{35727382-5596-85B7-8375-3C706E3560F9}"/>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500"/>
                                        <p:tgtEl>
                                          <p:spTgt spid="2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0"/>
                                        </p:tgtEl>
                                        <p:attrNameLst>
                                          <p:attrName>style.visibility</p:attrName>
                                        </p:attrNameLst>
                                      </p:cBhvr>
                                      <p:to>
                                        <p:strVal val="visible"/>
                                      </p:to>
                                    </p:set>
                                    <p:animEffect transition="in" filter="fade">
                                      <p:cBhvr>
                                        <p:cTn id="16" dur="500"/>
                                        <p:tgtEl>
                                          <p:spTgt spid="2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fade">
                                      <p:cBhvr>
                                        <p:cTn id="21"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29">
          <a:extLst>
            <a:ext uri="{FF2B5EF4-FFF2-40B4-BE49-F238E27FC236}">
              <a16:creationId xmlns:a16="http://schemas.microsoft.com/office/drawing/2014/main" id="{D8875A04-A4A0-A46C-42D3-EF65C86610A3}"/>
            </a:ext>
          </a:extLst>
        </p:cNvPr>
        <p:cNvGrpSpPr/>
        <p:nvPr/>
      </p:nvGrpSpPr>
      <p:grpSpPr>
        <a:xfrm>
          <a:off x="0" y="0"/>
          <a:ext cx="0" cy="0"/>
          <a:chOff x="0" y="0"/>
          <a:chExt cx="0" cy="0"/>
        </a:xfrm>
      </p:grpSpPr>
      <p:sp>
        <p:nvSpPr>
          <p:cNvPr id="233" name="Google Shape;233;p31">
            <a:extLst>
              <a:ext uri="{FF2B5EF4-FFF2-40B4-BE49-F238E27FC236}">
                <a16:creationId xmlns:a16="http://schemas.microsoft.com/office/drawing/2014/main" id="{8302C442-FA9D-2647-C5BC-6BF3A555118A}"/>
              </a:ext>
            </a:extLst>
          </p:cNvPr>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da-DK" dirty="0"/>
              <a:t>HL7 V2 Result Message (ORU)</a:t>
            </a:r>
          </a:p>
        </p:txBody>
      </p:sp>
      <p:sp>
        <p:nvSpPr>
          <p:cNvPr id="232" name="Google Shape;232;p31">
            <a:extLst>
              <a:ext uri="{FF2B5EF4-FFF2-40B4-BE49-F238E27FC236}">
                <a16:creationId xmlns:a16="http://schemas.microsoft.com/office/drawing/2014/main" id="{E3F93CCE-B663-EAE1-CE08-3CCC9498CEF8}"/>
              </a:ext>
            </a:extLst>
          </p:cNvPr>
          <p:cNvSpPr/>
          <p:nvPr/>
        </p:nvSpPr>
        <p:spPr>
          <a:xfrm>
            <a:off x="1866900" y="3679346"/>
            <a:ext cx="6705600" cy="838200"/>
          </a:xfrm>
          <a:prstGeom prst="rect">
            <a:avLst/>
          </a:prstGeom>
          <a:solidFill>
            <a:srgbClr val="FFCC66"/>
          </a:solidFill>
          <a:ln>
            <a:noFill/>
          </a:ln>
        </p:spPr>
        <p:txBody>
          <a:bodyPr spcFirstLastPara="1" wrap="square" lIns="91425" tIns="45700" rIns="91425" bIns="45700" anchor="b" anchorCtr="0">
            <a:noAutofit/>
          </a:bodyPr>
          <a:lstStyle/>
          <a:p>
            <a:pPr marL="0" marR="0" lvl="0" indent="0"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Segment</a:t>
            </a:r>
            <a:endParaRPr sz="2400" dirty="0">
              <a:latin typeface="Lato" panose="020F0502020204030203" pitchFamily="34" charset="0"/>
              <a:ea typeface="Lato" panose="020F0502020204030203" pitchFamily="34" charset="0"/>
              <a:cs typeface="Lato" panose="020F0502020204030203" pitchFamily="34" charset="0"/>
            </a:endParaRPr>
          </a:p>
        </p:txBody>
      </p:sp>
      <p:sp>
        <p:nvSpPr>
          <p:cNvPr id="234" name="Google Shape;234;p31">
            <a:extLst>
              <a:ext uri="{FF2B5EF4-FFF2-40B4-BE49-F238E27FC236}">
                <a16:creationId xmlns:a16="http://schemas.microsoft.com/office/drawing/2014/main" id="{F503B54D-F038-EBD4-D935-EEA7CB6998F3}"/>
              </a:ext>
            </a:extLst>
          </p:cNvPr>
          <p:cNvSpPr/>
          <p:nvPr/>
        </p:nvSpPr>
        <p:spPr>
          <a:xfrm>
            <a:off x="3543300" y="3683897"/>
            <a:ext cx="2743200" cy="1371600"/>
          </a:xfrm>
          <a:prstGeom prst="rect">
            <a:avLst/>
          </a:prstGeom>
          <a:solidFill>
            <a:srgbClr val="99FF99"/>
          </a:solidFill>
          <a:ln>
            <a:noFill/>
          </a:ln>
        </p:spPr>
        <p:txBody>
          <a:bodyPr spcFirstLastPara="1" wrap="square" lIns="91425" tIns="45700" rIns="91425" bIns="45700" anchor="b" anchorCtr="0">
            <a:noAutofit/>
          </a:bodyPr>
          <a:lstStyle/>
          <a:p>
            <a:pPr marL="0" marR="0" lvl="0" indent="0" rtl="0">
              <a:lnSpc>
                <a:spcPct val="100000"/>
              </a:lnSpc>
              <a:spcBef>
                <a:spcPts val="0"/>
              </a:spcBef>
              <a:spcAft>
                <a:spcPts val="0"/>
              </a:spcAft>
              <a:buNone/>
            </a:pPr>
            <a:r>
              <a:rPr lang="en-US" sz="2400" b="1">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Data Field</a:t>
            </a:r>
            <a:endParaRPr sz="2400" dirty="0">
              <a:latin typeface="Lato" panose="020F0502020204030203" pitchFamily="34" charset="0"/>
              <a:ea typeface="Lato" panose="020F0502020204030203" pitchFamily="34" charset="0"/>
              <a:cs typeface="Lato" panose="020F0502020204030203" pitchFamily="34" charset="0"/>
            </a:endParaRPr>
          </a:p>
        </p:txBody>
      </p:sp>
      <p:grpSp>
        <p:nvGrpSpPr>
          <p:cNvPr id="235" name="Google Shape;235;p31">
            <a:extLst>
              <a:ext uri="{FF2B5EF4-FFF2-40B4-BE49-F238E27FC236}">
                <a16:creationId xmlns:a16="http://schemas.microsoft.com/office/drawing/2014/main" id="{C8C17C73-A75F-D733-22E7-7B8BF8EC518E}"/>
              </a:ext>
            </a:extLst>
          </p:cNvPr>
          <p:cNvGrpSpPr/>
          <p:nvPr/>
        </p:nvGrpSpPr>
        <p:grpSpPr>
          <a:xfrm>
            <a:off x="3543300" y="3683897"/>
            <a:ext cx="2787650" cy="2057400"/>
            <a:chOff x="1056" y="1728"/>
            <a:chExt cx="1756" cy="1296"/>
          </a:xfrm>
        </p:grpSpPr>
        <p:sp>
          <p:nvSpPr>
            <p:cNvPr id="236" name="Google Shape;236;p31">
              <a:extLst>
                <a:ext uri="{FF2B5EF4-FFF2-40B4-BE49-F238E27FC236}">
                  <a16:creationId xmlns:a16="http://schemas.microsoft.com/office/drawing/2014/main" id="{FE7A8737-8354-82CD-0D04-261CCABD53E6}"/>
                </a:ext>
              </a:extLst>
            </p:cNvPr>
            <p:cNvSpPr/>
            <p:nvPr/>
          </p:nvSpPr>
          <p:spPr>
            <a:xfrm>
              <a:off x="2496" y="1728"/>
              <a:ext cx="316" cy="1296"/>
            </a:xfrm>
            <a:prstGeom prst="rect">
              <a:avLst/>
            </a:prstGeom>
            <a:solidFill>
              <a:srgbClr val="FF9966"/>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endParaRPr dirty="0">
                <a:latin typeface="Lato" panose="020F0502020204030203" pitchFamily="34" charset="0"/>
              </a:endParaRPr>
            </a:p>
          </p:txBody>
        </p:sp>
        <p:sp>
          <p:nvSpPr>
            <p:cNvPr id="237" name="Google Shape;237;p31">
              <a:extLst>
                <a:ext uri="{FF2B5EF4-FFF2-40B4-BE49-F238E27FC236}">
                  <a16:creationId xmlns:a16="http://schemas.microsoft.com/office/drawing/2014/main" id="{2FE7817D-A4AA-6A7C-66A8-66A7098067FA}"/>
                </a:ext>
              </a:extLst>
            </p:cNvPr>
            <p:cNvSpPr/>
            <p:nvPr/>
          </p:nvSpPr>
          <p:spPr>
            <a:xfrm>
              <a:off x="1056" y="2592"/>
              <a:ext cx="1756" cy="432"/>
            </a:xfrm>
            <a:prstGeom prst="rect">
              <a:avLst/>
            </a:prstGeom>
            <a:solidFill>
              <a:srgbClr val="FF9966"/>
            </a:solid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r>
                <a:rPr lang="en-US" sz="2400" b="1"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rPr>
                <a:t>                                  Component</a:t>
              </a:r>
              <a:endParaRPr sz="2400" dirty="0">
                <a:latin typeface="Lato" panose="020F0502020204030203" pitchFamily="34" charset="0"/>
                <a:ea typeface="Lato" panose="020F0502020204030203" pitchFamily="34" charset="0"/>
                <a:cs typeface="Lato" panose="020F0502020204030203" pitchFamily="34" charset="0"/>
              </a:endParaRPr>
            </a:p>
          </p:txBody>
        </p:sp>
      </p:grpSp>
      <p:sp>
        <p:nvSpPr>
          <p:cNvPr id="238" name="Google Shape;238;p31">
            <a:extLst>
              <a:ext uri="{FF2B5EF4-FFF2-40B4-BE49-F238E27FC236}">
                <a16:creationId xmlns:a16="http://schemas.microsoft.com/office/drawing/2014/main" id="{02811046-B062-F22A-1C56-5B9248C961C1}"/>
              </a:ext>
            </a:extLst>
          </p:cNvPr>
          <p:cNvSpPr txBox="1"/>
          <p:nvPr/>
        </p:nvSpPr>
        <p:spPr>
          <a:xfrm>
            <a:off x="1828800" y="2031103"/>
            <a:ext cx="8534400" cy="21697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700" b="1" i="0" u="none" strike="noStrike" cap="none" dirty="0">
                <a:solidFill>
                  <a:srgbClr val="000000"/>
                </a:solidFill>
                <a:latin typeface="Courier New"/>
                <a:ea typeface="Courier New"/>
                <a:cs typeface="Courier New"/>
                <a:sym typeface="Courier New"/>
              </a:rPr>
              <a:t>MSH|^~\&amp;|||||19981105131523||ORU^R01|</a:t>
            </a:r>
            <a:endParaRPr dirty="0">
              <a:latin typeface="Lato" panose="020F0502020204030203" pitchFamily="34" charset="0"/>
            </a:endParaRPr>
          </a:p>
          <a:p>
            <a:pPr marL="0" marR="0" lvl="0" indent="0" algn="l" rtl="0">
              <a:lnSpc>
                <a:spcPct val="100000"/>
              </a:lnSpc>
              <a:spcBef>
                <a:spcPts val="0"/>
              </a:spcBef>
              <a:spcAft>
                <a:spcPts val="0"/>
              </a:spcAft>
              <a:buNone/>
            </a:pPr>
            <a:r>
              <a:rPr lang="en-US" sz="2700" b="1" i="0" u="none" strike="noStrike" cap="none" dirty="0">
                <a:solidFill>
                  <a:srgbClr val="000000"/>
                </a:solidFill>
                <a:latin typeface="Courier New"/>
                <a:ea typeface="Courier New"/>
                <a:cs typeface="Courier New"/>
                <a:sym typeface="Courier New"/>
              </a:rPr>
              <a:t>PID|||100928782^9^M11||Smith^John^J|</a:t>
            </a:r>
            <a:endParaRPr dirty="0">
              <a:latin typeface="Lato" panose="020F0502020204030203" pitchFamily="34" charset="0"/>
            </a:endParaRPr>
          </a:p>
          <a:p>
            <a:pPr marL="0" marR="0" lvl="0" indent="0" algn="l" rtl="0">
              <a:lnSpc>
                <a:spcPct val="100000"/>
              </a:lnSpc>
              <a:spcBef>
                <a:spcPts val="0"/>
              </a:spcBef>
              <a:spcAft>
                <a:spcPts val="0"/>
              </a:spcAft>
              <a:buNone/>
            </a:pPr>
            <a:r>
              <a:rPr lang="en-US" sz="2700" b="1" i="0" u="none" strike="noStrike" cap="none" dirty="0">
                <a:solidFill>
                  <a:srgbClr val="000000"/>
                </a:solidFill>
                <a:latin typeface="Courier New"/>
                <a:ea typeface="Courier New"/>
                <a:cs typeface="Courier New"/>
                <a:sym typeface="Courier New"/>
              </a:rPr>
              <a:t>OBR||||Z0063-0^BP^LN|</a:t>
            </a:r>
            <a:endParaRPr dirty="0">
              <a:latin typeface="Lato" panose="020F0502020204030203" pitchFamily="34" charset="0"/>
            </a:endParaRPr>
          </a:p>
          <a:p>
            <a:pPr marL="0" marR="0" lvl="0" indent="0" algn="l" rtl="0">
              <a:lnSpc>
                <a:spcPct val="100000"/>
              </a:lnSpc>
              <a:spcBef>
                <a:spcPts val="0"/>
              </a:spcBef>
              <a:spcAft>
                <a:spcPts val="0"/>
              </a:spcAft>
              <a:buNone/>
            </a:pPr>
            <a:r>
              <a:rPr lang="en-US" sz="2700" b="1" i="0" u="none" strike="noStrike" cap="none" dirty="0">
                <a:solidFill>
                  <a:srgbClr val="000000"/>
                </a:solidFill>
                <a:latin typeface="Courier New"/>
                <a:ea typeface="Courier New"/>
                <a:cs typeface="Courier New"/>
                <a:sym typeface="Courier New"/>
              </a:rPr>
              <a:t>OBX||CE|8361-4^POSITION^LN||</a:t>
            </a:r>
            <a:r>
              <a:rPr lang="en-US" sz="2700" b="1" i="0" u="none" strike="noStrike" cap="none" dirty="0" err="1">
                <a:solidFill>
                  <a:srgbClr val="000000"/>
                </a:solidFill>
                <a:latin typeface="Courier New"/>
                <a:ea typeface="Courier New"/>
                <a:cs typeface="Courier New"/>
                <a:sym typeface="Courier New"/>
              </a:rPr>
              <a:t>SIT^Sitting</a:t>
            </a:r>
            <a:r>
              <a:rPr lang="en-US" sz="2700" b="1" i="0" u="none" strike="noStrike" cap="none" dirty="0">
                <a:solidFill>
                  <a:srgbClr val="000000"/>
                </a:solidFill>
                <a:latin typeface="Courier New"/>
                <a:ea typeface="Courier New"/>
                <a:cs typeface="Courier New"/>
                <a:sym typeface="Courier New"/>
              </a:rPr>
              <a:t>|</a:t>
            </a:r>
            <a:endParaRPr dirty="0">
              <a:latin typeface="Lato" panose="020F0502020204030203" pitchFamily="34" charset="0"/>
            </a:endParaRPr>
          </a:p>
          <a:p>
            <a:pPr marL="0" marR="0" lvl="0" indent="0" algn="l" rtl="0">
              <a:lnSpc>
                <a:spcPct val="100000"/>
              </a:lnSpc>
              <a:spcBef>
                <a:spcPts val="0"/>
              </a:spcBef>
              <a:spcAft>
                <a:spcPts val="0"/>
              </a:spcAft>
              <a:buNone/>
            </a:pPr>
            <a:r>
              <a:rPr lang="en-US" sz="2700" b="1" i="0" u="none" strike="noStrike" cap="none" dirty="0">
                <a:solidFill>
                  <a:srgbClr val="000000"/>
                </a:solidFill>
                <a:latin typeface="Courier New"/>
                <a:ea typeface="Courier New"/>
                <a:cs typeface="Courier New"/>
                <a:sym typeface="Courier New"/>
              </a:rPr>
              <a:t>OBX||NM|8479-8^SBP^LN||138|mmHg|</a:t>
            </a:r>
            <a:endParaRPr sz="2700" b="1" i="0" u="none" strike="noStrike" cap="none" dirty="0">
              <a:solidFill>
                <a:srgbClr val="000000"/>
              </a:solidFill>
              <a:latin typeface="Courier New"/>
              <a:ea typeface="Courier New"/>
              <a:cs typeface="Courier New"/>
              <a:sym typeface="Courier New"/>
            </a:endParaRPr>
          </a:p>
        </p:txBody>
      </p:sp>
      <p:sp>
        <p:nvSpPr>
          <p:cNvPr id="2" name="Slide Number Placeholder 6">
            <a:extLst>
              <a:ext uri="{FF2B5EF4-FFF2-40B4-BE49-F238E27FC236}">
                <a16:creationId xmlns:a16="http://schemas.microsoft.com/office/drawing/2014/main" id="{4385D20D-8997-9FE3-520F-7C38EE3ABC20}"/>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84234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gtEl>
                                        <p:attrNameLst>
                                          <p:attrName>style.visibility</p:attrName>
                                        </p:attrNameLst>
                                      </p:cBhvr>
                                      <p:to>
                                        <p:strVal val="visible"/>
                                      </p:to>
                                    </p:set>
                                    <p:animEffect transition="in" filter="fade">
                                      <p:cBhvr>
                                        <p:cTn id="1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58" name="Google Shape;258;p32"/>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US" dirty="0"/>
              <a:t>OBX: an HL7 V2 name-value pair approach</a:t>
            </a:r>
          </a:p>
        </p:txBody>
      </p:sp>
      <p:grpSp>
        <p:nvGrpSpPr>
          <p:cNvPr id="245" name="Google Shape;245;p32"/>
          <p:cNvGrpSpPr/>
          <p:nvPr/>
        </p:nvGrpSpPr>
        <p:grpSpPr>
          <a:xfrm>
            <a:off x="10768212" y="3313471"/>
            <a:ext cx="1295400" cy="1047750"/>
            <a:chOff x="4944" y="1632"/>
            <a:chExt cx="816" cy="660"/>
          </a:xfrm>
        </p:grpSpPr>
        <p:sp>
          <p:nvSpPr>
            <p:cNvPr id="246" name="Google Shape;246;p32"/>
            <p:cNvSpPr/>
            <p:nvPr/>
          </p:nvSpPr>
          <p:spPr>
            <a:xfrm>
              <a:off x="5448" y="1680"/>
              <a:ext cx="312" cy="612"/>
            </a:xfrm>
            <a:prstGeom prst="rect">
              <a:avLst/>
            </a:prstGeom>
            <a:solidFill>
              <a:srgbClr val="FFCC66"/>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27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47" name="Google Shape;247;p32"/>
            <p:cNvSpPr/>
            <p:nvPr/>
          </p:nvSpPr>
          <p:spPr>
            <a:xfrm>
              <a:off x="4944" y="1632"/>
              <a:ext cx="816" cy="336"/>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Status</a:t>
              </a:r>
              <a:endParaRPr sz="2400" dirty="0">
                <a:latin typeface="Lato" panose="020F0502020204030203" pitchFamily="34" charset="0"/>
                <a:ea typeface="Lato" panose="020F0502020204030203" pitchFamily="34" charset="0"/>
                <a:cs typeface="Lato" panose="020F0502020204030203" pitchFamily="34" charset="0"/>
              </a:endParaRPr>
            </a:p>
          </p:txBody>
        </p:sp>
      </p:grpSp>
      <p:grpSp>
        <p:nvGrpSpPr>
          <p:cNvPr id="248" name="Google Shape;248;p32"/>
          <p:cNvGrpSpPr/>
          <p:nvPr/>
        </p:nvGrpSpPr>
        <p:grpSpPr>
          <a:xfrm>
            <a:off x="7248936" y="3933317"/>
            <a:ext cx="3352800" cy="2374901"/>
            <a:chOff x="3072" y="1984"/>
            <a:chExt cx="2112" cy="1496"/>
          </a:xfrm>
        </p:grpSpPr>
        <p:sp>
          <p:nvSpPr>
            <p:cNvPr id="249" name="Google Shape;249;p32"/>
            <p:cNvSpPr/>
            <p:nvPr/>
          </p:nvSpPr>
          <p:spPr>
            <a:xfrm>
              <a:off x="3552" y="1984"/>
              <a:ext cx="243" cy="1296"/>
            </a:xfrm>
            <a:prstGeom prst="rect">
              <a:avLst/>
            </a:prstGeom>
            <a:solidFill>
              <a:srgbClr val="FF9966"/>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endParaRPr dirty="0">
                <a:latin typeface="Lato" panose="020F0502020204030203" pitchFamily="34" charset="0"/>
              </a:endParaRPr>
            </a:p>
          </p:txBody>
        </p:sp>
        <p:sp>
          <p:nvSpPr>
            <p:cNvPr id="250" name="Google Shape;250;p32"/>
            <p:cNvSpPr/>
            <p:nvPr/>
          </p:nvSpPr>
          <p:spPr>
            <a:xfrm>
              <a:off x="3072" y="2376"/>
              <a:ext cx="2112" cy="1104"/>
            </a:xfrm>
            <a:prstGeom prst="rect">
              <a:avLst/>
            </a:prstGeom>
            <a:solidFill>
              <a:srgbClr val="FF9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 </a:t>
              </a:r>
              <a:r>
                <a:rPr lang="en-US" sz="2400" b="1"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rPr>
                <a:t>code that  identifies </a:t>
              </a: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the units of numerical data in OBX-5</a:t>
              </a:r>
              <a:endParaRPr sz="2400" dirty="0">
                <a:latin typeface="Lato" panose="020F0502020204030203" pitchFamily="34" charset="0"/>
                <a:ea typeface="Lato" panose="020F0502020204030203" pitchFamily="34" charset="0"/>
                <a:cs typeface="Lato" panose="020F0502020204030203" pitchFamily="34" charset="0"/>
              </a:endParaRPr>
            </a:p>
          </p:txBody>
        </p:sp>
      </p:grpSp>
      <p:grpSp>
        <p:nvGrpSpPr>
          <p:cNvPr id="251" name="Google Shape;251;p32"/>
          <p:cNvGrpSpPr/>
          <p:nvPr/>
        </p:nvGrpSpPr>
        <p:grpSpPr>
          <a:xfrm>
            <a:off x="735497" y="1865671"/>
            <a:ext cx="3112604" cy="2438400"/>
            <a:chOff x="96" y="720"/>
            <a:chExt cx="2202" cy="1536"/>
          </a:xfrm>
        </p:grpSpPr>
        <p:sp>
          <p:nvSpPr>
            <p:cNvPr id="252" name="Google Shape;252;p32"/>
            <p:cNvSpPr/>
            <p:nvPr/>
          </p:nvSpPr>
          <p:spPr>
            <a:xfrm>
              <a:off x="747" y="1536"/>
              <a:ext cx="372" cy="720"/>
            </a:xfrm>
            <a:prstGeom prst="rect">
              <a:avLst/>
            </a:prstGeom>
            <a:solidFill>
              <a:srgbClr val="FFCC99"/>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27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53" name="Google Shape;253;p32"/>
            <p:cNvSpPr/>
            <p:nvPr/>
          </p:nvSpPr>
          <p:spPr>
            <a:xfrm>
              <a:off x="96" y="720"/>
              <a:ext cx="2202" cy="1152"/>
            </a:xfrm>
            <a:prstGeom prst="rect">
              <a:avLst/>
            </a:prstGeom>
            <a:solidFill>
              <a:srgbClr val="FFCC99"/>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 code that identifies the </a:t>
              </a:r>
              <a:r>
                <a:rPr lang="en-US" sz="2400" b="1"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datatype</a:t>
              </a:r>
              <a:endParaRPr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of OBX-5 (Numeric)</a:t>
              </a:r>
            </a:p>
            <a:p>
              <a:pPr marL="0" marR="0" lvl="0" indent="0" algn="ctr" rtl="0">
                <a:lnSpc>
                  <a:spcPct val="100000"/>
                </a:lnSpc>
                <a:spcBef>
                  <a:spcPts val="0"/>
                </a:spcBef>
                <a:spcAft>
                  <a:spcPts val="0"/>
                </a:spcAft>
                <a:buNone/>
              </a:pPr>
              <a:endParaRPr sz="2400" dirty="0">
                <a:latin typeface="Lato" panose="020F0502020204030203" pitchFamily="34" charset="0"/>
                <a:ea typeface="Lato" panose="020F0502020204030203" pitchFamily="34" charset="0"/>
                <a:cs typeface="Lato" panose="020F0502020204030203" pitchFamily="34" charset="0"/>
              </a:endParaRPr>
            </a:p>
          </p:txBody>
        </p:sp>
      </p:grpSp>
      <p:sp>
        <p:nvSpPr>
          <p:cNvPr id="254" name="Google Shape;254;p32"/>
          <p:cNvSpPr/>
          <p:nvPr/>
        </p:nvSpPr>
        <p:spPr>
          <a:xfrm>
            <a:off x="2207318" y="3920523"/>
            <a:ext cx="1905000" cy="2572352"/>
          </a:xfrm>
          <a:prstGeom prst="rect">
            <a:avLst/>
          </a:prstGeom>
          <a:solidFill>
            <a:srgbClr val="99FF99"/>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None/>
            </a:pPr>
            <a:endParaRPr lang="en-US" sz="27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 code that identifies the data in OBX-5</a:t>
            </a:r>
          </a:p>
          <a:p>
            <a:pPr marL="0" marR="0" lvl="0" indent="0" algn="ctr" rtl="0">
              <a:lnSpc>
                <a:spcPct val="100000"/>
              </a:lnSpc>
              <a:spcBef>
                <a:spcPts val="0"/>
              </a:spcBef>
              <a:spcAft>
                <a:spcPts val="0"/>
              </a:spcAft>
              <a:buNone/>
            </a:pPr>
            <a:endParaRPr sz="2400" dirty="0">
              <a:latin typeface="Lato" panose="020F0502020204030203" pitchFamily="34" charset="0"/>
              <a:ea typeface="Lato" panose="020F0502020204030203" pitchFamily="34" charset="0"/>
              <a:cs typeface="Lato" panose="020F0502020204030203" pitchFamily="34" charset="0"/>
            </a:endParaRPr>
          </a:p>
        </p:txBody>
      </p:sp>
      <p:grpSp>
        <p:nvGrpSpPr>
          <p:cNvPr id="255" name="Google Shape;255;p32"/>
          <p:cNvGrpSpPr/>
          <p:nvPr/>
        </p:nvGrpSpPr>
        <p:grpSpPr>
          <a:xfrm>
            <a:off x="6334536" y="3237271"/>
            <a:ext cx="2590800" cy="1143000"/>
            <a:chOff x="2496" y="1584"/>
            <a:chExt cx="1632" cy="720"/>
          </a:xfrm>
        </p:grpSpPr>
        <p:sp>
          <p:nvSpPr>
            <p:cNvPr id="256" name="Google Shape;256;p32"/>
            <p:cNvSpPr/>
            <p:nvPr/>
          </p:nvSpPr>
          <p:spPr>
            <a:xfrm>
              <a:off x="3120" y="1584"/>
              <a:ext cx="372" cy="720"/>
            </a:xfrm>
            <a:prstGeom prst="rect">
              <a:avLst/>
            </a:prstGeom>
            <a:solidFill>
              <a:srgbClr val="FFCC66"/>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27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57" name="Google Shape;257;p32"/>
            <p:cNvSpPr/>
            <p:nvPr/>
          </p:nvSpPr>
          <p:spPr>
            <a:xfrm>
              <a:off x="2496" y="1584"/>
              <a:ext cx="1632" cy="336"/>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OBX-5: Data</a:t>
              </a:r>
              <a:endParaRPr sz="2400" dirty="0">
                <a:latin typeface="Lato" panose="020F0502020204030203" pitchFamily="34" charset="0"/>
                <a:ea typeface="Lato" panose="020F0502020204030203" pitchFamily="34" charset="0"/>
                <a:cs typeface="Lato" panose="020F0502020204030203" pitchFamily="34" charset="0"/>
              </a:endParaRPr>
            </a:p>
          </p:txBody>
        </p:sp>
      </p:grpSp>
      <p:sp>
        <p:nvSpPr>
          <p:cNvPr id="259" name="Google Shape;259;p32"/>
          <p:cNvSpPr/>
          <p:nvPr/>
        </p:nvSpPr>
        <p:spPr>
          <a:xfrm>
            <a:off x="450852" y="3859571"/>
            <a:ext cx="12297189"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dirty="0">
                <a:solidFill>
                  <a:srgbClr val="000000"/>
                </a:solidFill>
                <a:latin typeface="Courier New"/>
                <a:ea typeface="Courier New"/>
                <a:cs typeface="Courier New"/>
                <a:sym typeface="Courier New"/>
              </a:rPr>
              <a:t>OBX||NM|11289-6^Body </a:t>
            </a:r>
            <a:r>
              <a:rPr lang="en-US" sz="3000" b="1" i="0" u="none" strike="noStrike" cap="none" dirty="0" err="1">
                <a:solidFill>
                  <a:srgbClr val="000000"/>
                </a:solidFill>
                <a:latin typeface="Courier New"/>
                <a:ea typeface="Courier New"/>
                <a:cs typeface="Courier New"/>
                <a:sym typeface="Courier New"/>
              </a:rPr>
              <a:t>Temp^LN</a:t>
            </a:r>
            <a:r>
              <a:rPr lang="en-US" sz="3000" b="1" i="0" u="none" strike="noStrike" cap="none" dirty="0">
                <a:solidFill>
                  <a:srgbClr val="000000"/>
                </a:solidFill>
                <a:latin typeface="Courier New"/>
                <a:ea typeface="Courier New"/>
                <a:cs typeface="Courier New"/>
                <a:sym typeface="Courier New"/>
              </a:rPr>
              <a:t>||38|C^Cent^ISO+|||||F</a:t>
            </a:r>
            <a:endParaRPr dirty="0">
              <a:latin typeface="Lato" panose="020F0502020204030203" pitchFamily="34" charset="0"/>
            </a:endParaRPr>
          </a:p>
        </p:txBody>
      </p:sp>
      <p:sp>
        <p:nvSpPr>
          <p:cNvPr id="260" name="Google Shape;260;p32"/>
          <p:cNvSpPr txBox="1"/>
          <p:nvPr/>
        </p:nvSpPr>
        <p:spPr>
          <a:xfrm>
            <a:off x="4979504" y="1242938"/>
            <a:ext cx="7084108" cy="1676400"/>
          </a:xfrm>
          <a:prstGeom prst="rect">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600" b="1"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Arial"/>
              </a:rPr>
              <a:t>Other data fields include, date of observation, identity of provider giving observation, normal ranges, abnormal flags</a:t>
            </a:r>
            <a:endParaRPr dirty="0">
              <a:solidFill>
                <a:schemeClr val="bg1"/>
              </a:solidFill>
              <a:latin typeface="Lato" panose="020F0502020204030203" pitchFamily="34" charset="0"/>
            </a:endParaRPr>
          </a:p>
        </p:txBody>
      </p:sp>
      <p:sp>
        <p:nvSpPr>
          <p:cNvPr id="2" name="Slide Number Placeholder 6">
            <a:extLst>
              <a:ext uri="{FF2B5EF4-FFF2-40B4-BE49-F238E27FC236}">
                <a16:creationId xmlns:a16="http://schemas.microsoft.com/office/drawing/2014/main" id="{78BDEE89-0015-5C46-ED6A-F85EF06CAD33}"/>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500"/>
                                        <p:tgtEl>
                                          <p:spTgt spid="2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500"/>
                                        <p:tgtEl>
                                          <p:spTgt spid="2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8"/>
                                        </p:tgtEl>
                                        <p:attrNameLst>
                                          <p:attrName>style.visibility</p:attrName>
                                        </p:attrNameLst>
                                      </p:cBhvr>
                                      <p:to>
                                        <p:strVal val="visible"/>
                                      </p:to>
                                    </p:set>
                                    <p:animEffect transition="in" filter="fade">
                                      <p:cBhvr>
                                        <p:cTn id="22" dur="500"/>
                                        <p:tgtEl>
                                          <p:spTgt spid="2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fade">
                                      <p:cBhvr>
                                        <p:cTn id="27" dur="500"/>
                                        <p:tgtEl>
                                          <p:spTgt spid="2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0"/>
                                        </p:tgtEl>
                                        <p:attrNameLst>
                                          <p:attrName>style.visibility</p:attrName>
                                        </p:attrNameLst>
                                      </p:cBhvr>
                                      <p:to>
                                        <p:strVal val="visible"/>
                                      </p:to>
                                    </p:set>
                                    <p:animEffect transition="in" filter="fade">
                                      <p:cBhvr>
                                        <p:cTn id="32"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79" name="Google Shape;279;p33"/>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OBX: with a coded value</a:t>
            </a:r>
            <a:endParaRPr/>
          </a:p>
        </p:txBody>
      </p:sp>
      <p:grpSp>
        <p:nvGrpSpPr>
          <p:cNvPr id="267" name="Google Shape;267;p33"/>
          <p:cNvGrpSpPr/>
          <p:nvPr/>
        </p:nvGrpSpPr>
        <p:grpSpPr>
          <a:xfrm>
            <a:off x="9363870" y="2485230"/>
            <a:ext cx="2667000" cy="1716088"/>
            <a:chOff x="3927" y="1132"/>
            <a:chExt cx="1680" cy="1081"/>
          </a:xfrm>
        </p:grpSpPr>
        <p:sp>
          <p:nvSpPr>
            <p:cNvPr id="268" name="Google Shape;268;p33"/>
            <p:cNvSpPr/>
            <p:nvPr/>
          </p:nvSpPr>
          <p:spPr>
            <a:xfrm>
              <a:off x="5089" y="1637"/>
              <a:ext cx="518" cy="576"/>
            </a:xfrm>
            <a:prstGeom prst="rect">
              <a:avLst/>
            </a:prstGeom>
            <a:solidFill>
              <a:srgbClr val="FF7C80"/>
            </a:solid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269" name="Google Shape;269;p33"/>
            <p:cNvSpPr txBox="1"/>
            <p:nvPr/>
          </p:nvSpPr>
          <p:spPr>
            <a:xfrm>
              <a:off x="3927" y="1132"/>
              <a:ext cx="1680" cy="524"/>
            </a:xfrm>
            <a:prstGeom prst="rect">
              <a:avLst/>
            </a:prstGeom>
            <a:solidFill>
              <a:srgbClr val="FF7C80"/>
            </a:solidFill>
            <a:ln>
              <a:noFill/>
            </a:ln>
          </p:spPr>
          <p:txBody>
            <a:bodyPr spcFirstLastPara="1" wrap="square" lIns="92075" tIns="46025" rIns="92075" bIns="46025" anchor="ctr"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Arial"/>
                </a:rPr>
                <a:t>The code is</a:t>
              </a:r>
              <a:endParaRPr sz="2400"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Arial"/>
                </a:rPr>
                <a:t>from SNOMED</a:t>
              </a:r>
              <a:endParaRPr sz="2400" b="0"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Times New Roman"/>
              </a:endParaRPr>
            </a:p>
          </p:txBody>
        </p:sp>
      </p:grpSp>
      <p:grpSp>
        <p:nvGrpSpPr>
          <p:cNvPr id="270" name="Google Shape;270;p33"/>
          <p:cNvGrpSpPr/>
          <p:nvPr/>
        </p:nvGrpSpPr>
        <p:grpSpPr>
          <a:xfrm>
            <a:off x="5256213" y="2427287"/>
            <a:ext cx="2362200" cy="1689100"/>
            <a:chOff x="2160" y="1152"/>
            <a:chExt cx="1488" cy="1064"/>
          </a:xfrm>
        </p:grpSpPr>
        <p:sp>
          <p:nvSpPr>
            <p:cNvPr id="271" name="Google Shape;271;p33"/>
            <p:cNvSpPr/>
            <p:nvPr/>
          </p:nvSpPr>
          <p:spPr>
            <a:xfrm>
              <a:off x="2904" y="1640"/>
              <a:ext cx="346" cy="576"/>
            </a:xfrm>
            <a:prstGeom prst="rect">
              <a:avLst/>
            </a:prstGeom>
            <a:solidFill>
              <a:srgbClr val="9999FF"/>
            </a:solid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272" name="Google Shape;272;p33"/>
            <p:cNvSpPr txBox="1"/>
            <p:nvPr/>
          </p:nvSpPr>
          <p:spPr>
            <a:xfrm>
              <a:off x="2160" y="1152"/>
              <a:ext cx="1488" cy="524"/>
            </a:xfrm>
            <a:prstGeom prst="rect">
              <a:avLst/>
            </a:prstGeom>
            <a:solidFill>
              <a:srgbClr val="9999FF"/>
            </a:solidFill>
            <a:ln>
              <a:noFill/>
            </a:ln>
          </p:spPr>
          <p:txBody>
            <a:bodyPr spcFirstLastPara="1" wrap="square" lIns="92075" tIns="46025" rIns="92075" bIns="46025" anchor="ctr"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Arial"/>
                </a:rPr>
                <a:t>The code is</a:t>
              </a:r>
              <a:endParaRPr sz="2400"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Arial"/>
                </a:rPr>
                <a:t>from LOINC</a:t>
              </a:r>
              <a:endParaRPr sz="2400" b="0"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Times New Roman"/>
              </a:endParaRPr>
            </a:p>
          </p:txBody>
        </p:sp>
      </p:grpSp>
      <p:grpSp>
        <p:nvGrpSpPr>
          <p:cNvPr id="273" name="Google Shape;273;p33"/>
          <p:cNvGrpSpPr/>
          <p:nvPr/>
        </p:nvGrpSpPr>
        <p:grpSpPr>
          <a:xfrm>
            <a:off x="6331744" y="3797298"/>
            <a:ext cx="3557588" cy="1905000"/>
            <a:chOff x="2592" y="2016"/>
            <a:chExt cx="2241" cy="1200"/>
          </a:xfrm>
        </p:grpSpPr>
        <p:sp>
          <p:nvSpPr>
            <p:cNvPr id="274" name="Google Shape;274;p33"/>
            <p:cNvSpPr/>
            <p:nvPr/>
          </p:nvSpPr>
          <p:spPr>
            <a:xfrm>
              <a:off x="3216" y="2016"/>
              <a:ext cx="1210" cy="991"/>
            </a:xfrm>
            <a:prstGeom prst="rect">
              <a:avLst/>
            </a:prstGeom>
            <a:solidFill>
              <a:srgbClr val="FF9966"/>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                                  </a:t>
              </a:r>
              <a:endParaRPr dirty="0">
                <a:latin typeface="Lato" panose="020F0502020204030203" pitchFamily="34" charset="0"/>
              </a:endParaRPr>
            </a:p>
          </p:txBody>
        </p:sp>
        <p:sp>
          <p:nvSpPr>
            <p:cNvPr id="275" name="Google Shape;275;p33"/>
            <p:cNvSpPr/>
            <p:nvPr/>
          </p:nvSpPr>
          <p:spPr>
            <a:xfrm>
              <a:off x="2592" y="2640"/>
              <a:ext cx="2241" cy="576"/>
            </a:xfrm>
            <a:prstGeom prst="rect">
              <a:avLst/>
            </a:prstGeom>
            <a:solidFill>
              <a:srgbClr val="FF9966"/>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OBX-5: Data</a:t>
              </a:r>
              <a:endParaRPr sz="2400"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A code for Group O</a:t>
              </a:r>
              <a:endParaRPr sz="2400" dirty="0">
                <a:latin typeface="Lato" panose="020F0502020204030203" pitchFamily="34" charset="0"/>
                <a:ea typeface="Lato" panose="020F0502020204030203" pitchFamily="34" charset="0"/>
                <a:cs typeface="Lato" panose="020F0502020204030203" pitchFamily="34" charset="0"/>
              </a:endParaRPr>
            </a:p>
          </p:txBody>
        </p:sp>
      </p:grpSp>
      <p:grpSp>
        <p:nvGrpSpPr>
          <p:cNvPr id="276" name="Google Shape;276;p33"/>
          <p:cNvGrpSpPr/>
          <p:nvPr/>
        </p:nvGrpSpPr>
        <p:grpSpPr>
          <a:xfrm>
            <a:off x="577850" y="1703388"/>
            <a:ext cx="2819400" cy="2438400"/>
            <a:chOff x="0" y="720"/>
            <a:chExt cx="1776" cy="1536"/>
          </a:xfrm>
        </p:grpSpPr>
        <p:sp>
          <p:nvSpPr>
            <p:cNvPr id="277" name="Google Shape;277;p33"/>
            <p:cNvSpPr/>
            <p:nvPr/>
          </p:nvSpPr>
          <p:spPr>
            <a:xfrm>
              <a:off x="656" y="1536"/>
              <a:ext cx="346" cy="720"/>
            </a:xfrm>
            <a:prstGeom prst="rect">
              <a:avLst/>
            </a:prstGeom>
            <a:solidFill>
              <a:srgbClr val="FFCC99"/>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78" name="Google Shape;278;p33"/>
            <p:cNvSpPr/>
            <p:nvPr/>
          </p:nvSpPr>
          <p:spPr>
            <a:xfrm>
              <a:off x="0" y="720"/>
              <a:ext cx="1776" cy="1152"/>
            </a:xfrm>
            <a:prstGeom prst="rect">
              <a:avLst/>
            </a:prstGeom>
            <a:solidFill>
              <a:srgbClr val="FFCC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A code that identifies the </a:t>
              </a:r>
              <a:r>
                <a:rPr lang="en-US" sz="2400" b="1"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datatype as a</a:t>
              </a:r>
              <a:endParaRPr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coded element</a:t>
              </a:r>
              <a:endParaRPr sz="2400" dirty="0">
                <a:latin typeface="Lato" panose="020F0502020204030203" pitchFamily="34" charset="0"/>
                <a:ea typeface="Lato" panose="020F0502020204030203" pitchFamily="34" charset="0"/>
                <a:cs typeface="Lato" panose="020F0502020204030203" pitchFamily="34" charset="0"/>
              </a:endParaRPr>
            </a:p>
          </p:txBody>
        </p:sp>
      </p:grpSp>
      <p:grpSp>
        <p:nvGrpSpPr>
          <p:cNvPr id="280" name="Google Shape;280;p33"/>
          <p:cNvGrpSpPr/>
          <p:nvPr/>
        </p:nvGrpSpPr>
        <p:grpSpPr>
          <a:xfrm>
            <a:off x="896938" y="3803649"/>
            <a:ext cx="3676650" cy="2514600"/>
            <a:chOff x="84" y="2016"/>
            <a:chExt cx="2316" cy="1584"/>
          </a:xfrm>
        </p:grpSpPr>
        <p:sp>
          <p:nvSpPr>
            <p:cNvPr id="281" name="Google Shape;281;p33"/>
            <p:cNvSpPr/>
            <p:nvPr/>
          </p:nvSpPr>
          <p:spPr>
            <a:xfrm>
              <a:off x="84" y="2517"/>
              <a:ext cx="2316" cy="1083"/>
            </a:xfrm>
            <a:prstGeom prst="rect">
              <a:avLst/>
            </a:prstGeom>
            <a:solidFill>
              <a:srgbClr val="99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rPr>
                <a:t>  A </a:t>
              </a: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code that identifies the data in OBX-5</a:t>
              </a:r>
              <a:b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b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(ABO Blood Group)</a:t>
              </a:r>
              <a:endParaRPr sz="2400" dirty="0">
                <a:latin typeface="Lato" panose="020F0502020204030203" pitchFamily="34" charset="0"/>
                <a:ea typeface="Lato" panose="020F0502020204030203" pitchFamily="34" charset="0"/>
                <a:cs typeface="Lato" panose="020F0502020204030203" pitchFamily="34" charset="0"/>
              </a:endParaRPr>
            </a:p>
          </p:txBody>
        </p:sp>
        <p:sp>
          <p:nvSpPr>
            <p:cNvPr id="282" name="Google Shape;282;p33"/>
            <p:cNvSpPr/>
            <p:nvPr/>
          </p:nvSpPr>
          <p:spPr>
            <a:xfrm>
              <a:off x="960" y="2016"/>
              <a:ext cx="791" cy="501"/>
            </a:xfrm>
            <a:prstGeom prst="rect">
              <a:avLst/>
            </a:prstGeom>
            <a:solidFill>
              <a:srgbClr val="99FF99"/>
            </a:solid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grpSp>
      <p:sp>
        <p:nvSpPr>
          <p:cNvPr id="283" name="Google Shape;283;p33"/>
          <p:cNvSpPr/>
          <p:nvPr/>
        </p:nvSpPr>
        <p:spPr>
          <a:xfrm>
            <a:off x="428625" y="3727490"/>
            <a:ext cx="1224915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000" b="1" i="0" u="none" strike="noStrike" cap="none" dirty="0">
                <a:solidFill>
                  <a:schemeClr val="dk1"/>
                </a:solidFill>
                <a:latin typeface="Courier New" panose="02070309020205020404" pitchFamily="49" charset="0"/>
                <a:ea typeface="Lato" panose="020F0502020204030203" pitchFamily="34" charset="0"/>
                <a:cs typeface="Courier New" panose="02070309020205020404" pitchFamily="49" charset="0"/>
                <a:sym typeface="Arial"/>
              </a:rPr>
              <a:t>OBX||CE|883-9^</a:t>
            </a:r>
            <a:r>
              <a:rPr lang="en-US" sz="3000" b="1" i="0" u="none" strike="noStrike" cap="none" dirty="0">
                <a:solidFill>
                  <a:srgbClr val="0070C0"/>
                </a:solidFill>
                <a:latin typeface="Courier New" panose="02070309020205020404" pitchFamily="49" charset="0"/>
                <a:ea typeface="Lato" panose="020F0502020204030203" pitchFamily="34" charset="0"/>
                <a:cs typeface="Courier New" panose="02070309020205020404" pitchFamily="49" charset="0"/>
                <a:sym typeface="Arial"/>
              </a:rPr>
              <a:t>Blood </a:t>
            </a:r>
            <a:r>
              <a:rPr lang="en-US" sz="3000" b="1" i="0" u="none" strike="noStrike" cap="none" dirty="0" err="1">
                <a:solidFill>
                  <a:srgbClr val="0070C0"/>
                </a:solidFill>
                <a:latin typeface="Courier New" panose="02070309020205020404" pitchFamily="49" charset="0"/>
                <a:ea typeface="Lato" panose="020F0502020204030203" pitchFamily="34" charset="0"/>
                <a:cs typeface="Courier New" panose="02070309020205020404" pitchFamily="49" charset="0"/>
                <a:sym typeface="Arial"/>
              </a:rPr>
              <a:t>Group</a:t>
            </a:r>
            <a:r>
              <a:rPr lang="en-US" sz="3000" b="1" i="0" u="none" strike="noStrike" cap="none" dirty="0" err="1">
                <a:solidFill>
                  <a:schemeClr val="dk1"/>
                </a:solidFill>
                <a:latin typeface="Courier New" panose="02070309020205020404" pitchFamily="49" charset="0"/>
                <a:ea typeface="Lato" panose="020F0502020204030203" pitchFamily="34" charset="0"/>
                <a:cs typeface="Courier New" panose="02070309020205020404" pitchFamily="49" charset="0"/>
                <a:sym typeface="Arial"/>
              </a:rPr>
              <a:t>^LN</a:t>
            </a:r>
            <a:r>
              <a:rPr lang="en-US" sz="3000" b="1" i="0" u="none" strike="noStrike" cap="none" dirty="0">
                <a:solidFill>
                  <a:schemeClr val="dk1"/>
                </a:solidFill>
                <a:latin typeface="Courier New" panose="02070309020205020404" pitchFamily="49" charset="0"/>
                <a:ea typeface="Lato" panose="020F0502020204030203" pitchFamily="34" charset="0"/>
                <a:cs typeface="Courier New" panose="02070309020205020404" pitchFamily="49" charset="0"/>
                <a:sym typeface="Arial"/>
              </a:rPr>
              <a:t>||58460004^</a:t>
            </a:r>
            <a:r>
              <a:rPr lang="en-US" sz="3000" b="1" i="0" u="none" strike="noStrike" cap="none" dirty="0">
                <a:solidFill>
                  <a:srgbClr val="0070C0"/>
                </a:solidFill>
                <a:latin typeface="Courier New" panose="02070309020205020404" pitchFamily="49" charset="0"/>
                <a:ea typeface="Lato" panose="020F0502020204030203" pitchFamily="34" charset="0"/>
                <a:cs typeface="Courier New" panose="02070309020205020404" pitchFamily="49" charset="0"/>
                <a:sym typeface="Arial"/>
              </a:rPr>
              <a:t>Group O</a:t>
            </a:r>
            <a:r>
              <a:rPr lang="en-US" sz="3000" b="1" i="0" u="none" strike="noStrike" cap="none" dirty="0">
                <a:solidFill>
                  <a:schemeClr val="dk1"/>
                </a:solidFill>
                <a:latin typeface="Courier New" panose="02070309020205020404" pitchFamily="49" charset="0"/>
                <a:ea typeface="Lato" panose="020F0502020204030203" pitchFamily="34" charset="0"/>
                <a:cs typeface="Courier New" panose="02070309020205020404" pitchFamily="49" charset="0"/>
                <a:sym typeface="Arial"/>
              </a:rPr>
              <a:t>^SCT|</a:t>
            </a:r>
            <a:endParaRPr sz="3000" dirty="0">
              <a:latin typeface="Courier New" panose="02070309020205020404" pitchFamily="49" charset="0"/>
              <a:cs typeface="Courier New" panose="02070309020205020404" pitchFamily="49" charset="0"/>
            </a:endParaRPr>
          </a:p>
        </p:txBody>
      </p:sp>
      <p:sp>
        <p:nvSpPr>
          <p:cNvPr id="2" name="Slide Number Placeholder 6">
            <a:extLst>
              <a:ext uri="{FF2B5EF4-FFF2-40B4-BE49-F238E27FC236}">
                <a16:creationId xmlns:a16="http://schemas.microsoft.com/office/drawing/2014/main" id="{4E2F8DCC-0579-449C-88B6-5A265E04093E}"/>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500"/>
                                        <p:tgtEl>
                                          <p:spTgt spid="2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gtEl>
                                        <p:attrNameLst>
                                          <p:attrName>style.visibility</p:attrName>
                                        </p:attrNameLst>
                                      </p:cBhvr>
                                      <p:to>
                                        <p:strVal val="visible"/>
                                      </p:to>
                                    </p:set>
                                    <p:animEffect transition="in" filter="fade">
                                      <p:cBhvr>
                                        <p:cTn id="17" dur="500"/>
                                        <p:tgtEl>
                                          <p:spTgt spid="2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fade">
                                      <p:cBhvr>
                                        <p:cTn id="22" dur="500"/>
                                        <p:tgtEl>
                                          <p:spTgt spid="2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318;p36">
            <a:extLst>
              <a:ext uri="{FF2B5EF4-FFF2-40B4-BE49-F238E27FC236}">
                <a16:creationId xmlns:a16="http://schemas.microsoft.com/office/drawing/2014/main" id="{5CB0C3F7-C9FE-3ADA-A5FE-BB35F4064D87}"/>
              </a:ext>
            </a:extLst>
          </p:cNvPr>
          <p:cNvSpPr txBox="1">
            <a:spLocks noGrp="1"/>
          </p:cNvSpPr>
          <p:nvPr>
            <p:ph type="title"/>
          </p:nvPr>
        </p:nvSpPr>
        <p:spPr>
          <a:noFill/>
          <a:ln>
            <a:noFill/>
          </a:ln>
        </p:spPr>
        <p:txBody>
          <a:bodyPr spcFirstLastPara="1" wrap="square" lIns="91425" tIns="45700" rIns="91425" bIns="45700" anchor="ctr" anchorCtr="0">
            <a:normAutofit/>
          </a:bodyPr>
          <a:lstStyle/>
          <a:p>
            <a:pPr lvl="0"/>
            <a:r>
              <a:rPr lang="en-US" dirty="0"/>
              <a:t>How different terminologies fit into the data exchange model</a:t>
            </a:r>
          </a:p>
        </p:txBody>
      </p:sp>
      <p:sp>
        <p:nvSpPr>
          <p:cNvPr id="3" name="Content Placeholder 2">
            <a:extLst>
              <a:ext uri="{FF2B5EF4-FFF2-40B4-BE49-F238E27FC236}">
                <a16:creationId xmlns:a16="http://schemas.microsoft.com/office/drawing/2014/main" id="{8BC7CE70-AD5F-9CC3-E7F6-B4624D3FAA8D}"/>
              </a:ext>
            </a:extLst>
          </p:cNvPr>
          <p:cNvSpPr>
            <a:spLocks noGrp="1"/>
          </p:cNvSpPr>
          <p:nvPr>
            <p:ph type="body" idx="1"/>
          </p:nvPr>
        </p:nvSpPr>
        <p:spPr/>
        <p:txBody>
          <a:bodyPr>
            <a:normAutofit/>
          </a:bodyPr>
          <a:lstStyle/>
          <a:p>
            <a:r>
              <a:rPr lang="en-US" b="1" u="sng" dirty="0"/>
              <a:t>Questions (LOINC)</a:t>
            </a:r>
          </a:p>
        </p:txBody>
      </p:sp>
      <p:sp>
        <p:nvSpPr>
          <p:cNvPr id="6" name="Content Placeholder 5">
            <a:extLst>
              <a:ext uri="{FF2B5EF4-FFF2-40B4-BE49-F238E27FC236}">
                <a16:creationId xmlns:a16="http://schemas.microsoft.com/office/drawing/2014/main" id="{64C2B7DD-69A6-F3A0-85DF-47CDE3720BA3}"/>
              </a:ext>
            </a:extLst>
          </p:cNvPr>
          <p:cNvSpPr>
            <a:spLocks noGrp="1"/>
          </p:cNvSpPr>
          <p:nvPr>
            <p:ph sz="half" idx="2"/>
          </p:nvPr>
        </p:nvSpPr>
        <p:spPr/>
        <p:txBody>
          <a:bodyPr/>
          <a:lstStyle/>
          <a:p>
            <a:r>
              <a:rPr lang="en-US" dirty="0"/>
              <a:t>(8661-1) Chief complaint:</a:t>
            </a:r>
          </a:p>
          <a:p>
            <a:r>
              <a:rPr lang="en-US" dirty="0"/>
              <a:t>(106203-3) Allergy:</a:t>
            </a:r>
          </a:p>
          <a:p>
            <a:r>
              <a:rPr lang="en-US" dirty="0"/>
              <a:t>(86255-7) Billing diagnosis:</a:t>
            </a:r>
          </a:p>
          <a:p>
            <a:r>
              <a:rPr lang="en-US" dirty="0"/>
              <a:t>(36908-20 Genes tested for:</a:t>
            </a:r>
          </a:p>
          <a:p>
            <a:r>
              <a:rPr lang="en-US" dirty="0"/>
              <a:t>(6463-4) Bacteria identified:</a:t>
            </a:r>
          </a:p>
          <a:p>
            <a:r>
              <a:rPr lang="en-US" dirty="0"/>
              <a:t>(41461-5) Virus identified:</a:t>
            </a:r>
          </a:p>
        </p:txBody>
      </p:sp>
      <p:sp>
        <p:nvSpPr>
          <p:cNvPr id="7" name="Text Placeholder 6">
            <a:extLst>
              <a:ext uri="{FF2B5EF4-FFF2-40B4-BE49-F238E27FC236}">
                <a16:creationId xmlns:a16="http://schemas.microsoft.com/office/drawing/2014/main" id="{7E59AFCF-F12E-E740-3E04-083EEEA2B928}"/>
              </a:ext>
            </a:extLst>
          </p:cNvPr>
          <p:cNvSpPr>
            <a:spLocks noGrp="1"/>
          </p:cNvSpPr>
          <p:nvPr>
            <p:ph type="body" sz="quarter" idx="3"/>
          </p:nvPr>
        </p:nvSpPr>
        <p:spPr>
          <a:xfrm>
            <a:off x="5823857" y="1681163"/>
            <a:ext cx="5889172" cy="823912"/>
          </a:xfrm>
        </p:spPr>
        <p:txBody>
          <a:bodyPr/>
          <a:lstStyle/>
          <a:p>
            <a:r>
              <a:rPr lang="en-US" b="1" u="sng" dirty="0"/>
              <a:t>Answers (from other terminologies)</a:t>
            </a:r>
          </a:p>
        </p:txBody>
      </p:sp>
      <p:sp>
        <p:nvSpPr>
          <p:cNvPr id="8" name="Content Placeholder 7">
            <a:extLst>
              <a:ext uri="{FF2B5EF4-FFF2-40B4-BE49-F238E27FC236}">
                <a16:creationId xmlns:a16="http://schemas.microsoft.com/office/drawing/2014/main" id="{2D1FA6E9-95D1-CD66-F62A-B976A91A2811}"/>
              </a:ext>
            </a:extLst>
          </p:cNvPr>
          <p:cNvSpPr>
            <a:spLocks noGrp="1"/>
          </p:cNvSpPr>
          <p:nvPr>
            <p:ph sz="quarter" idx="4"/>
          </p:nvPr>
        </p:nvSpPr>
        <p:spPr>
          <a:xfrm>
            <a:off x="5823857" y="2505075"/>
            <a:ext cx="5736772" cy="3987800"/>
          </a:xfrm>
        </p:spPr>
        <p:txBody>
          <a:bodyPr/>
          <a:lstStyle/>
          <a:p>
            <a:pPr marL="0" indent="0">
              <a:buNone/>
            </a:pPr>
            <a:r>
              <a:rPr lang="en-US" dirty="0"/>
              <a:t>Chest pain (SNOMED CT)</a:t>
            </a:r>
          </a:p>
          <a:p>
            <a:pPr marL="0" indent="0">
              <a:buNone/>
            </a:pPr>
            <a:r>
              <a:rPr lang="en-US" dirty="0"/>
              <a:t>Penicillin (SNOMED/FDB/RxNorm)</a:t>
            </a:r>
          </a:p>
          <a:p>
            <a:pPr marL="0" indent="0">
              <a:buNone/>
            </a:pPr>
            <a:r>
              <a:rPr lang="en-US" dirty="0"/>
              <a:t>Myocardial infarction (ICD)</a:t>
            </a:r>
          </a:p>
          <a:p>
            <a:pPr marL="0" indent="0">
              <a:buNone/>
            </a:pPr>
            <a:r>
              <a:rPr lang="en-US" dirty="0"/>
              <a:t>Cystic fibrosis (HUGO HGNC)</a:t>
            </a:r>
          </a:p>
          <a:p>
            <a:pPr marL="0" indent="0">
              <a:buNone/>
            </a:pPr>
            <a:r>
              <a:rPr lang="en-US" dirty="0"/>
              <a:t>Group A strep </a:t>
            </a:r>
            <a:r>
              <a:rPr lang="en-US"/>
              <a:t>(ICSP)</a:t>
            </a:r>
            <a:endParaRPr lang="en-US" dirty="0"/>
          </a:p>
          <a:p>
            <a:pPr marL="0" indent="0">
              <a:buNone/>
            </a:pPr>
            <a:r>
              <a:rPr lang="en-US" dirty="0"/>
              <a:t>Hepatitis C (ICTV)</a:t>
            </a:r>
          </a:p>
        </p:txBody>
      </p:sp>
      <p:sp>
        <p:nvSpPr>
          <p:cNvPr id="2" name="Slide Number Placeholder 6">
            <a:extLst>
              <a:ext uri="{FF2B5EF4-FFF2-40B4-BE49-F238E27FC236}">
                <a16:creationId xmlns:a16="http://schemas.microsoft.com/office/drawing/2014/main" id="{450C32A3-047E-8499-209F-16FBE85783FF}"/>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81424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328" name="Google Shape;328;p37"/>
          <p:cNvSpPr txBox="1">
            <a:spLocks noGrp="1"/>
          </p:cNvSpPr>
          <p:nvPr>
            <p:ph type="title"/>
          </p:nvPr>
        </p:nvSpPr>
        <p:spPr>
          <a:noFill/>
          <a:ln>
            <a:noFill/>
          </a:ln>
        </p:spPr>
        <p:txBody>
          <a:bodyPr spcFirstLastPara="1" wrap="square" lIns="0" tIns="45700" rIns="91425" bIns="45700" anchor="ctr" anchorCtr="0">
            <a:noAutofit/>
          </a:bodyPr>
          <a:lstStyle/>
          <a:p>
            <a:pPr lvl="0"/>
            <a:r>
              <a:rPr lang="en-US" dirty="0"/>
              <a:t>The name-value pair pattern in the FHIR Observation Resource</a:t>
            </a:r>
          </a:p>
        </p:txBody>
      </p:sp>
      <p:sp>
        <p:nvSpPr>
          <p:cNvPr id="325" name="Google Shape;325;p37"/>
          <p:cNvSpPr txBox="1">
            <a:spLocks noGrp="1"/>
          </p:cNvSpPr>
          <p:nvPr>
            <p:ph idx="1"/>
          </p:nvPr>
        </p:nvSpPr>
        <p:spPr>
          <a:xfrm>
            <a:off x="920261" y="1813902"/>
            <a:ext cx="10607040" cy="4690696"/>
          </a:xfrm>
          <a:noFill/>
          <a:ln>
            <a:noFill/>
          </a:ln>
        </p:spPr>
        <p:txBody>
          <a:bodyPr spcFirstLastPara="1" wrap="square" lIns="91425" tIns="45700" rIns="91425" bIns="45700" anchor="t" anchorCtr="0">
            <a:normAutofit fontScale="92500" lnSpcReduction="20000"/>
          </a:bodyPr>
          <a:lstStyle/>
          <a:p>
            <a:pPr marL="0" lvl="0" indent="0">
              <a:buNone/>
            </a:pPr>
            <a:r>
              <a:rPr lang="en-US" b="1" dirty="0">
                <a:sym typeface="Century Gothic"/>
              </a:rPr>
              <a:t>Observation (</a:t>
            </a:r>
            <a:r>
              <a:rPr lang="en-US" b="1" dirty="0" err="1">
                <a:sym typeface="Century Gothic"/>
              </a:rPr>
              <a:t>DomainResource</a:t>
            </a:r>
            <a:r>
              <a:rPr lang="en-US" b="1" dirty="0">
                <a:sym typeface="Century Gothic"/>
              </a:rPr>
              <a:t>)</a:t>
            </a:r>
          </a:p>
          <a:p>
            <a:pPr marL="0" lvl="0" indent="0">
              <a:buNone/>
            </a:pPr>
            <a:r>
              <a:rPr lang="en-US" b="1" dirty="0">
                <a:sym typeface="Century Gothic"/>
              </a:rPr>
              <a:t>identifier</a:t>
            </a:r>
            <a:r>
              <a:rPr lang="en-US" dirty="0">
                <a:sym typeface="Century Gothic"/>
              </a:rPr>
              <a:t> : Identifier [0..*]status : code [1..1]« </a:t>
            </a:r>
            <a:r>
              <a:rPr lang="en-US" dirty="0" err="1">
                <a:sym typeface="Century Gothic"/>
              </a:rPr>
              <a:t>ObservationStatus</a:t>
            </a:r>
            <a:r>
              <a:rPr lang="en-US" dirty="0">
                <a:sym typeface="Century Gothic"/>
              </a:rPr>
              <a:t>! »</a:t>
            </a:r>
          </a:p>
          <a:p>
            <a:pPr marL="0" lvl="0" indent="0">
              <a:buNone/>
            </a:pPr>
            <a:r>
              <a:rPr lang="en-US" b="1" dirty="0">
                <a:sym typeface="Century Gothic"/>
              </a:rPr>
              <a:t>code</a:t>
            </a:r>
            <a:r>
              <a:rPr lang="en-US" dirty="0">
                <a:sym typeface="Century Gothic"/>
              </a:rPr>
              <a:t> : </a:t>
            </a:r>
            <a:r>
              <a:rPr lang="en-US" dirty="0" err="1">
                <a:sym typeface="Century Gothic"/>
              </a:rPr>
              <a:t>CodeableConcept</a:t>
            </a:r>
            <a:r>
              <a:rPr lang="en-US" dirty="0">
                <a:sym typeface="Century Gothic"/>
              </a:rPr>
              <a:t> [1..1] « LOINC ?? »</a:t>
            </a:r>
          </a:p>
          <a:p>
            <a:pPr marL="0" lvl="0" indent="0">
              <a:buNone/>
            </a:pPr>
            <a:r>
              <a:rPr lang="en-US" b="1" dirty="0">
                <a:sym typeface="Century Gothic"/>
              </a:rPr>
              <a:t>subject</a:t>
            </a:r>
            <a:r>
              <a:rPr lang="en-US" dirty="0">
                <a:sym typeface="Century Gothic"/>
              </a:rPr>
              <a:t> : Reference [0..1]« </a:t>
            </a:r>
            <a:r>
              <a:rPr lang="en-US" dirty="0" err="1">
                <a:sym typeface="Century Gothic"/>
              </a:rPr>
              <a:t>Patient|Group|Device|Location</a:t>
            </a:r>
            <a:r>
              <a:rPr lang="en-US" dirty="0">
                <a:sym typeface="Century Gothic"/>
              </a:rPr>
              <a:t> »</a:t>
            </a:r>
          </a:p>
          <a:p>
            <a:pPr marL="0" lvl="0" indent="0">
              <a:buNone/>
            </a:pPr>
            <a:r>
              <a:rPr lang="en-US" b="1" dirty="0">
                <a:sym typeface="Century Gothic"/>
              </a:rPr>
              <a:t>encounter</a:t>
            </a:r>
            <a:r>
              <a:rPr lang="en-US" dirty="0">
                <a:sym typeface="Century Gothic"/>
              </a:rPr>
              <a:t> : Reference [0..1] « Encounter »</a:t>
            </a:r>
          </a:p>
          <a:p>
            <a:pPr marL="0" lvl="0" indent="0">
              <a:buNone/>
            </a:pPr>
            <a:r>
              <a:rPr lang="en-US" b="1" dirty="0">
                <a:sym typeface="Century Gothic"/>
              </a:rPr>
              <a:t>effective</a:t>
            </a:r>
            <a:r>
              <a:rPr lang="en-US" dirty="0">
                <a:sym typeface="Century Gothic"/>
              </a:rPr>
              <a:t>[x] : Type [0..1]« </a:t>
            </a:r>
            <a:r>
              <a:rPr lang="en-US" dirty="0" err="1">
                <a:sym typeface="Century Gothic"/>
              </a:rPr>
              <a:t>dateTime|Period</a:t>
            </a:r>
            <a:r>
              <a:rPr lang="en-US" dirty="0">
                <a:sym typeface="Century Gothic"/>
              </a:rPr>
              <a:t> »</a:t>
            </a:r>
          </a:p>
          <a:p>
            <a:pPr marL="0" lvl="0" indent="0">
              <a:buNone/>
            </a:pPr>
            <a:r>
              <a:rPr lang="en-US" b="1" dirty="0">
                <a:sym typeface="Century Gothic"/>
              </a:rPr>
              <a:t>value</a:t>
            </a:r>
            <a:r>
              <a:rPr lang="en-US" dirty="0">
                <a:sym typeface="Century Gothic"/>
              </a:rPr>
              <a:t>[x] : Type [0..1]</a:t>
            </a:r>
          </a:p>
          <a:p>
            <a:pPr marL="457200" lvl="1" indent="0">
              <a:buNone/>
            </a:pPr>
            <a:r>
              <a:rPr lang="en-US" sz="1900" dirty="0">
                <a:sym typeface="Century Gothic"/>
              </a:rPr>
              <a:t>« </a:t>
            </a:r>
            <a:r>
              <a:rPr lang="en-US" sz="1900" dirty="0" err="1">
                <a:sym typeface="Century Gothic"/>
              </a:rPr>
              <a:t>Quantity|CodeableConcept|string|Range|Ratio|Sampled</a:t>
            </a:r>
            <a:r>
              <a:rPr lang="en-US" sz="1900" dirty="0">
                <a:sym typeface="Century Gothic"/>
              </a:rPr>
              <a:t> </a:t>
            </a:r>
            <a:r>
              <a:rPr lang="en-US" sz="1900" dirty="0" err="1">
                <a:sym typeface="Century Gothic"/>
              </a:rPr>
              <a:t>Data|Attachment|time|dateTime|Period</a:t>
            </a:r>
            <a:r>
              <a:rPr lang="en-US" sz="1900" dirty="0">
                <a:sym typeface="Century Gothic"/>
              </a:rPr>
              <a:t> »</a:t>
            </a:r>
          </a:p>
          <a:p>
            <a:pPr marL="0" lvl="0" indent="0">
              <a:buNone/>
            </a:pPr>
            <a:r>
              <a:rPr lang="en-US" b="1" dirty="0">
                <a:sym typeface="Century Gothic"/>
              </a:rPr>
              <a:t>interpretation</a:t>
            </a:r>
            <a:r>
              <a:rPr lang="en-US" dirty="0">
                <a:sym typeface="Century Gothic"/>
              </a:rPr>
              <a:t> : </a:t>
            </a:r>
            <a:r>
              <a:rPr lang="en-US" dirty="0" err="1">
                <a:sym typeface="Century Gothic"/>
              </a:rPr>
              <a:t>CodeableConcept</a:t>
            </a:r>
            <a:r>
              <a:rPr lang="en-US" dirty="0">
                <a:sym typeface="Century Gothic"/>
              </a:rPr>
              <a:t> [0..1] « Observation Interpretation+ »</a:t>
            </a:r>
          </a:p>
          <a:p>
            <a:pPr marL="0" lvl="0" indent="0">
              <a:buNone/>
            </a:pPr>
            <a:r>
              <a:rPr lang="en-US" b="1" dirty="0">
                <a:sym typeface="Century Gothic"/>
              </a:rPr>
              <a:t>method</a:t>
            </a:r>
            <a:r>
              <a:rPr lang="en-US" dirty="0">
                <a:sym typeface="Century Gothic"/>
              </a:rPr>
              <a:t> : </a:t>
            </a:r>
            <a:r>
              <a:rPr lang="en-US" dirty="0" err="1">
                <a:sym typeface="Century Gothic"/>
              </a:rPr>
              <a:t>CodeableConcept</a:t>
            </a:r>
            <a:r>
              <a:rPr lang="en-US" dirty="0">
                <a:sym typeface="Century Gothic"/>
              </a:rPr>
              <a:t> [0..1] « Observation Methods?? »</a:t>
            </a:r>
          </a:p>
          <a:p>
            <a:pPr lvl="0"/>
            <a:endParaRPr lang="en-US" dirty="0"/>
          </a:p>
        </p:txBody>
      </p:sp>
      <p:sp>
        <p:nvSpPr>
          <p:cNvPr id="2" name="Slide Number Placeholder 6">
            <a:extLst>
              <a:ext uri="{FF2B5EF4-FFF2-40B4-BE49-F238E27FC236}">
                <a16:creationId xmlns:a16="http://schemas.microsoft.com/office/drawing/2014/main" id="{9E93CB49-6523-EBC7-DDAA-0CAD0E889C7A}"/>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24">
          <a:extLst>
            <a:ext uri="{FF2B5EF4-FFF2-40B4-BE49-F238E27FC236}">
              <a16:creationId xmlns:a16="http://schemas.microsoft.com/office/drawing/2014/main" id="{8EA8DCD4-569A-4357-39AE-FEB8B8B6D434}"/>
            </a:ext>
          </a:extLst>
        </p:cNvPr>
        <p:cNvGrpSpPr/>
        <p:nvPr/>
      </p:nvGrpSpPr>
      <p:grpSpPr>
        <a:xfrm>
          <a:off x="0" y="0"/>
          <a:ext cx="0" cy="0"/>
          <a:chOff x="0" y="0"/>
          <a:chExt cx="0" cy="0"/>
        </a:xfrm>
      </p:grpSpPr>
      <p:sp>
        <p:nvSpPr>
          <p:cNvPr id="328" name="Google Shape;328;p37">
            <a:extLst>
              <a:ext uri="{FF2B5EF4-FFF2-40B4-BE49-F238E27FC236}">
                <a16:creationId xmlns:a16="http://schemas.microsoft.com/office/drawing/2014/main" id="{8B03E2DC-4DA2-CEAE-9E89-903FDCAC6534}"/>
              </a:ext>
            </a:extLst>
          </p:cNvPr>
          <p:cNvSpPr txBox="1">
            <a:spLocks noGrp="1"/>
          </p:cNvSpPr>
          <p:nvPr>
            <p:ph type="title"/>
          </p:nvPr>
        </p:nvSpPr>
        <p:spPr>
          <a:noFill/>
          <a:ln>
            <a:noFill/>
          </a:ln>
        </p:spPr>
        <p:txBody>
          <a:bodyPr spcFirstLastPara="1" wrap="square" lIns="0" tIns="45700" rIns="91425" bIns="45700" anchor="ctr" anchorCtr="0">
            <a:noAutofit/>
          </a:bodyPr>
          <a:lstStyle/>
          <a:p>
            <a:pPr lvl="0"/>
            <a:r>
              <a:rPr lang="en-US" dirty="0"/>
              <a:t>The name-value pair pattern in the FHIR Observation Resource</a:t>
            </a:r>
          </a:p>
        </p:txBody>
      </p:sp>
      <p:sp>
        <p:nvSpPr>
          <p:cNvPr id="325" name="Google Shape;325;p37">
            <a:extLst>
              <a:ext uri="{FF2B5EF4-FFF2-40B4-BE49-F238E27FC236}">
                <a16:creationId xmlns:a16="http://schemas.microsoft.com/office/drawing/2014/main" id="{C829BA58-7766-44FC-8B24-AEA293C59DA3}"/>
              </a:ext>
            </a:extLst>
          </p:cNvPr>
          <p:cNvSpPr txBox="1">
            <a:spLocks noGrp="1"/>
          </p:cNvSpPr>
          <p:nvPr>
            <p:ph idx="1"/>
          </p:nvPr>
        </p:nvSpPr>
        <p:spPr>
          <a:xfrm>
            <a:off x="920261" y="1813902"/>
            <a:ext cx="10607040" cy="4690696"/>
          </a:xfrm>
          <a:noFill/>
          <a:ln>
            <a:noFill/>
          </a:ln>
        </p:spPr>
        <p:txBody>
          <a:bodyPr spcFirstLastPara="1" wrap="square" lIns="91425" tIns="45700" rIns="91425" bIns="45700" anchor="t" anchorCtr="0">
            <a:normAutofit fontScale="92500" lnSpcReduction="20000"/>
          </a:bodyPr>
          <a:lstStyle/>
          <a:p>
            <a:pPr marL="0" lvl="0" indent="0">
              <a:buNone/>
            </a:pPr>
            <a:r>
              <a:rPr lang="en-US" b="1" dirty="0">
                <a:sym typeface="Century Gothic"/>
              </a:rPr>
              <a:t>Observation (</a:t>
            </a:r>
            <a:r>
              <a:rPr lang="en-US" b="1" dirty="0" err="1">
                <a:sym typeface="Century Gothic"/>
              </a:rPr>
              <a:t>DomainResource</a:t>
            </a:r>
            <a:r>
              <a:rPr lang="en-US" b="1" dirty="0">
                <a:sym typeface="Century Gothic"/>
              </a:rPr>
              <a:t>)</a:t>
            </a:r>
          </a:p>
          <a:p>
            <a:pPr marL="0" lvl="0" indent="0">
              <a:buNone/>
            </a:pPr>
            <a:r>
              <a:rPr lang="en-US" b="1" dirty="0">
                <a:sym typeface="Century Gothic"/>
              </a:rPr>
              <a:t>identifier</a:t>
            </a:r>
            <a:r>
              <a:rPr lang="en-US" dirty="0">
                <a:sym typeface="Century Gothic"/>
              </a:rPr>
              <a:t> : Identifier [0..*]status : code [1..1]« </a:t>
            </a:r>
            <a:r>
              <a:rPr lang="en-US" dirty="0" err="1">
                <a:sym typeface="Century Gothic"/>
              </a:rPr>
              <a:t>ObservationStatus</a:t>
            </a:r>
            <a:r>
              <a:rPr lang="en-US" dirty="0">
                <a:sym typeface="Century Gothic"/>
              </a:rPr>
              <a:t>! »</a:t>
            </a:r>
          </a:p>
          <a:p>
            <a:pPr marL="0" lvl="0" indent="0">
              <a:buNone/>
            </a:pPr>
            <a:r>
              <a:rPr lang="en-US" b="1" dirty="0">
                <a:sym typeface="Century Gothic"/>
              </a:rPr>
              <a:t>code</a:t>
            </a:r>
            <a:r>
              <a:rPr lang="en-US" dirty="0">
                <a:sym typeface="Century Gothic"/>
              </a:rPr>
              <a:t> : </a:t>
            </a:r>
            <a:r>
              <a:rPr lang="en-US" dirty="0" err="1">
                <a:sym typeface="Century Gothic"/>
              </a:rPr>
              <a:t>CodeableConcept</a:t>
            </a:r>
            <a:r>
              <a:rPr lang="en-US" dirty="0">
                <a:sym typeface="Century Gothic"/>
              </a:rPr>
              <a:t> [1..1] « LOINC ?? »</a:t>
            </a:r>
          </a:p>
          <a:p>
            <a:pPr marL="0" lvl="0" indent="0">
              <a:buNone/>
            </a:pPr>
            <a:r>
              <a:rPr lang="en-US" b="1" dirty="0">
                <a:sym typeface="Century Gothic"/>
              </a:rPr>
              <a:t>subject</a:t>
            </a:r>
            <a:r>
              <a:rPr lang="en-US" dirty="0">
                <a:sym typeface="Century Gothic"/>
              </a:rPr>
              <a:t> : Reference [0..1]« </a:t>
            </a:r>
            <a:r>
              <a:rPr lang="en-US" dirty="0" err="1">
                <a:sym typeface="Century Gothic"/>
              </a:rPr>
              <a:t>Patient|Group|Device|Location</a:t>
            </a:r>
            <a:r>
              <a:rPr lang="en-US" dirty="0">
                <a:sym typeface="Century Gothic"/>
              </a:rPr>
              <a:t> »</a:t>
            </a:r>
          </a:p>
          <a:p>
            <a:pPr marL="0" lvl="0" indent="0">
              <a:buNone/>
            </a:pPr>
            <a:r>
              <a:rPr lang="en-US" b="1" dirty="0">
                <a:sym typeface="Century Gothic"/>
              </a:rPr>
              <a:t>encounter</a:t>
            </a:r>
            <a:r>
              <a:rPr lang="en-US" dirty="0">
                <a:sym typeface="Century Gothic"/>
              </a:rPr>
              <a:t> : Reference [0..1] « Encounter »</a:t>
            </a:r>
          </a:p>
          <a:p>
            <a:pPr marL="0" lvl="0" indent="0">
              <a:buNone/>
            </a:pPr>
            <a:r>
              <a:rPr lang="en-US" b="1" dirty="0">
                <a:sym typeface="Century Gothic"/>
              </a:rPr>
              <a:t>effective</a:t>
            </a:r>
            <a:r>
              <a:rPr lang="en-US" dirty="0">
                <a:sym typeface="Century Gothic"/>
              </a:rPr>
              <a:t>[x] : Type [0..1]« </a:t>
            </a:r>
            <a:r>
              <a:rPr lang="en-US" dirty="0" err="1">
                <a:sym typeface="Century Gothic"/>
              </a:rPr>
              <a:t>dateTime|Period</a:t>
            </a:r>
            <a:r>
              <a:rPr lang="en-US" dirty="0">
                <a:sym typeface="Century Gothic"/>
              </a:rPr>
              <a:t> »</a:t>
            </a:r>
          </a:p>
          <a:p>
            <a:pPr marL="0" lvl="0" indent="0">
              <a:buNone/>
            </a:pPr>
            <a:r>
              <a:rPr lang="en-US" b="1" dirty="0">
                <a:sym typeface="Century Gothic"/>
              </a:rPr>
              <a:t>value</a:t>
            </a:r>
            <a:r>
              <a:rPr lang="en-US" dirty="0">
                <a:sym typeface="Century Gothic"/>
              </a:rPr>
              <a:t>[x] : Type [0..1]</a:t>
            </a:r>
          </a:p>
          <a:p>
            <a:pPr marL="457200" lvl="1" indent="0">
              <a:buNone/>
            </a:pPr>
            <a:r>
              <a:rPr lang="en-US" sz="1900" dirty="0">
                <a:sym typeface="Century Gothic"/>
              </a:rPr>
              <a:t>« </a:t>
            </a:r>
            <a:r>
              <a:rPr lang="en-US" sz="1900" dirty="0" err="1">
                <a:sym typeface="Century Gothic"/>
              </a:rPr>
              <a:t>Quantity|CodeableConcept|string|Range|Ratio|Sampled</a:t>
            </a:r>
            <a:r>
              <a:rPr lang="en-US" sz="1900" dirty="0">
                <a:sym typeface="Century Gothic"/>
              </a:rPr>
              <a:t> </a:t>
            </a:r>
            <a:r>
              <a:rPr lang="en-US" sz="1900" dirty="0" err="1">
                <a:sym typeface="Century Gothic"/>
              </a:rPr>
              <a:t>Data|Attachment|time|dateTime|Period</a:t>
            </a:r>
            <a:r>
              <a:rPr lang="en-US" sz="1900" dirty="0">
                <a:sym typeface="Century Gothic"/>
              </a:rPr>
              <a:t> »</a:t>
            </a:r>
          </a:p>
          <a:p>
            <a:pPr marL="0" lvl="0" indent="0">
              <a:buNone/>
            </a:pPr>
            <a:r>
              <a:rPr lang="en-US" b="1" dirty="0">
                <a:sym typeface="Century Gothic"/>
              </a:rPr>
              <a:t>interpretation</a:t>
            </a:r>
            <a:r>
              <a:rPr lang="en-US" dirty="0">
                <a:sym typeface="Century Gothic"/>
              </a:rPr>
              <a:t> : </a:t>
            </a:r>
            <a:r>
              <a:rPr lang="en-US" dirty="0" err="1">
                <a:sym typeface="Century Gothic"/>
              </a:rPr>
              <a:t>CodeableConcept</a:t>
            </a:r>
            <a:r>
              <a:rPr lang="en-US" dirty="0">
                <a:sym typeface="Century Gothic"/>
              </a:rPr>
              <a:t> [0..1] « Observation Interpretation+ »</a:t>
            </a:r>
          </a:p>
          <a:p>
            <a:pPr marL="0" lvl="0" indent="0">
              <a:buNone/>
            </a:pPr>
            <a:r>
              <a:rPr lang="en-US" b="1" dirty="0">
                <a:sym typeface="Century Gothic"/>
              </a:rPr>
              <a:t>method</a:t>
            </a:r>
            <a:r>
              <a:rPr lang="en-US" dirty="0">
                <a:sym typeface="Century Gothic"/>
              </a:rPr>
              <a:t> : </a:t>
            </a:r>
            <a:r>
              <a:rPr lang="en-US" dirty="0" err="1">
                <a:sym typeface="Century Gothic"/>
              </a:rPr>
              <a:t>CodeableConcept</a:t>
            </a:r>
            <a:r>
              <a:rPr lang="en-US" dirty="0">
                <a:sym typeface="Century Gothic"/>
              </a:rPr>
              <a:t> [0..1] « Observation Methods?? »</a:t>
            </a:r>
          </a:p>
          <a:p>
            <a:pPr lvl="0"/>
            <a:endParaRPr lang="en-US" dirty="0"/>
          </a:p>
        </p:txBody>
      </p:sp>
      <p:sp>
        <p:nvSpPr>
          <p:cNvPr id="2" name="Google Shape;326;p37">
            <a:extLst>
              <a:ext uri="{FF2B5EF4-FFF2-40B4-BE49-F238E27FC236}">
                <a16:creationId xmlns:a16="http://schemas.microsoft.com/office/drawing/2014/main" id="{14834C60-7D72-D34B-B860-DB616541765A}"/>
              </a:ext>
            </a:extLst>
          </p:cNvPr>
          <p:cNvSpPr txBox="1"/>
          <p:nvPr/>
        </p:nvSpPr>
        <p:spPr>
          <a:xfrm>
            <a:off x="1977195" y="2186224"/>
            <a:ext cx="8237611" cy="2485552"/>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1" i="0" u="none" strike="noStrike" cap="none" dirty="0">
                <a:solidFill>
                  <a:schemeClr val="bg1"/>
                </a:solidFill>
                <a:latin typeface="Century Gothic"/>
                <a:ea typeface="Century Gothic"/>
                <a:cs typeface="Century Gothic"/>
                <a:sym typeface="Century Gothic"/>
              </a:rPr>
              <a:t>Observation </a:t>
            </a:r>
            <a:r>
              <a:rPr lang="en-US" sz="3888" b="0" i="0" u="none" strike="noStrike" cap="none" dirty="0">
                <a:solidFill>
                  <a:schemeClr val="bg1"/>
                </a:solidFill>
                <a:latin typeface="Century Gothic"/>
                <a:ea typeface="Century Gothic"/>
                <a:cs typeface="Century Gothic"/>
                <a:sym typeface="Century Gothic"/>
              </a:rPr>
              <a:t>(abbreviated)</a:t>
            </a:r>
            <a:endParaRPr sz="3888" b="1" i="0" u="none" strike="noStrike" cap="none" dirty="0">
              <a:solidFill>
                <a:schemeClr val="bg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a:solidFill>
                  <a:schemeClr val="bg1"/>
                </a:solidFill>
                <a:latin typeface="Century Gothic"/>
                <a:ea typeface="Century Gothic"/>
                <a:cs typeface="Century Gothic"/>
                <a:sym typeface="Century Gothic"/>
              </a:rPr>
              <a:t>	subject &lt;patient identifier&gt;</a:t>
            </a:r>
            <a:endParaRPr dirty="0">
              <a:solidFill>
                <a:schemeClr val="bg1"/>
              </a:solidFill>
              <a:latin typeface="Lato" panose="020F0502020204030203" pitchFamily="34" charset="0"/>
            </a:endParaRPr>
          </a:p>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a:solidFill>
                  <a:schemeClr val="bg1"/>
                </a:solidFill>
                <a:latin typeface="Century Gothic"/>
                <a:ea typeface="Century Gothic"/>
                <a:cs typeface="Century Gothic"/>
                <a:sym typeface="Century Gothic"/>
              </a:rPr>
              <a:t>	code (test code) from LOINC</a:t>
            </a:r>
            <a:endParaRPr dirty="0">
              <a:solidFill>
                <a:schemeClr val="bg1"/>
              </a:solidFill>
              <a:latin typeface="Lato" panose="020F0502020204030203" pitchFamily="34" charset="0"/>
            </a:endParaRPr>
          </a:p>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a:solidFill>
                  <a:schemeClr val="bg1"/>
                </a:solidFill>
                <a:latin typeface="Century Gothic"/>
                <a:ea typeface="Century Gothic"/>
                <a:cs typeface="Century Gothic"/>
                <a:sym typeface="Century Gothic"/>
              </a:rPr>
              <a:t>	value &lt;the result of the test&gt;</a:t>
            </a:r>
            <a:endParaRPr dirty="0">
              <a:solidFill>
                <a:schemeClr val="bg1"/>
              </a:solidFill>
              <a:latin typeface="Lato" panose="020F0502020204030203" pitchFamily="34" charset="0"/>
            </a:endParaRPr>
          </a:p>
        </p:txBody>
      </p:sp>
      <p:sp>
        <p:nvSpPr>
          <p:cNvPr id="3" name="Slide Number Placeholder 6">
            <a:extLst>
              <a:ext uri="{FF2B5EF4-FFF2-40B4-BE49-F238E27FC236}">
                <a16:creationId xmlns:a16="http://schemas.microsoft.com/office/drawing/2014/main" id="{7F98B7D6-A2D3-FF7C-2064-3AF2C3B96E14}"/>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68850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body" idx="1"/>
          </p:nvPr>
        </p:nvSpPr>
        <p:spPr>
          <a:xfrm>
            <a:off x="10244378" y="1825625"/>
            <a:ext cx="1109422" cy="10671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endParaRPr sz="3200"/>
          </a:p>
          <a:p>
            <a:pPr marL="0" lvl="0" indent="0" algn="l" rtl="0">
              <a:lnSpc>
                <a:spcPct val="90000"/>
              </a:lnSpc>
              <a:spcBef>
                <a:spcPts val="1000"/>
              </a:spcBef>
              <a:spcAft>
                <a:spcPts val="0"/>
              </a:spcAft>
              <a:buSzPts val="2800"/>
              <a:buNone/>
            </a:pPr>
            <a:endParaRPr/>
          </a:p>
        </p:txBody>
      </p:sp>
      <p:sp>
        <p:nvSpPr>
          <p:cNvPr id="38" name="Google Shape;38;p1"/>
          <p:cNvSpPr txBox="1"/>
          <p:nvPr/>
        </p:nvSpPr>
        <p:spPr>
          <a:xfrm>
            <a:off x="1866719" y="1825625"/>
            <a:ext cx="8932370" cy="28007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333333"/>
                </a:solidFill>
                <a:effectLst/>
                <a:uLnTx/>
                <a:uFillTx/>
                <a:latin typeface="Lato"/>
                <a:ea typeface="Lato"/>
                <a:cs typeface="Lato"/>
                <a:sym typeface="Lato"/>
              </a:rPr>
              <a:t>Wanfang Hospital</a:t>
            </a:r>
            <a:r>
              <a:rPr lang="en-US" sz="3600" dirty="0">
                <a:solidFill>
                  <a:srgbClr val="333333"/>
                </a:solidFill>
                <a:latin typeface="Lato"/>
                <a:ea typeface="Lato"/>
                <a:cs typeface="Lato"/>
                <a:sym typeface="Lato"/>
              </a:rPr>
              <a:t>, Taipei</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333333"/>
                </a:solidFill>
                <a:effectLst/>
                <a:uLnTx/>
                <a:uFillTx/>
                <a:latin typeface="Lato"/>
                <a:ea typeface="Lato"/>
                <a:cs typeface="Lato"/>
                <a:sym typeface="Lato"/>
              </a:rPr>
              <a:t>March 26, 2026</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333333"/>
                </a:solidFill>
                <a:effectLst/>
                <a:uLnTx/>
                <a:uFillTx/>
                <a:latin typeface="Lato"/>
                <a:ea typeface="Lato"/>
                <a:cs typeface="Lato"/>
                <a:sym typeface="Lato"/>
              </a:rPr>
              <a:t>Stanley M. Huff, MD</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333333"/>
                </a:solidFill>
                <a:effectLst/>
                <a:uLnTx/>
                <a:uFillTx/>
                <a:latin typeface="Lato"/>
                <a:ea typeface="Lato"/>
                <a:cs typeface="Lato"/>
                <a:sym typeface="Lato"/>
              </a:rPr>
              <a:t>Professor (Clinical) Department of Biomedical Informatics, University of Utah School of Medicine</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333333"/>
                </a:solidFill>
                <a:effectLst/>
                <a:uLnTx/>
                <a:uFillTx/>
                <a:latin typeface="Lato"/>
                <a:ea typeface="Lato"/>
                <a:cs typeface="Lato"/>
                <a:sym typeface="Lato"/>
              </a:rPr>
              <a:t>Chair, Clinical LOINC Committee</a:t>
            </a:r>
            <a:endParaRPr kumimoji="0" sz="2800" b="0" i="0" u="none" strike="noStrike" kern="0" cap="none" spc="0" normalizeH="0" baseline="0" noProof="0" dirty="0">
              <a:ln>
                <a:noFill/>
              </a:ln>
              <a:solidFill>
                <a:srgbClr val="333333"/>
              </a:solidFill>
              <a:effectLst/>
              <a:uLnTx/>
              <a:uFillTx/>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24">
          <a:extLst>
            <a:ext uri="{FF2B5EF4-FFF2-40B4-BE49-F238E27FC236}">
              <a16:creationId xmlns:a16="http://schemas.microsoft.com/office/drawing/2014/main" id="{0CC3C25D-5DD8-36EF-1CE1-9AF314C2F4A1}"/>
            </a:ext>
          </a:extLst>
        </p:cNvPr>
        <p:cNvGrpSpPr/>
        <p:nvPr/>
      </p:nvGrpSpPr>
      <p:grpSpPr>
        <a:xfrm>
          <a:off x="0" y="0"/>
          <a:ext cx="0" cy="0"/>
          <a:chOff x="0" y="0"/>
          <a:chExt cx="0" cy="0"/>
        </a:xfrm>
      </p:grpSpPr>
      <p:sp>
        <p:nvSpPr>
          <p:cNvPr id="328" name="Google Shape;328;p37">
            <a:extLst>
              <a:ext uri="{FF2B5EF4-FFF2-40B4-BE49-F238E27FC236}">
                <a16:creationId xmlns:a16="http://schemas.microsoft.com/office/drawing/2014/main" id="{1F4CCC93-A95D-99B4-963A-78C5C5CC50C5}"/>
              </a:ext>
            </a:extLst>
          </p:cNvPr>
          <p:cNvSpPr txBox="1">
            <a:spLocks noGrp="1"/>
          </p:cNvSpPr>
          <p:nvPr>
            <p:ph type="title"/>
          </p:nvPr>
        </p:nvSpPr>
        <p:spPr>
          <a:noFill/>
          <a:ln>
            <a:noFill/>
          </a:ln>
        </p:spPr>
        <p:txBody>
          <a:bodyPr spcFirstLastPara="1" wrap="square" lIns="0" tIns="45700" rIns="91425" bIns="45700" anchor="ctr" anchorCtr="0">
            <a:noAutofit/>
          </a:bodyPr>
          <a:lstStyle/>
          <a:p>
            <a:pPr lvl="0"/>
            <a:r>
              <a:rPr lang="en-US" dirty="0"/>
              <a:t>The name-value pair pattern in the FHIR Observation Resource</a:t>
            </a:r>
          </a:p>
        </p:txBody>
      </p:sp>
      <p:sp>
        <p:nvSpPr>
          <p:cNvPr id="325" name="Google Shape;325;p37">
            <a:extLst>
              <a:ext uri="{FF2B5EF4-FFF2-40B4-BE49-F238E27FC236}">
                <a16:creationId xmlns:a16="http://schemas.microsoft.com/office/drawing/2014/main" id="{B315FE62-2738-0D26-7B2F-10759B255381}"/>
              </a:ext>
            </a:extLst>
          </p:cNvPr>
          <p:cNvSpPr txBox="1">
            <a:spLocks noGrp="1"/>
          </p:cNvSpPr>
          <p:nvPr>
            <p:ph idx="1"/>
          </p:nvPr>
        </p:nvSpPr>
        <p:spPr>
          <a:xfrm>
            <a:off x="920261" y="1813902"/>
            <a:ext cx="10607040" cy="4690696"/>
          </a:xfrm>
          <a:noFill/>
          <a:ln>
            <a:noFill/>
          </a:ln>
        </p:spPr>
        <p:txBody>
          <a:bodyPr spcFirstLastPara="1" wrap="square" lIns="91425" tIns="45700" rIns="91425" bIns="45700" anchor="t" anchorCtr="0">
            <a:normAutofit fontScale="92500" lnSpcReduction="20000"/>
          </a:bodyPr>
          <a:lstStyle/>
          <a:p>
            <a:pPr marL="0" lvl="0" indent="0">
              <a:buNone/>
            </a:pPr>
            <a:r>
              <a:rPr lang="en-US" b="1" dirty="0">
                <a:sym typeface="Century Gothic"/>
              </a:rPr>
              <a:t>Observation (</a:t>
            </a:r>
            <a:r>
              <a:rPr lang="en-US" b="1" dirty="0" err="1">
                <a:sym typeface="Century Gothic"/>
              </a:rPr>
              <a:t>DomainResource</a:t>
            </a:r>
            <a:r>
              <a:rPr lang="en-US" b="1" dirty="0">
                <a:sym typeface="Century Gothic"/>
              </a:rPr>
              <a:t>)</a:t>
            </a:r>
          </a:p>
          <a:p>
            <a:pPr marL="0" lvl="0" indent="0">
              <a:buNone/>
            </a:pPr>
            <a:r>
              <a:rPr lang="en-US" b="1" dirty="0">
                <a:sym typeface="Century Gothic"/>
              </a:rPr>
              <a:t>identifier</a:t>
            </a:r>
            <a:r>
              <a:rPr lang="en-US" dirty="0">
                <a:sym typeface="Century Gothic"/>
              </a:rPr>
              <a:t> : Identifier [0..*]status : code [1..1]« </a:t>
            </a:r>
            <a:r>
              <a:rPr lang="en-US" dirty="0" err="1">
                <a:sym typeface="Century Gothic"/>
              </a:rPr>
              <a:t>ObservationStatus</a:t>
            </a:r>
            <a:r>
              <a:rPr lang="en-US" dirty="0">
                <a:sym typeface="Century Gothic"/>
              </a:rPr>
              <a:t>! »</a:t>
            </a:r>
          </a:p>
          <a:p>
            <a:pPr marL="0" lvl="0" indent="0">
              <a:buNone/>
            </a:pPr>
            <a:r>
              <a:rPr lang="en-US" b="1" dirty="0">
                <a:sym typeface="Century Gothic"/>
              </a:rPr>
              <a:t>code</a:t>
            </a:r>
            <a:r>
              <a:rPr lang="en-US" dirty="0">
                <a:sym typeface="Century Gothic"/>
              </a:rPr>
              <a:t> : </a:t>
            </a:r>
            <a:r>
              <a:rPr lang="en-US" dirty="0" err="1">
                <a:sym typeface="Century Gothic"/>
              </a:rPr>
              <a:t>CodeableConcept</a:t>
            </a:r>
            <a:r>
              <a:rPr lang="en-US" dirty="0">
                <a:sym typeface="Century Gothic"/>
              </a:rPr>
              <a:t> [1..1] « LOINC ?? »</a:t>
            </a:r>
          </a:p>
          <a:p>
            <a:pPr marL="0" lvl="0" indent="0">
              <a:buNone/>
            </a:pPr>
            <a:r>
              <a:rPr lang="en-US" b="1" dirty="0">
                <a:sym typeface="Century Gothic"/>
              </a:rPr>
              <a:t>subject</a:t>
            </a:r>
            <a:r>
              <a:rPr lang="en-US" dirty="0">
                <a:sym typeface="Century Gothic"/>
              </a:rPr>
              <a:t> : Reference [0..1]« </a:t>
            </a:r>
            <a:r>
              <a:rPr lang="en-US" dirty="0" err="1">
                <a:sym typeface="Century Gothic"/>
              </a:rPr>
              <a:t>Patient|Group|Device|Location</a:t>
            </a:r>
            <a:r>
              <a:rPr lang="en-US" dirty="0">
                <a:sym typeface="Century Gothic"/>
              </a:rPr>
              <a:t> »</a:t>
            </a:r>
          </a:p>
          <a:p>
            <a:pPr marL="0" lvl="0" indent="0">
              <a:buNone/>
            </a:pPr>
            <a:r>
              <a:rPr lang="en-US" b="1" dirty="0">
                <a:sym typeface="Century Gothic"/>
              </a:rPr>
              <a:t>encounter</a:t>
            </a:r>
            <a:r>
              <a:rPr lang="en-US" dirty="0">
                <a:sym typeface="Century Gothic"/>
              </a:rPr>
              <a:t> : Reference [0..1] « Encounter »</a:t>
            </a:r>
          </a:p>
          <a:p>
            <a:pPr marL="0" lvl="0" indent="0">
              <a:buNone/>
            </a:pPr>
            <a:r>
              <a:rPr lang="en-US" b="1" dirty="0">
                <a:sym typeface="Century Gothic"/>
              </a:rPr>
              <a:t>effective</a:t>
            </a:r>
            <a:r>
              <a:rPr lang="en-US" dirty="0">
                <a:sym typeface="Century Gothic"/>
              </a:rPr>
              <a:t>[x] : Type [0..1]« </a:t>
            </a:r>
            <a:r>
              <a:rPr lang="en-US" dirty="0" err="1">
                <a:sym typeface="Century Gothic"/>
              </a:rPr>
              <a:t>dateTime|Period</a:t>
            </a:r>
            <a:r>
              <a:rPr lang="en-US" dirty="0">
                <a:sym typeface="Century Gothic"/>
              </a:rPr>
              <a:t> »</a:t>
            </a:r>
          </a:p>
          <a:p>
            <a:pPr marL="0" lvl="0" indent="0">
              <a:buNone/>
            </a:pPr>
            <a:r>
              <a:rPr lang="en-US" b="1" dirty="0">
                <a:sym typeface="Century Gothic"/>
              </a:rPr>
              <a:t>value</a:t>
            </a:r>
            <a:r>
              <a:rPr lang="en-US" dirty="0">
                <a:sym typeface="Century Gothic"/>
              </a:rPr>
              <a:t>[x] : Type [0..1]</a:t>
            </a:r>
          </a:p>
          <a:p>
            <a:pPr marL="457200" lvl="1" indent="0">
              <a:buNone/>
            </a:pPr>
            <a:r>
              <a:rPr lang="en-US" sz="1900" dirty="0">
                <a:sym typeface="Century Gothic"/>
              </a:rPr>
              <a:t>« </a:t>
            </a:r>
            <a:r>
              <a:rPr lang="en-US" sz="1900" dirty="0" err="1">
                <a:sym typeface="Century Gothic"/>
              </a:rPr>
              <a:t>Quantity|CodeableConcept|string|Range|Ratio|Sampled</a:t>
            </a:r>
            <a:r>
              <a:rPr lang="en-US" sz="1900" dirty="0">
                <a:sym typeface="Century Gothic"/>
              </a:rPr>
              <a:t> </a:t>
            </a:r>
            <a:r>
              <a:rPr lang="en-US" sz="1900" dirty="0" err="1">
                <a:sym typeface="Century Gothic"/>
              </a:rPr>
              <a:t>Data|Attachment|time|dateTime|Period</a:t>
            </a:r>
            <a:r>
              <a:rPr lang="en-US" sz="1900" dirty="0">
                <a:sym typeface="Century Gothic"/>
              </a:rPr>
              <a:t> »</a:t>
            </a:r>
          </a:p>
          <a:p>
            <a:pPr marL="0" lvl="0" indent="0">
              <a:buNone/>
            </a:pPr>
            <a:r>
              <a:rPr lang="en-US" b="1" dirty="0">
                <a:sym typeface="Century Gothic"/>
              </a:rPr>
              <a:t>interpretation</a:t>
            </a:r>
            <a:r>
              <a:rPr lang="en-US" dirty="0">
                <a:sym typeface="Century Gothic"/>
              </a:rPr>
              <a:t> : </a:t>
            </a:r>
            <a:r>
              <a:rPr lang="en-US" dirty="0" err="1">
                <a:sym typeface="Century Gothic"/>
              </a:rPr>
              <a:t>CodeableConcept</a:t>
            </a:r>
            <a:r>
              <a:rPr lang="en-US" dirty="0">
                <a:sym typeface="Century Gothic"/>
              </a:rPr>
              <a:t> [0..1] « Observation Interpretation+ »</a:t>
            </a:r>
          </a:p>
          <a:p>
            <a:pPr marL="0" lvl="0" indent="0">
              <a:buNone/>
            </a:pPr>
            <a:r>
              <a:rPr lang="en-US" b="1" dirty="0">
                <a:sym typeface="Century Gothic"/>
              </a:rPr>
              <a:t>method</a:t>
            </a:r>
            <a:r>
              <a:rPr lang="en-US" dirty="0">
                <a:sym typeface="Century Gothic"/>
              </a:rPr>
              <a:t> : </a:t>
            </a:r>
            <a:r>
              <a:rPr lang="en-US" dirty="0" err="1">
                <a:sym typeface="Century Gothic"/>
              </a:rPr>
              <a:t>CodeableConcept</a:t>
            </a:r>
            <a:r>
              <a:rPr lang="en-US" dirty="0">
                <a:sym typeface="Century Gothic"/>
              </a:rPr>
              <a:t> [0..1] « Observation Methods?? »</a:t>
            </a:r>
          </a:p>
          <a:p>
            <a:pPr lvl="0"/>
            <a:endParaRPr lang="en-US" dirty="0"/>
          </a:p>
        </p:txBody>
      </p:sp>
      <p:sp>
        <p:nvSpPr>
          <p:cNvPr id="3" name="Google Shape;327;p37">
            <a:extLst>
              <a:ext uri="{FF2B5EF4-FFF2-40B4-BE49-F238E27FC236}">
                <a16:creationId xmlns:a16="http://schemas.microsoft.com/office/drawing/2014/main" id="{E9629BF5-0D24-9AB5-39D2-064298CB87BC}"/>
              </a:ext>
            </a:extLst>
          </p:cNvPr>
          <p:cNvSpPr txBox="1"/>
          <p:nvPr/>
        </p:nvSpPr>
        <p:spPr>
          <a:xfrm>
            <a:off x="1977194" y="2186224"/>
            <a:ext cx="8237612" cy="2485552"/>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1" i="0" u="none" strike="noStrike" cap="none" dirty="0">
                <a:solidFill>
                  <a:schemeClr val="bg1"/>
                </a:solidFill>
                <a:latin typeface="Century Gothic"/>
                <a:ea typeface="Century Gothic"/>
                <a:cs typeface="Century Gothic"/>
                <a:sym typeface="Century Gothic"/>
              </a:rPr>
              <a:t>Observation</a:t>
            </a:r>
            <a:r>
              <a:rPr lang="en-US" sz="3888" b="0" i="0" u="none" strike="noStrike" cap="none" dirty="0">
                <a:solidFill>
                  <a:schemeClr val="bg1"/>
                </a:solidFill>
                <a:latin typeface="Century Gothic"/>
                <a:ea typeface="Century Gothic"/>
                <a:cs typeface="Century Gothic"/>
                <a:sym typeface="Century Gothic"/>
              </a:rPr>
              <a:t> (data instance)</a:t>
            </a:r>
            <a:endParaRPr sz="3888" b="1" i="0" u="none" strike="noStrike" cap="none" dirty="0">
              <a:solidFill>
                <a:schemeClr val="bg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a:solidFill>
                  <a:schemeClr val="bg1"/>
                </a:solidFill>
                <a:latin typeface="Century Gothic"/>
                <a:ea typeface="Century Gothic"/>
                <a:cs typeface="Century Gothic"/>
                <a:sym typeface="Century Gothic"/>
              </a:rPr>
              <a:t>	subject: Doe, John; #12345	code: 8480-6, Systolic BP</a:t>
            </a:r>
            <a:endParaRPr dirty="0">
              <a:solidFill>
                <a:schemeClr val="bg1"/>
              </a:solidFill>
              <a:latin typeface="Lato" panose="020F0502020204030203" pitchFamily="34" charset="0"/>
            </a:endParaRPr>
          </a:p>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a:solidFill>
                  <a:schemeClr val="bg1"/>
                </a:solidFill>
                <a:latin typeface="Century Gothic"/>
                <a:ea typeface="Century Gothic"/>
                <a:cs typeface="Century Gothic"/>
                <a:sym typeface="Century Gothic"/>
              </a:rPr>
              <a:t>	value: 120 mmHg</a:t>
            </a:r>
            <a:endParaRPr dirty="0">
              <a:solidFill>
                <a:schemeClr val="bg1"/>
              </a:solidFill>
              <a:latin typeface="Lato" panose="020F0502020204030203" pitchFamily="34" charset="0"/>
            </a:endParaRPr>
          </a:p>
        </p:txBody>
      </p:sp>
      <p:sp>
        <p:nvSpPr>
          <p:cNvPr id="2" name="Slide Number Placeholder 6">
            <a:extLst>
              <a:ext uri="{FF2B5EF4-FFF2-40B4-BE49-F238E27FC236}">
                <a16:creationId xmlns:a16="http://schemas.microsoft.com/office/drawing/2014/main" id="{D5DA1B8C-F59C-B807-5020-282FB836640A}"/>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35445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8C59A6-CC2C-CBC5-FB16-1A19A9F3A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DCD81-931D-F605-4E49-640163238373}"/>
              </a:ext>
            </a:extLst>
          </p:cNvPr>
          <p:cNvSpPr>
            <a:spLocks noGrp="1"/>
          </p:cNvSpPr>
          <p:nvPr>
            <p:ph type="title"/>
          </p:nvPr>
        </p:nvSpPr>
        <p:spPr/>
        <p:txBody>
          <a:bodyPr/>
          <a:lstStyle/>
          <a:p>
            <a:r>
              <a:rPr lang="en-US" dirty="0"/>
              <a:t>Core concepts and structure</a:t>
            </a:r>
          </a:p>
        </p:txBody>
      </p:sp>
      <p:grpSp>
        <p:nvGrpSpPr>
          <p:cNvPr id="4" name="Group 3">
            <a:extLst>
              <a:ext uri="{FF2B5EF4-FFF2-40B4-BE49-F238E27FC236}">
                <a16:creationId xmlns:a16="http://schemas.microsoft.com/office/drawing/2014/main" id="{0F3BF166-A77A-860D-323A-FA875250D247}"/>
              </a:ext>
            </a:extLst>
          </p:cNvPr>
          <p:cNvGrpSpPr/>
          <p:nvPr/>
        </p:nvGrpSpPr>
        <p:grpSpPr>
          <a:xfrm>
            <a:off x="950715" y="1825625"/>
            <a:ext cx="10290571" cy="3657600"/>
            <a:chOff x="838200" y="1825625"/>
            <a:chExt cx="10290571" cy="3657600"/>
          </a:xfrm>
        </p:grpSpPr>
        <p:sp>
          <p:nvSpPr>
            <p:cNvPr id="5" name="Freeform: Shape 4">
              <a:extLst>
                <a:ext uri="{FF2B5EF4-FFF2-40B4-BE49-F238E27FC236}">
                  <a16:creationId xmlns:a16="http://schemas.microsoft.com/office/drawing/2014/main" id="{11486805-A200-602C-96E5-A87699152416}"/>
                </a:ext>
              </a:extLst>
            </p:cNvPr>
            <p:cNvSpPr/>
            <p:nvPr/>
          </p:nvSpPr>
          <p:spPr>
            <a:xfrm>
              <a:off x="838200"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no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Scope of LOINC content</a:t>
              </a:r>
            </a:p>
          </p:txBody>
        </p:sp>
        <p:sp>
          <p:nvSpPr>
            <p:cNvPr id="6" name="Freeform: Shape 5">
              <a:extLst>
                <a:ext uri="{FF2B5EF4-FFF2-40B4-BE49-F238E27FC236}">
                  <a16:creationId xmlns:a16="http://schemas.microsoft.com/office/drawing/2014/main" id="{78A61675-9E6C-A1BF-D26B-8F9336EFD3B1}"/>
                </a:ext>
              </a:extLst>
            </p:cNvPr>
            <p:cNvSpPr/>
            <p:nvPr/>
          </p:nvSpPr>
          <p:spPr>
            <a:xfrm>
              <a:off x="2953642"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no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Why LOINC was born</a:t>
              </a:r>
            </a:p>
          </p:txBody>
        </p:sp>
        <p:sp>
          <p:nvSpPr>
            <p:cNvPr id="7" name="Freeform: Shape 6">
              <a:extLst>
                <a:ext uri="{FF2B5EF4-FFF2-40B4-BE49-F238E27FC236}">
                  <a16:creationId xmlns:a16="http://schemas.microsoft.com/office/drawing/2014/main" id="{0CA6D037-1C80-B528-8A0C-9F585D702489}"/>
                </a:ext>
              </a:extLst>
            </p:cNvPr>
            <p:cNvSpPr/>
            <p:nvPr/>
          </p:nvSpPr>
          <p:spPr>
            <a:xfrm>
              <a:off x="5069085"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solidFill>
                <a:srgbClr val="29A9E1"/>
              </a:solid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Foundational principles behind the standard</a:t>
              </a:r>
            </a:p>
          </p:txBody>
        </p:sp>
        <p:sp>
          <p:nvSpPr>
            <p:cNvPr id="8" name="Freeform: Shape 7">
              <a:extLst>
                <a:ext uri="{FF2B5EF4-FFF2-40B4-BE49-F238E27FC236}">
                  <a16:creationId xmlns:a16="http://schemas.microsoft.com/office/drawing/2014/main" id="{BAF10E37-4818-D8A4-C533-61E2E5DC0217}"/>
                </a:ext>
              </a:extLst>
            </p:cNvPr>
            <p:cNvSpPr/>
            <p:nvPr/>
          </p:nvSpPr>
          <p:spPr>
            <a:xfrm>
              <a:off x="7184528"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dirty="0">
                  <a:solidFill>
                    <a:schemeClr val="bg1"/>
                  </a:solidFill>
                  <a:latin typeface="Lato" panose="020F0502020204030203" pitchFamily="34" charset="0"/>
                </a:rPr>
                <a:t>How LOINC was created</a:t>
              </a:r>
              <a:endParaRPr lang="en-US" sz="1600" b="1" kern="1200" dirty="0">
                <a:solidFill>
                  <a:schemeClr val="bg1"/>
                </a:solidFill>
                <a:latin typeface="Lato" panose="020F0502020204030203" pitchFamily="34" charset="0"/>
              </a:endParaRPr>
            </a:p>
          </p:txBody>
        </p:sp>
        <p:sp>
          <p:nvSpPr>
            <p:cNvPr id="9" name="Freeform: Shape 8">
              <a:extLst>
                <a:ext uri="{FF2B5EF4-FFF2-40B4-BE49-F238E27FC236}">
                  <a16:creationId xmlns:a16="http://schemas.microsoft.com/office/drawing/2014/main" id="{8DD2B891-B865-F82D-2331-365D407B957E}"/>
                </a:ext>
              </a:extLst>
            </p:cNvPr>
            <p:cNvSpPr/>
            <p:nvPr/>
          </p:nvSpPr>
          <p:spPr>
            <a:xfrm>
              <a:off x="9299971"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How LOINC content is developed and maintained</a:t>
              </a:r>
            </a:p>
          </p:txBody>
        </p:sp>
        <p:sp>
          <p:nvSpPr>
            <p:cNvPr id="10" name="Oval 9">
              <a:extLst>
                <a:ext uri="{FF2B5EF4-FFF2-40B4-BE49-F238E27FC236}">
                  <a16:creationId xmlns:a16="http://schemas.microsoft.com/office/drawing/2014/main" id="{3095D94C-4108-2FF1-8CE7-22C2F8610831}"/>
                </a:ext>
              </a:extLst>
            </p:cNvPr>
            <p:cNvSpPr>
              <a:spLocks noChangeAspect="1"/>
            </p:cNvSpPr>
            <p:nvPr/>
          </p:nvSpPr>
          <p:spPr>
            <a:xfrm>
              <a:off x="1203960" y="2339163"/>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1</a:t>
              </a:r>
            </a:p>
          </p:txBody>
        </p:sp>
        <p:sp>
          <p:nvSpPr>
            <p:cNvPr id="11" name="Oval 10">
              <a:extLst>
                <a:ext uri="{FF2B5EF4-FFF2-40B4-BE49-F238E27FC236}">
                  <a16:creationId xmlns:a16="http://schemas.microsoft.com/office/drawing/2014/main" id="{785AC81D-4604-8F90-9E3C-66C8C1E6D180}"/>
                </a:ext>
              </a:extLst>
            </p:cNvPr>
            <p:cNvSpPr>
              <a:spLocks noChangeAspect="1"/>
            </p:cNvSpPr>
            <p:nvPr/>
          </p:nvSpPr>
          <p:spPr>
            <a:xfrm>
              <a:off x="3319402"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2</a:t>
              </a:r>
            </a:p>
          </p:txBody>
        </p:sp>
        <p:sp>
          <p:nvSpPr>
            <p:cNvPr id="12" name="Oval 11">
              <a:extLst>
                <a:ext uri="{FF2B5EF4-FFF2-40B4-BE49-F238E27FC236}">
                  <a16:creationId xmlns:a16="http://schemas.microsoft.com/office/drawing/2014/main" id="{5A95EC38-2D8E-86A1-673C-67DE1B31FEFB}"/>
                </a:ext>
              </a:extLst>
            </p:cNvPr>
            <p:cNvSpPr>
              <a:spLocks noChangeAspect="1"/>
            </p:cNvSpPr>
            <p:nvPr/>
          </p:nvSpPr>
          <p:spPr>
            <a:xfrm>
              <a:off x="5434845" y="2339163"/>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3</a:t>
              </a:r>
            </a:p>
          </p:txBody>
        </p:sp>
        <p:sp>
          <p:nvSpPr>
            <p:cNvPr id="13" name="Oval 12">
              <a:extLst>
                <a:ext uri="{FF2B5EF4-FFF2-40B4-BE49-F238E27FC236}">
                  <a16:creationId xmlns:a16="http://schemas.microsoft.com/office/drawing/2014/main" id="{50CC1B9C-4ED7-AE27-CF49-34BDFB6ED21F}"/>
                </a:ext>
              </a:extLst>
            </p:cNvPr>
            <p:cNvSpPr>
              <a:spLocks noChangeAspect="1"/>
            </p:cNvSpPr>
            <p:nvPr/>
          </p:nvSpPr>
          <p:spPr>
            <a:xfrm>
              <a:off x="7550288"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4</a:t>
              </a:r>
            </a:p>
          </p:txBody>
        </p:sp>
        <p:sp>
          <p:nvSpPr>
            <p:cNvPr id="14" name="Oval 13">
              <a:extLst>
                <a:ext uri="{FF2B5EF4-FFF2-40B4-BE49-F238E27FC236}">
                  <a16:creationId xmlns:a16="http://schemas.microsoft.com/office/drawing/2014/main" id="{16DE1436-E35D-3812-4F24-70D95A92C6D1}"/>
                </a:ext>
              </a:extLst>
            </p:cNvPr>
            <p:cNvSpPr>
              <a:spLocks noChangeAspect="1"/>
            </p:cNvSpPr>
            <p:nvPr/>
          </p:nvSpPr>
          <p:spPr>
            <a:xfrm>
              <a:off x="9665731"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5</a:t>
              </a:r>
            </a:p>
          </p:txBody>
        </p:sp>
      </p:grpSp>
      <p:sp>
        <p:nvSpPr>
          <p:cNvPr id="3" name="Slide Number Placeholder 6">
            <a:extLst>
              <a:ext uri="{FF2B5EF4-FFF2-40B4-BE49-F238E27FC236}">
                <a16:creationId xmlns:a16="http://schemas.microsoft.com/office/drawing/2014/main" id="{FF6621AF-9CAC-A615-34F2-3D5102BBAE01}"/>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692738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F39E898-692D-58C1-D5A9-78CFC81A3C0C}"/>
            </a:ext>
          </a:extLst>
        </p:cNvPr>
        <p:cNvGrpSpPr/>
        <p:nvPr/>
      </p:nvGrpSpPr>
      <p:grpSpPr>
        <a:xfrm>
          <a:off x="0" y="0"/>
          <a:ext cx="0" cy="0"/>
          <a:chOff x="0" y="0"/>
          <a:chExt cx="0" cy="0"/>
        </a:xfrm>
      </p:grpSpPr>
      <p:pic>
        <p:nvPicPr>
          <p:cNvPr id="7" name="Picture 6" descr="A person with a white beard&#10;&#10;AI-generated content may be incorrect.">
            <a:extLst>
              <a:ext uri="{FF2B5EF4-FFF2-40B4-BE49-F238E27FC236}">
                <a16:creationId xmlns:a16="http://schemas.microsoft.com/office/drawing/2014/main" id="{1C1879FE-5EAF-AFBF-AF65-D369174BB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003" y="3167390"/>
            <a:ext cx="4029135" cy="3709362"/>
          </a:xfrm>
          <a:prstGeom prst="rect">
            <a:avLst/>
          </a:prstGeom>
        </p:spPr>
      </p:pic>
      <p:sp>
        <p:nvSpPr>
          <p:cNvPr id="2" name="Title 1">
            <a:extLst>
              <a:ext uri="{FF2B5EF4-FFF2-40B4-BE49-F238E27FC236}">
                <a16:creationId xmlns:a16="http://schemas.microsoft.com/office/drawing/2014/main" id="{67E497EE-8F64-8C04-1093-A04E003FBB54}"/>
              </a:ext>
            </a:extLst>
          </p:cNvPr>
          <p:cNvSpPr>
            <a:spLocks noGrp="1"/>
          </p:cNvSpPr>
          <p:nvPr>
            <p:ph type="title"/>
          </p:nvPr>
        </p:nvSpPr>
        <p:spPr>
          <a:xfrm>
            <a:off x="920261" y="365125"/>
            <a:ext cx="5182089" cy="1325563"/>
          </a:xfrm>
        </p:spPr>
        <p:txBody>
          <a:bodyPr vert="horz" lIns="91440" tIns="45720" rIns="91440" bIns="45720" rtlCol="0" anchor="ctr">
            <a:normAutofit/>
          </a:bodyPr>
          <a:lstStyle/>
          <a:p>
            <a:r>
              <a:rPr lang="en-US" kern="1200" dirty="0">
                <a:solidFill>
                  <a:schemeClr val="tx1"/>
                </a:solidFill>
                <a:latin typeface="Lato" panose="020F0502020204030203" pitchFamily="34" charset="0"/>
                <a:ea typeface="+mj-ea"/>
                <a:cs typeface="+mj-cs"/>
              </a:rPr>
              <a:t>Seminal influencers on LOINC</a:t>
            </a:r>
          </a:p>
        </p:txBody>
      </p:sp>
      <p:graphicFrame>
        <p:nvGraphicFramePr>
          <p:cNvPr id="51" name="Content Placeholder 14">
            <a:extLst>
              <a:ext uri="{FF2B5EF4-FFF2-40B4-BE49-F238E27FC236}">
                <a16:creationId xmlns:a16="http://schemas.microsoft.com/office/drawing/2014/main" id="{A8ACC14D-B591-398C-BEE9-DF6B84DB9223}"/>
              </a:ext>
            </a:extLst>
          </p:cNvPr>
          <p:cNvGraphicFramePr>
            <a:graphicFrameLocks noGrp="1"/>
          </p:cNvGraphicFramePr>
          <p:nvPr>
            <p:ph sz="half" idx="1"/>
            <p:extLst>
              <p:ext uri="{D42A27DB-BD31-4B8C-83A1-F6EECF244321}">
                <p14:modId xmlns:p14="http://schemas.microsoft.com/office/powerpoint/2010/main" val="1312576595"/>
              </p:ext>
            </p:extLst>
          </p:nvPr>
        </p:nvGraphicFramePr>
        <p:xfrm>
          <a:off x="920750" y="1825625"/>
          <a:ext cx="5181600" cy="4667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a:extLst>
              <a:ext uri="{FF2B5EF4-FFF2-40B4-BE49-F238E27FC236}">
                <a16:creationId xmlns:a16="http://schemas.microsoft.com/office/drawing/2014/main" id="{70B7E04C-453D-8FF2-471C-9B83E88A6C3A}"/>
              </a:ext>
            </a:extLst>
          </p:cNvPr>
          <p:cNvSpPr/>
          <p:nvPr/>
        </p:nvSpPr>
        <p:spPr>
          <a:xfrm>
            <a:off x="6799732" y="339139"/>
            <a:ext cx="4663440" cy="3200400"/>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348B961-D67C-15D2-2CDE-CBFE983D7E2F}"/>
              </a:ext>
            </a:extLst>
          </p:cNvPr>
          <p:cNvPicPr>
            <a:picLocks noChangeAspect="1"/>
          </p:cNvPicPr>
          <p:nvPr/>
        </p:nvPicPr>
        <p:blipFill>
          <a:blip r:embed="rId10">
            <a:extLst>
              <a:ext uri="{28A0092B-C50C-407E-A947-70E740481C1C}">
                <a14:useLocalDpi xmlns:a14="http://schemas.microsoft.com/office/drawing/2010/main" val="0"/>
              </a:ext>
            </a:extLst>
          </a:blip>
          <a:srcRect l="1" r="1"/>
          <a:stretch/>
        </p:blipFill>
        <p:spPr>
          <a:xfrm>
            <a:off x="9933461" y="-50342"/>
            <a:ext cx="2440135" cy="3840480"/>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ln w="19050">
            <a:solidFill>
              <a:schemeClr val="bg1"/>
            </a:solidFill>
          </a:ln>
        </p:spPr>
      </p:pic>
      <p:sp>
        <p:nvSpPr>
          <p:cNvPr id="18" name="TextBox 17">
            <a:extLst>
              <a:ext uri="{FF2B5EF4-FFF2-40B4-BE49-F238E27FC236}">
                <a16:creationId xmlns:a16="http://schemas.microsoft.com/office/drawing/2014/main" id="{5EC3DC5F-D9C6-5302-D17E-4A49DB12C06C}"/>
              </a:ext>
            </a:extLst>
          </p:cNvPr>
          <p:cNvSpPr txBox="1"/>
          <p:nvPr/>
        </p:nvSpPr>
        <p:spPr>
          <a:xfrm>
            <a:off x="6454178" y="2687917"/>
            <a:ext cx="1097280"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600" b="1" dirty="0">
                <a:ln w="0"/>
                <a:solidFill>
                  <a:schemeClr val="tx1"/>
                </a:solidFill>
                <a:effectLst>
                  <a:outerShdw blurRad="38100" dist="19050" dir="2700000" algn="tl" rotWithShape="0">
                    <a:schemeClr val="dk1">
                      <a:alpha val="40000"/>
                    </a:schemeClr>
                  </a:outerShdw>
                </a:effectLst>
                <a:latin typeface="Lato" panose="020F0502020204030203" pitchFamily="34" charset="0"/>
              </a:rPr>
              <a:t>Tom Fiers</a:t>
            </a:r>
          </a:p>
        </p:txBody>
      </p:sp>
      <p:sp>
        <p:nvSpPr>
          <p:cNvPr id="19" name="TextBox 18">
            <a:extLst>
              <a:ext uri="{FF2B5EF4-FFF2-40B4-BE49-F238E27FC236}">
                <a16:creationId xmlns:a16="http://schemas.microsoft.com/office/drawing/2014/main" id="{7506112F-D698-F516-DD20-206300A75991}"/>
              </a:ext>
            </a:extLst>
          </p:cNvPr>
          <p:cNvSpPr txBox="1"/>
          <p:nvPr/>
        </p:nvSpPr>
        <p:spPr>
          <a:xfrm>
            <a:off x="10318680" y="3451584"/>
            <a:ext cx="1828800"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600" b="1" dirty="0">
                <a:ln w="0"/>
                <a:solidFill>
                  <a:schemeClr val="tx1"/>
                </a:solidFill>
                <a:effectLst>
                  <a:outerShdw blurRad="38100" dist="19050" dir="2700000" algn="tl" rotWithShape="0">
                    <a:schemeClr val="dk1">
                      <a:alpha val="40000"/>
                    </a:schemeClr>
                  </a:outerShdw>
                </a:effectLst>
                <a:latin typeface="Lato" panose="020F0502020204030203" pitchFamily="34" charset="0"/>
              </a:rPr>
              <a:t>Georges De Moor</a:t>
            </a:r>
          </a:p>
        </p:txBody>
      </p:sp>
      <p:sp>
        <p:nvSpPr>
          <p:cNvPr id="20" name="TextBox 19">
            <a:extLst>
              <a:ext uri="{FF2B5EF4-FFF2-40B4-BE49-F238E27FC236}">
                <a16:creationId xmlns:a16="http://schemas.microsoft.com/office/drawing/2014/main" id="{D1C70F7B-2DFB-56FB-DEFE-A6B89D80887B}"/>
              </a:ext>
            </a:extLst>
          </p:cNvPr>
          <p:cNvSpPr txBox="1"/>
          <p:nvPr/>
        </p:nvSpPr>
        <p:spPr>
          <a:xfrm>
            <a:off x="10275909" y="6221551"/>
            <a:ext cx="18288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600" b="1" dirty="0">
                <a:ln w="0"/>
                <a:solidFill>
                  <a:schemeClr val="tx1"/>
                </a:solidFill>
                <a:effectLst>
                  <a:outerShdw blurRad="38100" dist="19050" dir="2700000" algn="tl" rotWithShape="0">
                    <a:schemeClr val="dk1">
                      <a:alpha val="40000"/>
                    </a:schemeClr>
                  </a:outerShdw>
                </a:effectLst>
                <a:latin typeface="Lato" panose="020F0502020204030203" pitchFamily="34" charset="0"/>
              </a:rPr>
              <a:t>Angelo Rossi Mori</a:t>
            </a:r>
          </a:p>
        </p:txBody>
      </p:sp>
      <p:sp>
        <p:nvSpPr>
          <p:cNvPr id="4" name="Slide Number Placeholder 6">
            <a:extLst>
              <a:ext uri="{FF2B5EF4-FFF2-40B4-BE49-F238E27FC236}">
                <a16:creationId xmlns:a16="http://schemas.microsoft.com/office/drawing/2014/main" id="{EC7E8AC8-AA61-9912-088B-A82158804487}"/>
              </a:ext>
            </a:extLst>
          </p:cNvPr>
          <p:cNvSpPr txBox="1">
            <a:spLocks/>
          </p:cNvSpPr>
          <p:nvPr/>
        </p:nvSpPr>
        <p:spPr>
          <a:xfrm>
            <a:off x="434896"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latin typeface="Lato" panose="020F0502020204030203" pitchFamily="34" charset="0"/>
              </a:rPr>
              <a:t>© Regenstrief Institute, Inc.</a:t>
            </a:r>
          </a:p>
        </p:txBody>
      </p:sp>
    </p:spTree>
    <p:extLst>
      <p:ext uri="{BB962C8B-B14F-4D97-AF65-F5344CB8AC3E}">
        <p14:creationId xmlns:p14="http://schemas.microsoft.com/office/powerpoint/2010/main" val="413551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A7EB31-3AFC-463E-8C79-BCAC3D960F4D}"/>
              </a:ext>
            </a:extLst>
          </p:cNvPr>
          <p:cNvSpPr>
            <a:spLocks noGrp="1"/>
          </p:cNvSpPr>
          <p:nvPr>
            <p:ph type="title"/>
          </p:nvPr>
        </p:nvSpPr>
        <p:spPr>
          <a:xfrm>
            <a:off x="920261" y="353402"/>
            <a:ext cx="10515600" cy="1325563"/>
          </a:xfrm>
        </p:spPr>
        <p:txBody>
          <a:bodyPr anchor="ctr">
            <a:normAutofit/>
          </a:bodyPr>
          <a:lstStyle/>
          <a:p>
            <a:r>
              <a:rPr lang="en-US" dirty="0"/>
              <a:t>The LOINC code never stands alone…</a:t>
            </a:r>
          </a:p>
        </p:txBody>
      </p:sp>
      <p:graphicFrame>
        <p:nvGraphicFramePr>
          <p:cNvPr id="10" name="Text Placeholder 3">
            <a:extLst>
              <a:ext uri="{FF2B5EF4-FFF2-40B4-BE49-F238E27FC236}">
                <a16:creationId xmlns:a16="http://schemas.microsoft.com/office/drawing/2014/main" id="{DE8517E4-C0D1-D6C6-CA0E-75D4FA5381CF}"/>
              </a:ext>
            </a:extLst>
          </p:cNvPr>
          <p:cNvGraphicFramePr>
            <a:graphicFrameLocks noGrp="1"/>
          </p:cNvGraphicFramePr>
          <p:nvPr>
            <p:ph idx="1"/>
            <p:extLst>
              <p:ext uri="{D42A27DB-BD31-4B8C-83A1-F6EECF244321}">
                <p14:modId xmlns:p14="http://schemas.microsoft.com/office/powerpoint/2010/main" val="1984339486"/>
              </p:ext>
            </p:extLst>
          </p:nvPr>
        </p:nvGraphicFramePr>
        <p:xfrm>
          <a:off x="920261" y="1813902"/>
          <a:ext cx="10515600" cy="469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6">
            <a:extLst>
              <a:ext uri="{FF2B5EF4-FFF2-40B4-BE49-F238E27FC236}">
                <a16:creationId xmlns:a16="http://schemas.microsoft.com/office/drawing/2014/main" id="{E9F3D182-11B8-98CF-C29A-373F46840E3E}"/>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668654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55"/>
        <p:cNvGrpSpPr/>
        <p:nvPr/>
      </p:nvGrpSpPr>
      <p:grpSpPr>
        <a:xfrm>
          <a:off x="0" y="0"/>
          <a:ext cx="0" cy="0"/>
          <a:chOff x="0" y="0"/>
          <a:chExt cx="0" cy="0"/>
        </a:xfrm>
      </p:grpSpPr>
      <p:sp>
        <p:nvSpPr>
          <p:cNvPr id="357" name="Google Shape;357;p41"/>
          <p:cNvSpPr txBox="1">
            <a:spLocks noGrp="1"/>
          </p:cNvSpPr>
          <p:nvPr>
            <p:ph type="title"/>
          </p:nvPr>
        </p:nvSpPr>
        <p:spPr>
          <a:xfrm>
            <a:off x="920261" y="353402"/>
            <a:ext cx="10515600" cy="1325563"/>
          </a:xfrm>
          <a:noFill/>
          <a:ln>
            <a:noFill/>
          </a:ln>
        </p:spPr>
        <p:txBody>
          <a:bodyPr spcFirstLastPara="1" wrap="square" lIns="91175" tIns="45575" rIns="91175" bIns="45575" anchor="ctr" anchorCtr="0">
            <a:normAutofit/>
          </a:bodyPr>
          <a:lstStyle/>
          <a:p>
            <a:pPr lvl="0"/>
            <a:r>
              <a:rPr lang="en-US"/>
              <a:t>Focus and Goals</a:t>
            </a:r>
          </a:p>
        </p:txBody>
      </p:sp>
      <p:sp>
        <p:nvSpPr>
          <p:cNvPr id="356" name="Google Shape;356;p41"/>
          <p:cNvSpPr txBox="1">
            <a:spLocks noGrp="1"/>
          </p:cNvSpPr>
          <p:nvPr>
            <p:ph idx="1"/>
          </p:nvPr>
        </p:nvSpPr>
        <p:spPr>
          <a:xfrm>
            <a:off x="920261" y="1813902"/>
            <a:ext cx="10515600" cy="4690696"/>
          </a:xfrm>
          <a:noFill/>
          <a:ln>
            <a:noFill/>
          </a:ln>
        </p:spPr>
        <p:txBody>
          <a:bodyPr spcFirstLastPara="1" wrap="square" lIns="91175" tIns="45575" rIns="91175" bIns="45575" anchor="t" anchorCtr="0">
            <a:normAutofit fontScale="92500" lnSpcReduction="20000"/>
          </a:bodyPr>
          <a:lstStyle/>
          <a:p>
            <a:pPr lvl="0"/>
            <a:r>
              <a:rPr lang="en-US" dirty="0"/>
              <a:t>LOINC codes are the value for:</a:t>
            </a:r>
          </a:p>
          <a:p>
            <a:pPr lvl="1"/>
            <a:r>
              <a:rPr lang="en-US" dirty="0"/>
              <a:t>The ‘Observation Identifier’ (Seq. #3) of OBX</a:t>
            </a:r>
          </a:p>
          <a:p>
            <a:pPr lvl="1"/>
            <a:r>
              <a:rPr lang="en-US" dirty="0"/>
              <a:t>Or the “code” attribute in the FHIR Observation Resource</a:t>
            </a:r>
          </a:p>
          <a:p>
            <a:pPr lvl="1"/>
            <a:r>
              <a:rPr lang="en-US" dirty="0"/>
              <a:t>Or the name of the observation in other standards, such as DICOM, CDISC, and C-CDA</a:t>
            </a:r>
          </a:p>
          <a:p>
            <a:pPr lvl="0"/>
            <a:r>
              <a:rPr lang="en-US" dirty="0"/>
              <a:t>Create individual result names first, then panels (batteries)</a:t>
            </a:r>
          </a:p>
          <a:p>
            <a:pPr lvl="1"/>
            <a:r>
              <a:rPr lang="en-US" dirty="0"/>
              <a:t>Panels are built based on the tests or questions they contain</a:t>
            </a:r>
          </a:p>
          <a:p>
            <a:pPr lvl="1"/>
            <a:r>
              <a:rPr lang="en-US" dirty="0"/>
              <a:t>Panels can contain other panels</a:t>
            </a:r>
          </a:p>
          <a:p>
            <a:pPr lvl="0"/>
            <a:r>
              <a:rPr lang="en-US" dirty="0"/>
              <a:t>Names should facilitate automated or manual matching (fully specified)</a:t>
            </a:r>
          </a:p>
          <a:p>
            <a:pPr lvl="1"/>
            <a:r>
              <a:rPr lang="en-US" dirty="0"/>
              <a:t>Create local labels as needed</a:t>
            </a:r>
          </a:p>
          <a:p>
            <a:pPr lvl="1"/>
            <a:r>
              <a:rPr lang="en-US" dirty="0"/>
              <a:t>Standard LOINC short names</a:t>
            </a:r>
          </a:p>
        </p:txBody>
      </p:sp>
      <p:sp>
        <p:nvSpPr>
          <p:cNvPr id="2" name="Slide Number Placeholder 6">
            <a:extLst>
              <a:ext uri="{FF2B5EF4-FFF2-40B4-BE49-F238E27FC236}">
                <a16:creationId xmlns:a16="http://schemas.microsoft.com/office/drawing/2014/main" id="{3C096978-6E4F-0D74-327B-147596E2D4CC}"/>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64"/>
        <p:cNvGrpSpPr/>
        <p:nvPr/>
      </p:nvGrpSpPr>
      <p:grpSpPr>
        <a:xfrm>
          <a:off x="0" y="0"/>
          <a:ext cx="0" cy="0"/>
          <a:chOff x="0" y="0"/>
          <a:chExt cx="0" cy="0"/>
        </a:xfrm>
      </p:grpSpPr>
      <p:sp>
        <p:nvSpPr>
          <p:cNvPr id="367" name="Google Shape;367;p42"/>
          <p:cNvSpPr txBox="1">
            <a:spLocks noGrp="1"/>
          </p:cNvSpPr>
          <p:nvPr>
            <p:ph type="title"/>
          </p:nvPr>
        </p:nvSpPr>
        <p:spPr>
          <a:xfrm>
            <a:off x="838200" y="466725"/>
            <a:ext cx="10515600" cy="12239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Avoiding combinatorial explosion</a:t>
            </a:r>
            <a:endParaRPr dirty="0"/>
          </a:p>
        </p:txBody>
      </p:sp>
      <p:sp>
        <p:nvSpPr>
          <p:cNvPr id="368" name="Google Shape;368;p42"/>
          <p:cNvSpPr txBox="1">
            <a:spLocks noGrp="1"/>
          </p:cNvSpPr>
          <p:nvPr>
            <p:ph idx="1"/>
          </p:nvPr>
        </p:nvSpPr>
        <p:spPr>
          <a:xfrm>
            <a:off x="957262" y="1489535"/>
            <a:ext cx="11044237" cy="479327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Font typeface="Lato"/>
              <a:buNone/>
            </a:pPr>
            <a:endParaRPr sz="3200" b="1" u="sng" dirty="0"/>
          </a:p>
          <a:p>
            <a:pPr marL="457200" lvl="0" indent="-406400" algn="l" rtl="0">
              <a:lnSpc>
                <a:spcPct val="90000"/>
              </a:lnSpc>
              <a:spcBef>
                <a:spcPts val="1000"/>
              </a:spcBef>
              <a:spcAft>
                <a:spcPts val="0"/>
              </a:spcAft>
              <a:buSzPts val="2800"/>
              <a:buFont typeface="Lato"/>
              <a:buNone/>
            </a:pPr>
            <a:r>
              <a:rPr lang="en-US" b="1" u="sng" dirty="0"/>
              <a:t>Interface A (variable representation, rheumatologist view)</a:t>
            </a:r>
            <a:endParaRPr dirty="0"/>
          </a:p>
          <a:p>
            <a:pPr marL="457200" lvl="0" indent="-406400" algn="l" rtl="0">
              <a:lnSpc>
                <a:spcPct val="90000"/>
              </a:lnSpc>
              <a:spcBef>
                <a:spcPts val="1000"/>
              </a:spcBef>
              <a:spcAft>
                <a:spcPts val="0"/>
              </a:spcAft>
              <a:buSzPts val="2800"/>
              <a:buFont typeface="Lato"/>
              <a:buNone/>
            </a:pPr>
            <a:r>
              <a:rPr lang="en-US" dirty="0"/>
              <a:t>OBX|1|CE|</a:t>
            </a:r>
            <a:r>
              <a:rPr lang="en-US" dirty="0">
                <a:solidFill>
                  <a:srgbClr val="FF0000"/>
                </a:solidFill>
              </a:rPr>
              <a:t>4821-5</a:t>
            </a:r>
            <a:r>
              <a:rPr lang="en-US" dirty="0"/>
              <a:t>^</a:t>
            </a:r>
            <a:r>
              <a:rPr lang="en-US" dirty="0">
                <a:solidFill>
                  <a:srgbClr val="0070C0"/>
                </a:solidFill>
              </a:rPr>
              <a:t>HLA-B27</a:t>
            </a:r>
            <a:r>
              <a:rPr lang="en-US" dirty="0"/>
              <a:t>^LN|1|</a:t>
            </a:r>
            <a:r>
              <a:rPr lang="en-US" dirty="0">
                <a:solidFill>
                  <a:srgbClr val="FF0000"/>
                </a:solidFill>
              </a:rPr>
              <a:t>60373001</a:t>
            </a:r>
            <a:r>
              <a:rPr lang="en-US" dirty="0"/>
              <a:t>^</a:t>
            </a:r>
            <a:r>
              <a:rPr lang="en-US" dirty="0">
                <a:solidFill>
                  <a:srgbClr val="0070C0"/>
                </a:solidFill>
              </a:rPr>
              <a:t>Detected</a:t>
            </a:r>
            <a:r>
              <a:rPr lang="en-US" dirty="0"/>
              <a:t>^SNI|</a:t>
            </a:r>
            <a:endParaRPr dirty="0"/>
          </a:p>
          <a:p>
            <a:pPr marL="457200" lvl="0" indent="-406400" algn="l" rtl="0">
              <a:lnSpc>
                <a:spcPct val="90000"/>
              </a:lnSpc>
              <a:spcBef>
                <a:spcPts val="1000"/>
              </a:spcBef>
              <a:spcAft>
                <a:spcPts val="0"/>
              </a:spcAft>
              <a:buSzPts val="2800"/>
              <a:buFont typeface="Lato"/>
              <a:buNone/>
            </a:pPr>
            <a:r>
              <a:rPr lang="en-US" dirty="0">
                <a:solidFill>
                  <a:srgbClr val="0070C0"/>
                </a:solidFill>
              </a:rPr>
              <a:t>(this approach causes creation of a LOINC code for each HLA type)</a:t>
            </a:r>
            <a:endParaRPr dirty="0">
              <a:solidFill>
                <a:srgbClr val="0070C0"/>
              </a:solidFill>
            </a:endParaRPr>
          </a:p>
          <a:p>
            <a:pPr marL="457200" lvl="0" indent="-406400" algn="l" rtl="0">
              <a:lnSpc>
                <a:spcPct val="90000"/>
              </a:lnSpc>
              <a:spcBef>
                <a:spcPts val="1000"/>
              </a:spcBef>
              <a:spcAft>
                <a:spcPts val="0"/>
              </a:spcAft>
              <a:buSzPts val="2800"/>
              <a:buFont typeface="Lato"/>
              <a:buNone/>
            </a:pPr>
            <a:endParaRPr b="1" u="sng" dirty="0"/>
          </a:p>
          <a:p>
            <a:pPr marL="457200" lvl="0" indent="-406400" algn="l" rtl="0">
              <a:lnSpc>
                <a:spcPct val="90000"/>
              </a:lnSpc>
              <a:spcBef>
                <a:spcPts val="1000"/>
              </a:spcBef>
              <a:spcAft>
                <a:spcPts val="0"/>
              </a:spcAft>
              <a:buSzPts val="2800"/>
              <a:buFont typeface="Lato"/>
              <a:buNone/>
            </a:pPr>
            <a:r>
              <a:rPr lang="en-US" b="1" u="sng" dirty="0"/>
              <a:t>Interface B (value representation, transplant, or paternity view)</a:t>
            </a:r>
            <a:endParaRPr dirty="0"/>
          </a:p>
          <a:p>
            <a:pPr marL="457200" lvl="0" indent="-406400" algn="l" rtl="0">
              <a:lnSpc>
                <a:spcPct val="90000"/>
              </a:lnSpc>
              <a:spcBef>
                <a:spcPts val="1000"/>
              </a:spcBef>
              <a:spcAft>
                <a:spcPts val="0"/>
              </a:spcAft>
              <a:buSzPts val="2800"/>
              <a:buFont typeface="Lato"/>
              <a:buNone/>
            </a:pPr>
            <a:r>
              <a:rPr lang="en-US" dirty="0"/>
              <a:t>OBX|1|CE|</a:t>
            </a:r>
            <a:r>
              <a:rPr lang="en-US" dirty="0">
                <a:solidFill>
                  <a:srgbClr val="FF0000"/>
                </a:solidFill>
              </a:rPr>
              <a:t>4694-6</a:t>
            </a:r>
            <a:r>
              <a:rPr lang="en-US" dirty="0"/>
              <a:t>^</a:t>
            </a:r>
            <a:r>
              <a:rPr lang="en-US" dirty="0">
                <a:solidFill>
                  <a:srgbClr val="0070C0"/>
                </a:solidFill>
              </a:rPr>
              <a:t>HLA-TYPE</a:t>
            </a:r>
            <a:r>
              <a:rPr lang="en-US" dirty="0"/>
              <a:t>^LN|1|</a:t>
            </a:r>
            <a:r>
              <a:rPr lang="en-US" dirty="0">
                <a:solidFill>
                  <a:srgbClr val="FF0000"/>
                </a:solidFill>
              </a:rPr>
              <a:t>34453005</a:t>
            </a:r>
            <a:r>
              <a:rPr lang="en-US" dirty="0"/>
              <a:t>^</a:t>
            </a:r>
            <a:r>
              <a:rPr lang="en-US" dirty="0">
                <a:solidFill>
                  <a:srgbClr val="0070C0"/>
                </a:solidFill>
              </a:rPr>
              <a:t>B27</a:t>
            </a:r>
            <a:r>
              <a:rPr lang="en-US" dirty="0"/>
              <a:t>^SNI|</a:t>
            </a:r>
            <a:endParaRPr dirty="0"/>
          </a:p>
          <a:p>
            <a:pPr marL="457200" lvl="0" indent="-406400" algn="l" rtl="0">
              <a:lnSpc>
                <a:spcPct val="90000"/>
              </a:lnSpc>
              <a:spcBef>
                <a:spcPts val="1000"/>
              </a:spcBef>
              <a:spcAft>
                <a:spcPts val="0"/>
              </a:spcAft>
              <a:buSzPts val="2800"/>
              <a:buFont typeface="Lato"/>
              <a:buNone/>
            </a:pPr>
            <a:r>
              <a:rPr lang="en-US" dirty="0">
                <a:solidFill>
                  <a:srgbClr val="0070C0"/>
                </a:solidFill>
              </a:rPr>
              <a:t>(this allows reuse of the HLA Type as the value of the result)</a:t>
            </a:r>
            <a:br>
              <a:rPr lang="en-US" dirty="0">
                <a:solidFill>
                  <a:srgbClr val="00B0F0"/>
                </a:solidFill>
              </a:rPr>
            </a:br>
            <a:endParaRPr dirty="0">
              <a:solidFill>
                <a:srgbClr val="00B0F0"/>
              </a:solidFill>
            </a:endParaRPr>
          </a:p>
        </p:txBody>
      </p:sp>
      <p:sp>
        <p:nvSpPr>
          <p:cNvPr id="2" name="Slide Number Placeholder 6">
            <a:extLst>
              <a:ext uri="{FF2B5EF4-FFF2-40B4-BE49-F238E27FC236}">
                <a16:creationId xmlns:a16="http://schemas.microsoft.com/office/drawing/2014/main" id="{1883CC60-D2E3-6B29-A166-90CE014FB2A3}"/>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807" name="Text Box 23"/>
          <p:cNvSpPr txBox="1">
            <a:spLocks noChangeArrowheads="1"/>
          </p:cNvSpPr>
          <p:nvPr/>
        </p:nvSpPr>
        <p:spPr bwMode="auto">
          <a:xfrm>
            <a:off x="7569201" y="1838395"/>
            <a:ext cx="1828800"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dirty="0">
                <a:latin typeface="Lato" panose="020F0502020204030203" pitchFamily="34" charset="0"/>
                <a:cs typeface="Aharoni" panose="02010803020104030203" pitchFamily="2" charset="-79"/>
              </a:rPr>
              <a:t>Brown</a:t>
            </a:r>
          </a:p>
        </p:txBody>
      </p:sp>
      <p:sp>
        <p:nvSpPr>
          <p:cNvPr id="2" name="Title 1">
            <a:extLst>
              <a:ext uri="{FF2B5EF4-FFF2-40B4-BE49-F238E27FC236}">
                <a16:creationId xmlns:a16="http://schemas.microsoft.com/office/drawing/2014/main" id="{C1ACE4C3-FDD6-C913-5195-E442A28A8714}"/>
              </a:ext>
            </a:extLst>
          </p:cNvPr>
          <p:cNvSpPr>
            <a:spLocks noGrp="1"/>
          </p:cNvSpPr>
          <p:nvPr>
            <p:ph type="title"/>
          </p:nvPr>
        </p:nvSpPr>
        <p:spPr/>
        <p:txBody>
          <a:bodyPr>
            <a:normAutofit/>
          </a:bodyPr>
          <a:lstStyle/>
          <a:p>
            <a:r>
              <a:rPr lang="en-US" dirty="0"/>
              <a:t>Data entry style and combinatorial explosion</a:t>
            </a:r>
          </a:p>
        </p:txBody>
      </p:sp>
      <p:sp>
        <p:nvSpPr>
          <p:cNvPr id="97284" name="Text Box 3"/>
          <p:cNvSpPr txBox="1">
            <a:spLocks noChangeArrowheads="1"/>
          </p:cNvSpPr>
          <p:nvPr/>
        </p:nvSpPr>
        <p:spPr bwMode="auto">
          <a:xfrm>
            <a:off x="2547242" y="1806086"/>
            <a:ext cx="1595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u="sng" dirty="0">
                <a:latin typeface="Lato" panose="020F0502020204030203" pitchFamily="34" charset="0"/>
                <a:cs typeface="Aharoni" panose="02010803020104030203" pitchFamily="2" charset="-79"/>
              </a:rPr>
              <a:t>Hair Color</a:t>
            </a:r>
          </a:p>
        </p:txBody>
      </p:sp>
      <p:grpSp>
        <p:nvGrpSpPr>
          <p:cNvPr id="97285" name="Group 6"/>
          <p:cNvGrpSpPr>
            <a:grpSpLocks/>
          </p:cNvGrpSpPr>
          <p:nvPr/>
        </p:nvGrpSpPr>
        <p:grpSpPr bwMode="auto">
          <a:xfrm>
            <a:off x="2623002" y="2331436"/>
            <a:ext cx="1381126" cy="400050"/>
            <a:chOff x="2328" y="3143"/>
            <a:chExt cx="870" cy="252"/>
          </a:xfrm>
        </p:grpSpPr>
        <p:sp>
          <p:nvSpPr>
            <p:cNvPr id="97304" name="Oval 7"/>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97305" name="Text Box 8"/>
            <p:cNvSpPr txBox="1">
              <a:spLocks noChangeArrowheads="1"/>
            </p:cNvSpPr>
            <p:nvPr/>
          </p:nvSpPr>
          <p:spPr bwMode="auto">
            <a:xfrm>
              <a:off x="2610" y="3143"/>
              <a:ext cx="5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dirty="0">
                  <a:latin typeface="Lato" panose="020F0502020204030203" pitchFamily="34" charset="0"/>
                  <a:cs typeface="Aharoni" panose="02010803020104030203" pitchFamily="2" charset="-79"/>
                </a:rPr>
                <a:t>Brown</a:t>
              </a:r>
            </a:p>
          </p:txBody>
        </p:sp>
      </p:grpSp>
      <p:grpSp>
        <p:nvGrpSpPr>
          <p:cNvPr id="97286" name="Group 10"/>
          <p:cNvGrpSpPr>
            <a:grpSpLocks/>
          </p:cNvGrpSpPr>
          <p:nvPr/>
        </p:nvGrpSpPr>
        <p:grpSpPr bwMode="auto">
          <a:xfrm>
            <a:off x="2622998" y="2914048"/>
            <a:ext cx="1425575" cy="400050"/>
            <a:chOff x="2312" y="3142"/>
            <a:chExt cx="898" cy="252"/>
          </a:xfrm>
        </p:grpSpPr>
        <p:sp>
          <p:nvSpPr>
            <p:cNvPr id="97302" name="Oval 11"/>
            <p:cNvSpPr>
              <a:spLocks noChangeArrowheads="1"/>
            </p:cNvSpPr>
            <p:nvPr/>
          </p:nvSpPr>
          <p:spPr bwMode="auto">
            <a:xfrm flipV="1">
              <a:off x="2312" y="3164"/>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97303" name="Text Box 12"/>
            <p:cNvSpPr txBox="1">
              <a:spLocks noChangeArrowheads="1"/>
            </p:cNvSpPr>
            <p:nvPr/>
          </p:nvSpPr>
          <p:spPr bwMode="auto">
            <a:xfrm>
              <a:off x="2594" y="3142"/>
              <a:ext cx="6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dirty="0">
                  <a:latin typeface="Lato" panose="020F0502020204030203" pitchFamily="34" charset="0"/>
                  <a:cs typeface="Aharoni" panose="02010803020104030203" pitchFamily="2" charset="-79"/>
                </a:rPr>
                <a:t>Blonde</a:t>
              </a:r>
            </a:p>
          </p:txBody>
        </p:sp>
      </p:grpSp>
      <p:grpSp>
        <p:nvGrpSpPr>
          <p:cNvPr id="97287" name="Group 13"/>
          <p:cNvGrpSpPr>
            <a:grpSpLocks/>
          </p:cNvGrpSpPr>
          <p:nvPr/>
        </p:nvGrpSpPr>
        <p:grpSpPr bwMode="auto">
          <a:xfrm>
            <a:off x="2623001" y="3479197"/>
            <a:ext cx="1071563" cy="400050"/>
            <a:chOff x="2304" y="3154"/>
            <a:chExt cx="675" cy="252"/>
          </a:xfrm>
        </p:grpSpPr>
        <p:sp>
          <p:nvSpPr>
            <p:cNvPr id="97300" name="Oval 14"/>
            <p:cNvSpPr>
              <a:spLocks noChangeArrowheads="1"/>
            </p:cNvSpPr>
            <p:nvPr/>
          </p:nvSpPr>
          <p:spPr bwMode="auto">
            <a:xfrm flipV="1">
              <a:off x="2304" y="3176"/>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97301" name="Text Box 15"/>
            <p:cNvSpPr txBox="1">
              <a:spLocks noChangeArrowheads="1"/>
            </p:cNvSpPr>
            <p:nvPr/>
          </p:nvSpPr>
          <p:spPr bwMode="auto">
            <a:xfrm>
              <a:off x="2586" y="3154"/>
              <a:ext cx="39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dirty="0">
                  <a:latin typeface="Lato" panose="020F0502020204030203" pitchFamily="34" charset="0"/>
                  <a:cs typeface="Aharoni" panose="02010803020104030203" pitchFamily="2" charset="-79"/>
                </a:rPr>
                <a:t>Red</a:t>
              </a:r>
            </a:p>
          </p:txBody>
        </p:sp>
      </p:grpSp>
      <p:sp>
        <p:nvSpPr>
          <p:cNvPr id="374800" name="Oval 16"/>
          <p:cNvSpPr>
            <a:spLocks noChangeArrowheads="1"/>
          </p:cNvSpPr>
          <p:nvPr/>
        </p:nvSpPr>
        <p:spPr bwMode="auto">
          <a:xfrm flipV="1">
            <a:off x="2622999" y="2371126"/>
            <a:ext cx="304800" cy="317500"/>
          </a:xfrm>
          <a:prstGeom prst="ellipse">
            <a:avLst/>
          </a:prstGeom>
          <a:solidFill>
            <a:schemeClr val="accent1"/>
          </a:solidFill>
          <a:ln w="50800">
            <a:solidFill>
              <a:schemeClr val="tx1"/>
            </a:solidFill>
            <a:round/>
            <a:headEnd/>
            <a:tailEnd/>
          </a:ln>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97289" name="Text Box 19"/>
          <p:cNvSpPr txBox="1">
            <a:spLocks noChangeArrowheads="1"/>
          </p:cNvSpPr>
          <p:nvPr/>
        </p:nvSpPr>
        <p:spPr bwMode="auto">
          <a:xfrm>
            <a:off x="5771104" y="1806085"/>
            <a:ext cx="1595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u="sng" dirty="0">
                <a:latin typeface="Lato" panose="020F0502020204030203" pitchFamily="34" charset="0"/>
                <a:cs typeface="Aharoni" panose="02010803020104030203" pitchFamily="2" charset="-79"/>
              </a:rPr>
              <a:t>Hair Color</a:t>
            </a:r>
          </a:p>
        </p:txBody>
      </p:sp>
      <p:sp>
        <p:nvSpPr>
          <p:cNvPr id="97290" name="Text Box 20"/>
          <p:cNvSpPr txBox="1">
            <a:spLocks noChangeArrowheads="1"/>
          </p:cNvSpPr>
          <p:nvPr/>
        </p:nvSpPr>
        <p:spPr bwMode="auto">
          <a:xfrm>
            <a:off x="7577139" y="1844745"/>
            <a:ext cx="1828800"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a:cs typeface="Aharoni" panose="02010803020104030203" pitchFamily="2" charset="-79"/>
              </a:rPr>
              <a:t>               </a:t>
            </a:r>
            <a:endParaRPr lang="en-US" sz="2400" b="1" dirty="0">
              <a:cs typeface="Aharoni" panose="02010803020104030203" pitchFamily="2" charset="-79"/>
            </a:endParaRPr>
          </a:p>
        </p:txBody>
      </p:sp>
      <p:sp>
        <p:nvSpPr>
          <p:cNvPr id="374805" name="Text Box 21"/>
          <p:cNvSpPr txBox="1">
            <a:spLocks noChangeArrowheads="1"/>
          </p:cNvSpPr>
          <p:nvPr/>
        </p:nvSpPr>
        <p:spPr bwMode="auto">
          <a:xfrm>
            <a:off x="7581901" y="2638494"/>
            <a:ext cx="1828800" cy="1200329"/>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dirty="0">
                <a:latin typeface="Lato" panose="020F0502020204030203" pitchFamily="34" charset="0"/>
                <a:cs typeface="Aharoni" panose="02010803020104030203" pitchFamily="2" charset="-79"/>
              </a:rPr>
              <a:t>Brown</a:t>
            </a:r>
          </a:p>
          <a:p>
            <a:pPr algn="l"/>
            <a:r>
              <a:rPr lang="en-US" sz="2400" dirty="0">
                <a:latin typeface="Lato" panose="020F0502020204030203" pitchFamily="34" charset="0"/>
                <a:cs typeface="Aharoni" panose="02010803020104030203" pitchFamily="2" charset="-79"/>
              </a:rPr>
              <a:t>Blonde</a:t>
            </a:r>
          </a:p>
          <a:p>
            <a:pPr algn="l"/>
            <a:r>
              <a:rPr lang="en-US" sz="2400" dirty="0">
                <a:latin typeface="Lato" panose="020F0502020204030203" pitchFamily="34" charset="0"/>
                <a:cs typeface="Aharoni" panose="02010803020104030203" pitchFamily="2" charset="-79"/>
              </a:rPr>
              <a:t>Red</a:t>
            </a:r>
          </a:p>
        </p:txBody>
      </p:sp>
      <p:sp>
        <p:nvSpPr>
          <p:cNvPr id="97293" name="Text Box 28"/>
          <p:cNvSpPr txBox="1">
            <a:spLocks noChangeArrowheads="1"/>
          </p:cNvSpPr>
          <p:nvPr/>
        </p:nvSpPr>
        <p:spPr bwMode="auto">
          <a:xfrm>
            <a:off x="3211513" y="4499044"/>
            <a:ext cx="1199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u="sng" dirty="0">
                <a:latin typeface="Lato" panose="020F0502020204030203" pitchFamily="34" charset="0"/>
                <a:cs typeface="Aharoni" panose="02010803020104030203" pitchFamily="2" charset="-79"/>
              </a:rPr>
              <a:t>Finding</a:t>
            </a:r>
          </a:p>
        </p:txBody>
      </p:sp>
      <p:sp>
        <p:nvSpPr>
          <p:cNvPr id="374814" name="Text Box 30"/>
          <p:cNvSpPr txBox="1">
            <a:spLocks noChangeArrowheads="1"/>
          </p:cNvSpPr>
          <p:nvPr/>
        </p:nvSpPr>
        <p:spPr bwMode="auto">
          <a:xfrm>
            <a:off x="4570413" y="5261716"/>
            <a:ext cx="3478212" cy="1200329"/>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dirty="0">
                <a:latin typeface="Lato" panose="020F0502020204030203" pitchFamily="34" charset="0"/>
                <a:cs typeface="Aharoni" panose="02010803020104030203" pitchFamily="2" charset="-79"/>
              </a:rPr>
              <a:t>Brown hair</a:t>
            </a:r>
          </a:p>
          <a:p>
            <a:pPr algn="l"/>
            <a:r>
              <a:rPr lang="en-US" sz="2400" dirty="0">
                <a:latin typeface="Lato" panose="020F0502020204030203" pitchFamily="34" charset="0"/>
                <a:cs typeface="Aharoni" panose="02010803020104030203" pitchFamily="2" charset="-79"/>
              </a:rPr>
              <a:t>Blonde hair</a:t>
            </a:r>
          </a:p>
          <a:p>
            <a:pPr algn="l"/>
            <a:r>
              <a:rPr lang="en-US" sz="2400" dirty="0">
                <a:latin typeface="Lato" panose="020F0502020204030203" pitchFamily="34" charset="0"/>
                <a:cs typeface="Aharoni" panose="02010803020104030203" pitchFamily="2" charset="-79"/>
              </a:rPr>
              <a:t>Red hair</a:t>
            </a:r>
          </a:p>
        </p:txBody>
      </p:sp>
      <p:sp>
        <p:nvSpPr>
          <p:cNvPr id="374815" name="Text Box 31"/>
          <p:cNvSpPr txBox="1">
            <a:spLocks noChangeArrowheads="1"/>
          </p:cNvSpPr>
          <p:nvPr/>
        </p:nvSpPr>
        <p:spPr bwMode="auto">
          <a:xfrm>
            <a:off x="4575175" y="4491780"/>
            <a:ext cx="3468688"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dirty="0">
                <a:latin typeface="Lato" panose="020F0502020204030203" pitchFamily="34" charset="0"/>
                <a:cs typeface="Aharoni" panose="02010803020104030203" pitchFamily="2" charset="-79"/>
              </a:rPr>
              <a:t>Brown hair</a:t>
            </a:r>
          </a:p>
        </p:txBody>
      </p:sp>
      <p:sp>
        <p:nvSpPr>
          <p:cNvPr id="97297" name="Line 33"/>
          <p:cNvSpPr>
            <a:spLocks noChangeShapeType="1"/>
          </p:cNvSpPr>
          <p:nvPr/>
        </p:nvSpPr>
        <p:spPr bwMode="auto">
          <a:xfrm>
            <a:off x="1757364" y="4264094"/>
            <a:ext cx="89106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50" dirty="0">
              <a:latin typeface="Lato" panose="020F0502020204030203" pitchFamily="34" charset="0"/>
              <a:cs typeface="Aharoni" panose="02010803020104030203" pitchFamily="2" charset="-79"/>
            </a:endParaRPr>
          </a:p>
        </p:txBody>
      </p:sp>
      <p:sp>
        <p:nvSpPr>
          <p:cNvPr id="3" name="Slide Number Placeholder 6">
            <a:extLst>
              <a:ext uri="{FF2B5EF4-FFF2-40B4-BE49-F238E27FC236}">
                <a16:creationId xmlns:a16="http://schemas.microsoft.com/office/drawing/2014/main" id="{94724A25-EC30-5744-CD08-43091206C0D7}"/>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8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4805"/>
                                        </p:tgtEl>
                                        <p:attrNameLst>
                                          <p:attrName>style.visibility</p:attrName>
                                        </p:attrNameLst>
                                      </p:cBhvr>
                                      <p:to>
                                        <p:strVal val="visible"/>
                                      </p:to>
                                    </p:set>
                                  </p:childTnLst>
                                  <p:subTnLst>
                                    <p:set>
                                      <p:cBhvr override="childStyle">
                                        <p:cTn dur="1" fill="hold" display="0" masterRel="nextClick" afterEffect="1"/>
                                        <p:tgtEl>
                                          <p:spTgt spid="37480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48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4814"/>
                                        </p:tgtEl>
                                        <p:attrNameLst>
                                          <p:attrName>style.visibility</p:attrName>
                                        </p:attrNameLst>
                                      </p:cBhvr>
                                      <p:to>
                                        <p:strVal val="visible"/>
                                      </p:to>
                                    </p:set>
                                  </p:childTnLst>
                                  <p:subTnLst>
                                    <p:set>
                                      <p:cBhvr override="childStyle">
                                        <p:cTn dur="1" fill="hold" display="0" masterRel="nextClick" afterEffect="1"/>
                                        <p:tgtEl>
                                          <p:spTgt spid="37481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4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07" grpId="0" animBg="1" autoUpdateAnimBg="0"/>
      <p:bldP spid="374800" grpId="0" animBg="1"/>
      <p:bldP spid="374805" grpId="0" animBg="1" autoUpdateAnimBg="0"/>
      <p:bldP spid="374814" grpId="0" animBg="1" autoUpdateAnimBg="0"/>
      <p:bldP spid="374815"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73"/>
        <p:cNvGrpSpPr/>
        <p:nvPr/>
      </p:nvGrpSpPr>
      <p:grpSpPr>
        <a:xfrm>
          <a:off x="0" y="0"/>
          <a:ext cx="0" cy="0"/>
          <a:chOff x="0" y="0"/>
          <a:chExt cx="0" cy="0"/>
        </a:xfrm>
      </p:grpSpPr>
      <p:sp>
        <p:nvSpPr>
          <p:cNvPr id="375" name="Google Shape;375;p43"/>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dirty="0"/>
              <a:t>Foundational assumptions</a:t>
            </a:r>
          </a:p>
        </p:txBody>
      </p:sp>
      <p:sp>
        <p:nvSpPr>
          <p:cNvPr id="374" name="Google Shape;374;p43"/>
          <p:cNvSpPr txBox="1">
            <a:spLocks noGrp="1"/>
          </p:cNvSpPr>
          <p:nvPr>
            <p:ph idx="1"/>
          </p:nvPr>
        </p:nvSpPr>
        <p:spPr>
          <a:xfrm>
            <a:off x="920261" y="1813902"/>
            <a:ext cx="10515600" cy="4690696"/>
          </a:xfrm>
          <a:noFill/>
          <a:ln>
            <a:noFill/>
          </a:ln>
        </p:spPr>
        <p:txBody>
          <a:bodyPr spcFirstLastPara="1" wrap="square" lIns="91425" tIns="45700" rIns="91425" bIns="45700" anchor="t" anchorCtr="0">
            <a:noAutofit/>
          </a:bodyPr>
          <a:lstStyle/>
          <a:p>
            <a:pPr lvl="0"/>
            <a:r>
              <a:rPr lang="en-US" b="1" dirty="0"/>
              <a:t>There should be one LOINC code for things that have the same clinical meaning, and conversely there are different codes for different meanings</a:t>
            </a:r>
          </a:p>
          <a:p>
            <a:pPr lvl="1"/>
            <a:r>
              <a:rPr lang="en-US" dirty="0"/>
              <a:t>A sodium level is never used in place of a potassium level</a:t>
            </a:r>
          </a:p>
          <a:p>
            <a:pPr lvl="1"/>
            <a:r>
              <a:rPr lang="en-US" dirty="0"/>
              <a:t>A urine sodium level is never used in place of a serum sodium level</a:t>
            </a:r>
          </a:p>
          <a:p>
            <a:pPr lvl="1"/>
            <a:r>
              <a:rPr lang="en-US" dirty="0"/>
              <a:t>But are bilirubin levels done by different methods the same?</a:t>
            </a:r>
          </a:p>
          <a:p>
            <a:pPr lvl="0"/>
            <a:r>
              <a:rPr lang="en-US" b="1" dirty="0"/>
              <a:t>Conclusion: In some cases, “sameness” is in the eye of the beholder!</a:t>
            </a:r>
          </a:p>
        </p:txBody>
      </p:sp>
      <p:sp>
        <p:nvSpPr>
          <p:cNvPr id="2" name="Slide Number Placeholder 6">
            <a:extLst>
              <a:ext uri="{FF2B5EF4-FFF2-40B4-BE49-F238E27FC236}">
                <a16:creationId xmlns:a16="http://schemas.microsoft.com/office/drawing/2014/main" id="{2B7C9749-07FA-C98F-7BE4-C4A96DED3360}"/>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80"/>
        <p:cNvGrpSpPr/>
        <p:nvPr/>
      </p:nvGrpSpPr>
      <p:grpSpPr>
        <a:xfrm>
          <a:off x="0" y="0"/>
          <a:ext cx="0" cy="0"/>
          <a:chOff x="0" y="0"/>
          <a:chExt cx="0" cy="0"/>
        </a:xfrm>
      </p:grpSpPr>
      <p:sp>
        <p:nvSpPr>
          <p:cNvPr id="382" name="Google Shape;382;p44"/>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dirty="0"/>
              <a:t>Foundational assumptions (part 2)</a:t>
            </a:r>
          </a:p>
        </p:txBody>
      </p:sp>
      <p:sp>
        <p:nvSpPr>
          <p:cNvPr id="381" name="Google Shape;381;p44"/>
          <p:cNvSpPr txBox="1">
            <a:spLocks noGrp="1"/>
          </p:cNvSpPr>
          <p:nvPr>
            <p:ph idx="1"/>
          </p:nvPr>
        </p:nvSpPr>
        <p:spPr>
          <a:xfrm>
            <a:off x="920261" y="1813902"/>
            <a:ext cx="10515600" cy="4690696"/>
          </a:xfrm>
          <a:noFill/>
          <a:ln>
            <a:noFill/>
          </a:ln>
        </p:spPr>
        <p:txBody>
          <a:bodyPr spcFirstLastPara="1" wrap="square" lIns="91425" tIns="45700" rIns="91425" bIns="45700" anchor="t" anchorCtr="0">
            <a:normAutofit/>
          </a:bodyPr>
          <a:lstStyle/>
          <a:p>
            <a:pPr lvl="0"/>
            <a:r>
              <a:rPr lang="en-US" b="1" dirty="0"/>
              <a:t>When possible, all available information should be sent in the message, and then let users determine what things are the “same” for their purposes</a:t>
            </a:r>
          </a:p>
          <a:p>
            <a:pPr lvl="1"/>
            <a:r>
              <a:rPr lang="en-US" dirty="0"/>
              <a:t>Whenever possible, units of measure, method, device, anatomic location, reference range, etc. should be included in the message</a:t>
            </a:r>
          </a:p>
          <a:p>
            <a:pPr lvl="0"/>
            <a:r>
              <a:rPr lang="en-US" b="1" dirty="0"/>
              <a:t>We want to use LOINC codes to represent the data in patient data stores, not just in data exchange messages</a:t>
            </a:r>
          </a:p>
          <a:p>
            <a:pPr lvl="1"/>
            <a:r>
              <a:rPr lang="en-US" dirty="0"/>
              <a:t>If we use LOINC codes in the primary data store, then we don’t need to translate and transform the data for secondary use</a:t>
            </a:r>
          </a:p>
        </p:txBody>
      </p:sp>
      <p:sp>
        <p:nvSpPr>
          <p:cNvPr id="2" name="Slide Number Placeholder 6">
            <a:extLst>
              <a:ext uri="{FF2B5EF4-FFF2-40B4-BE49-F238E27FC236}">
                <a16:creationId xmlns:a16="http://schemas.microsoft.com/office/drawing/2014/main" id="{9A0BCEAF-A108-D90F-7E88-80AEA033344A}"/>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341D36-861C-ED03-450B-98F3765A8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95712-E17E-4ED6-5662-D30756DC8BA6}"/>
              </a:ext>
            </a:extLst>
          </p:cNvPr>
          <p:cNvSpPr>
            <a:spLocks noGrp="1"/>
          </p:cNvSpPr>
          <p:nvPr>
            <p:ph type="title"/>
          </p:nvPr>
        </p:nvSpPr>
        <p:spPr/>
        <p:txBody>
          <a:bodyPr/>
          <a:lstStyle/>
          <a:p>
            <a:r>
              <a:rPr lang="en-US" dirty="0"/>
              <a:t>Core concepts and structure</a:t>
            </a:r>
          </a:p>
        </p:txBody>
      </p:sp>
      <p:grpSp>
        <p:nvGrpSpPr>
          <p:cNvPr id="4" name="Group 3">
            <a:extLst>
              <a:ext uri="{FF2B5EF4-FFF2-40B4-BE49-F238E27FC236}">
                <a16:creationId xmlns:a16="http://schemas.microsoft.com/office/drawing/2014/main" id="{5DE5661A-6FC9-34FC-42DE-3E7F4F31E18B}"/>
              </a:ext>
            </a:extLst>
          </p:cNvPr>
          <p:cNvGrpSpPr/>
          <p:nvPr/>
        </p:nvGrpSpPr>
        <p:grpSpPr>
          <a:xfrm>
            <a:off x="950715" y="1825625"/>
            <a:ext cx="10290571" cy="3657600"/>
            <a:chOff x="838200" y="1825625"/>
            <a:chExt cx="10290571" cy="3657600"/>
          </a:xfrm>
        </p:grpSpPr>
        <p:sp>
          <p:nvSpPr>
            <p:cNvPr id="5" name="Freeform: Shape 4">
              <a:extLst>
                <a:ext uri="{FF2B5EF4-FFF2-40B4-BE49-F238E27FC236}">
                  <a16:creationId xmlns:a16="http://schemas.microsoft.com/office/drawing/2014/main" id="{B0ABE350-5D05-2D45-FB00-5C27D5CF3ED9}"/>
                </a:ext>
              </a:extLst>
            </p:cNvPr>
            <p:cNvSpPr/>
            <p:nvPr/>
          </p:nvSpPr>
          <p:spPr>
            <a:xfrm>
              <a:off x="838200"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no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Scope of LOINC content</a:t>
              </a:r>
            </a:p>
          </p:txBody>
        </p:sp>
        <p:sp>
          <p:nvSpPr>
            <p:cNvPr id="6" name="Freeform: Shape 5">
              <a:extLst>
                <a:ext uri="{FF2B5EF4-FFF2-40B4-BE49-F238E27FC236}">
                  <a16:creationId xmlns:a16="http://schemas.microsoft.com/office/drawing/2014/main" id="{4F866681-B399-EF92-313F-8960510EB27F}"/>
                </a:ext>
              </a:extLst>
            </p:cNvPr>
            <p:cNvSpPr/>
            <p:nvPr/>
          </p:nvSpPr>
          <p:spPr>
            <a:xfrm>
              <a:off x="2953642"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no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Why LOINC was born</a:t>
              </a:r>
            </a:p>
          </p:txBody>
        </p:sp>
        <p:sp>
          <p:nvSpPr>
            <p:cNvPr id="7" name="Freeform: Shape 6">
              <a:extLst>
                <a:ext uri="{FF2B5EF4-FFF2-40B4-BE49-F238E27FC236}">
                  <a16:creationId xmlns:a16="http://schemas.microsoft.com/office/drawing/2014/main" id="{FD8D4B96-6EEF-B589-89A3-12DD68989533}"/>
                </a:ext>
              </a:extLst>
            </p:cNvPr>
            <p:cNvSpPr/>
            <p:nvPr/>
          </p:nvSpPr>
          <p:spPr>
            <a:xfrm>
              <a:off x="5069085"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no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Foundational principles behind the standard</a:t>
              </a:r>
            </a:p>
          </p:txBody>
        </p:sp>
        <p:sp>
          <p:nvSpPr>
            <p:cNvPr id="8" name="Freeform: Shape 7">
              <a:extLst>
                <a:ext uri="{FF2B5EF4-FFF2-40B4-BE49-F238E27FC236}">
                  <a16:creationId xmlns:a16="http://schemas.microsoft.com/office/drawing/2014/main" id="{8DCEA089-C2B6-4F77-5512-F31D7D5AA27C}"/>
                </a:ext>
              </a:extLst>
            </p:cNvPr>
            <p:cNvSpPr/>
            <p:nvPr/>
          </p:nvSpPr>
          <p:spPr>
            <a:xfrm>
              <a:off x="7184528"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solidFill>
                <a:srgbClr val="29A9E1"/>
              </a:solid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dirty="0">
                  <a:solidFill>
                    <a:schemeClr val="bg1"/>
                  </a:solidFill>
                  <a:latin typeface="Lato" panose="020F0502020204030203" pitchFamily="34" charset="0"/>
                </a:rPr>
                <a:t>How LOINC was created</a:t>
              </a:r>
              <a:endParaRPr lang="en-US" sz="1600" b="1" kern="1200" dirty="0">
                <a:solidFill>
                  <a:schemeClr val="bg1"/>
                </a:solidFill>
                <a:latin typeface="Lato" panose="020F0502020204030203" pitchFamily="34" charset="0"/>
              </a:endParaRPr>
            </a:p>
          </p:txBody>
        </p:sp>
        <p:sp>
          <p:nvSpPr>
            <p:cNvPr id="9" name="Freeform: Shape 8">
              <a:extLst>
                <a:ext uri="{FF2B5EF4-FFF2-40B4-BE49-F238E27FC236}">
                  <a16:creationId xmlns:a16="http://schemas.microsoft.com/office/drawing/2014/main" id="{E296440C-2F8A-4274-1A13-1A8846BA043C}"/>
                </a:ext>
              </a:extLst>
            </p:cNvPr>
            <p:cNvSpPr/>
            <p:nvPr/>
          </p:nvSpPr>
          <p:spPr>
            <a:xfrm>
              <a:off x="9299971"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How LOINC content is developed and maintained</a:t>
              </a:r>
            </a:p>
          </p:txBody>
        </p:sp>
        <p:sp>
          <p:nvSpPr>
            <p:cNvPr id="10" name="Oval 9">
              <a:extLst>
                <a:ext uri="{FF2B5EF4-FFF2-40B4-BE49-F238E27FC236}">
                  <a16:creationId xmlns:a16="http://schemas.microsoft.com/office/drawing/2014/main" id="{FBE17ADB-6B97-8AB6-3816-EAF96B941CA8}"/>
                </a:ext>
              </a:extLst>
            </p:cNvPr>
            <p:cNvSpPr>
              <a:spLocks noChangeAspect="1"/>
            </p:cNvSpPr>
            <p:nvPr/>
          </p:nvSpPr>
          <p:spPr>
            <a:xfrm>
              <a:off x="1203960" y="2339163"/>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1</a:t>
              </a:r>
            </a:p>
          </p:txBody>
        </p:sp>
        <p:sp>
          <p:nvSpPr>
            <p:cNvPr id="11" name="Oval 10">
              <a:extLst>
                <a:ext uri="{FF2B5EF4-FFF2-40B4-BE49-F238E27FC236}">
                  <a16:creationId xmlns:a16="http://schemas.microsoft.com/office/drawing/2014/main" id="{7C04DD0E-7CAF-9EC9-8A74-244B9E7CD33E}"/>
                </a:ext>
              </a:extLst>
            </p:cNvPr>
            <p:cNvSpPr>
              <a:spLocks noChangeAspect="1"/>
            </p:cNvSpPr>
            <p:nvPr/>
          </p:nvSpPr>
          <p:spPr>
            <a:xfrm>
              <a:off x="3319402"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2</a:t>
              </a:r>
            </a:p>
          </p:txBody>
        </p:sp>
        <p:sp>
          <p:nvSpPr>
            <p:cNvPr id="12" name="Oval 11">
              <a:extLst>
                <a:ext uri="{FF2B5EF4-FFF2-40B4-BE49-F238E27FC236}">
                  <a16:creationId xmlns:a16="http://schemas.microsoft.com/office/drawing/2014/main" id="{8CFCCDAD-2CD5-5127-291B-6F37AB45365C}"/>
                </a:ext>
              </a:extLst>
            </p:cNvPr>
            <p:cNvSpPr>
              <a:spLocks noChangeAspect="1"/>
            </p:cNvSpPr>
            <p:nvPr/>
          </p:nvSpPr>
          <p:spPr>
            <a:xfrm>
              <a:off x="5434845" y="2339163"/>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3</a:t>
              </a:r>
            </a:p>
          </p:txBody>
        </p:sp>
        <p:sp>
          <p:nvSpPr>
            <p:cNvPr id="13" name="Oval 12">
              <a:extLst>
                <a:ext uri="{FF2B5EF4-FFF2-40B4-BE49-F238E27FC236}">
                  <a16:creationId xmlns:a16="http://schemas.microsoft.com/office/drawing/2014/main" id="{8C8AEFEB-AAA1-96F4-2AF2-A8FB319FBFCF}"/>
                </a:ext>
              </a:extLst>
            </p:cNvPr>
            <p:cNvSpPr>
              <a:spLocks noChangeAspect="1"/>
            </p:cNvSpPr>
            <p:nvPr/>
          </p:nvSpPr>
          <p:spPr>
            <a:xfrm>
              <a:off x="7550288"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4</a:t>
              </a:r>
            </a:p>
          </p:txBody>
        </p:sp>
        <p:sp>
          <p:nvSpPr>
            <p:cNvPr id="14" name="Oval 13">
              <a:extLst>
                <a:ext uri="{FF2B5EF4-FFF2-40B4-BE49-F238E27FC236}">
                  <a16:creationId xmlns:a16="http://schemas.microsoft.com/office/drawing/2014/main" id="{A0738EFD-0DCD-FD1D-43EA-365ACB2655C5}"/>
                </a:ext>
              </a:extLst>
            </p:cNvPr>
            <p:cNvSpPr>
              <a:spLocks noChangeAspect="1"/>
            </p:cNvSpPr>
            <p:nvPr/>
          </p:nvSpPr>
          <p:spPr>
            <a:xfrm>
              <a:off x="9665731"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5</a:t>
              </a:r>
            </a:p>
          </p:txBody>
        </p:sp>
      </p:grpSp>
      <p:sp>
        <p:nvSpPr>
          <p:cNvPr id="3" name="Slide Number Placeholder 6">
            <a:extLst>
              <a:ext uri="{FF2B5EF4-FFF2-40B4-BE49-F238E27FC236}">
                <a16:creationId xmlns:a16="http://schemas.microsoft.com/office/drawing/2014/main" id="{B3466F34-A322-FCCF-83D0-37D9349F5E1D}"/>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94980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9+ Hundred Lego Rainbow Royalty-Free Images, Stock Photos &amp; Pictures |  Shutterstock">
            <a:extLst>
              <a:ext uri="{FF2B5EF4-FFF2-40B4-BE49-F238E27FC236}">
                <a16:creationId xmlns:a16="http://schemas.microsoft.com/office/drawing/2014/main" id="{7333E8AF-DA45-4EA8-7BFA-AE4113125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4324350"/>
            <a:ext cx="12192000"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E3C295-09F8-A837-80EB-AD2F67BD7BDF}"/>
              </a:ext>
            </a:extLst>
          </p:cNvPr>
          <p:cNvSpPr>
            <a:spLocks noGrp="1"/>
          </p:cNvSpPr>
          <p:nvPr>
            <p:ph type="title"/>
          </p:nvPr>
        </p:nvSpPr>
        <p:spPr>
          <a:xfrm>
            <a:off x="920261" y="353402"/>
            <a:ext cx="10515600" cy="1325563"/>
          </a:xfrm>
        </p:spPr>
        <p:txBody>
          <a:bodyPr/>
          <a:lstStyle/>
          <a:p>
            <a:r>
              <a:rPr lang="en-US" dirty="0"/>
              <a:t>Topics</a:t>
            </a:r>
          </a:p>
        </p:txBody>
      </p:sp>
      <p:sp>
        <p:nvSpPr>
          <p:cNvPr id="3" name="Content Placeholder 2">
            <a:extLst>
              <a:ext uri="{FF2B5EF4-FFF2-40B4-BE49-F238E27FC236}">
                <a16:creationId xmlns:a16="http://schemas.microsoft.com/office/drawing/2014/main" id="{9090FF42-A1F1-7A1E-6937-5EC4A5FD47FB}"/>
              </a:ext>
            </a:extLst>
          </p:cNvPr>
          <p:cNvSpPr>
            <a:spLocks noGrp="1"/>
          </p:cNvSpPr>
          <p:nvPr>
            <p:ph idx="1"/>
          </p:nvPr>
        </p:nvSpPr>
        <p:spPr>
          <a:xfrm>
            <a:off x="920261" y="1555714"/>
            <a:ext cx="10515600" cy="2930220"/>
          </a:xfrm>
        </p:spPr>
        <p:txBody>
          <a:bodyPr/>
          <a:lstStyle/>
          <a:p>
            <a:r>
              <a:rPr lang="en-US" dirty="0"/>
              <a:t>Scope of LOINC content</a:t>
            </a:r>
          </a:p>
          <a:p>
            <a:r>
              <a:rPr lang="en-US" dirty="0"/>
              <a:t>Why was LOINC born?</a:t>
            </a:r>
          </a:p>
          <a:p>
            <a:r>
              <a:rPr lang="en-US" dirty="0"/>
              <a:t>Foundational principles behind the standard</a:t>
            </a:r>
          </a:p>
          <a:p>
            <a:r>
              <a:rPr lang="en-US" dirty="0"/>
              <a:t>How was LOINC created?</a:t>
            </a:r>
          </a:p>
          <a:p>
            <a:r>
              <a:rPr lang="en-US" dirty="0"/>
              <a:t>Details of the six-axis model</a:t>
            </a:r>
          </a:p>
          <a:p>
            <a:endParaRPr lang="en-US" dirty="0"/>
          </a:p>
        </p:txBody>
      </p:sp>
      <p:sp>
        <p:nvSpPr>
          <p:cNvPr id="4" name="Slide Number Placeholder 6">
            <a:extLst>
              <a:ext uri="{FF2B5EF4-FFF2-40B4-BE49-F238E27FC236}">
                <a16:creationId xmlns:a16="http://schemas.microsoft.com/office/drawing/2014/main" id="{CEDF7D3F-A5BF-7174-BCCE-B2D245326A1D}"/>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765442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0B9FBC0-9ECE-1071-7D04-84994B6EE36D}"/>
              </a:ext>
            </a:extLst>
          </p:cNvPr>
          <p:cNvGraphicFramePr/>
          <p:nvPr>
            <p:extLst>
              <p:ext uri="{D42A27DB-BD31-4B8C-83A1-F6EECF244321}">
                <p14:modId xmlns:p14="http://schemas.microsoft.com/office/powerpoint/2010/main" val="1465252792"/>
              </p:ext>
            </p:extLst>
          </p:nvPr>
        </p:nvGraphicFramePr>
        <p:xfrm>
          <a:off x="1341120" y="274320"/>
          <a:ext cx="9509760" cy="630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CB66E57-617A-7CCD-BF12-448E2DED9E3D}"/>
              </a:ext>
            </a:extLst>
          </p:cNvPr>
          <p:cNvSpPr txBox="1"/>
          <p:nvPr/>
        </p:nvSpPr>
        <p:spPr>
          <a:xfrm>
            <a:off x="4953000" y="2958405"/>
            <a:ext cx="2286000" cy="1200329"/>
          </a:xfrm>
          <a:prstGeom prst="rect">
            <a:avLst/>
          </a:prstGeom>
          <a:noFill/>
        </p:spPr>
        <p:txBody>
          <a:bodyPr wrap="square" rtlCol="0" anchor="ctr">
            <a:spAutoFit/>
          </a:bodyPr>
          <a:lstStyle/>
          <a:p>
            <a:pPr algn="ctr"/>
            <a:r>
              <a:rPr lang="en-US" sz="2400" b="1" dirty="0">
                <a:latin typeface="Lato" panose="020F0502020204030203" pitchFamily="34" charset="0"/>
              </a:rPr>
              <a:t>Approach used for developing LOINC codes</a:t>
            </a:r>
          </a:p>
        </p:txBody>
      </p:sp>
      <p:sp>
        <p:nvSpPr>
          <p:cNvPr id="4" name="Slide Number Placeholder 6">
            <a:extLst>
              <a:ext uri="{FF2B5EF4-FFF2-40B4-BE49-F238E27FC236}">
                <a16:creationId xmlns:a16="http://schemas.microsoft.com/office/drawing/2014/main" id="{452C8531-F596-C43E-F9A0-B8212527A352}"/>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40377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99">
          <a:extLst>
            <a:ext uri="{FF2B5EF4-FFF2-40B4-BE49-F238E27FC236}">
              <a16:creationId xmlns:a16="http://schemas.microsoft.com/office/drawing/2014/main" id="{6BCD7ECA-5001-6C0E-36F6-557BB86883C0}"/>
            </a:ext>
          </a:extLst>
        </p:cNvPr>
        <p:cNvGrpSpPr/>
        <p:nvPr/>
      </p:nvGrpSpPr>
      <p:grpSpPr>
        <a:xfrm>
          <a:off x="0" y="0"/>
          <a:ext cx="0" cy="0"/>
          <a:chOff x="0" y="0"/>
          <a:chExt cx="0" cy="0"/>
        </a:xfrm>
      </p:grpSpPr>
      <p:sp>
        <p:nvSpPr>
          <p:cNvPr id="400" name="Google Shape;400;p47">
            <a:extLst>
              <a:ext uri="{FF2B5EF4-FFF2-40B4-BE49-F238E27FC236}">
                <a16:creationId xmlns:a16="http://schemas.microsoft.com/office/drawing/2014/main" id="{750B1449-24A7-BCB5-D659-00CB88A6DB49}"/>
              </a:ext>
            </a:extLst>
          </p:cNvPr>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Autofit/>
          </a:bodyPr>
          <a:lstStyle/>
          <a:p>
            <a:pPr lvl="0"/>
            <a:r>
              <a:rPr lang="en-US" dirty="0"/>
              <a:t>The data model that resulted from the code creation process: The Classic Six Axis LOINC Model</a:t>
            </a:r>
          </a:p>
        </p:txBody>
      </p:sp>
      <p:sp>
        <p:nvSpPr>
          <p:cNvPr id="401" name="Google Shape;401;p47">
            <a:extLst>
              <a:ext uri="{FF2B5EF4-FFF2-40B4-BE49-F238E27FC236}">
                <a16:creationId xmlns:a16="http://schemas.microsoft.com/office/drawing/2014/main" id="{9F14646D-C3FF-9C79-547E-533816327E8C}"/>
              </a:ext>
            </a:extLst>
          </p:cNvPr>
          <p:cNvSpPr/>
          <p:nvPr/>
        </p:nvSpPr>
        <p:spPr>
          <a:xfrm>
            <a:off x="-50800" y="2572234"/>
            <a:ext cx="12710160" cy="575849"/>
          </a:xfrm>
          <a:prstGeom prst="rect">
            <a:avLst/>
          </a:prstGeom>
          <a:noFill/>
          <a:ln>
            <a:noFill/>
          </a:ln>
        </p:spPr>
        <p:txBody>
          <a:bodyPr spcFirstLastPara="1" wrap="square" lIns="82625" tIns="41300" rIns="82625" bIns="41300" anchor="ctr" anchorCtr="0">
            <a:spAutoFit/>
          </a:bodyPr>
          <a:lstStyle/>
          <a:p>
            <a:pPr marL="0" marR="0" lvl="0" indent="0" algn="ctr" rtl="0">
              <a:lnSpc>
                <a:spcPct val="100000"/>
              </a:lnSpc>
              <a:spcBef>
                <a:spcPts val="0"/>
              </a:spcBef>
              <a:spcAft>
                <a:spcPts val="0"/>
              </a:spcAft>
              <a:buNone/>
            </a:pPr>
            <a:r>
              <a:rPr lang="en-US" sz="3200" b="1" i="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Arial"/>
              </a:rPr>
              <a:t>&lt;</a:t>
            </a:r>
            <a:r>
              <a:rPr lang="en-US" sz="32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Arial"/>
              </a:rPr>
              <a:t>component</a:t>
            </a:r>
            <a:r>
              <a:rPr lang="en-US" sz="3200" b="1" i="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Arial"/>
              </a:rPr>
              <a:t>&gt;:&lt;</a:t>
            </a:r>
            <a:r>
              <a:rPr lang="en-US" sz="3200" b="1" i="0" u="none" strike="noStrike" cap="none" dirty="0">
                <a:solidFill>
                  <a:srgbClr val="663300"/>
                </a:solidFill>
                <a:latin typeface="Lato" panose="020F0502020204030203" pitchFamily="34" charset="0"/>
                <a:ea typeface="Lato" panose="020F0502020204030203" pitchFamily="34" charset="0"/>
                <a:cs typeface="Lato" panose="020F0502020204030203" pitchFamily="34" charset="0"/>
                <a:sym typeface="Arial"/>
              </a:rPr>
              <a:t>property</a:t>
            </a:r>
            <a:r>
              <a:rPr lang="en-US" sz="3200" b="1" i="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Arial"/>
              </a:rPr>
              <a:t>&gt;:&lt;</a:t>
            </a:r>
            <a:r>
              <a:rPr lang="en-US" sz="3200" b="1" i="0" u="none" strike="noStrike" dirty="0">
                <a:ln w="12700">
                  <a:solidFill>
                    <a:schemeClr val="tx1"/>
                  </a:solidFill>
                  <a:prstDash val="solid"/>
                </a:ln>
                <a:solidFill>
                  <a:srgbClr val="FFFF00"/>
                </a:solidFill>
                <a:latin typeface="Lato" panose="020F0502020204030203" pitchFamily="34" charset="0"/>
                <a:ea typeface="Lato" panose="020F0502020204030203" pitchFamily="34" charset="0"/>
                <a:cs typeface="Lato" panose="020F0502020204030203" pitchFamily="34" charset="0"/>
                <a:sym typeface="Arial"/>
              </a:rPr>
              <a:t>timing</a:t>
            </a:r>
            <a:r>
              <a:rPr lang="en-US" sz="3200" b="1" i="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Arial"/>
              </a:rPr>
              <a:t>&gt;:&lt;</a:t>
            </a:r>
            <a:r>
              <a:rPr lang="en-US" sz="3200" b="1" i="0" u="none" strike="noStrike" cap="none" dirty="0">
                <a:solidFill>
                  <a:srgbClr val="00B050"/>
                </a:solidFill>
                <a:latin typeface="Lato" panose="020F0502020204030203" pitchFamily="34" charset="0"/>
                <a:ea typeface="Lato" panose="020F0502020204030203" pitchFamily="34" charset="0"/>
                <a:cs typeface="Lato" panose="020F0502020204030203" pitchFamily="34" charset="0"/>
                <a:sym typeface="Arial"/>
              </a:rPr>
              <a:t>system</a:t>
            </a:r>
            <a:r>
              <a:rPr lang="en-US" sz="3200" b="1" i="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Arial"/>
              </a:rPr>
              <a:t>&gt;:&lt;</a:t>
            </a:r>
            <a:r>
              <a:rPr lang="en-US" sz="3200" b="1" i="0" u="none" strike="noStrike" cap="none" dirty="0">
                <a:solidFill>
                  <a:srgbClr val="0070C0"/>
                </a:solidFill>
                <a:latin typeface="Lato" panose="020F0502020204030203" pitchFamily="34" charset="0"/>
                <a:ea typeface="Lato" panose="020F0502020204030203" pitchFamily="34" charset="0"/>
                <a:cs typeface="Lato" panose="020F0502020204030203" pitchFamily="34" charset="0"/>
                <a:sym typeface="Arial"/>
              </a:rPr>
              <a:t>scale</a:t>
            </a:r>
            <a:r>
              <a:rPr lang="en-US" sz="3200" b="1" i="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Arial"/>
              </a:rPr>
              <a:t>&gt;:&lt;</a:t>
            </a:r>
            <a:r>
              <a:rPr lang="en-US" sz="3200" b="1" i="0" u="none" strike="noStrike" cap="none" dirty="0">
                <a:solidFill>
                  <a:srgbClr val="7030A0"/>
                </a:solidFill>
                <a:latin typeface="Lato" panose="020F0502020204030203" pitchFamily="34" charset="0"/>
                <a:ea typeface="Lato" panose="020F0502020204030203" pitchFamily="34" charset="0"/>
                <a:cs typeface="Lato" panose="020F0502020204030203" pitchFamily="34" charset="0"/>
                <a:sym typeface="Arial"/>
              </a:rPr>
              <a:t>method</a:t>
            </a:r>
            <a:r>
              <a:rPr lang="en-US" sz="3200" b="1" i="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Arial"/>
              </a:rPr>
              <a:t>&gt;</a:t>
            </a:r>
            <a:endParaRPr sz="3200" dirty="0">
              <a:solidFill>
                <a:schemeClr val="tx1"/>
              </a:solidFill>
              <a:latin typeface="Lato" panose="020F0502020204030203" pitchFamily="34" charset="0"/>
            </a:endParaRPr>
          </a:p>
        </p:txBody>
      </p:sp>
      <p:sp>
        <p:nvSpPr>
          <p:cNvPr id="402" name="Google Shape;402;p47">
            <a:extLst>
              <a:ext uri="{FF2B5EF4-FFF2-40B4-BE49-F238E27FC236}">
                <a16:creationId xmlns:a16="http://schemas.microsoft.com/office/drawing/2014/main" id="{715E07EF-1594-1373-434C-8A43C31495CF}"/>
              </a:ext>
            </a:extLst>
          </p:cNvPr>
          <p:cNvSpPr txBox="1"/>
          <p:nvPr/>
        </p:nvSpPr>
        <p:spPr>
          <a:xfrm>
            <a:off x="1917032" y="4809391"/>
            <a:ext cx="8357936" cy="1200288"/>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Lato" panose="020F0502020204030203" pitchFamily="34" charset="0"/>
                <a:ea typeface="Times New Roman"/>
                <a:cs typeface="Times New Roman"/>
                <a:sym typeface="Times New Roman"/>
              </a:rPr>
              <a:t>The first 5 axes (parts) are mandatory,   but method is optional.</a:t>
            </a:r>
            <a:endParaRPr dirty="0">
              <a:latin typeface="Lato" panose="020F0502020204030203" pitchFamily="34" charset="0"/>
            </a:endParaRPr>
          </a:p>
        </p:txBody>
      </p:sp>
      <p:sp>
        <p:nvSpPr>
          <p:cNvPr id="403" name="Google Shape;403;p47">
            <a:extLst>
              <a:ext uri="{FF2B5EF4-FFF2-40B4-BE49-F238E27FC236}">
                <a16:creationId xmlns:a16="http://schemas.microsoft.com/office/drawing/2014/main" id="{E050C883-1489-0716-8D66-B346F7FDA1C3}"/>
              </a:ext>
            </a:extLst>
          </p:cNvPr>
          <p:cNvSpPr/>
          <p:nvPr/>
        </p:nvSpPr>
        <p:spPr>
          <a:xfrm>
            <a:off x="2560417" y="3429000"/>
            <a:ext cx="7071167" cy="781712"/>
          </a:xfrm>
          <a:prstGeom prst="rect">
            <a:avLst/>
          </a:prstGeom>
          <a:noFill/>
          <a:ln>
            <a:noFill/>
          </a:ln>
        </p:spPr>
        <p:txBody>
          <a:bodyPr spcFirstLastPara="1" wrap="square" lIns="91425" tIns="45700" rIns="91425" bIns="45700" anchor="ctr" anchorCtr="0">
            <a:spAutoFit/>
          </a:bodyPr>
          <a:lstStyle/>
          <a:p>
            <a:pPr marL="0" marR="0" lvl="0" indent="0" algn="ctr" rtl="0">
              <a:lnSpc>
                <a:spcPct val="140000"/>
              </a:lnSpc>
              <a:spcBef>
                <a:spcPts val="0"/>
              </a:spcBef>
              <a:spcAft>
                <a:spcPts val="0"/>
              </a:spcAft>
              <a:buClr>
                <a:srgbClr val="000000"/>
              </a:buClr>
              <a:buSzPts val="2800"/>
              <a:buFont typeface="Arial"/>
              <a:buNone/>
            </a:pPr>
            <a:r>
              <a:rPr lang="en-US" sz="3200" b="1" i="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Arial"/>
              </a:rPr>
              <a:t>2947-0</a:t>
            </a:r>
            <a:r>
              <a:rPr lang="en-US" sz="3200" b="1" i="0" u="none" strike="noStrike" cap="none"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sym typeface="Arial"/>
              </a:rPr>
              <a:t>   </a:t>
            </a:r>
            <a:r>
              <a:rPr lang="en-US" sz="32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Arial"/>
              </a:rPr>
              <a:t>SODIUM</a:t>
            </a:r>
            <a:r>
              <a:rPr lang="en-US" sz="3200" b="1" i="0" u="none" strike="noStrike" cap="none" dirty="0">
                <a:latin typeface="Lato" panose="020F0502020204030203" pitchFamily="34" charset="0"/>
                <a:ea typeface="Lato" panose="020F0502020204030203" pitchFamily="34" charset="0"/>
                <a:cs typeface="Lato" panose="020F0502020204030203" pitchFamily="34" charset="0"/>
                <a:sym typeface="Arial"/>
              </a:rPr>
              <a:t>:</a:t>
            </a:r>
            <a:r>
              <a:rPr lang="en-US" sz="3200" b="1" i="0" u="none" strike="noStrike" cap="none" dirty="0">
                <a:solidFill>
                  <a:srgbClr val="663300"/>
                </a:solidFill>
                <a:latin typeface="Lato" panose="020F0502020204030203" pitchFamily="34" charset="0"/>
                <a:ea typeface="Lato" panose="020F0502020204030203" pitchFamily="34" charset="0"/>
                <a:cs typeface="Lato" panose="020F0502020204030203" pitchFamily="34" charset="0"/>
                <a:sym typeface="Arial"/>
              </a:rPr>
              <a:t>SCNC</a:t>
            </a:r>
            <a:r>
              <a:rPr lang="en-US" sz="3200" b="1" i="0" u="none" strike="noStrike" cap="none" dirty="0">
                <a:latin typeface="Lato" panose="020F0502020204030203" pitchFamily="34" charset="0"/>
                <a:ea typeface="Lato" panose="020F0502020204030203" pitchFamily="34" charset="0"/>
                <a:cs typeface="Lato" panose="020F0502020204030203" pitchFamily="34" charset="0"/>
                <a:sym typeface="Arial"/>
              </a:rPr>
              <a:t>:</a:t>
            </a:r>
            <a:r>
              <a:rPr lang="en-US" sz="3200" b="1" i="0" u="none" strike="noStrike" cap="none" dirty="0">
                <a:ln w="12700">
                  <a:solidFill>
                    <a:schemeClr val="tx1"/>
                  </a:solidFill>
                </a:ln>
                <a:solidFill>
                  <a:srgbClr val="FFFF00"/>
                </a:solidFill>
                <a:latin typeface="Lato" panose="020F0502020204030203" pitchFamily="34" charset="0"/>
                <a:ea typeface="Lato" panose="020F0502020204030203" pitchFamily="34" charset="0"/>
                <a:cs typeface="Lato" panose="020F0502020204030203" pitchFamily="34" charset="0"/>
                <a:sym typeface="Arial"/>
              </a:rPr>
              <a:t>PT</a:t>
            </a:r>
            <a:r>
              <a:rPr lang="en-US" sz="3200" b="1" i="0" u="none" strike="noStrike" cap="none" dirty="0">
                <a:latin typeface="Lato" panose="020F0502020204030203" pitchFamily="34" charset="0"/>
                <a:ea typeface="Lato" panose="020F0502020204030203" pitchFamily="34" charset="0"/>
                <a:cs typeface="Lato" panose="020F0502020204030203" pitchFamily="34" charset="0"/>
                <a:sym typeface="Arial"/>
              </a:rPr>
              <a:t>:</a:t>
            </a:r>
            <a:r>
              <a:rPr lang="en-US" sz="3200" b="1" i="0" u="none" strike="noStrike" cap="none" dirty="0">
                <a:solidFill>
                  <a:srgbClr val="00B050"/>
                </a:solidFill>
                <a:latin typeface="Lato" panose="020F0502020204030203" pitchFamily="34" charset="0"/>
                <a:ea typeface="Lato" panose="020F0502020204030203" pitchFamily="34" charset="0"/>
                <a:cs typeface="Lato" panose="020F0502020204030203" pitchFamily="34" charset="0"/>
                <a:sym typeface="Arial"/>
              </a:rPr>
              <a:t>BLD</a:t>
            </a:r>
            <a:r>
              <a:rPr lang="en-US" sz="3200" b="1" i="0" u="none" strike="noStrike" cap="none" dirty="0">
                <a:latin typeface="Lato" panose="020F0502020204030203" pitchFamily="34" charset="0"/>
                <a:ea typeface="Lato" panose="020F0502020204030203" pitchFamily="34" charset="0"/>
                <a:cs typeface="Lato" panose="020F0502020204030203" pitchFamily="34" charset="0"/>
                <a:sym typeface="Arial"/>
              </a:rPr>
              <a:t>:</a:t>
            </a:r>
            <a:r>
              <a:rPr lang="en-US" sz="3200" b="1" i="0" u="none" strike="noStrike" cap="none" dirty="0">
                <a:solidFill>
                  <a:srgbClr val="0070C0"/>
                </a:solidFill>
                <a:latin typeface="Lato" panose="020F0502020204030203" pitchFamily="34" charset="0"/>
                <a:ea typeface="Lato" panose="020F0502020204030203" pitchFamily="34" charset="0"/>
                <a:cs typeface="Lato" panose="020F0502020204030203" pitchFamily="34" charset="0"/>
                <a:sym typeface="Arial"/>
              </a:rPr>
              <a:t>QN</a:t>
            </a:r>
            <a:endParaRPr sz="2000" dirty="0">
              <a:solidFill>
                <a:srgbClr val="0070C0"/>
              </a:solidFill>
              <a:latin typeface="Lato" panose="020F0502020204030203" pitchFamily="34" charset="0"/>
            </a:endParaRPr>
          </a:p>
        </p:txBody>
      </p:sp>
      <p:sp>
        <p:nvSpPr>
          <p:cNvPr id="2" name="Slide Number Placeholder 6">
            <a:extLst>
              <a:ext uri="{FF2B5EF4-FFF2-40B4-BE49-F238E27FC236}">
                <a16:creationId xmlns:a16="http://schemas.microsoft.com/office/drawing/2014/main" id="{353E5059-F32B-0D9E-8946-D86F3A9AACA1}"/>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764369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A52595-D2DB-2CA0-F1E7-195859C86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DECDC-9CF7-CE78-232A-8ED9E746EBA8}"/>
              </a:ext>
            </a:extLst>
          </p:cNvPr>
          <p:cNvSpPr>
            <a:spLocks noGrp="1"/>
          </p:cNvSpPr>
          <p:nvPr>
            <p:ph type="title"/>
          </p:nvPr>
        </p:nvSpPr>
        <p:spPr/>
        <p:txBody>
          <a:bodyPr/>
          <a:lstStyle/>
          <a:p>
            <a:r>
              <a:rPr lang="en-US" dirty="0"/>
              <a:t>Core concepts and structure</a:t>
            </a:r>
          </a:p>
        </p:txBody>
      </p:sp>
      <p:grpSp>
        <p:nvGrpSpPr>
          <p:cNvPr id="4" name="Group 3">
            <a:extLst>
              <a:ext uri="{FF2B5EF4-FFF2-40B4-BE49-F238E27FC236}">
                <a16:creationId xmlns:a16="http://schemas.microsoft.com/office/drawing/2014/main" id="{AC7C5F16-FD0A-6401-E42D-C69F2BFD3B3E}"/>
              </a:ext>
            </a:extLst>
          </p:cNvPr>
          <p:cNvGrpSpPr/>
          <p:nvPr/>
        </p:nvGrpSpPr>
        <p:grpSpPr>
          <a:xfrm>
            <a:off x="950715" y="1825625"/>
            <a:ext cx="10290571" cy="3657600"/>
            <a:chOff x="838200" y="1825625"/>
            <a:chExt cx="10290571" cy="3657600"/>
          </a:xfrm>
        </p:grpSpPr>
        <p:sp>
          <p:nvSpPr>
            <p:cNvPr id="5" name="Freeform: Shape 4">
              <a:extLst>
                <a:ext uri="{FF2B5EF4-FFF2-40B4-BE49-F238E27FC236}">
                  <a16:creationId xmlns:a16="http://schemas.microsoft.com/office/drawing/2014/main" id="{89B8AAC5-76DD-1536-BE20-851D31DF56FA}"/>
                </a:ext>
              </a:extLst>
            </p:cNvPr>
            <p:cNvSpPr/>
            <p:nvPr/>
          </p:nvSpPr>
          <p:spPr>
            <a:xfrm>
              <a:off x="838200"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no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Scope of LOINC content</a:t>
              </a:r>
            </a:p>
          </p:txBody>
        </p:sp>
        <p:sp>
          <p:nvSpPr>
            <p:cNvPr id="6" name="Freeform: Shape 5">
              <a:extLst>
                <a:ext uri="{FF2B5EF4-FFF2-40B4-BE49-F238E27FC236}">
                  <a16:creationId xmlns:a16="http://schemas.microsoft.com/office/drawing/2014/main" id="{002E3248-450D-D3E7-D2EF-6E6FCEC424AD}"/>
                </a:ext>
              </a:extLst>
            </p:cNvPr>
            <p:cNvSpPr/>
            <p:nvPr/>
          </p:nvSpPr>
          <p:spPr>
            <a:xfrm>
              <a:off x="2953642"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no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Why LOINC was born</a:t>
              </a:r>
            </a:p>
          </p:txBody>
        </p:sp>
        <p:sp>
          <p:nvSpPr>
            <p:cNvPr id="7" name="Freeform: Shape 6">
              <a:extLst>
                <a:ext uri="{FF2B5EF4-FFF2-40B4-BE49-F238E27FC236}">
                  <a16:creationId xmlns:a16="http://schemas.microsoft.com/office/drawing/2014/main" id="{9F0AB351-4C19-9469-F7FC-C26C1CA6F86F}"/>
                </a:ext>
              </a:extLst>
            </p:cNvPr>
            <p:cNvSpPr/>
            <p:nvPr/>
          </p:nvSpPr>
          <p:spPr>
            <a:xfrm>
              <a:off x="5069085"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no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kern="1200"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Foundational principles behind the standard</a:t>
              </a:r>
            </a:p>
          </p:txBody>
        </p:sp>
        <p:sp>
          <p:nvSpPr>
            <p:cNvPr id="8" name="Freeform: Shape 7">
              <a:extLst>
                <a:ext uri="{FF2B5EF4-FFF2-40B4-BE49-F238E27FC236}">
                  <a16:creationId xmlns:a16="http://schemas.microsoft.com/office/drawing/2014/main" id="{DF8A6EA9-8527-FCC6-92F6-1E3BD411ABCB}"/>
                </a:ext>
              </a:extLst>
            </p:cNvPr>
            <p:cNvSpPr/>
            <p:nvPr/>
          </p:nvSpPr>
          <p:spPr>
            <a:xfrm>
              <a:off x="7184528"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no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dirty="0">
                  <a:solidFill>
                    <a:schemeClr val="bg1"/>
                  </a:solidFill>
                  <a:latin typeface="Lato" panose="020F0502020204030203" pitchFamily="34" charset="0"/>
                </a:rPr>
                <a:t>How LOINC was created</a:t>
              </a:r>
              <a:endParaRPr lang="en-US" sz="1600" b="1" kern="1200" dirty="0">
                <a:solidFill>
                  <a:schemeClr val="bg1"/>
                </a:solidFill>
                <a:latin typeface="Lato" panose="020F0502020204030203" pitchFamily="34" charset="0"/>
              </a:endParaRPr>
            </a:p>
          </p:txBody>
        </p:sp>
        <p:sp>
          <p:nvSpPr>
            <p:cNvPr id="9" name="Freeform: Shape 8">
              <a:extLst>
                <a:ext uri="{FF2B5EF4-FFF2-40B4-BE49-F238E27FC236}">
                  <a16:creationId xmlns:a16="http://schemas.microsoft.com/office/drawing/2014/main" id="{B19A275C-AC4B-B148-E1A5-B20A9EEF7F80}"/>
                </a:ext>
              </a:extLst>
            </p:cNvPr>
            <p:cNvSpPr/>
            <p:nvPr/>
          </p:nvSpPr>
          <p:spPr>
            <a:xfrm>
              <a:off x="9299971" y="1825625"/>
              <a:ext cx="1828800" cy="3657600"/>
            </a:xfrm>
            <a:custGeom>
              <a:avLst/>
              <a:gdLst>
                <a:gd name="connsiteX0" fmla="*/ 0 w 2053828"/>
                <a:gd name="connsiteY0" fmla="*/ 205383 h 4038146"/>
                <a:gd name="connsiteX1" fmla="*/ 205383 w 2053828"/>
                <a:gd name="connsiteY1" fmla="*/ 0 h 4038146"/>
                <a:gd name="connsiteX2" fmla="*/ 1848445 w 2053828"/>
                <a:gd name="connsiteY2" fmla="*/ 0 h 4038146"/>
                <a:gd name="connsiteX3" fmla="*/ 2053828 w 2053828"/>
                <a:gd name="connsiteY3" fmla="*/ 205383 h 4038146"/>
                <a:gd name="connsiteX4" fmla="*/ 2053828 w 2053828"/>
                <a:gd name="connsiteY4" fmla="*/ 3832763 h 4038146"/>
                <a:gd name="connsiteX5" fmla="*/ 1848445 w 2053828"/>
                <a:gd name="connsiteY5" fmla="*/ 4038146 h 4038146"/>
                <a:gd name="connsiteX6" fmla="*/ 205383 w 2053828"/>
                <a:gd name="connsiteY6" fmla="*/ 4038146 h 4038146"/>
                <a:gd name="connsiteX7" fmla="*/ 0 w 2053828"/>
                <a:gd name="connsiteY7" fmla="*/ 3832763 h 4038146"/>
                <a:gd name="connsiteX8" fmla="*/ 0 w 2053828"/>
                <a:gd name="connsiteY8" fmla="*/ 205383 h 403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828" h="4038146">
                  <a:moveTo>
                    <a:pt x="0" y="205383"/>
                  </a:moveTo>
                  <a:cubicBezTo>
                    <a:pt x="0" y="91953"/>
                    <a:pt x="91953" y="0"/>
                    <a:pt x="205383" y="0"/>
                  </a:cubicBezTo>
                  <a:lnTo>
                    <a:pt x="1848445" y="0"/>
                  </a:lnTo>
                  <a:cubicBezTo>
                    <a:pt x="1961875" y="0"/>
                    <a:pt x="2053828" y="91953"/>
                    <a:pt x="2053828" y="205383"/>
                  </a:cubicBezTo>
                  <a:lnTo>
                    <a:pt x="2053828" y="3832763"/>
                  </a:lnTo>
                  <a:cubicBezTo>
                    <a:pt x="2053828" y="3946193"/>
                    <a:pt x="1961875" y="4038146"/>
                    <a:pt x="1848445" y="4038146"/>
                  </a:cubicBezTo>
                  <a:lnTo>
                    <a:pt x="205383" y="4038146"/>
                  </a:lnTo>
                  <a:cubicBezTo>
                    <a:pt x="91953" y="4038146"/>
                    <a:pt x="0" y="3946193"/>
                    <a:pt x="0" y="3832763"/>
                  </a:cubicBezTo>
                  <a:lnTo>
                    <a:pt x="0" y="205383"/>
                  </a:lnTo>
                  <a:close/>
                </a:path>
              </a:pathLst>
            </a:custGeom>
            <a:ln w="254000">
              <a:solidFill>
                <a:srgbClr val="29A9E1"/>
              </a:solidFill>
            </a:ln>
          </p:spPr>
          <p:style>
            <a:lnRef idx="0">
              <a:schemeClr val="accent2"/>
            </a:lnRef>
            <a:fillRef idx="3">
              <a:schemeClr val="accent2"/>
            </a:fillRef>
            <a:effectRef idx="3">
              <a:schemeClr val="accent2"/>
            </a:effectRef>
            <a:fontRef idx="minor">
              <a:schemeClr val="lt1"/>
            </a:fontRef>
          </p:style>
          <p:txBody>
            <a:bodyPr spcFirstLastPara="0" vert="horz" wrap="square" lIns="135128" tIns="1750386" rIns="135128" bIns="942758" numCol="1" spcCol="1270" anchor="t" anchorCtr="0">
              <a:noAutofit/>
            </a:bodyPr>
            <a:lstStyle/>
            <a:p>
              <a:pPr marL="0" lvl="0" indent="0" algn="ctr" defTabSz="844550">
                <a:lnSpc>
                  <a:spcPct val="90000"/>
                </a:lnSpc>
                <a:spcBef>
                  <a:spcPct val="0"/>
                </a:spcBef>
                <a:spcAft>
                  <a:spcPct val="35000"/>
                </a:spcAft>
                <a:buNone/>
              </a:pPr>
              <a:endParaRPr lang="en-US" sz="1900" b="1" dirty="0">
                <a:solidFill>
                  <a:schemeClr val="bg1"/>
                </a:solidFill>
                <a:latin typeface="Lato" panose="020F0502020204030203" pitchFamily="34" charset="0"/>
              </a:endParaRPr>
            </a:p>
            <a:p>
              <a:pPr marL="0" lvl="0" indent="0" algn="ctr" defTabSz="844550">
                <a:lnSpc>
                  <a:spcPct val="90000"/>
                </a:lnSpc>
                <a:spcBef>
                  <a:spcPct val="0"/>
                </a:spcBef>
                <a:spcAft>
                  <a:spcPct val="35000"/>
                </a:spcAft>
                <a:buNone/>
              </a:pPr>
              <a:r>
                <a:rPr lang="en-US" sz="1600" b="1" kern="1200" dirty="0">
                  <a:solidFill>
                    <a:schemeClr val="bg1"/>
                  </a:solidFill>
                  <a:latin typeface="Lato" panose="020F0502020204030203" pitchFamily="34" charset="0"/>
                </a:rPr>
                <a:t>How LOINC content is developed and maintained</a:t>
              </a:r>
            </a:p>
          </p:txBody>
        </p:sp>
        <p:sp>
          <p:nvSpPr>
            <p:cNvPr id="10" name="Oval 9">
              <a:extLst>
                <a:ext uri="{FF2B5EF4-FFF2-40B4-BE49-F238E27FC236}">
                  <a16:creationId xmlns:a16="http://schemas.microsoft.com/office/drawing/2014/main" id="{7CAE1267-4504-22B0-3C3B-DF0A1ED59EEF}"/>
                </a:ext>
              </a:extLst>
            </p:cNvPr>
            <p:cNvSpPr>
              <a:spLocks noChangeAspect="1"/>
            </p:cNvSpPr>
            <p:nvPr/>
          </p:nvSpPr>
          <p:spPr>
            <a:xfrm>
              <a:off x="1203960" y="2339163"/>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1</a:t>
              </a:r>
            </a:p>
          </p:txBody>
        </p:sp>
        <p:sp>
          <p:nvSpPr>
            <p:cNvPr id="11" name="Oval 10">
              <a:extLst>
                <a:ext uri="{FF2B5EF4-FFF2-40B4-BE49-F238E27FC236}">
                  <a16:creationId xmlns:a16="http://schemas.microsoft.com/office/drawing/2014/main" id="{64D60912-7071-E555-18BB-EC80E61190FE}"/>
                </a:ext>
              </a:extLst>
            </p:cNvPr>
            <p:cNvSpPr>
              <a:spLocks noChangeAspect="1"/>
            </p:cNvSpPr>
            <p:nvPr/>
          </p:nvSpPr>
          <p:spPr>
            <a:xfrm>
              <a:off x="3319402"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2</a:t>
              </a:r>
            </a:p>
          </p:txBody>
        </p:sp>
        <p:sp>
          <p:nvSpPr>
            <p:cNvPr id="12" name="Oval 11">
              <a:extLst>
                <a:ext uri="{FF2B5EF4-FFF2-40B4-BE49-F238E27FC236}">
                  <a16:creationId xmlns:a16="http://schemas.microsoft.com/office/drawing/2014/main" id="{36F18C88-FFEC-194D-EFB8-BFC12F8C34BB}"/>
                </a:ext>
              </a:extLst>
            </p:cNvPr>
            <p:cNvSpPr>
              <a:spLocks noChangeAspect="1"/>
            </p:cNvSpPr>
            <p:nvPr/>
          </p:nvSpPr>
          <p:spPr>
            <a:xfrm>
              <a:off x="5434845" y="2339163"/>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3</a:t>
              </a:r>
            </a:p>
          </p:txBody>
        </p:sp>
        <p:sp>
          <p:nvSpPr>
            <p:cNvPr id="13" name="Oval 12">
              <a:extLst>
                <a:ext uri="{FF2B5EF4-FFF2-40B4-BE49-F238E27FC236}">
                  <a16:creationId xmlns:a16="http://schemas.microsoft.com/office/drawing/2014/main" id="{28C8D754-1468-2C6E-B01E-4B2EEE386E65}"/>
                </a:ext>
              </a:extLst>
            </p:cNvPr>
            <p:cNvSpPr>
              <a:spLocks noChangeAspect="1"/>
            </p:cNvSpPr>
            <p:nvPr/>
          </p:nvSpPr>
          <p:spPr>
            <a:xfrm>
              <a:off x="7550288"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4</a:t>
              </a:r>
            </a:p>
          </p:txBody>
        </p:sp>
        <p:sp>
          <p:nvSpPr>
            <p:cNvPr id="14" name="Oval 13">
              <a:extLst>
                <a:ext uri="{FF2B5EF4-FFF2-40B4-BE49-F238E27FC236}">
                  <a16:creationId xmlns:a16="http://schemas.microsoft.com/office/drawing/2014/main" id="{450F9D4D-0B19-B228-E51B-E3FB53450DDE}"/>
                </a:ext>
              </a:extLst>
            </p:cNvPr>
            <p:cNvSpPr>
              <a:spLocks noChangeAspect="1"/>
            </p:cNvSpPr>
            <p:nvPr/>
          </p:nvSpPr>
          <p:spPr>
            <a:xfrm>
              <a:off x="9665731" y="2331720"/>
              <a:ext cx="1097280" cy="1097280"/>
            </a:xfrm>
            <a:prstGeom prst="ellipse">
              <a:avLst/>
            </a:prstGeom>
            <a:solidFill>
              <a:schemeClr val="bg1"/>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Lato" panose="020F0502020204030203" pitchFamily="34" charset="0"/>
                </a:rPr>
                <a:t>5</a:t>
              </a:r>
            </a:p>
          </p:txBody>
        </p:sp>
      </p:grpSp>
      <p:sp>
        <p:nvSpPr>
          <p:cNvPr id="3" name="Slide Number Placeholder 6">
            <a:extLst>
              <a:ext uri="{FF2B5EF4-FFF2-40B4-BE49-F238E27FC236}">
                <a16:creationId xmlns:a16="http://schemas.microsoft.com/office/drawing/2014/main" id="{8F414502-F650-DF5A-7E4A-7CF7D86D0D3E}"/>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155213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B23BFB-BFC1-67F2-4DDC-72C4B428391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C31D8BD-6ACB-7CB5-A88A-C4D805BB626D}"/>
              </a:ext>
            </a:extLst>
          </p:cNvPr>
          <p:cNvSpPr>
            <a:spLocks noGrp="1"/>
          </p:cNvSpPr>
          <p:nvPr>
            <p:ph type="title"/>
          </p:nvPr>
        </p:nvSpPr>
        <p:spPr>
          <a:xfrm>
            <a:off x="920261" y="353402"/>
            <a:ext cx="10515600" cy="1325563"/>
          </a:xfrm>
        </p:spPr>
        <p:txBody>
          <a:bodyPr/>
          <a:lstStyle/>
          <a:p>
            <a:r>
              <a:rPr lang="en-US" dirty="0"/>
              <a:t>Overview of the six primary axes</a:t>
            </a:r>
          </a:p>
        </p:txBody>
      </p:sp>
      <p:grpSp>
        <p:nvGrpSpPr>
          <p:cNvPr id="23" name="Group 22">
            <a:extLst>
              <a:ext uri="{FF2B5EF4-FFF2-40B4-BE49-F238E27FC236}">
                <a16:creationId xmlns:a16="http://schemas.microsoft.com/office/drawing/2014/main" id="{6B0F77FA-B505-AED2-7E5B-DE9CE21CB6EB}"/>
              </a:ext>
            </a:extLst>
          </p:cNvPr>
          <p:cNvGrpSpPr/>
          <p:nvPr/>
        </p:nvGrpSpPr>
        <p:grpSpPr>
          <a:xfrm>
            <a:off x="920750" y="1881516"/>
            <a:ext cx="10694519" cy="4344648"/>
            <a:chOff x="748740" y="1256676"/>
            <a:chExt cx="10694519" cy="4344648"/>
          </a:xfrm>
        </p:grpSpPr>
        <p:grpSp>
          <p:nvGrpSpPr>
            <p:cNvPr id="5" name="Group 4">
              <a:extLst>
                <a:ext uri="{FF2B5EF4-FFF2-40B4-BE49-F238E27FC236}">
                  <a16:creationId xmlns:a16="http://schemas.microsoft.com/office/drawing/2014/main" id="{596BFE2E-9ED8-FB56-B46A-4B8FB8DDC836}"/>
                </a:ext>
              </a:extLst>
            </p:cNvPr>
            <p:cNvGrpSpPr/>
            <p:nvPr/>
          </p:nvGrpSpPr>
          <p:grpSpPr>
            <a:xfrm>
              <a:off x="748740" y="1256676"/>
              <a:ext cx="3342037" cy="2005222"/>
              <a:chOff x="356483" y="3344"/>
              <a:chExt cx="3342037" cy="2005222"/>
            </a:xfrm>
          </p:grpSpPr>
          <p:sp>
            <p:nvSpPr>
              <p:cNvPr id="6" name="Rectangle 5">
                <a:extLst>
                  <a:ext uri="{FF2B5EF4-FFF2-40B4-BE49-F238E27FC236}">
                    <a16:creationId xmlns:a16="http://schemas.microsoft.com/office/drawing/2014/main" id="{100CBC3A-6ADD-71D6-7CFF-BF901B255F29}"/>
                  </a:ext>
                </a:extLst>
              </p:cNvPr>
              <p:cNvSpPr/>
              <p:nvPr/>
            </p:nvSpPr>
            <p:spPr>
              <a:xfrm>
                <a:off x="356483" y="3344"/>
                <a:ext cx="3342037" cy="200522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7" name="TextBox 6">
                <a:extLst>
                  <a:ext uri="{FF2B5EF4-FFF2-40B4-BE49-F238E27FC236}">
                    <a16:creationId xmlns:a16="http://schemas.microsoft.com/office/drawing/2014/main" id="{2B905074-6F19-04DD-CDB6-37CDD9379979}"/>
                  </a:ext>
                </a:extLst>
              </p:cNvPr>
              <p:cNvSpPr txBox="1"/>
              <p:nvPr/>
            </p:nvSpPr>
            <p:spPr>
              <a:xfrm>
                <a:off x="356483" y="3344"/>
                <a:ext cx="3342037" cy="2005222"/>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marR="0" lvl="0" indent="0" algn="ctr" defTabSz="2000250" rtl="0" eaLnBrk="1" fontAlgn="auto" latinLnBrk="0" hangingPunct="1">
                  <a:lnSpc>
                    <a:spcPct val="90000"/>
                  </a:lnSpc>
                  <a:spcBef>
                    <a:spcPct val="0"/>
                  </a:spcBef>
                  <a:spcAft>
                    <a:spcPct val="350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rPr>
                  <a:t>Component</a:t>
                </a:r>
              </a:p>
            </p:txBody>
          </p:sp>
        </p:grpSp>
        <p:grpSp>
          <p:nvGrpSpPr>
            <p:cNvPr id="8" name="Group 7">
              <a:extLst>
                <a:ext uri="{FF2B5EF4-FFF2-40B4-BE49-F238E27FC236}">
                  <a16:creationId xmlns:a16="http://schemas.microsoft.com/office/drawing/2014/main" id="{E87A6D48-B2A3-5793-3A64-6136ECA9A65F}"/>
                </a:ext>
              </a:extLst>
            </p:cNvPr>
            <p:cNvGrpSpPr/>
            <p:nvPr/>
          </p:nvGrpSpPr>
          <p:grpSpPr>
            <a:xfrm>
              <a:off x="4424981" y="1256676"/>
              <a:ext cx="3342037" cy="2005222"/>
              <a:chOff x="4032724" y="3344"/>
              <a:chExt cx="3342037" cy="2005222"/>
            </a:xfrm>
            <a:solidFill>
              <a:schemeClr val="accent2">
                <a:lumMod val="50000"/>
              </a:schemeClr>
            </a:solidFill>
          </p:grpSpPr>
          <p:sp>
            <p:nvSpPr>
              <p:cNvPr id="9" name="Rectangle 8">
                <a:extLst>
                  <a:ext uri="{FF2B5EF4-FFF2-40B4-BE49-F238E27FC236}">
                    <a16:creationId xmlns:a16="http://schemas.microsoft.com/office/drawing/2014/main" id="{478B3F38-0E47-273F-7B60-69C7DCDB67E2}"/>
                  </a:ext>
                </a:extLst>
              </p:cNvPr>
              <p:cNvSpPr/>
              <p:nvPr/>
            </p:nvSpPr>
            <p:spPr>
              <a:xfrm>
                <a:off x="4032724" y="3344"/>
                <a:ext cx="3342037" cy="2005222"/>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0" name="TextBox 9">
                <a:extLst>
                  <a:ext uri="{FF2B5EF4-FFF2-40B4-BE49-F238E27FC236}">
                    <a16:creationId xmlns:a16="http://schemas.microsoft.com/office/drawing/2014/main" id="{FDDF935A-A565-81AB-BB63-3D45A6E1A267}"/>
                  </a:ext>
                </a:extLst>
              </p:cNvPr>
              <p:cNvSpPr txBox="1"/>
              <p:nvPr/>
            </p:nvSpPr>
            <p:spPr>
              <a:xfrm>
                <a:off x="4032724" y="3344"/>
                <a:ext cx="3342037" cy="2005222"/>
              </a:xfrm>
              <a:prstGeom prst="rect">
                <a:avLst/>
              </a:prstGeom>
              <a:solidFill>
                <a:srgbClr val="663300"/>
              </a:solid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marR="0" lvl="0" indent="0" algn="ctr" defTabSz="2000250" rtl="0" eaLnBrk="1" fontAlgn="auto" latinLnBrk="0" hangingPunct="1">
                  <a:lnSpc>
                    <a:spcPct val="90000"/>
                  </a:lnSpc>
                  <a:spcBef>
                    <a:spcPct val="0"/>
                  </a:spcBef>
                  <a:spcAft>
                    <a:spcPct val="350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rPr>
                  <a:t>Property</a:t>
                </a:r>
              </a:p>
            </p:txBody>
          </p:sp>
        </p:grpSp>
        <p:grpSp>
          <p:nvGrpSpPr>
            <p:cNvPr id="11" name="Group 10">
              <a:extLst>
                <a:ext uri="{FF2B5EF4-FFF2-40B4-BE49-F238E27FC236}">
                  <a16:creationId xmlns:a16="http://schemas.microsoft.com/office/drawing/2014/main" id="{F3A82F4A-97E3-913C-81BE-1C22069293CD}"/>
                </a:ext>
              </a:extLst>
            </p:cNvPr>
            <p:cNvGrpSpPr/>
            <p:nvPr/>
          </p:nvGrpSpPr>
          <p:grpSpPr>
            <a:xfrm>
              <a:off x="8101222" y="1256676"/>
              <a:ext cx="3342037" cy="2005222"/>
              <a:chOff x="7708965" y="3344"/>
              <a:chExt cx="3342037" cy="2005222"/>
            </a:xfrm>
          </p:grpSpPr>
          <p:sp>
            <p:nvSpPr>
              <p:cNvPr id="12" name="Rectangle 11">
                <a:extLst>
                  <a:ext uri="{FF2B5EF4-FFF2-40B4-BE49-F238E27FC236}">
                    <a16:creationId xmlns:a16="http://schemas.microsoft.com/office/drawing/2014/main" id="{0AAAE6B7-6E8A-593D-6648-8EAE5F1D7BC8}"/>
                  </a:ext>
                </a:extLst>
              </p:cNvPr>
              <p:cNvSpPr/>
              <p:nvPr/>
            </p:nvSpPr>
            <p:spPr>
              <a:xfrm>
                <a:off x="7708965" y="3344"/>
                <a:ext cx="3342037" cy="2005222"/>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3" name="TextBox 12">
                <a:extLst>
                  <a:ext uri="{FF2B5EF4-FFF2-40B4-BE49-F238E27FC236}">
                    <a16:creationId xmlns:a16="http://schemas.microsoft.com/office/drawing/2014/main" id="{AA2CC569-2794-5056-088B-C18F759CA0CC}"/>
                  </a:ext>
                </a:extLst>
              </p:cNvPr>
              <p:cNvSpPr txBox="1"/>
              <p:nvPr/>
            </p:nvSpPr>
            <p:spPr>
              <a:xfrm>
                <a:off x="7708966" y="3344"/>
                <a:ext cx="3342035" cy="2005222"/>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marR="0" lvl="0" indent="0" algn="ctr" defTabSz="2000250" rtl="0" eaLnBrk="1" fontAlgn="auto" latinLnBrk="0" hangingPunct="1">
                  <a:lnSpc>
                    <a:spcPct val="90000"/>
                  </a:lnSpc>
                  <a:spcBef>
                    <a:spcPct val="0"/>
                  </a:spcBef>
                  <a:spcAft>
                    <a:spcPct val="350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Timing</a:t>
                </a:r>
              </a:p>
            </p:txBody>
          </p:sp>
        </p:grpSp>
        <p:grpSp>
          <p:nvGrpSpPr>
            <p:cNvPr id="14" name="Group 13">
              <a:extLst>
                <a:ext uri="{FF2B5EF4-FFF2-40B4-BE49-F238E27FC236}">
                  <a16:creationId xmlns:a16="http://schemas.microsoft.com/office/drawing/2014/main" id="{BF7DF8F5-2022-AED8-FFA9-66EEB341A6BF}"/>
                </a:ext>
              </a:extLst>
            </p:cNvPr>
            <p:cNvGrpSpPr/>
            <p:nvPr/>
          </p:nvGrpSpPr>
          <p:grpSpPr>
            <a:xfrm>
              <a:off x="748740" y="3596102"/>
              <a:ext cx="3342037" cy="2005222"/>
              <a:chOff x="356483" y="2342770"/>
              <a:chExt cx="3342037" cy="2005222"/>
            </a:xfrm>
          </p:grpSpPr>
          <p:sp>
            <p:nvSpPr>
              <p:cNvPr id="15" name="Rectangle 14">
                <a:extLst>
                  <a:ext uri="{FF2B5EF4-FFF2-40B4-BE49-F238E27FC236}">
                    <a16:creationId xmlns:a16="http://schemas.microsoft.com/office/drawing/2014/main" id="{C84EB619-530B-F32E-F45A-69421B15A223}"/>
                  </a:ext>
                </a:extLst>
              </p:cNvPr>
              <p:cNvSpPr/>
              <p:nvPr/>
            </p:nvSpPr>
            <p:spPr>
              <a:xfrm>
                <a:off x="356483" y="2342770"/>
                <a:ext cx="3342037" cy="2005222"/>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6" name="TextBox 15">
                <a:extLst>
                  <a:ext uri="{FF2B5EF4-FFF2-40B4-BE49-F238E27FC236}">
                    <a16:creationId xmlns:a16="http://schemas.microsoft.com/office/drawing/2014/main" id="{E085DF24-BBD9-2353-6F2C-C4D33B2F0BF2}"/>
                  </a:ext>
                </a:extLst>
              </p:cNvPr>
              <p:cNvSpPr txBox="1"/>
              <p:nvPr/>
            </p:nvSpPr>
            <p:spPr>
              <a:xfrm>
                <a:off x="356483" y="2342770"/>
                <a:ext cx="3342037" cy="2005222"/>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marR="0" lvl="0" indent="0" algn="ctr" defTabSz="2000250" rtl="0" eaLnBrk="1" fontAlgn="auto" latinLnBrk="0" hangingPunct="1">
                  <a:lnSpc>
                    <a:spcPct val="90000"/>
                  </a:lnSpc>
                  <a:spcBef>
                    <a:spcPct val="0"/>
                  </a:spcBef>
                  <a:spcAft>
                    <a:spcPct val="350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rPr>
                  <a:t>System</a:t>
                </a:r>
              </a:p>
            </p:txBody>
          </p:sp>
        </p:grpSp>
        <p:grpSp>
          <p:nvGrpSpPr>
            <p:cNvPr id="17" name="Group 16">
              <a:extLst>
                <a:ext uri="{FF2B5EF4-FFF2-40B4-BE49-F238E27FC236}">
                  <a16:creationId xmlns:a16="http://schemas.microsoft.com/office/drawing/2014/main" id="{BCBCD37C-6A69-1696-4D86-5ECC3AA18F8D}"/>
                </a:ext>
              </a:extLst>
            </p:cNvPr>
            <p:cNvGrpSpPr/>
            <p:nvPr/>
          </p:nvGrpSpPr>
          <p:grpSpPr>
            <a:xfrm>
              <a:off x="4424981" y="3596102"/>
              <a:ext cx="3342037" cy="2005222"/>
              <a:chOff x="4032724" y="2342770"/>
              <a:chExt cx="3342037" cy="2005222"/>
            </a:xfrm>
          </p:grpSpPr>
          <p:sp>
            <p:nvSpPr>
              <p:cNvPr id="18" name="Rectangle 17">
                <a:extLst>
                  <a:ext uri="{FF2B5EF4-FFF2-40B4-BE49-F238E27FC236}">
                    <a16:creationId xmlns:a16="http://schemas.microsoft.com/office/drawing/2014/main" id="{C62CCB86-ECA1-592B-9773-F5F3B1FCC3F6}"/>
                  </a:ext>
                </a:extLst>
              </p:cNvPr>
              <p:cNvSpPr/>
              <p:nvPr/>
            </p:nvSpPr>
            <p:spPr>
              <a:xfrm>
                <a:off x="4032724" y="2342770"/>
                <a:ext cx="3342037" cy="2005222"/>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9" name="TextBox 18">
                <a:extLst>
                  <a:ext uri="{FF2B5EF4-FFF2-40B4-BE49-F238E27FC236}">
                    <a16:creationId xmlns:a16="http://schemas.microsoft.com/office/drawing/2014/main" id="{3A69AB05-0515-4A13-AAF4-6603028A38D2}"/>
                  </a:ext>
                </a:extLst>
              </p:cNvPr>
              <p:cNvSpPr txBox="1"/>
              <p:nvPr/>
            </p:nvSpPr>
            <p:spPr>
              <a:xfrm>
                <a:off x="4032724" y="2342770"/>
                <a:ext cx="3342037" cy="2005222"/>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marR="0" lvl="0" indent="0" algn="ctr" defTabSz="2000250" rtl="0" eaLnBrk="1" fontAlgn="auto" latinLnBrk="0" hangingPunct="1">
                  <a:lnSpc>
                    <a:spcPct val="90000"/>
                  </a:lnSpc>
                  <a:spcBef>
                    <a:spcPct val="0"/>
                  </a:spcBef>
                  <a:spcAft>
                    <a:spcPct val="350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rPr>
                  <a:t>Scale</a:t>
                </a:r>
              </a:p>
            </p:txBody>
          </p:sp>
        </p:grpSp>
        <p:grpSp>
          <p:nvGrpSpPr>
            <p:cNvPr id="20" name="Group 19">
              <a:extLst>
                <a:ext uri="{FF2B5EF4-FFF2-40B4-BE49-F238E27FC236}">
                  <a16:creationId xmlns:a16="http://schemas.microsoft.com/office/drawing/2014/main" id="{D4214B9E-86BA-1947-2062-DBD6C15AA4A0}"/>
                </a:ext>
              </a:extLst>
            </p:cNvPr>
            <p:cNvGrpSpPr/>
            <p:nvPr/>
          </p:nvGrpSpPr>
          <p:grpSpPr>
            <a:xfrm>
              <a:off x="8101222" y="3596102"/>
              <a:ext cx="3342037" cy="2005222"/>
              <a:chOff x="7708965" y="2342770"/>
              <a:chExt cx="3342037" cy="2005222"/>
            </a:xfrm>
            <a:solidFill>
              <a:srgbClr val="7030A0"/>
            </a:solidFill>
          </p:grpSpPr>
          <p:sp>
            <p:nvSpPr>
              <p:cNvPr id="21" name="Rectangle 20">
                <a:extLst>
                  <a:ext uri="{FF2B5EF4-FFF2-40B4-BE49-F238E27FC236}">
                    <a16:creationId xmlns:a16="http://schemas.microsoft.com/office/drawing/2014/main" id="{4E6E99FA-46D5-963D-9DED-406555C9202F}"/>
                  </a:ext>
                </a:extLst>
              </p:cNvPr>
              <p:cNvSpPr/>
              <p:nvPr/>
            </p:nvSpPr>
            <p:spPr>
              <a:xfrm>
                <a:off x="7708965" y="2342770"/>
                <a:ext cx="3342037" cy="2005222"/>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22" name="TextBox 21">
                <a:extLst>
                  <a:ext uri="{FF2B5EF4-FFF2-40B4-BE49-F238E27FC236}">
                    <a16:creationId xmlns:a16="http://schemas.microsoft.com/office/drawing/2014/main" id="{9A26CFF3-E82D-751F-DCFC-7383D15D26EC}"/>
                  </a:ext>
                </a:extLst>
              </p:cNvPr>
              <p:cNvSpPr txBox="1"/>
              <p:nvPr/>
            </p:nvSpPr>
            <p:spPr>
              <a:xfrm>
                <a:off x="7708965" y="2342770"/>
                <a:ext cx="3342037" cy="20052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marR="0" lvl="0" indent="0" algn="ctr" defTabSz="2000250" rtl="0" eaLnBrk="1" fontAlgn="auto" latinLnBrk="0" hangingPunct="1">
                  <a:lnSpc>
                    <a:spcPct val="90000"/>
                  </a:lnSpc>
                  <a:spcBef>
                    <a:spcPct val="0"/>
                  </a:spcBef>
                  <a:spcAft>
                    <a:spcPct val="350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Lato" panose="020F0502020204030203" pitchFamily="34" charset="0"/>
                    <a:ea typeface="+mn-ea"/>
                    <a:cs typeface="+mn-cs"/>
                  </a:rPr>
                  <a:t>Method</a:t>
                </a:r>
              </a:p>
            </p:txBody>
          </p:sp>
        </p:grpSp>
      </p:grpSp>
      <p:sp>
        <p:nvSpPr>
          <p:cNvPr id="2" name="Slide Number Placeholder 6">
            <a:extLst>
              <a:ext uri="{FF2B5EF4-FFF2-40B4-BE49-F238E27FC236}">
                <a16:creationId xmlns:a16="http://schemas.microsoft.com/office/drawing/2014/main" id="{68CF92D3-7B78-8FFC-FDA9-8EA12E390F20}"/>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723772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081011-165F-5782-0AE4-FAF8E8A63C2A}"/>
            </a:ext>
          </a:extLst>
        </p:cNvPr>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F4A6202C-8F76-C7D1-A5C4-EA8B1B4FE886}"/>
              </a:ext>
            </a:extLst>
          </p:cNvPr>
          <p:cNvGraphicFramePr>
            <a:graphicFrameLocks noGrp="1"/>
          </p:cNvGraphicFramePr>
          <p:nvPr>
            <p:extLst>
              <p:ext uri="{D42A27DB-BD31-4B8C-83A1-F6EECF244321}">
                <p14:modId xmlns:p14="http://schemas.microsoft.com/office/powerpoint/2010/main" val="73397626"/>
              </p:ext>
            </p:extLst>
          </p:nvPr>
        </p:nvGraphicFramePr>
        <p:xfrm>
          <a:off x="999171" y="1690688"/>
          <a:ext cx="10515600" cy="5012028"/>
        </p:xfrm>
        <a:graphic>
          <a:graphicData uri="http://schemas.openxmlformats.org/drawingml/2006/table">
            <a:tbl>
              <a:tblPr firstRow="1" bandRow="1">
                <a:tableStyleId>{5940675A-B579-460E-94D1-54222C63F5DA}</a:tableStyleId>
              </a:tblPr>
              <a:tblGrid>
                <a:gridCol w="2902269">
                  <a:extLst>
                    <a:ext uri="{9D8B030D-6E8A-4147-A177-3AD203B41FA5}">
                      <a16:colId xmlns:a16="http://schemas.microsoft.com/office/drawing/2014/main" val="2531580532"/>
                    </a:ext>
                  </a:extLst>
                </a:gridCol>
                <a:gridCol w="7613331">
                  <a:extLst>
                    <a:ext uri="{9D8B030D-6E8A-4147-A177-3AD203B41FA5}">
                      <a16:colId xmlns:a16="http://schemas.microsoft.com/office/drawing/2014/main" val="1559828009"/>
                    </a:ext>
                  </a:extLst>
                </a:gridCol>
              </a:tblGrid>
              <a:tr h="664369">
                <a:tc>
                  <a:txBody>
                    <a:bodyPr/>
                    <a:lstStyle/>
                    <a:p>
                      <a:r>
                        <a:rPr lang="en-US" sz="2800" b="1" dirty="0">
                          <a:solidFill>
                            <a:schemeClr val="bg1"/>
                          </a:solidFill>
                          <a:latin typeface="Lato" panose="020F0502020204030203" pitchFamily="34" charset="0"/>
                        </a:rPr>
                        <a:t>Component</a:t>
                      </a:r>
                    </a:p>
                  </a:txBody>
                  <a:tcPr anchor="ctr">
                    <a:solidFill>
                      <a:srgbClr val="FF0000"/>
                    </a:solidFill>
                  </a:tcPr>
                </a:tc>
                <a:tc>
                  <a:txBody>
                    <a:bodyPr/>
                    <a:lstStyle/>
                    <a:p>
                      <a:pPr algn="l"/>
                      <a:r>
                        <a:rPr lang="en-US" sz="2400" b="0" dirty="0">
                          <a:solidFill>
                            <a:schemeClr val="bg1"/>
                          </a:solidFill>
                          <a:latin typeface="Lato" panose="020F0502020204030203" pitchFamily="34" charset="0"/>
                        </a:rPr>
                        <a:t>The thing you are measuring</a:t>
                      </a:r>
                    </a:p>
                  </a:txBody>
                  <a:tcPr anchor="ctr">
                    <a:solidFill>
                      <a:srgbClr val="FF0000"/>
                    </a:solidFill>
                  </a:tcPr>
                </a:tc>
                <a:extLst>
                  <a:ext uri="{0D108BD9-81ED-4DB2-BD59-A6C34878D82A}">
                    <a16:rowId xmlns:a16="http://schemas.microsoft.com/office/drawing/2014/main" val="3959946311"/>
                  </a:ext>
                </a:extLst>
              </a:tr>
              <a:tr h="690059">
                <a:tc>
                  <a:txBody>
                    <a:bodyPr/>
                    <a:lstStyle/>
                    <a:p>
                      <a:r>
                        <a:rPr lang="en-US" sz="2800" b="1" dirty="0">
                          <a:solidFill>
                            <a:schemeClr val="bg1"/>
                          </a:solidFill>
                          <a:latin typeface="Lato" panose="020F0502020204030203" pitchFamily="34" charset="0"/>
                        </a:rPr>
                        <a:t>Property</a:t>
                      </a:r>
                    </a:p>
                  </a:txBody>
                  <a:tcPr anchor="ctr">
                    <a:solidFill>
                      <a:srgbClr val="663300"/>
                    </a:solidFill>
                  </a:tcPr>
                </a:tc>
                <a:tc>
                  <a:txBody>
                    <a:bodyPr/>
                    <a:lstStyle/>
                    <a:p>
                      <a:pPr algn="l"/>
                      <a:r>
                        <a:rPr lang="en-US" sz="2400" b="0" dirty="0">
                          <a:solidFill>
                            <a:schemeClr val="bg1"/>
                          </a:solidFill>
                          <a:latin typeface="Lato" panose="020F0502020204030203" pitchFamily="34" charset="0"/>
                        </a:rPr>
                        <a:t>The particular aspect of the thing you are measuring</a:t>
                      </a:r>
                    </a:p>
                  </a:txBody>
                  <a:tcPr anchor="ctr">
                    <a:solidFill>
                      <a:srgbClr val="663300"/>
                    </a:solidFill>
                  </a:tcPr>
                </a:tc>
                <a:extLst>
                  <a:ext uri="{0D108BD9-81ED-4DB2-BD59-A6C34878D82A}">
                    <a16:rowId xmlns:a16="http://schemas.microsoft.com/office/drawing/2014/main" val="13607343"/>
                  </a:ext>
                </a:extLst>
              </a:tr>
              <a:tr h="664369">
                <a:tc>
                  <a:txBody>
                    <a:bodyPr/>
                    <a:lstStyle/>
                    <a:p>
                      <a:r>
                        <a:rPr lang="en-US" sz="2800" b="1" dirty="0">
                          <a:latin typeface="Lato" panose="020F0502020204030203" pitchFamily="34" charset="0"/>
                        </a:rPr>
                        <a:t>Timing</a:t>
                      </a:r>
                    </a:p>
                  </a:txBody>
                  <a:tcPr anchor="ctr">
                    <a:solidFill>
                      <a:srgbClr val="FFFF00"/>
                    </a:solidFill>
                  </a:tcPr>
                </a:tc>
                <a:tc>
                  <a:txBody>
                    <a:bodyPr/>
                    <a:lstStyle/>
                    <a:p>
                      <a:pPr algn="l"/>
                      <a:r>
                        <a:rPr lang="en-US" sz="2400" b="0" dirty="0">
                          <a:latin typeface="Lato" panose="020F0502020204030203" pitchFamily="34" charset="0"/>
                        </a:rPr>
                        <a:t>The interval of time over which the observation or measurement was made</a:t>
                      </a:r>
                    </a:p>
                  </a:txBody>
                  <a:tcPr anchor="ctr">
                    <a:solidFill>
                      <a:srgbClr val="FFFF00"/>
                    </a:solidFill>
                  </a:tcPr>
                </a:tc>
                <a:extLst>
                  <a:ext uri="{0D108BD9-81ED-4DB2-BD59-A6C34878D82A}">
                    <a16:rowId xmlns:a16="http://schemas.microsoft.com/office/drawing/2014/main" val="4054898418"/>
                  </a:ext>
                </a:extLst>
              </a:tr>
              <a:tr h="664369">
                <a:tc>
                  <a:txBody>
                    <a:bodyPr/>
                    <a:lstStyle/>
                    <a:p>
                      <a:r>
                        <a:rPr lang="en-US" sz="2800" b="1" dirty="0">
                          <a:solidFill>
                            <a:schemeClr val="bg1"/>
                          </a:solidFill>
                          <a:latin typeface="Lato" panose="020F0502020204030203" pitchFamily="34" charset="0"/>
                        </a:rPr>
                        <a:t>System</a:t>
                      </a:r>
                    </a:p>
                  </a:txBody>
                  <a:tcPr anchor="ctr">
                    <a:solidFill>
                      <a:srgbClr val="00B050"/>
                    </a:solidFill>
                  </a:tcPr>
                </a:tc>
                <a:tc>
                  <a:txBody>
                    <a:bodyPr/>
                    <a:lstStyle/>
                    <a:p>
                      <a:pPr algn="l"/>
                      <a:r>
                        <a:rPr lang="en-US" sz="2400" b="0" dirty="0">
                          <a:solidFill>
                            <a:schemeClr val="bg1"/>
                          </a:solidFill>
                          <a:latin typeface="Lato" panose="020F0502020204030203" pitchFamily="34" charset="0"/>
                        </a:rPr>
                        <a:t>The specimen type for labs, or a body location for clinical measurements</a:t>
                      </a:r>
                    </a:p>
                  </a:txBody>
                  <a:tcPr anchor="ctr">
                    <a:solidFill>
                      <a:srgbClr val="00B050"/>
                    </a:solidFill>
                  </a:tcPr>
                </a:tc>
                <a:extLst>
                  <a:ext uri="{0D108BD9-81ED-4DB2-BD59-A6C34878D82A}">
                    <a16:rowId xmlns:a16="http://schemas.microsoft.com/office/drawing/2014/main" val="1164020455"/>
                  </a:ext>
                </a:extLst>
              </a:tr>
              <a:tr h="664369">
                <a:tc>
                  <a:txBody>
                    <a:bodyPr/>
                    <a:lstStyle/>
                    <a:p>
                      <a:r>
                        <a:rPr lang="en-US" sz="2800" b="1" dirty="0">
                          <a:solidFill>
                            <a:schemeClr val="bg1"/>
                          </a:solidFill>
                          <a:latin typeface="Lato" panose="020F0502020204030203" pitchFamily="34" charset="0"/>
                        </a:rPr>
                        <a:t>Scale</a:t>
                      </a:r>
                    </a:p>
                  </a:txBody>
                  <a:tcPr anchor="ctr">
                    <a:solidFill>
                      <a:srgbClr val="0070C0"/>
                    </a:solidFill>
                  </a:tcPr>
                </a:tc>
                <a:tc>
                  <a:txBody>
                    <a:bodyPr/>
                    <a:lstStyle/>
                    <a:p>
                      <a:pPr algn="l"/>
                      <a:r>
                        <a:rPr lang="en-US" sz="2400" dirty="0">
                          <a:solidFill>
                            <a:schemeClr val="bg1"/>
                          </a:solidFill>
                          <a:latin typeface="Lato" panose="020F0502020204030203" pitchFamily="34" charset="0"/>
                        </a:rPr>
                        <a:t>The data type of the answer. How the result is expressed: q</a:t>
                      </a:r>
                      <a:r>
                        <a:rPr lang="en-US" sz="2400" b="0" dirty="0">
                          <a:solidFill>
                            <a:schemeClr val="bg1"/>
                          </a:solidFill>
                          <a:latin typeface="Lato" panose="020F0502020204030203" pitchFamily="34" charset="0"/>
                        </a:rPr>
                        <a:t>uantitative, semiquantitative, ordinal, nominal (coded), narrative</a:t>
                      </a:r>
                    </a:p>
                  </a:txBody>
                  <a:tcPr anchor="ctr">
                    <a:solidFill>
                      <a:srgbClr val="0070C0"/>
                    </a:solidFill>
                  </a:tcPr>
                </a:tc>
                <a:extLst>
                  <a:ext uri="{0D108BD9-81ED-4DB2-BD59-A6C34878D82A}">
                    <a16:rowId xmlns:a16="http://schemas.microsoft.com/office/drawing/2014/main" val="83787670"/>
                  </a:ext>
                </a:extLst>
              </a:tr>
              <a:tr h="664369">
                <a:tc>
                  <a:txBody>
                    <a:bodyPr/>
                    <a:lstStyle/>
                    <a:p>
                      <a:r>
                        <a:rPr lang="en-US" sz="2800" b="1" dirty="0">
                          <a:solidFill>
                            <a:schemeClr val="bg1"/>
                          </a:solidFill>
                          <a:latin typeface="Lato" panose="020F0502020204030203" pitchFamily="34" charset="0"/>
                        </a:rPr>
                        <a:t>Method</a:t>
                      </a:r>
                    </a:p>
                  </a:txBody>
                  <a:tcPr anchor="ctr">
                    <a:solidFill>
                      <a:srgbClr val="7030A0"/>
                    </a:solidFill>
                  </a:tcPr>
                </a:tc>
                <a:tc>
                  <a:txBody>
                    <a:bodyPr/>
                    <a:lstStyle/>
                    <a:p>
                      <a:pPr algn="l"/>
                      <a:r>
                        <a:rPr lang="en-US" sz="2400" b="0" dirty="0">
                          <a:solidFill>
                            <a:schemeClr val="bg1"/>
                          </a:solidFill>
                          <a:latin typeface="Lato" panose="020F0502020204030203" pitchFamily="34" charset="0"/>
                        </a:rPr>
                        <a:t>Procedure or process used to make the measurement or observation</a:t>
                      </a:r>
                      <a:r>
                        <a:rPr lang="en-US" sz="2400" b="0" dirty="0">
                          <a:solidFill>
                            <a:schemeClr val="bg1"/>
                          </a:solidFill>
                        </a:rPr>
                        <a:t>  </a:t>
                      </a:r>
                    </a:p>
                  </a:txBody>
                  <a:tcPr anchor="ctr">
                    <a:solidFill>
                      <a:srgbClr val="7030A0"/>
                    </a:solidFill>
                  </a:tcPr>
                </a:tc>
                <a:extLst>
                  <a:ext uri="{0D108BD9-81ED-4DB2-BD59-A6C34878D82A}">
                    <a16:rowId xmlns:a16="http://schemas.microsoft.com/office/drawing/2014/main" val="3331479825"/>
                  </a:ext>
                </a:extLst>
              </a:tr>
            </a:tbl>
          </a:graphicData>
        </a:graphic>
      </p:graphicFrame>
      <p:sp>
        <p:nvSpPr>
          <p:cNvPr id="5" name="Title 1">
            <a:extLst>
              <a:ext uri="{FF2B5EF4-FFF2-40B4-BE49-F238E27FC236}">
                <a16:creationId xmlns:a16="http://schemas.microsoft.com/office/drawing/2014/main" id="{60819BCF-C816-F4F3-0C42-C4BD4590224D}"/>
              </a:ext>
            </a:extLst>
          </p:cNvPr>
          <p:cNvSpPr>
            <a:spLocks noGrp="1"/>
          </p:cNvSpPr>
          <p:nvPr>
            <p:ph type="title"/>
          </p:nvPr>
        </p:nvSpPr>
        <p:spPr>
          <a:xfrm>
            <a:off x="838200" y="568036"/>
            <a:ext cx="10515600" cy="1122652"/>
          </a:xfrm>
        </p:spPr>
        <p:txBody>
          <a:bodyPr anchor="ctr">
            <a:normAutofit/>
          </a:bodyPr>
          <a:lstStyle/>
          <a:p>
            <a:r>
              <a:rPr lang="en-US" dirty="0"/>
              <a:t>Summary of the six primary axes</a:t>
            </a:r>
          </a:p>
        </p:txBody>
      </p:sp>
      <p:sp>
        <p:nvSpPr>
          <p:cNvPr id="2" name="Slide Number Placeholder 6">
            <a:extLst>
              <a:ext uri="{FF2B5EF4-FFF2-40B4-BE49-F238E27FC236}">
                <a16:creationId xmlns:a16="http://schemas.microsoft.com/office/drawing/2014/main" id="{B8E13433-F778-E8C1-D299-1B25D0392B5A}"/>
              </a:ext>
            </a:extLst>
          </p:cNvPr>
          <p:cNvSpPr txBox="1">
            <a:spLocks/>
          </p:cNvSpPr>
          <p:nvPr/>
        </p:nvSpPr>
        <p:spPr>
          <a:xfrm>
            <a:off x="9448800" y="0"/>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68315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9D26CB0-5A66-5D82-EA11-F540915A2E83}"/>
            </a:ext>
          </a:extLst>
        </p:cNvPr>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B3123864-6E29-83D5-EECC-7E839170BADB}"/>
              </a:ext>
            </a:extLst>
          </p:cNvPr>
          <p:cNvGraphicFramePr>
            <a:graphicFrameLocks noGrp="1"/>
          </p:cNvGraphicFramePr>
          <p:nvPr>
            <p:extLst>
              <p:ext uri="{D42A27DB-BD31-4B8C-83A1-F6EECF244321}">
                <p14:modId xmlns:p14="http://schemas.microsoft.com/office/powerpoint/2010/main" val="2807222363"/>
              </p:ext>
            </p:extLst>
          </p:nvPr>
        </p:nvGraphicFramePr>
        <p:xfrm>
          <a:off x="1058091" y="426720"/>
          <a:ext cx="10517893" cy="5890746"/>
        </p:xfrm>
        <a:graphic>
          <a:graphicData uri="http://schemas.openxmlformats.org/drawingml/2006/table">
            <a:tbl>
              <a:tblPr firstRow="1" bandRow="1">
                <a:tableStyleId>{5940675A-B579-460E-94D1-54222C63F5DA}</a:tableStyleId>
              </a:tblPr>
              <a:tblGrid>
                <a:gridCol w="10517893">
                  <a:extLst>
                    <a:ext uri="{9D8B030D-6E8A-4147-A177-3AD203B41FA5}">
                      <a16:colId xmlns:a16="http://schemas.microsoft.com/office/drawing/2014/main" val="2531580532"/>
                    </a:ext>
                  </a:extLst>
                </a:gridCol>
              </a:tblGrid>
              <a:tr h="1188720">
                <a:tc>
                  <a:txBody>
                    <a:bodyPr/>
                    <a:lstStyle/>
                    <a:p>
                      <a:r>
                        <a:rPr lang="en-US" sz="4000" b="1" dirty="0">
                          <a:solidFill>
                            <a:schemeClr val="bg1"/>
                          </a:solidFill>
                          <a:latin typeface="Lato" panose="020F0502020204030203" pitchFamily="34" charset="0"/>
                        </a:rPr>
                        <a:t>Component</a:t>
                      </a:r>
                    </a:p>
                    <a:p>
                      <a:pPr algn="l"/>
                      <a:r>
                        <a:rPr lang="en-US" sz="2400" b="0" dirty="0">
                          <a:solidFill>
                            <a:schemeClr val="bg1"/>
                          </a:solidFill>
                          <a:latin typeface="Lato" panose="020F0502020204030203" pitchFamily="34" charset="0"/>
                        </a:rPr>
                        <a:t>The thing you are measuring</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59946311"/>
                  </a:ext>
                </a:extLst>
              </a:tr>
              <a:tr h="4702026">
                <a:tc>
                  <a:txBody>
                    <a:bodyPr/>
                    <a:lstStyle/>
                    <a:p>
                      <a:endParaRPr lang="en-US" sz="2800" b="1" dirty="0">
                        <a:solidFill>
                          <a:schemeClr val="bg1"/>
                        </a:solidFill>
                        <a:latin typeface="Lato" panose="020F0502020204030203"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7343"/>
                  </a:ext>
                </a:extLst>
              </a:tr>
            </a:tbl>
          </a:graphicData>
        </a:graphic>
      </p:graphicFrame>
      <p:sp>
        <p:nvSpPr>
          <p:cNvPr id="2" name="Google Shape;446;p53">
            <a:extLst>
              <a:ext uri="{FF2B5EF4-FFF2-40B4-BE49-F238E27FC236}">
                <a16:creationId xmlns:a16="http://schemas.microsoft.com/office/drawing/2014/main" id="{422E5721-8D7D-48C8-BEF1-57F097191687}"/>
              </a:ext>
            </a:extLst>
          </p:cNvPr>
          <p:cNvSpPr txBox="1">
            <a:spLocks noGrp="1"/>
          </p:cNvSpPr>
          <p:nvPr>
            <p:ph type="body" idx="1"/>
          </p:nvPr>
        </p:nvSpPr>
        <p:spPr>
          <a:xfrm>
            <a:off x="1537063" y="1898469"/>
            <a:ext cx="4572000" cy="4114800"/>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lnSpcReduction="10000"/>
          </a:bodyPr>
          <a:lstStyle/>
          <a:p>
            <a:pPr marL="457200" lvl="0" indent="-406400" algn="l" rtl="0">
              <a:lnSpc>
                <a:spcPct val="100000"/>
              </a:lnSpc>
              <a:spcBef>
                <a:spcPts val="0"/>
              </a:spcBef>
              <a:spcAft>
                <a:spcPts val="0"/>
              </a:spcAft>
              <a:buSzPts val="2800"/>
              <a:buNone/>
            </a:pPr>
            <a:r>
              <a:rPr lang="en-US" sz="3200" b="1" u="sng" dirty="0"/>
              <a:t>Lab</a:t>
            </a:r>
            <a:endParaRPr sz="3200" b="1" dirty="0"/>
          </a:p>
          <a:p>
            <a:pPr marL="457200" lvl="0" indent="-457200" algn="l" rtl="0">
              <a:lnSpc>
                <a:spcPct val="83000"/>
              </a:lnSpc>
              <a:spcAft>
                <a:spcPts val="0"/>
              </a:spcAft>
              <a:buSzPts val="2800"/>
              <a:buChar char="•"/>
            </a:pPr>
            <a:r>
              <a:rPr lang="en-US" dirty="0"/>
              <a:t>Sodium</a:t>
            </a:r>
            <a:endParaRPr dirty="0"/>
          </a:p>
          <a:p>
            <a:pPr marL="457200" lvl="0" indent="-457200" algn="l" rtl="0">
              <a:lnSpc>
                <a:spcPct val="83000"/>
              </a:lnSpc>
              <a:spcAft>
                <a:spcPts val="0"/>
              </a:spcAft>
              <a:buSzPts val="2800"/>
              <a:buChar char="•"/>
            </a:pPr>
            <a:r>
              <a:rPr lang="en-US" dirty="0"/>
              <a:t>Glucose</a:t>
            </a:r>
            <a:endParaRPr dirty="0"/>
          </a:p>
          <a:p>
            <a:pPr marL="457200" lvl="0" indent="-457200" algn="l" rtl="0">
              <a:lnSpc>
                <a:spcPct val="83000"/>
              </a:lnSpc>
              <a:spcAft>
                <a:spcPts val="0"/>
              </a:spcAft>
              <a:buSzPts val="2800"/>
              <a:buChar char="•"/>
            </a:pPr>
            <a:r>
              <a:rPr lang="en-US" dirty="0"/>
              <a:t>White blood cell</a:t>
            </a:r>
            <a:endParaRPr dirty="0"/>
          </a:p>
          <a:p>
            <a:pPr marL="457200" lvl="0" indent="-457200" algn="l" rtl="0">
              <a:lnSpc>
                <a:spcPct val="83000"/>
              </a:lnSpc>
              <a:spcAft>
                <a:spcPts val="0"/>
              </a:spcAft>
              <a:buSzPts val="2800"/>
              <a:buChar char="•"/>
            </a:pPr>
            <a:r>
              <a:rPr lang="en-US" dirty="0"/>
              <a:t>Factor VIII</a:t>
            </a:r>
            <a:endParaRPr dirty="0"/>
          </a:p>
          <a:p>
            <a:pPr marL="457200" lvl="0" indent="-457200" algn="l" rtl="0">
              <a:lnSpc>
                <a:spcPct val="83000"/>
              </a:lnSpc>
              <a:spcAft>
                <a:spcPts val="0"/>
              </a:spcAft>
              <a:buSzPts val="2800"/>
              <a:buChar char="•"/>
            </a:pPr>
            <a:r>
              <a:rPr lang="en-US" dirty="0"/>
              <a:t>Hepatitis B surface antigen</a:t>
            </a:r>
            <a:endParaRPr dirty="0"/>
          </a:p>
          <a:p>
            <a:pPr marL="457200" lvl="0" indent="-457200" algn="l" rtl="0">
              <a:lnSpc>
                <a:spcPct val="83000"/>
              </a:lnSpc>
              <a:spcAft>
                <a:spcPts val="0"/>
              </a:spcAft>
              <a:buSzPts val="2800"/>
              <a:buChar char="•"/>
            </a:pPr>
            <a:r>
              <a:rPr lang="en-US" dirty="0"/>
              <a:t>Ribosomal RNA (RRNA)</a:t>
            </a:r>
            <a:endParaRPr dirty="0"/>
          </a:p>
          <a:p>
            <a:pPr marL="457200" lvl="0" indent="-457200" algn="l" rtl="0">
              <a:lnSpc>
                <a:spcPct val="83000"/>
              </a:lnSpc>
              <a:spcAft>
                <a:spcPts val="0"/>
              </a:spcAft>
              <a:buSzPts val="2800"/>
              <a:buChar char="•"/>
            </a:pPr>
            <a:r>
              <a:rPr lang="en-US" dirty="0"/>
              <a:t>DNA</a:t>
            </a:r>
            <a:endParaRPr sz="3600" dirty="0"/>
          </a:p>
        </p:txBody>
      </p:sp>
      <p:sp>
        <p:nvSpPr>
          <p:cNvPr id="6" name="Google Shape;446;p53">
            <a:extLst>
              <a:ext uri="{FF2B5EF4-FFF2-40B4-BE49-F238E27FC236}">
                <a16:creationId xmlns:a16="http://schemas.microsoft.com/office/drawing/2014/main" id="{275A8DA2-E667-C64B-8F57-A185C2AF4192}"/>
              </a:ext>
            </a:extLst>
          </p:cNvPr>
          <p:cNvSpPr txBox="1">
            <a:spLocks/>
          </p:cNvSpPr>
          <p:nvPr/>
        </p:nvSpPr>
        <p:spPr>
          <a:xfrm>
            <a:off x="6423103" y="1898469"/>
            <a:ext cx="4572000" cy="4114800"/>
          </a:xfrm>
          <a:prstGeom prst="rect">
            <a:avLst/>
          </a:prstGeom>
          <a:ln/>
        </p:spPr>
        <p:style>
          <a:lnRef idx="2">
            <a:schemeClr val="dk1"/>
          </a:lnRef>
          <a:fillRef idx="1">
            <a:schemeClr val="lt1"/>
          </a:fillRef>
          <a:effectRef idx="0">
            <a:schemeClr val="dk1"/>
          </a:effectRef>
          <a:fontRef idx="minor">
            <a:schemeClr val="dk1"/>
          </a:fontRef>
        </p:style>
        <p:txBody>
          <a:bodyPr spcFirstLastPara="1" vert="horz" wrap="square" lIns="91425" tIns="45700" rIns="91425" bIns="45700" rtlCol="0" anchor="t" anchorCtr="0">
            <a:normAutofit/>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800" kern="1200">
                <a:solidFill>
                  <a:schemeClr val="tx1"/>
                </a:solidFill>
                <a:latin typeface="+mn-lt"/>
                <a:ea typeface="+mn-ea"/>
                <a:cs typeface="+mn-cs"/>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indent="-406400">
              <a:lnSpc>
                <a:spcPct val="100000"/>
              </a:lnSpc>
              <a:spcBef>
                <a:spcPts val="0"/>
              </a:spcBef>
              <a:buSzPts val="2800"/>
              <a:buFont typeface="Arial" panose="020B0604020202020204" pitchFamily="34" charset="0"/>
              <a:buNone/>
            </a:pPr>
            <a:r>
              <a:rPr lang="en-US" sz="3200" b="1" u="sng" dirty="0">
                <a:latin typeface="Lato" panose="020F0502020204030203" pitchFamily="34" charset="0"/>
              </a:rPr>
              <a:t>Clinical</a:t>
            </a:r>
            <a:endParaRPr lang="en-US" sz="3200" b="1" dirty="0">
              <a:latin typeface="Lato" panose="020F0502020204030203" pitchFamily="34" charset="0"/>
            </a:endParaRPr>
          </a:p>
          <a:p>
            <a:pPr indent="-457200">
              <a:lnSpc>
                <a:spcPct val="83000"/>
              </a:lnSpc>
              <a:buSzPts val="2800"/>
            </a:pPr>
            <a:r>
              <a:rPr lang="en-US" dirty="0">
                <a:latin typeface="Lato" panose="020F0502020204030203" pitchFamily="34" charset="0"/>
              </a:rPr>
              <a:t>RR internal</a:t>
            </a:r>
          </a:p>
          <a:p>
            <a:pPr indent="-457200">
              <a:lnSpc>
                <a:spcPct val="83000"/>
              </a:lnSpc>
              <a:buSzPts val="2800"/>
            </a:pPr>
            <a:r>
              <a:rPr lang="en-US" dirty="0">
                <a:latin typeface="Lato" panose="020F0502020204030203" pitchFamily="34" charset="0"/>
              </a:rPr>
              <a:t>Ejection fraction</a:t>
            </a:r>
          </a:p>
          <a:p>
            <a:pPr indent="-457200">
              <a:lnSpc>
                <a:spcPct val="83000"/>
              </a:lnSpc>
              <a:buSzPts val="2800"/>
            </a:pPr>
            <a:r>
              <a:rPr lang="en-US" dirty="0">
                <a:latin typeface="Lato" panose="020F0502020204030203" pitchFamily="34" charset="0"/>
              </a:rPr>
              <a:t>Heart rate</a:t>
            </a:r>
          </a:p>
          <a:p>
            <a:pPr indent="-457200">
              <a:lnSpc>
                <a:spcPct val="83000"/>
              </a:lnSpc>
              <a:buSzPts val="2800"/>
            </a:pPr>
            <a:r>
              <a:rPr lang="en-US" dirty="0">
                <a:latin typeface="Lato" panose="020F0502020204030203" pitchFamily="34" charset="0"/>
              </a:rPr>
              <a:t>Breaths</a:t>
            </a:r>
          </a:p>
          <a:p>
            <a:pPr indent="-457200">
              <a:lnSpc>
                <a:spcPct val="83000"/>
              </a:lnSpc>
              <a:buSzPts val="2800"/>
            </a:pPr>
            <a:r>
              <a:rPr lang="en-US" dirty="0">
                <a:latin typeface="Lato" panose="020F0502020204030203" pitchFamily="34" charset="0"/>
              </a:rPr>
              <a:t>Cardiac output</a:t>
            </a:r>
          </a:p>
          <a:p>
            <a:pPr indent="-457200">
              <a:lnSpc>
                <a:spcPct val="83000"/>
              </a:lnSpc>
              <a:buSzPts val="2800"/>
            </a:pPr>
            <a:r>
              <a:rPr lang="en-US" dirty="0">
                <a:latin typeface="Lato" panose="020F0502020204030203" pitchFamily="34" charset="0"/>
              </a:rPr>
              <a:t>Segmental wall motion</a:t>
            </a:r>
          </a:p>
          <a:p>
            <a:pPr indent="-457200">
              <a:lnSpc>
                <a:spcPct val="83000"/>
              </a:lnSpc>
              <a:buSzPts val="2800"/>
            </a:pPr>
            <a:r>
              <a:rPr lang="en-US" dirty="0">
                <a:latin typeface="Lato" panose="020F0502020204030203" pitchFamily="34" charset="0"/>
              </a:rPr>
              <a:t>Fluid intake</a:t>
            </a:r>
            <a:endParaRPr lang="en-US" sz="3600" dirty="0">
              <a:latin typeface="Lato" panose="020F0502020204030203" pitchFamily="34" charset="0"/>
            </a:endParaRPr>
          </a:p>
        </p:txBody>
      </p:sp>
      <p:sp>
        <p:nvSpPr>
          <p:cNvPr id="3" name="Slide Number Placeholder 6">
            <a:extLst>
              <a:ext uri="{FF2B5EF4-FFF2-40B4-BE49-F238E27FC236}">
                <a16:creationId xmlns:a16="http://schemas.microsoft.com/office/drawing/2014/main" id="{376AB716-7F82-00BB-AD93-D1531E09EBF1}"/>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579051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09B7282-AE4D-59BB-AADB-785B5AD6717E}"/>
            </a:ext>
          </a:extLst>
        </p:cNvPr>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E2B09822-ABC0-32AB-DC0E-FA9CE67740C4}"/>
              </a:ext>
            </a:extLst>
          </p:cNvPr>
          <p:cNvGraphicFramePr>
            <a:graphicFrameLocks noGrp="1"/>
          </p:cNvGraphicFramePr>
          <p:nvPr>
            <p:extLst>
              <p:ext uri="{D42A27DB-BD31-4B8C-83A1-F6EECF244321}">
                <p14:modId xmlns:p14="http://schemas.microsoft.com/office/powerpoint/2010/main" val="3735344776"/>
              </p:ext>
            </p:extLst>
          </p:nvPr>
        </p:nvGraphicFramePr>
        <p:xfrm>
          <a:off x="1062446" y="707002"/>
          <a:ext cx="10515600" cy="5943600"/>
        </p:xfrm>
        <a:graphic>
          <a:graphicData uri="http://schemas.openxmlformats.org/drawingml/2006/table">
            <a:tbl>
              <a:tblPr firstRow="1" bandRow="1">
                <a:tableStyleId>{5940675A-B579-460E-94D1-54222C63F5DA}</a:tableStyleId>
              </a:tblPr>
              <a:tblGrid>
                <a:gridCol w="10515600">
                  <a:extLst>
                    <a:ext uri="{9D8B030D-6E8A-4147-A177-3AD203B41FA5}">
                      <a16:colId xmlns:a16="http://schemas.microsoft.com/office/drawing/2014/main" val="2531580532"/>
                    </a:ext>
                  </a:extLst>
                </a:gridCol>
              </a:tblGrid>
              <a:tr h="1188720">
                <a:tc>
                  <a:txBody>
                    <a:bodyPr/>
                    <a:lstStyle/>
                    <a:p>
                      <a:r>
                        <a:rPr lang="en-US" sz="4000" b="1" dirty="0">
                          <a:solidFill>
                            <a:schemeClr val="bg1"/>
                          </a:solidFill>
                          <a:latin typeface="Lato" panose="020F0502020204030203" pitchFamily="34" charset="0"/>
                          <a:ea typeface="Lato" panose="020F0502020204030203" pitchFamily="34" charset="0"/>
                          <a:cs typeface="Lato" panose="020F0502020204030203" pitchFamily="34" charset="0"/>
                        </a:rPr>
                        <a:t>Property</a:t>
                      </a:r>
                      <a:endParaRPr lang="en-US" sz="2800" b="1" dirty="0">
                        <a:solidFill>
                          <a:schemeClr val="bg1"/>
                        </a:solidFill>
                        <a:latin typeface="Lato" panose="020F0502020204030203" pitchFamily="34" charset="0"/>
                        <a:ea typeface="Lato" panose="020F0502020204030203" pitchFamily="34" charset="0"/>
                        <a:cs typeface="Lato" panose="020F0502020204030203" pitchFamily="34" charset="0"/>
                      </a:endParaRPr>
                    </a:p>
                    <a:p>
                      <a:pPr algn="l"/>
                      <a:r>
                        <a:rPr lang="en-US" sz="2400" b="0" dirty="0">
                          <a:solidFill>
                            <a:schemeClr val="bg1"/>
                          </a:solidFill>
                          <a:latin typeface="Lato" panose="020F0502020204030203" pitchFamily="34" charset="0"/>
                          <a:ea typeface="Lato" panose="020F0502020204030203" pitchFamily="34" charset="0"/>
                          <a:cs typeface="Lato" panose="020F0502020204030203" pitchFamily="34" charset="0"/>
                        </a:rPr>
                        <a:t>The particular aspect of the thing you are measuring</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3300"/>
                    </a:solidFill>
                  </a:tcPr>
                </a:tc>
                <a:extLst>
                  <a:ext uri="{0D108BD9-81ED-4DB2-BD59-A6C34878D82A}">
                    <a16:rowId xmlns:a16="http://schemas.microsoft.com/office/drawing/2014/main" val="3959946311"/>
                  </a:ext>
                </a:extLst>
              </a:tr>
              <a:tr h="4754880">
                <a:tc>
                  <a:txBody>
                    <a:bodyPr/>
                    <a:lstStyle/>
                    <a:p>
                      <a:pPr marL="114300" indent="0">
                        <a:buNone/>
                      </a:pPr>
                      <a:r>
                        <a:rPr lang="en-US" sz="2800" dirty="0">
                          <a:latin typeface="Lato" panose="020F0502020204030203" pitchFamily="34" charset="0"/>
                          <a:ea typeface="Lato" panose="020F0502020204030203" pitchFamily="34" charset="0"/>
                          <a:cs typeface="Lato" panose="020F0502020204030203" pitchFamily="34" charset="0"/>
                        </a:rPr>
                        <a:t>Kind-of-property follows the style of the </a:t>
                      </a:r>
                    </a:p>
                    <a:p>
                      <a:pPr marL="114300" indent="0">
                        <a:buNone/>
                      </a:pPr>
                      <a:r>
                        <a:rPr lang="en-US" sz="2800" dirty="0">
                          <a:latin typeface="Lato" panose="020F0502020204030203" pitchFamily="34" charset="0"/>
                          <a:ea typeface="Lato" panose="020F0502020204030203" pitchFamily="34" charset="0"/>
                          <a:cs typeface="Lato" panose="020F0502020204030203" pitchFamily="34" charset="0"/>
                        </a:rPr>
                        <a:t>IUPAC book Compendium of Terminology </a:t>
                      </a:r>
                    </a:p>
                    <a:p>
                      <a:pPr marL="114300" indent="0">
                        <a:buNone/>
                      </a:pPr>
                      <a:r>
                        <a:rPr lang="en-US" sz="2800" dirty="0">
                          <a:latin typeface="Lato" panose="020F0502020204030203" pitchFamily="34" charset="0"/>
                          <a:ea typeface="Lato" panose="020F0502020204030203" pitchFamily="34" charset="0"/>
                          <a:cs typeface="Lato" panose="020F0502020204030203" pitchFamily="34" charset="0"/>
                        </a:rPr>
                        <a:t>and Nomenclature of Properties in Clinical </a:t>
                      </a:r>
                    </a:p>
                    <a:p>
                      <a:pPr marL="114300" indent="0">
                        <a:buNone/>
                      </a:pPr>
                      <a:r>
                        <a:rPr lang="en-US" sz="2800" dirty="0">
                          <a:latin typeface="Lato" panose="020F0502020204030203" pitchFamily="34" charset="0"/>
                          <a:ea typeface="Lato" panose="020F0502020204030203" pitchFamily="34" charset="0"/>
                          <a:cs typeface="Lato" panose="020F0502020204030203" pitchFamily="34" charset="0"/>
                        </a:rPr>
                        <a:t>Laboratory Sciences, also known as the </a:t>
                      </a:r>
                    </a:p>
                    <a:p>
                      <a:pPr marL="114300" indent="0">
                        <a:buNone/>
                      </a:pPr>
                      <a:r>
                        <a:rPr lang="en-US" sz="2800" dirty="0">
                          <a:latin typeface="Lato" panose="020F0502020204030203" pitchFamily="34" charset="0"/>
                          <a:ea typeface="Lato" panose="020F0502020204030203" pitchFamily="34" charset="0"/>
                          <a:cs typeface="Lato" panose="020F0502020204030203" pitchFamily="34" charset="0"/>
                        </a:rPr>
                        <a:t>“Silver Book.”</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7343"/>
                  </a:ext>
                </a:extLst>
              </a:tr>
            </a:tbl>
          </a:graphicData>
        </a:graphic>
      </p:graphicFrame>
      <p:pic>
        <p:nvPicPr>
          <p:cNvPr id="1026" name="Picture 2" descr="Book cover for Compendium of Terminology and Nomenclature of Properties in Clinical Laboratory Sciences: Recommendations 2016">
            <a:extLst>
              <a:ext uri="{FF2B5EF4-FFF2-40B4-BE49-F238E27FC236}">
                <a16:creationId xmlns:a16="http://schemas.microsoft.com/office/drawing/2014/main" id="{F6EEAF6B-4AB8-84F0-B5A7-E17898420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160" y="2056867"/>
            <a:ext cx="2991394" cy="43694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6">
            <a:extLst>
              <a:ext uri="{FF2B5EF4-FFF2-40B4-BE49-F238E27FC236}">
                <a16:creationId xmlns:a16="http://schemas.microsoft.com/office/drawing/2014/main" id="{C2852B22-30D2-412C-4F51-F0676C838697}"/>
              </a:ext>
            </a:extLst>
          </p:cNvPr>
          <p:cNvSpPr txBox="1">
            <a:spLocks/>
          </p:cNvSpPr>
          <p:nvPr/>
        </p:nvSpPr>
        <p:spPr>
          <a:xfrm>
            <a:off x="9448800" y="0"/>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889502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E87E560-6222-95B1-EF25-FEDBC185F17E}"/>
            </a:ext>
          </a:extLst>
        </p:cNvPr>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3C81E19F-DBFE-6A31-B17E-2244FD722AE5}"/>
              </a:ext>
            </a:extLst>
          </p:cNvPr>
          <p:cNvGraphicFramePr>
            <a:graphicFrameLocks noGrp="1"/>
          </p:cNvGraphicFramePr>
          <p:nvPr>
            <p:extLst>
              <p:ext uri="{D42A27DB-BD31-4B8C-83A1-F6EECF244321}">
                <p14:modId xmlns:p14="http://schemas.microsoft.com/office/powerpoint/2010/main" val="3436293009"/>
              </p:ext>
            </p:extLst>
          </p:nvPr>
        </p:nvGraphicFramePr>
        <p:xfrm>
          <a:off x="1075510" y="457200"/>
          <a:ext cx="10515600" cy="5943600"/>
        </p:xfrm>
        <a:graphic>
          <a:graphicData uri="http://schemas.openxmlformats.org/drawingml/2006/table">
            <a:tbl>
              <a:tblPr firstRow="1" bandRow="1">
                <a:tableStyleId>{5940675A-B579-460E-94D1-54222C63F5DA}</a:tableStyleId>
              </a:tblPr>
              <a:tblGrid>
                <a:gridCol w="10515600">
                  <a:extLst>
                    <a:ext uri="{9D8B030D-6E8A-4147-A177-3AD203B41FA5}">
                      <a16:colId xmlns:a16="http://schemas.microsoft.com/office/drawing/2014/main" val="2531580532"/>
                    </a:ext>
                  </a:extLst>
                </a:gridCol>
              </a:tblGrid>
              <a:tr h="1188720">
                <a:tc>
                  <a:txBody>
                    <a:bodyPr/>
                    <a:lstStyle/>
                    <a:p>
                      <a:r>
                        <a:rPr lang="en-US" sz="4000" b="1" dirty="0">
                          <a:solidFill>
                            <a:schemeClr val="bg1"/>
                          </a:solidFill>
                          <a:latin typeface="Lato" panose="020F0502020204030203" pitchFamily="34" charset="0"/>
                        </a:rPr>
                        <a:t>Property</a:t>
                      </a:r>
                    </a:p>
                    <a:p>
                      <a:pPr algn="l"/>
                      <a:r>
                        <a:rPr lang="en-US" sz="2400" b="0" dirty="0">
                          <a:solidFill>
                            <a:schemeClr val="bg1"/>
                          </a:solidFill>
                          <a:latin typeface="Lato" panose="020F0502020204030203" pitchFamily="34" charset="0"/>
                        </a:rPr>
                        <a:t>The particular aspect of the thing you are measuring</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3300"/>
                    </a:solidFill>
                  </a:tcPr>
                </a:tc>
                <a:extLst>
                  <a:ext uri="{0D108BD9-81ED-4DB2-BD59-A6C34878D82A}">
                    <a16:rowId xmlns:a16="http://schemas.microsoft.com/office/drawing/2014/main" val="3959946311"/>
                  </a:ext>
                </a:extLst>
              </a:tr>
              <a:tr h="4754880">
                <a:tc>
                  <a:txBody>
                    <a:bodyPr/>
                    <a:lstStyle/>
                    <a:p>
                      <a:endParaRPr lang="en-US" sz="2800" b="1" dirty="0">
                        <a:solidFill>
                          <a:schemeClr val="bg1"/>
                        </a:solidFill>
                        <a:latin typeface="Lato" panose="020F0502020204030203"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7343"/>
                  </a:ext>
                </a:extLst>
              </a:tr>
            </a:tbl>
          </a:graphicData>
        </a:graphic>
      </p:graphicFrame>
      <p:sp>
        <p:nvSpPr>
          <p:cNvPr id="2" name="Google Shape;446;p53">
            <a:extLst>
              <a:ext uri="{FF2B5EF4-FFF2-40B4-BE49-F238E27FC236}">
                <a16:creationId xmlns:a16="http://schemas.microsoft.com/office/drawing/2014/main" id="{BF272FC1-9BA2-882E-B9EF-209CB9EF98F1}"/>
              </a:ext>
            </a:extLst>
          </p:cNvPr>
          <p:cNvSpPr txBox="1">
            <a:spLocks noGrp="1"/>
          </p:cNvSpPr>
          <p:nvPr>
            <p:ph type="body" idx="1"/>
          </p:nvPr>
        </p:nvSpPr>
        <p:spPr>
          <a:xfrm>
            <a:off x="1537079" y="1905000"/>
            <a:ext cx="4572000" cy="4114800"/>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lnSpcReduction="10000"/>
          </a:bodyPr>
          <a:lstStyle/>
          <a:p>
            <a:pPr marL="457200" lvl="0" indent="-406400" algn="l" rtl="0">
              <a:lnSpc>
                <a:spcPct val="100000"/>
              </a:lnSpc>
              <a:spcBef>
                <a:spcPts val="0"/>
              </a:spcBef>
              <a:spcAft>
                <a:spcPts val="0"/>
              </a:spcAft>
              <a:buSzPts val="2800"/>
              <a:buNone/>
            </a:pPr>
            <a:r>
              <a:rPr lang="en-US" sz="3500" b="1" u="sng" dirty="0"/>
              <a:t>Lab</a:t>
            </a:r>
            <a:endParaRPr sz="3500" b="1" dirty="0"/>
          </a:p>
          <a:p>
            <a:pPr marL="457200" marR="0" lvl="0" indent="-457200" algn="l" defTabSz="914400" rtl="0" eaLnBrk="1" fontAlgn="auto" latinLnBrk="0" hangingPunct="1">
              <a:lnSpc>
                <a:spcPct val="83000"/>
              </a:lnSpc>
              <a:spcAft>
                <a:spcPts val="0"/>
              </a:spcAft>
              <a:buClr>
                <a:srgbClr val="000000"/>
              </a:buClr>
              <a:buSzPts val="2800"/>
              <a:buFont typeface="Arial"/>
              <a:buChar char="•"/>
              <a:tabLst/>
              <a:defRPr/>
            </a:pPr>
            <a:r>
              <a:rPr kumimoji="0" lang="en-US" sz="2200" b="0" i="0" u="none" strike="noStrike" kern="0" cap="none" spc="0" normalizeH="0" baseline="0" noProof="0" dirty="0">
                <a:ln>
                  <a:noFill/>
                </a:ln>
                <a:solidFill>
                  <a:srgbClr val="000000"/>
                </a:solidFill>
                <a:effectLst/>
                <a:uLnTx/>
                <a:uFillTx/>
                <a:latin typeface="Lato"/>
                <a:ea typeface="Lato"/>
                <a:cs typeface="Lato"/>
                <a:sym typeface="Lato"/>
              </a:rPr>
              <a:t>MCnc – mass concentration</a:t>
            </a:r>
          </a:p>
          <a:p>
            <a:pPr marL="457200" marR="0" lvl="0" indent="-457200" algn="l" defTabSz="914400" rtl="0" eaLnBrk="1" fontAlgn="auto" latinLnBrk="0" hangingPunct="1">
              <a:lnSpc>
                <a:spcPct val="83000"/>
              </a:lnSpc>
              <a:spcAft>
                <a:spcPts val="0"/>
              </a:spcAft>
              <a:buClr>
                <a:srgbClr val="000000"/>
              </a:buClr>
              <a:buSzPts val="2800"/>
              <a:buFont typeface="Arial"/>
              <a:buChar char="•"/>
              <a:tabLst/>
              <a:defRPr/>
            </a:pPr>
            <a:r>
              <a:rPr kumimoji="0" lang="en-US" sz="2200" b="0" i="0" u="none" strike="noStrike" kern="0" cap="none" spc="0" normalizeH="0" baseline="0" noProof="0" dirty="0">
                <a:ln>
                  <a:noFill/>
                </a:ln>
                <a:solidFill>
                  <a:srgbClr val="000000"/>
                </a:solidFill>
                <a:effectLst/>
                <a:uLnTx/>
                <a:uFillTx/>
                <a:latin typeface="Lato"/>
                <a:ea typeface="Lato"/>
                <a:cs typeface="Lato"/>
                <a:sym typeface="Lato"/>
              </a:rPr>
              <a:t>SCnc – substance (molar) concentration</a:t>
            </a:r>
          </a:p>
          <a:p>
            <a:pPr marL="457200" marR="0" lvl="0" indent="-457200" algn="l" defTabSz="914400" rtl="0" eaLnBrk="1" fontAlgn="auto" latinLnBrk="0" hangingPunct="1">
              <a:lnSpc>
                <a:spcPct val="83000"/>
              </a:lnSpc>
              <a:spcAft>
                <a:spcPts val="0"/>
              </a:spcAft>
              <a:buClr>
                <a:srgbClr val="000000"/>
              </a:buClr>
              <a:buSzPts val="2800"/>
              <a:buFont typeface="Arial"/>
              <a:buChar char="•"/>
              <a:tabLst/>
              <a:defRPr/>
            </a:pPr>
            <a:r>
              <a:rPr kumimoji="0" lang="en-US" sz="2200" b="0" i="0" u="none" strike="noStrike" kern="0" cap="none" spc="0" normalizeH="0" baseline="0" noProof="0" dirty="0">
                <a:ln>
                  <a:noFill/>
                </a:ln>
                <a:solidFill>
                  <a:srgbClr val="000000"/>
                </a:solidFill>
                <a:effectLst/>
                <a:uLnTx/>
                <a:uFillTx/>
                <a:latin typeface="Lato"/>
                <a:ea typeface="Lato"/>
                <a:cs typeface="Lato"/>
                <a:sym typeface="Lato"/>
              </a:rPr>
              <a:t>NCnc – number concentration</a:t>
            </a:r>
          </a:p>
          <a:p>
            <a:pPr marL="457200" marR="0" lvl="0" indent="-457200" algn="l" defTabSz="914400" rtl="0" eaLnBrk="1" fontAlgn="auto" latinLnBrk="0" hangingPunct="1">
              <a:lnSpc>
                <a:spcPct val="83000"/>
              </a:lnSpc>
              <a:spcAft>
                <a:spcPts val="0"/>
              </a:spcAft>
              <a:buClr>
                <a:srgbClr val="000000"/>
              </a:buClr>
              <a:buSzPts val="2800"/>
              <a:buFont typeface="Arial"/>
              <a:buChar char="•"/>
              <a:tabLst/>
              <a:defRPr/>
            </a:pPr>
            <a:r>
              <a:rPr kumimoji="0" lang="en-US" sz="2200" b="0" i="0" u="none" strike="noStrike" kern="0" cap="none" spc="0" normalizeH="0" baseline="0" noProof="0" dirty="0" err="1">
                <a:ln>
                  <a:noFill/>
                </a:ln>
                <a:solidFill>
                  <a:srgbClr val="000000"/>
                </a:solidFill>
                <a:effectLst/>
                <a:uLnTx/>
                <a:uFillTx/>
                <a:latin typeface="Lato"/>
                <a:ea typeface="Lato"/>
                <a:cs typeface="Lato"/>
                <a:sym typeface="Lato"/>
              </a:rPr>
              <a:t>MRat</a:t>
            </a:r>
            <a:r>
              <a:rPr kumimoji="0" lang="en-US" sz="2200" b="0" i="0" u="none" strike="noStrike" kern="0" cap="none" spc="0" normalizeH="0" baseline="0" noProof="0" dirty="0">
                <a:ln>
                  <a:noFill/>
                </a:ln>
                <a:solidFill>
                  <a:srgbClr val="000000"/>
                </a:solidFill>
                <a:effectLst/>
                <a:uLnTx/>
                <a:uFillTx/>
                <a:latin typeface="Lato"/>
                <a:ea typeface="Lato"/>
                <a:cs typeface="Lato"/>
                <a:sym typeface="Lato"/>
              </a:rPr>
              <a:t> – mass rate</a:t>
            </a:r>
          </a:p>
          <a:p>
            <a:pPr marL="457200" marR="0" lvl="0" indent="-457200" algn="l" defTabSz="914400" rtl="0" eaLnBrk="1" fontAlgn="auto" latinLnBrk="0" hangingPunct="1">
              <a:lnSpc>
                <a:spcPct val="83000"/>
              </a:lnSpc>
              <a:spcAft>
                <a:spcPts val="0"/>
              </a:spcAft>
              <a:buClr>
                <a:srgbClr val="000000"/>
              </a:buClr>
              <a:buSzPts val="2800"/>
              <a:buFont typeface="Arial"/>
              <a:buChar char="•"/>
              <a:tabLst/>
              <a:defRPr/>
            </a:pPr>
            <a:r>
              <a:rPr kumimoji="0" lang="en-US" sz="2200" b="0" i="0" u="none" strike="noStrike" kern="0" cap="none" spc="0" normalizeH="0" baseline="0" noProof="0" dirty="0" err="1">
                <a:ln>
                  <a:noFill/>
                </a:ln>
                <a:solidFill>
                  <a:srgbClr val="000000"/>
                </a:solidFill>
                <a:effectLst/>
                <a:uLnTx/>
                <a:uFillTx/>
                <a:latin typeface="Lato"/>
                <a:ea typeface="Lato"/>
                <a:cs typeface="Lato"/>
                <a:sym typeface="Lato"/>
              </a:rPr>
              <a:t>MFr</a:t>
            </a:r>
            <a:r>
              <a:rPr kumimoji="0" lang="en-US" sz="2200" b="0" i="0" u="none" strike="noStrike" kern="0" cap="none" spc="0" normalizeH="0" baseline="0" noProof="0" dirty="0">
                <a:ln>
                  <a:noFill/>
                </a:ln>
                <a:solidFill>
                  <a:srgbClr val="000000"/>
                </a:solidFill>
                <a:effectLst/>
                <a:uLnTx/>
                <a:uFillTx/>
                <a:latin typeface="Lato"/>
                <a:ea typeface="Lato"/>
                <a:cs typeface="Lato"/>
                <a:sym typeface="Lato"/>
              </a:rPr>
              <a:t> – mass fraction</a:t>
            </a:r>
          </a:p>
          <a:p>
            <a:pPr marL="457200" marR="0" lvl="0" indent="-457200" algn="l" defTabSz="914400" rtl="0" eaLnBrk="1" fontAlgn="auto" latinLnBrk="0" hangingPunct="1">
              <a:lnSpc>
                <a:spcPct val="83000"/>
              </a:lnSpc>
              <a:spcAft>
                <a:spcPts val="0"/>
              </a:spcAft>
              <a:buClr>
                <a:srgbClr val="000000"/>
              </a:buClr>
              <a:buSzPts val="2800"/>
              <a:buFont typeface="Arial"/>
              <a:buChar char="•"/>
              <a:tabLst/>
              <a:defRPr/>
            </a:pPr>
            <a:r>
              <a:rPr kumimoji="0" lang="en-US" sz="2200" b="0" i="0" u="none" strike="noStrike" kern="0" cap="none" spc="0" normalizeH="0" baseline="0" noProof="0" dirty="0" err="1">
                <a:ln>
                  <a:noFill/>
                </a:ln>
                <a:solidFill>
                  <a:srgbClr val="000000"/>
                </a:solidFill>
                <a:effectLst/>
                <a:uLnTx/>
                <a:uFillTx/>
                <a:latin typeface="Lato"/>
                <a:ea typeface="Lato"/>
                <a:cs typeface="Lato"/>
                <a:sym typeface="Lato"/>
              </a:rPr>
              <a:t>Titr</a:t>
            </a:r>
            <a:r>
              <a:rPr kumimoji="0" lang="en-US" sz="2200" b="0" i="0" u="none" strike="noStrike" kern="0" cap="none" spc="0" normalizeH="0" baseline="0" noProof="0" dirty="0">
                <a:ln>
                  <a:noFill/>
                </a:ln>
                <a:solidFill>
                  <a:srgbClr val="000000"/>
                </a:solidFill>
                <a:effectLst/>
                <a:uLnTx/>
                <a:uFillTx/>
                <a:latin typeface="Lato"/>
                <a:ea typeface="Lato"/>
                <a:cs typeface="Lato"/>
                <a:sym typeface="Lato"/>
              </a:rPr>
              <a:t> – titer</a:t>
            </a:r>
          </a:p>
          <a:p>
            <a:pPr marL="457200" marR="0" lvl="0" indent="-457200" algn="l" defTabSz="914400" rtl="0" eaLnBrk="1" fontAlgn="auto" latinLnBrk="0" hangingPunct="1">
              <a:lnSpc>
                <a:spcPct val="83000"/>
              </a:lnSpc>
              <a:spcAft>
                <a:spcPts val="0"/>
              </a:spcAft>
              <a:buClr>
                <a:srgbClr val="000000"/>
              </a:buClr>
              <a:buSzPts val="2800"/>
              <a:buFont typeface="Arial"/>
              <a:buChar char="•"/>
              <a:tabLst/>
              <a:defRPr/>
            </a:pPr>
            <a:r>
              <a:rPr kumimoji="0" lang="en-US" sz="2200" b="0" i="0" u="none" strike="noStrike" kern="0" cap="none" spc="0" normalizeH="0" baseline="0" noProof="0" dirty="0" err="1">
                <a:ln>
                  <a:noFill/>
                </a:ln>
                <a:solidFill>
                  <a:srgbClr val="000000"/>
                </a:solidFill>
                <a:effectLst/>
                <a:uLnTx/>
                <a:uFillTx/>
                <a:latin typeface="Lato"/>
                <a:ea typeface="Lato"/>
                <a:cs typeface="Lato"/>
                <a:sym typeface="Lato"/>
              </a:rPr>
              <a:t>CAct</a:t>
            </a:r>
            <a:r>
              <a:rPr kumimoji="0" lang="en-US" sz="2200" b="0" i="0" u="none" strike="noStrike" kern="0" cap="none" spc="0" normalizeH="0" baseline="0" noProof="0" dirty="0">
                <a:ln>
                  <a:noFill/>
                </a:ln>
                <a:solidFill>
                  <a:srgbClr val="000000"/>
                </a:solidFill>
                <a:effectLst/>
                <a:uLnTx/>
                <a:uFillTx/>
                <a:latin typeface="Lato"/>
                <a:ea typeface="Lato"/>
                <a:cs typeface="Lato"/>
                <a:sym typeface="Lato"/>
              </a:rPr>
              <a:t> – catalytic activity</a:t>
            </a:r>
          </a:p>
          <a:p>
            <a:pPr marL="457200" marR="0" lvl="0" indent="-457200" algn="l" defTabSz="914400" rtl="0" eaLnBrk="1" fontAlgn="auto" latinLnBrk="0" hangingPunct="1">
              <a:lnSpc>
                <a:spcPct val="83000"/>
              </a:lnSpc>
              <a:spcAft>
                <a:spcPts val="0"/>
              </a:spcAft>
              <a:buClr>
                <a:srgbClr val="000000"/>
              </a:buClr>
              <a:buSzPts val="2800"/>
              <a:buFont typeface="Arial"/>
              <a:buChar char="•"/>
              <a:tabLst/>
              <a:defRPr/>
            </a:pPr>
            <a:r>
              <a:rPr kumimoji="0" lang="en-US" sz="2200" b="0" i="0" u="none" strike="noStrike" kern="0" cap="none" spc="0" normalizeH="0" baseline="0" noProof="0" dirty="0" err="1">
                <a:ln>
                  <a:noFill/>
                </a:ln>
                <a:solidFill>
                  <a:srgbClr val="000000"/>
                </a:solidFill>
                <a:effectLst/>
                <a:uLnTx/>
                <a:uFillTx/>
                <a:latin typeface="Lato"/>
                <a:ea typeface="Lato"/>
                <a:cs typeface="Lato"/>
                <a:sym typeface="Lato"/>
              </a:rPr>
              <a:t>CCnc</a:t>
            </a:r>
            <a:r>
              <a:rPr kumimoji="0" lang="en-US" sz="2200" b="0" i="0" u="none" strike="noStrike" kern="0" cap="none" spc="0" normalizeH="0" baseline="0" noProof="0" dirty="0">
                <a:ln>
                  <a:noFill/>
                </a:ln>
                <a:solidFill>
                  <a:srgbClr val="000000"/>
                </a:solidFill>
                <a:effectLst/>
                <a:uLnTx/>
                <a:uFillTx/>
                <a:latin typeface="Lato"/>
                <a:ea typeface="Lato"/>
                <a:cs typeface="Lato"/>
                <a:sym typeface="Lato"/>
              </a:rPr>
              <a:t> – catalytic concentration</a:t>
            </a:r>
            <a:endParaRPr sz="2200" dirty="0"/>
          </a:p>
        </p:txBody>
      </p:sp>
      <p:sp>
        <p:nvSpPr>
          <p:cNvPr id="6" name="Google Shape;446;p53">
            <a:extLst>
              <a:ext uri="{FF2B5EF4-FFF2-40B4-BE49-F238E27FC236}">
                <a16:creationId xmlns:a16="http://schemas.microsoft.com/office/drawing/2014/main" id="{052A5AE6-3CEB-096B-10F8-1479C8EA7F5C}"/>
              </a:ext>
            </a:extLst>
          </p:cNvPr>
          <p:cNvSpPr txBox="1">
            <a:spLocks/>
          </p:cNvSpPr>
          <p:nvPr/>
        </p:nvSpPr>
        <p:spPr>
          <a:xfrm>
            <a:off x="6544490" y="1905000"/>
            <a:ext cx="4572000" cy="4114800"/>
          </a:xfrm>
          <a:prstGeom prst="rect">
            <a:avLst/>
          </a:prstGeom>
          <a:ln/>
        </p:spPr>
        <p:style>
          <a:lnRef idx="2">
            <a:schemeClr val="dk1"/>
          </a:lnRef>
          <a:fillRef idx="1">
            <a:schemeClr val="lt1"/>
          </a:fillRef>
          <a:effectRef idx="0">
            <a:schemeClr val="dk1"/>
          </a:effectRef>
          <a:fontRef idx="minor">
            <a:schemeClr val="dk1"/>
          </a:fontRef>
        </p:style>
        <p:txBody>
          <a:bodyPr spcFirstLastPara="1" vert="horz" wrap="square" lIns="91425" tIns="45700" rIns="91425" bIns="45700" rtlCol="0" anchor="t" anchorCtr="0">
            <a:normAutofit fontScale="92500" lnSpcReduction="200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800" kern="1200">
                <a:solidFill>
                  <a:schemeClr val="tx1"/>
                </a:solidFill>
                <a:latin typeface="+mn-lt"/>
                <a:ea typeface="+mn-ea"/>
                <a:cs typeface="+mn-cs"/>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indent="-406400">
              <a:lnSpc>
                <a:spcPct val="100000"/>
              </a:lnSpc>
              <a:spcBef>
                <a:spcPts val="0"/>
              </a:spcBef>
              <a:buSzPts val="2800"/>
              <a:buFont typeface="Arial" panose="020B0604020202020204" pitchFamily="34" charset="0"/>
              <a:buNone/>
            </a:pPr>
            <a:r>
              <a:rPr lang="en-US" sz="3800" b="1" u="sng" dirty="0">
                <a:latin typeface="Lato" panose="020F0502020204030203" pitchFamily="34" charset="0"/>
              </a:rPr>
              <a:t>Clinical</a:t>
            </a:r>
            <a:endParaRPr lang="en-US" sz="3800" b="1" dirty="0">
              <a:latin typeface="Lato" panose="020F0502020204030203" pitchFamily="34" charset="0"/>
            </a:endParaRPr>
          </a:p>
          <a:p>
            <a:pPr marL="457200" marR="0" lvl="0" indent="-457200" algn="l" defTabSz="914400" rtl="0" eaLnBrk="1" fontAlgn="auto" latinLnBrk="0" hangingPunct="1">
              <a:lnSpc>
                <a:spcPct val="93000"/>
              </a:lnSpc>
              <a:spcAft>
                <a:spcPts val="0"/>
              </a:spcAft>
              <a:buClr>
                <a:srgbClr val="000000"/>
              </a:buClr>
              <a:buSzPts val="2800"/>
              <a:buFont typeface="Arial"/>
              <a:buChar char="•"/>
              <a:tabLst/>
              <a:defRPr/>
            </a:pPr>
            <a:r>
              <a:rPr kumimoji="0" lang="en-US" sz="2400" b="0" i="0" u="none" strike="noStrike" kern="0" cap="none" spc="0" normalizeH="0" baseline="0" noProof="0" dirty="0" err="1">
                <a:ln>
                  <a:noFill/>
                </a:ln>
                <a:solidFill>
                  <a:srgbClr val="000000"/>
                </a:solidFill>
                <a:effectLst/>
                <a:uLnTx/>
                <a:uFillTx/>
                <a:latin typeface="Lato"/>
                <a:ea typeface="Lato"/>
                <a:cs typeface="Lato"/>
                <a:sym typeface="Lato"/>
              </a:rPr>
              <a:t>Prid</a:t>
            </a: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 – presence or identified</a:t>
            </a:r>
            <a:endParaRPr kumimoji="0" lang="en-US" sz="2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457200" algn="l" defTabSz="914400" rtl="0" eaLnBrk="1" fontAlgn="auto" latinLnBrk="0" hangingPunct="1">
              <a:lnSpc>
                <a:spcPct val="93000"/>
              </a:lnSpc>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Color – color</a:t>
            </a:r>
            <a:endParaRPr kumimoji="0" lang="en-US" sz="2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457200" algn="l" defTabSz="914400" rtl="0" eaLnBrk="1" fontAlgn="auto" latinLnBrk="0" hangingPunct="1">
              <a:lnSpc>
                <a:spcPct val="93000"/>
              </a:lnSpc>
              <a:spcAft>
                <a:spcPts val="0"/>
              </a:spcAft>
              <a:buClr>
                <a:srgbClr val="000000"/>
              </a:buClr>
              <a:buSzPts val="2800"/>
              <a:buFont typeface="Arial"/>
              <a:buChar char="•"/>
              <a:tabLst/>
              <a:defRPr/>
            </a:pPr>
            <a:r>
              <a:rPr kumimoji="0" lang="en-US" sz="2400" b="0" i="0" u="none" strike="noStrike" kern="0" cap="none" spc="0" normalizeH="0" baseline="0" noProof="0" dirty="0" err="1">
                <a:ln>
                  <a:noFill/>
                </a:ln>
                <a:solidFill>
                  <a:srgbClr val="000000"/>
                </a:solidFill>
                <a:effectLst/>
                <a:uLnTx/>
                <a:uFillTx/>
                <a:latin typeface="Lato"/>
                <a:ea typeface="Lato"/>
                <a:cs typeface="Lato"/>
                <a:sym typeface="Lato"/>
              </a:rPr>
              <a:t>Elpot</a:t>
            </a: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 – voltage</a:t>
            </a:r>
            <a:endParaRPr kumimoji="0" lang="en-US" sz="2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457200" algn="l" defTabSz="914400" rtl="0" eaLnBrk="1" fontAlgn="auto" latinLnBrk="0" hangingPunct="1">
              <a:lnSpc>
                <a:spcPct val="93000"/>
              </a:lnSpc>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Len – length</a:t>
            </a:r>
            <a:endParaRPr kumimoji="0" lang="en-US" sz="2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457200" algn="l" defTabSz="914400" rtl="0" eaLnBrk="1" fontAlgn="auto" latinLnBrk="0" hangingPunct="1">
              <a:lnSpc>
                <a:spcPct val="93000"/>
              </a:lnSpc>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Mass – mass</a:t>
            </a:r>
            <a:endParaRPr kumimoji="0" lang="en-US" sz="2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457200" algn="l" defTabSz="914400" rtl="0" eaLnBrk="1" fontAlgn="auto" latinLnBrk="0" hangingPunct="1">
              <a:lnSpc>
                <a:spcPct val="93000"/>
              </a:lnSpc>
              <a:spcAft>
                <a:spcPts val="0"/>
              </a:spcAft>
              <a:buClr>
                <a:srgbClr val="000000"/>
              </a:buClr>
              <a:buSzPts val="2800"/>
              <a:buFont typeface="Arial"/>
              <a:buChar char="•"/>
              <a:tabLst/>
              <a:defRPr/>
            </a:pPr>
            <a:r>
              <a:rPr kumimoji="0" lang="en-US" sz="2400" b="0" i="0" u="none" strike="noStrike" kern="0" cap="none" spc="0" normalizeH="0" baseline="0" noProof="0" dirty="0" err="1">
                <a:ln>
                  <a:noFill/>
                </a:ln>
                <a:solidFill>
                  <a:srgbClr val="000000"/>
                </a:solidFill>
                <a:effectLst/>
                <a:uLnTx/>
                <a:uFillTx/>
                <a:latin typeface="Lato"/>
                <a:ea typeface="Lato"/>
                <a:cs typeface="Lato"/>
                <a:sym typeface="Lato"/>
              </a:rPr>
              <a:t>MRat</a:t>
            </a: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 – mass rate (gm/</a:t>
            </a:r>
            <a:r>
              <a:rPr kumimoji="0" lang="en-US" sz="2400" b="0" i="0" u="none" strike="noStrike" kern="0" cap="none" spc="0" normalizeH="0" baseline="0" noProof="0" dirty="0" err="1">
                <a:ln>
                  <a:noFill/>
                </a:ln>
                <a:solidFill>
                  <a:srgbClr val="000000"/>
                </a:solidFill>
                <a:effectLst/>
                <a:uLnTx/>
                <a:uFillTx/>
                <a:latin typeface="Lato"/>
                <a:ea typeface="Lato"/>
                <a:cs typeface="Lato"/>
                <a:sym typeface="Lato"/>
              </a:rPr>
              <a:t>hr</a:t>
            </a: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a:t>
            </a:r>
            <a:endParaRPr kumimoji="0" lang="en-US" sz="2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457200" algn="l" defTabSz="914400" rtl="0" eaLnBrk="1" fontAlgn="auto" latinLnBrk="0" hangingPunct="1">
              <a:lnSpc>
                <a:spcPct val="93000"/>
              </a:lnSpc>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Pres – pressure</a:t>
            </a:r>
            <a:endParaRPr kumimoji="0" lang="en-US" sz="2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457200" algn="l" defTabSz="914400" rtl="0" eaLnBrk="1" fontAlgn="auto" latinLnBrk="0" hangingPunct="1">
              <a:lnSpc>
                <a:spcPct val="93000"/>
              </a:lnSpc>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Temp – temperature</a:t>
            </a:r>
            <a:endParaRPr kumimoji="0" lang="en-US" sz="2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457200" algn="l" defTabSz="914400" rtl="0" eaLnBrk="1" fontAlgn="auto" latinLnBrk="0" hangingPunct="1">
              <a:lnSpc>
                <a:spcPct val="93000"/>
              </a:lnSpc>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Aper </a:t>
            </a:r>
            <a:r>
              <a:rPr lang="en-US" sz="2400" kern="0" dirty="0">
                <a:solidFill>
                  <a:srgbClr val="000000"/>
                </a:solidFill>
                <a:latin typeface="Lato"/>
                <a:ea typeface="Lato"/>
                <a:cs typeface="Lato"/>
                <a:sym typeface="Lato"/>
              </a:rPr>
              <a:t>– </a:t>
            </a: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appearance</a:t>
            </a:r>
            <a:endParaRPr lang="en-US" sz="3600" dirty="0">
              <a:latin typeface="Lato" panose="020F0502020204030203" pitchFamily="34" charset="0"/>
            </a:endParaRPr>
          </a:p>
        </p:txBody>
      </p:sp>
      <p:sp>
        <p:nvSpPr>
          <p:cNvPr id="3" name="Slide Number Placeholder 6">
            <a:extLst>
              <a:ext uri="{FF2B5EF4-FFF2-40B4-BE49-F238E27FC236}">
                <a16:creationId xmlns:a16="http://schemas.microsoft.com/office/drawing/2014/main" id="{AC300D5C-4D6D-411C-DEFE-963D344FD5ED}"/>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257081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BBF17EF5-0141-821C-73B1-2FA3EC45D582}"/>
              </a:ext>
            </a:extLst>
          </p:cNvPr>
          <p:cNvGraphicFramePr>
            <a:graphicFrameLocks noGrp="1"/>
          </p:cNvGraphicFramePr>
          <p:nvPr>
            <p:extLst>
              <p:ext uri="{D42A27DB-BD31-4B8C-83A1-F6EECF244321}">
                <p14:modId xmlns:p14="http://schemas.microsoft.com/office/powerpoint/2010/main" val="3739723994"/>
              </p:ext>
            </p:extLst>
          </p:nvPr>
        </p:nvGraphicFramePr>
        <p:xfrm>
          <a:off x="1058091" y="426720"/>
          <a:ext cx="10517893" cy="5943600"/>
        </p:xfrm>
        <a:graphic>
          <a:graphicData uri="http://schemas.openxmlformats.org/drawingml/2006/table">
            <a:tbl>
              <a:tblPr firstRow="1" bandRow="1">
                <a:tableStyleId>{5940675A-B579-460E-94D1-54222C63F5DA}</a:tableStyleId>
              </a:tblPr>
              <a:tblGrid>
                <a:gridCol w="10517893">
                  <a:extLst>
                    <a:ext uri="{9D8B030D-6E8A-4147-A177-3AD203B41FA5}">
                      <a16:colId xmlns:a16="http://schemas.microsoft.com/office/drawing/2014/main" val="2531580532"/>
                    </a:ext>
                  </a:extLst>
                </a:gridCol>
              </a:tblGrid>
              <a:tr h="1188720">
                <a:tc>
                  <a:txBody>
                    <a:bodyPr/>
                    <a:lstStyle/>
                    <a:p>
                      <a:r>
                        <a:rPr lang="en-US" sz="4000" b="1" dirty="0">
                          <a:solidFill>
                            <a:schemeClr val="tx1"/>
                          </a:solidFill>
                          <a:latin typeface="Lato" panose="020F0502020204030203" pitchFamily="34" charset="0"/>
                          <a:ea typeface="Lato" panose="020F0502020204030203" pitchFamily="34" charset="0"/>
                          <a:cs typeface="Lato" panose="020F0502020204030203" pitchFamily="34" charset="0"/>
                        </a:rPr>
                        <a:t>Timing</a:t>
                      </a:r>
                    </a:p>
                    <a:p>
                      <a:pPr algn="l"/>
                      <a:r>
                        <a:rPr lang="en-US" sz="2400" b="0" dirty="0">
                          <a:solidFill>
                            <a:schemeClr val="tx1"/>
                          </a:solidFill>
                          <a:latin typeface="Lato" panose="020F0502020204030203" pitchFamily="34" charset="0"/>
                          <a:ea typeface="Lato" panose="020F0502020204030203" pitchFamily="34" charset="0"/>
                          <a:cs typeface="Lato" panose="020F0502020204030203" pitchFamily="34" charset="0"/>
                        </a:rPr>
                        <a:t>The interval of time over which the observation or measurement was made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9946311"/>
                  </a:ext>
                </a:extLst>
              </a:tr>
              <a:tr h="4754880">
                <a:tc>
                  <a:txBody>
                    <a:bodyPr/>
                    <a:lstStyle/>
                    <a:p>
                      <a:endParaRPr lang="en-US" sz="28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7343"/>
                  </a:ext>
                </a:extLst>
              </a:tr>
            </a:tbl>
          </a:graphicData>
        </a:graphic>
      </p:graphicFrame>
      <p:sp>
        <p:nvSpPr>
          <p:cNvPr id="5" name="Google Shape;446;p53">
            <a:extLst>
              <a:ext uri="{FF2B5EF4-FFF2-40B4-BE49-F238E27FC236}">
                <a16:creationId xmlns:a16="http://schemas.microsoft.com/office/drawing/2014/main" id="{F9A39EAE-2C8F-5A34-EF6A-5A690A97D56E}"/>
              </a:ext>
            </a:extLst>
          </p:cNvPr>
          <p:cNvSpPr txBox="1">
            <a:spLocks/>
          </p:cNvSpPr>
          <p:nvPr/>
        </p:nvSpPr>
        <p:spPr>
          <a:xfrm>
            <a:off x="1552303" y="1944189"/>
            <a:ext cx="4572000" cy="411480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06400">
              <a:lnSpc>
                <a:spcPct val="100000"/>
              </a:lnSpc>
              <a:spcBef>
                <a:spcPts val="0"/>
              </a:spcBef>
              <a:buSzPts val="2800"/>
              <a:buFont typeface="Arial" panose="020B0604020202020204" pitchFamily="34" charset="0"/>
              <a:buNone/>
            </a:pPr>
            <a:r>
              <a:rPr lang="en-US" sz="3600" b="1" u="sng" dirty="0">
                <a:latin typeface="Lato" panose="020F0502020204030203" pitchFamily="34" charset="0"/>
              </a:rPr>
              <a:t>Lab</a:t>
            </a:r>
          </a:p>
          <a:p>
            <a:pPr marL="457200" indent="-457200">
              <a:lnSpc>
                <a:spcPct val="83000"/>
              </a:lnSpc>
              <a:buSzPts val="2800"/>
            </a:pPr>
            <a:r>
              <a:rPr lang="en-US" sz="2400" dirty="0">
                <a:latin typeface="Lato" panose="020F0502020204030203" pitchFamily="34" charset="0"/>
              </a:rPr>
              <a:t>Pt – at a point in time</a:t>
            </a:r>
          </a:p>
          <a:p>
            <a:pPr marL="457200" indent="-457200">
              <a:lnSpc>
                <a:spcPct val="83000"/>
              </a:lnSpc>
              <a:buSzPts val="2800"/>
            </a:pPr>
            <a:r>
              <a:rPr lang="en-US" sz="2400" dirty="0">
                <a:latin typeface="Lato" panose="020F0502020204030203" pitchFamily="34" charset="0"/>
              </a:rPr>
              <a:t>1D – 1 day specimen collection</a:t>
            </a:r>
          </a:p>
          <a:p>
            <a:pPr marL="457200" indent="-457200">
              <a:lnSpc>
                <a:spcPct val="83000"/>
              </a:lnSpc>
              <a:buSzPts val="2800"/>
            </a:pPr>
            <a:r>
              <a:rPr lang="en-US" sz="2400" dirty="0">
                <a:latin typeface="Lato" panose="020F0502020204030203" pitchFamily="34" charset="0"/>
              </a:rPr>
              <a:t>24H – 24-hour specimen collection</a:t>
            </a:r>
          </a:p>
          <a:p>
            <a:pPr marL="457200" indent="-457200">
              <a:lnSpc>
                <a:spcPct val="83000"/>
              </a:lnSpc>
              <a:buSzPts val="2800"/>
            </a:pPr>
            <a:r>
              <a:rPr lang="en-US" sz="2400" dirty="0">
                <a:latin typeface="Lato" panose="020F0502020204030203" pitchFamily="34" charset="0"/>
              </a:rPr>
              <a:t>Times – the timing is in a separate field of the message</a:t>
            </a:r>
            <a:endParaRPr lang="en-US" sz="1800" dirty="0">
              <a:latin typeface="Lato" panose="020F0502020204030203" pitchFamily="34" charset="0"/>
            </a:endParaRPr>
          </a:p>
        </p:txBody>
      </p:sp>
      <p:sp>
        <p:nvSpPr>
          <p:cNvPr id="6" name="Google Shape;446;p53">
            <a:extLst>
              <a:ext uri="{FF2B5EF4-FFF2-40B4-BE49-F238E27FC236}">
                <a16:creationId xmlns:a16="http://schemas.microsoft.com/office/drawing/2014/main" id="{E97175EC-5A64-5C68-1EE0-35436063473B}"/>
              </a:ext>
            </a:extLst>
          </p:cNvPr>
          <p:cNvSpPr txBox="1">
            <a:spLocks/>
          </p:cNvSpPr>
          <p:nvPr/>
        </p:nvSpPr>
        <p:spPr>
          <a:xfrm>
            <a:off x="6438343" y="1944189"/>
            <a:ext cx="4572000" cy="4114800"/>
          </a:xfrm>
          <a:prstGeom prst="rect">
            <a:avLst/>
          </a:prstGeom>
          <a:ln/>
        </p:spPr>
        <p:style>
          <a:lnRef idx="2">
            <a:schemeClr val="dk1"/>
          </a:lnRef>
          <a:fillRef idx="1">
            <a:schemeClr val="lt1"/>
          </a:fillRef>
          <a:effectRef idx="0">
            <a:schemeClr val="dk1"/>
          </a:effectRef>
          <a:fontRef idx="minor">
            <a:schemeClr val="dk1"/>
          </a:fontRef>
        </p:style>
        <p:txBody>
          <a:bodyPr spcFirstLastPara="1" vert="horz" wrap="square" lIns="91425" tIns="45700" rIns="91425" bIns="45700" rtlCol="0" anchor="t" anchorCtr="0">
            <a:normAutofit/>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800" kern="1200">
                <a:solidFill>
                  <a:schemeClr val="tx1"/>
                </a:solidFill>
                <a:latin typeface="+mn-lt"/>
                <a:ea typeface="+mn-ea"/>
                <a:cs typeface="+mn-cs"/>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indent="-406400">
              <a:lnSpc>
                <a:spcPct val="100000"/>
              </a:lnSpc>
              <a:spcBef>
                <a:spcPts val="0"/>
              </a:spcBef>
              <a:buSzPts val="2800"/>
              <a:buFont typeface="Arial" panose="020B0604020202020204" pitchFamily="34" charset="0"/>
              <a:buNone/>
            </a:pPr>
            <a:r>
              <a:rPr lang="en-US" sz="3600" b="1" u="sng" dirty="0">
                <a:latin typeface="Lato" panose="020F0502020204030203" pitchFamily="34" charset="0"/>
              </a:rPr>
              <a:t>Clinical</a:t>
            </a:r>
            <a:endParaRPr lang="en-US" b="1" dirty="0">
              <a:latin typeface="Lato" panose="020F0502020204030203" pitchFamily="34" charset="0"/>
            </a:endParaRPr>
          </a:p>
          <a:p>
            <a:pPr lvl="0" indent="-457200">
              <a:lnSpc>
                <a:spcPct val="83000"/>
              </a:lnSpc>
              <a:buSzPts val="2800"/>
            </a:pPr>
            <a:r>
              <a:rPr lang="en-US" sz="2400" dirty="0">
                <a:latin typeface="Lato" panose="020F0502020204030203" pitchFamily="34" charset="0"/>
              </a:rPr>
              <a:t>Pt - at a point in time</a:t>
            </a:r>
          </a:p>
          <a:p>
            <a:pPr lvl="0" indent="-457200">
              <a:lnSpc>
                <a:spcPct val="83000"/>
              </a:lnSpc>
              <a:buSzPts val="2800"/>
            </a:pPr>
            <a:r>
              <a:rPr lang="en-US" sz="2400" dirty="0" err="1">
                <a:latin typeface="Lato" panose="020F0502020204030203" pitchFamily="34" charset="0"/>
              </a:rPr>
              <a:t>Stdy^min</a:t>
            </a:r>
            <a:r>
              <a:rPr lang="en-US" sz="2400" dirty="0">
                <a:latin typeface="Lato" panose="020F0502020204030203" pitchFamily="34" charset="0"/>
              </a:rPr>
              <a:t> – minimum over the period of a study</a:t>
            </a:r>
          </a:p>
          <a:p>
            <a:pPr lvl="0" indent="-457200">
              <a:lnSpc>
                <a:spcPct val="83000"/>
              </a:lnSpc>
              <a:buSzPts val="2800"/>
            </a:pPr>
            <a:r>
              <a:rPr lang="en-US" sz="2400" dirty="0">
                <a:latin typeface="Lato" panose="020F0502020204030203" pitchFamily="34" charset="0"/>
              </a:rPr>
              <a:t>24H - a </a:t>
            </a:r>
            <a:r>
              <a:rPr lang="en-US" sz="2400" dirty="0" err="1">
                <a:latin typeface="Lato" panose="020F0502020204030203" pitchFamily="34" charset="0"/>
              </a:rPr>
              <a:t>twentyfour</a:t>
            </a:r>
            <a:r>
              <a:rPr lang="en-US" sz="2400" dirty="0">
                <a:latin typeface="Lato" panose="020F0502020204030203" pitchFamily="34" charset="0"/>
              </a:rPr>
              <a:t> hour shift</a:t>
            </a:r>
          </a:p>
          <a:p>
            <a:pPr lvl="0" indent="-457200">
              <a:lnSpc>
                <a:spcPct val="83000"/>
              </a:lnSpc>
              <a:buSzPts val="2800"/>
            </a:pPr>
            <a:r>
              <a:rPr lang="en-US" sz="2400" dirty="0">
                <a:latin typeface="Lato" panose="020F0502020204030203" pitchFamily="34" charset="0"/>
              </a:rPr>
              <a:t>10H^mean – mean value for a ten-hour period</a:t>
            </a:r>
          </a:p>
          <a:p>
            <a:pPr lvl="0" indent="-457200">
              <a:lnSpc>
                <a:spcPct val="83000"/>
              </a:lnSpc>
              <a:buSzPts val="2800"/>
            </a:pPr>
            <a:r>
              <a:rPr lang="en-US" sz="2400" dirty="0">
                <a:latin typeface="Lato" panose="020F0502020204030203" pitchFamily="34" charset="0"/>
              </a:rPr>
              <a:t>8H^max – maximum value in an eight-hour period</a:t>
            </a:r>
          </a:p>
        </p:txBody>
      </p:sp>
      <p:sp>
        <p:nvSpPr>
          <p:cNvPr id="2" name="Slide Number Placeholder 6">
            <a:extLst>
              <a:ext uri="{FF2B5EF4-FFF2-40B4-BE49-F238E27FC236}">
                <a16:creationId xmlns:a16="http://schemas.microsoft.com/office/drawing/2014/main" id="{E465778C-882F-6E0E-373F-31739A0E9696}"/>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44172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CB1263-F2E3-B503-920B-8611F472FAA9}"/>
            </a:ext>
          </a:extLst>
        </p:cNvPr>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67A5045A-F1A7-F5A0-FE9C-C2FFB56B9474}"/>
              </a:ext>
            </a:extLst>
          </p:cNvPr>
          <p:cNvGraphicFramePr>
            <a:graphicFrameLocks noGrp="1"/>
          </p:cNvGraphicFramePr>
          <p:nvPr>
            <p:extLst>
              <p:ext uri="{D42A27DB-BD31-4B8C-83A1-F6EECF244321}">
                <p14:modId xmlns:p14="http://schemas.microsoft.com/office/powerpoint/2010/main" val="2623749060"/>
              </p:ext>
            </p:extLst>
          </p:nvPr>
        </p:nvGraphicFramePr>
        <p:xfrm>
          <a:off x="1058091" y="426720"/>
          <a:ext cx="10517893" cy="6187440"/>
        </p:xfrm>
        <a:graphic>
          <a:graphicData uri="http://schemas.openxmlformats.org/drawingml/2006/table">
            <a:tbl>
              <a:tblPr firstRow="1" bandRow="1">
                <a:tableStyleId>{5940675A-B579-460E-94D1-54222C63F5DA}</a:tableStyleId>
              </a:tblPr>
              <a:tblGrid>
                <a:gridCol w="10517893">
                  <a:extLst>
                    <a:ext uri="{9D8B030D-6E8A-4147-A177-3AD203B41FA5}">
                      <a16:colId xmlns:a16="http://schemas.microsoft.com/office/drawing/2014/main" val="2531580532"/>
                    </a:ext>
                  </a:extLst>
                </a:gridCol>
              </a:tblGrid>
              <a:tr h="1188720">
                <a:tc>
                  <a:txBody>
                    <a:bodyPr/>
                    <a:lstStyle/>
                    <a:p>
                      <a:r>
                        <a:rPr lang="en-US" sz="4000" b="1" dirty="0">
                          <a:solidFill>
                            <a:schemeClr val="bg1"/>
                          </a:solidFill>
                          <a:latin typeface="Lato" panose="020F0502020204030203" pitchFamily="34" charset="0"/>
                          <a:ea typeface="Lato" panose="020F0502020204030203" pitchFamily="34" charset="0"/>
                          <a:cs typeface="Lato" panose="020F0502020204030203" pitchFamily="34" charset="0"/>
                        </a:rPr>
                        <a:t>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Lato" panose="020F0502020204030203" pitchFamily="34" charset="0"/>
                          <a:ea typeface="Lato" panose="020F0502020204030203" pitchFamily="34" charset="0"/>
                          <a:cs typeface="Lato" panose="020F0502020204030203" pitchFamily="34" charset="0"/>
                        </a:rPr>
                        <a:t>The particular aspect of the thing you are measuring. The specimen type for labs, or a body location for clinical measurements.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959946311"/>
                  </a:ext>
                </a:extLst>
              </a:tr>
              <a:tr h="4754880">
                <a:tc>
                  <a:txBody>
                    <a:bodyPr/>
                    <a:lstStyle/>
                    <a:p>
                      <a:endParaRPr lang="en-US" sz="28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7343"/>
                  </a:ext>
                </a:extLst>
              </a:tr>
            </a:tbl>
          </a:graphicData>
        </a:graphic>
      </p:graphicFrame>
      <p:sp>
        <p:nvSpPr>
          <p:cNvPr id="5" name="Google Shape;446;p53">
            <a:extLst>
              <a:ext uri="{FF2B5EF4-FFF2-40B4-BE49-F238E27FC236}">
                <a16:creationId xmlns:a16="http://schemas.microsoft.com/office/drawing/2014/main" id="{5ABF40F7-5BDC-D30C-9781-B838C7332ED1}"/>
              </a:ext>
            </a:extLst>
          </p:cNvPr>
          <p:cNvSpPr txBox="1">
            <a:spLocks/>
          </p:cNvSpPr>
          <p:nvPr/>
        </p:nvSpPr>
        <p:spPr>
          <a:xfrm>
            <a:off x="1552303" y="2172789"/>
            <a:ext cx="4572000" cy="411480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06400">
              <a:lnSpc>
                <a:spcPct val="100000"/>
              </a:lnSpc>
              <a:spcBef>
                <a:spcPts val="0"/>
              </a:spcBef>
              <a:buSzPts val="2800"/>
              <a:buFont typeface="Arial" panose="020B0604020202020204" pitchFamily="34" charset="0"/>
              <a:buNone/>
            </a:pPr>
            <a:r>
              <a:rPr lang="en-US" sz="3600" b="1" u="sng" dirty="0">
                <a:latin typeface="Lato" panose="020F0502020204030203" pitchFamily="34" charset="0"/>
              </a:rPr>
              <a:t>Lab</a:t>
            </a:r>
          </a:p>
          <a:p>
            <a:pPr lvl="0" indent="-406400">
              <a:lnSpc>
                <a:spcPct val="100000"/>
              </a:lnSpc>
              <a:spcBef>
                <a:spcPts val="0"/>
              </a:spcBef>
              <a:buSzPct val="100900"/>
            </a:pPr>
            <a:r>
              <a:rPr lang="en-US" sz="2400" dirty="0" err="1">
                <a:latin typeface="Lato" panose="020F0502020204030203" pitchFamily="34" charset="0"/>
              </a:rPr>
              <a:t>Bld</a:t>
            </a:r>
            <a:r>
              <a:rPr lang="en-US" sz="2400" dirty="0">
                <a:latin typeface="Lato" panose="020F0502020204030203" pitchFamily="34" charset="0"/>
              </a:rPr>
              <a:t> – blood</a:t>
            </a:r>
          </a:p>
          <a:p>
            <a:pPr lvl="0" indent="-406400">
              <a:lnSpc>
                <a:spcPct val="100000"/>
              </a:lnSpc>
              <a:spcBef>
                <a:spcPts val="0"/>
              </a:spcBef>
              <a:buSzPct val="100900"/>
            </a:pPr>
            <a:r>
              <a:rPr lang="en-US" sz="2400" dirty="0">
                <a:latin typeface="Lato" panose="020F0502020204030203" pitchFamily="34" charset="0"/>
              </a:rPr>
              <a:t>Ser – serum</a:t>
            </a:r>
          </a:p>
          <a:p>
            <a:pPr lvl="0" indent="-406400">
              <a:lnSpc>
                <a:spcPct val="100000"/>
              </a:lnSpc>
              <a:spcBef>
                <a:spcPts val="0"/>
              </a:spcBef>
              <a:buSzPct val="100900"/>
            </a:pPr>
            <a:r>
              <a:rPr lang="en-US" sz="2400" dirty="0">
                <a:latin typeface="Lato" panose="020F0502020204030203" pitchFamily="34" charset="0"/>
              </a:rPr>
              <a:t>Plas – plasma</a:t>
            </a:r>
          </a:p>
          <a:p>
            <a:pPr lvl="0" indent="-406400">
              <a:lnSpc>
                <a:spcPct val="100000"/>
              </a:lnSpc>
              <a:spcBef>
                <a:spcPts val="0"/>
              </a:spcBef>
              <a:buSzPct val="100900"/>
            </a:pPr>
            <a:r>
              <a:rPr lang="en-US" sz="2400" dirty="0">
                <a:latin typeface="Lato" panose="020F0502020204030203" pitchFamily="34" charset="0"/>
              </a:rPr>
              <a:t>Ser/Plas – serum or plasma</a:t>
            </a:r>
          </a:p>
          <a:p>
            <a:pPr lvl="0" indent="-406400">
              <a:lnSpc>
                <a:spcPct val="100000"/>
              </a:lnSpc>
              <a:spcBef>
                <a:spcPts val="0"/>
              </a:spcBef>
              <a:buSzPct val="100900"/>
            </a:pPr>
            <a:r>
              <a:rPr lang="en-US" sz="2400" dirty="0">
                <a:latin typeface="Lato" panose="020F0502020204030203" pitchFamily="34" charset="0"/>
              </a:rPr>
              <a:t>Urine – urine</a:t>
            </a:r>
          </a:p>
          <a:p>
            <a:pPr lvl="0" indent="-406400">
              <a:lnSpc>
                <a:spcPct val="100000"/>
              </a:lnSpc>
              <a:spcBef>
                <a:spcPts val="0"/>
              </a:spcBef>
              <a:buSzPct val="100900"/>
            </a:pPr>
            <a:r>
              <a:rPr lang="en-US" sz="2400" dirty="0">
                <a:latin typeface="Lato" panose="020F0502020204030203" pitchFamily="34" charset="0"/>
              </a:rPr>
              <a:t>CSF – cerebral spinal fluid</a:t>
            </a:r>
          </a:p>
          <a:p>
            <a:pPr lvl="0" indent="-406400">
              <a:lnSpc>
                <a:spcPct val="100000"/>
              </a:lnSpc>
              <a:spcBef>
                <a:spcPts val="0"/>
              </a:spcBef>
              <a:buSzPct val="100900"/>
            </a:pPr>
            <a:r>
              <a:rPr lang="en-US" sz="2400" dirty="0">
                <a:latin typeface="Lato" panose="020F0502020204030203" pitchFamily="34" charset="0"/>
              </a:rPr>
              <a:t>PPP – platelet poor plasma</a:t>
            </a:r>
          </a:p>
          <a:p>
            <a:pPr lvl="0" indent="-406400">
              <a:lnSpc>
                <a:spcPct val="100000"/>
              </a:lnSpc>
              <a:spcBef>
                <a:spcPts val="0"/>
              </a:spcBef>
              <a:buSzPct val="100900"/>
            </a:pPr>
            <a:r>
              <a:rPr lang="en-US" sz="2400" dirty="0" err="1">
                <a:latin typeface="Lato" panose="020F0502020204030203" pitchFamily="34" charset="0"/>
              </a:rPr>
              <a:t>Tiss</a:t>
            </a:r>
            <a:r>
              <a:rPr lang="en-US" sz="2400" dirty="0">
                <a:latin typeface="Lato" panose="020F0502020204030203" pitchFamily="34" charset="0"/>
              </a:rPr>
              <a:t> – tissue</a:t>
            </a:r>
          </a:p>
          <a:p>
            <a:pPr lvl="0" indent="-406400">
              <a:lnSpc>
                <a:spcPct val="100000"/>
              </a:lnSpc>
              <a:spcBef>
                <a:spcPts val="0"/>
              </a:spcBef>
              <a:buSzPct val="100900"/>
            </a:pPr>
            <a:r>
              <a:rPr lang="en-US" sz="2400" dirty="0">
                <a:latin typeface="Lato" panose="020F0502020204030203" pitchFamily="34" charset="0"/>
              </a:rPr>
              <a:t>Hair – hair</a:t>
            </a:r>
          </a:p>
        </p:txBody>
      </p:sp>
      <p:sp>
        <p:nvSpPr>
          <p:cNvPr id="6" name="Google Shape;446;p53">
            <a:extLst>
              <a:ext uri="{FF2B5EF4-FFF2-40B4-BE49-F238E27FC236}">
                <a16:creationId xmlns:a16="http://schemas.microsoft.com/office/drawing/2014/main" id="{BB4D988C-B9DC-BA2C-EB47-1ECC40F1F625}"/>
              </a:ext>
            </a:extLst>
          </p:cNvPr>
          <p:cNvSpPr txBox="1">
            <a:spLocks/>
          </p:cNvSpPr>
          <p:nvPr/>
        </p:nvSpPr>
        <p:spPr>
          <a:xfrm>
            <a:off x="6438343" y="2172789"/>
            <a:ext cx="4572000" cy="4114800"/>
          </a:xfrm>
          <a:prstGeom prst="rect">
            <a:avLst/>
          </a:prstGeom>
          <a:ln/>
        </p:spPr>
        <p:style>
          <a:lnRef idx="2">
            <a:schemeClr val="dk1"/>
          </a:lnRef>
          <a:fillRef idx="1">
            <a:schemeClr val="lt1"/>
          </a:fillRef>
          <a:effectRef idx="0">
            <a:schemeClr val="dk1"/>
          </a:effectRef>
          <a:fontRef idx="minor">
            <a:schemeClr val="dk1"/>
          </a:fontRef>
        </p:style>
        <p:txBody>
          <a:bodyPr spcFirstLastPara="1" vert="horz" wrap="square" lIns="91425" tIns="45700" rIns="91425" bIns="45700" rtlCol="0" anchor="t" anchorCtr="0">
            <a:normAutofit/>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800" kern="1200">
                <a:solidFill>
                  <a:schemeClr val="tx1"/>
                </a:solidFill>
                <a:latin typeface="+mn-lt"/>
                <a:ea typeface="+mn-ea"/>
                <a:cs typeface="+mn-cs"/>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indent="-406400">
              <a:lnSpc>
                <a:spcPct val="100000"/>
              </a:lnSpc>
              <a:spcBef>
                <a:spcPts val="0"/>
              </a:spcBef>
              <a:buSzPts val="2800"/>
              <a:buFont typeface="Arial" panose="020B0604020202020204" pitchFamily="34" charset="0"/>
              <a:buNone/>
            </a:pPr>
            <a:r>
              <a:rPr lang="en-US" sz="3600" b="1" u="sng" dirty="0">
                <a:latin typeface="Lato" panose="020F0502020204030203" pitchFamily="34" charset="0"/>
              </a:rPr>
              <a:t>Clinical</a:t>
            </a:r>
            <a:endParaRPr lang="en-US" b="1" dirty="0">
              <a:latin typeface="Lato" panose="020F0502020204030203" pitchFamily="34" charset="0"/>
            </a:endParaRPr>
          </a:p>
          <a:p>
            <a:pPr lvl="0" indent="-406400">
              <a:lnSpc>
                <a:spcPct val="100000"/>
              </a:lnSpc>
              <a:spcBef>
                <a:spcPts val="0"/>
              </a:spcBef>
              <a:buSzPct val="108108"/>
            </a:pPr>
            <a:r>
              <a:rPr lang="en-US" sz="2400" dirty="0">
                <a:latin typeface="Lato" panose="020F0502020204030203" pitchFamily="34" charset="0"/>
              </a:rPr>
              <a:t>Upper GI tract</a:t>
            </a:r>
          </a:p>
          <a:p>
            <a:pPr lvl="0" indent="-406400">
              <a:lnSpc>
                <a:spcPct val="100000"/>
              </a:lnSpc>
              <a:spcBef>
                <a:spcPts val="0"/>
              </a:spcBef>
              <a:buSzPct val="108108"/>
            </a:pPr>
            <a:r>
              <a:rPr lang="en-US" sz="2400" dirty="0">
                <a:latin typeface="Lato" panose="020F0502020204030203" pitchFamily="34" charset="0"/>
              </a:rPr>
              <a:t>Tricuspid </a:t>
            </a:r>
            <a:r>
              <a:rPr lang="en-US" sz="2400" dirty="0" err="1">
                <a:latin typeface="Lato" panose="020F0502020204030203" pitchFamily="34" charset="0"/>
              </a:rPr>
              <a:t>valve^Patient</a:t>
            </a:r>
            <a:endParaRPr lang="en-US" sz="2400" dirty="0">
              <a:latin typeface="Lato" panose="020F0502020204030203" pitchFamily="34" charset="0"/>
            </a:endParaRPr>
          </a:p>
          <a:p>
            <a:pPr lvl="0" indent="-406400">
              <a:lnSpc>
                <a:spcPct val="100000"/>
              </a:lnSpc>
              <a:spcBef>
                <a:spcPts val="0"/>
              </a:spcBef>
              <a:buSzPct val="108108"/>
            </a:pPr>
            <a:r>
              <a:rPr lang="en-US" sz="2400" dirty="0">
                <a:latin typeface="Lato" panose="020F0502020204030203" pitchFamily="34" charset="0"/>
              </a:rPr>
              <a:t>Tricuspid </a:t>
            </a:r>
            <a:r>
              <a:rPr lang="en-US" sz="2400" dirty="0" err="1">
                <a:latin typeface="Lato" panose="020F0502020204030203" pitchFamily="34" charset="0"/>
              </a:rPr>
              <a:t>valve^Fetus</a:t>
            </a:r>
            <a:endParaRPr lang="en-US" sz="2400" dirty="0">
              <a:latin typeface="Lato" panose="020F0502020204030203" pitchFamily="34" charset="0"/>
            </a:endParaRPr>
          </a:p>
          <a:p>
            <a:pPr lvl="0" indent="-406400">
              <a:lnSpc>
                <a:spcPct val="100000"/>
              </a:lnSpc>
              <a:spcBef>
                <a:spcPts val="0"/>
              </a:spcBef>
              <a:buSzPct val="108108"/>
            </a:pPr>
            <a:r>
              <a:rPr lang="en-US" sz="2400" dirty="0">
                <a:latin typeface="Lato" panose="020F0502020204030203" pitchFamily="34" charset="0"/>
              </a:rPr>
              <a:t>Synovial space</a:t>
            </a:r>
          </a:p>
          <a:p>
            <a:pPr lvl="0" indent="-406400">
              <a:lnSpc>
                <a:spcPct val="100000"/>
              </a:lnSpc>
              <a:spcBef>
                <a:spcPts val="0"/>
              </a:spcBef>
              <a:buSzPct val="108108"/>
            </a:pPr>
            <a:r>
              <a:rPr lang="en-US" sz="2400" dirty="0" err="1">
                <a:latin typeface="Lato" panose="020F0502020204030203" pitchFamily="34" charset="0"/>
              </a:rPr>
              <a:t>Heart.ventricle.right</a:t>
            </a:r>
            <a:endParaRPr lang="en-US" sz="2400" dirty="0">
              <a:latin typeface="Lato" panose="020F0502020204030203" pitchFamily="34" charset="0"/>
            </a:endParaRPr>
          </a:p>
          <a:p>
            <a:pPr lvl="0" indent="-406400">
              <a:lnSpc>
                <a:spcPct val="100000"/>
              </a:lnSpc>
              <a:spcBef>
                <a:spcPts val="0"/>
              </a:spcBef>
              <a:buSzPct val="108108"/>
            </a:pPr>
            <a:r>
              <a:rPr lang="en-US" sz="2400" dirty="0">
                <a:latin typeface="Lato" panose="020F0502020204030203" pitchFamily="34" charset="0"/>
              </a:rPr>
              <a:t>Ventilator</a:t>
            </a:r>
          </a:p>
          <a:p>
            <a:pPr lvl="0" indent="-406400">
              <a:lnSpc>
                <a:spcPct val="100000"/>
              </a:lnSpc>
              <a:spcBef>
                <a:spcPts val="0"/>
              </a:spcBef>
              <a:buSzPct val="108108"/>
            </a:pPr>
            <a:r>
              <a:rPr lang="en-US" sz="2400" dirty="0">
                <a:latin typeface="Lato" panose="020F0502020204030203" pitchFamily="34" charset="0"/>
              </a:rPr>
              <a:t>Arterial system</a:t>
            </a:r>
          </a:p>
          <a:p>
            <a:pPr lvl="0" indent="-406400">
              <a:lnSpc>
                <a:spcPct val="100000"/>
              </a:lnSpc>
              <a:spcBef>
                <a:spcPts val="0"/>
              </a:spcBef>
              <a:buSzPct val="108108"/>
            </a:pPr>
            <a:r>
              <a:rPr lang="en-US" sz="2400" dirty="0">
                <a:latin typeface="Lato" panose="020F0502020204030203" pitchFamily="34" charset="0"/>
              </a:rPr>
              <a:t>Bladder</a:t>
            </a:r>
          </a:p>
          <a:p>
            <a:pPr lvl="0" indent="-406400">
              <a:lnSpc>
                <a:spcPct val="100000"/>
              </a:lnSpc>
              <a:spcBef>
                <a:spcPts val="0"/>
              </a:spcBef>
              <a:buSzPct val="108108"/>
            </a:pPr>
            <a:r>
              <a:rPr lang="en-US" sz="2400" dirty="0" err="1">
                <a:latin typeface="Lato" panose="020F0502020204030203" pitchFamily="34" charset="0"/>
              </a:rPr>
              <a:t>Eye.left</a:t>
            </a:r>
            <a:endParaRPr lang="en-US" sz="2400" dirty="0">
              <a:latin typeface="Lato" panose="020F0502020204030203" pitchFamily="34" charset="0"/>
            </a:endParaRPr>
          </a:p>
        </p:txBody>
      </p:sp>
      <p:sp>
        <p:nvSpPr>
          <p:cNvPr id="2" name="Slide Number Placeholder 6">
            <a:extLst>
              <a:ext uri="{FF2B5EF4-FFF2-40B4-BE49-F238E27FC236}">
                <a16:creationId xmlns:a16="http://schemas.microsoft.com/office/drawing/2014/main" id="{61E64363-05BE-899A-0C5C-948C078A5293}"/>
              </a:ext>
            </a:extLst>
          </p:cNvPr>
          <p:cNvSpPr txBox="1">
            <a:spLocks/>
          </p:cNvSpPr>
          <p:nvPr/>
        </p:nvSpPr>
        <p:spPr>
          <a:xfrm>
            <a:off x="9448800" y="0"/>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59886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0">
          <a:extLst>
            <a:ext uri="{FF2B5EF4-FFF2-40B4-BE49-F238E27FC236}">
              <a16:creationId xmlns:a16="http://schemas.microsoft.com/office/drawing/2014/main" id="{E04D7A01-3DFB-845B-C80D-D26CE90F14ED}"/>
            </a:ext>
          </a:extLst>
        </p:cNvPr>
        <p:cNvGrpSpPr/>
        <p:nvPr/>
      </p:nvGrpSpPr>
      <p:grpSpPr>
        <a:xfrm>
          <a:off x="0" y="0"/>
          <a:ext cx="0" cy="0"/>
          <a:chOff x="0" y="0"/>
          <a:chExt cx="0" cy="0"/>
        </a:xfrm>
      </p:grpSpPr>
      <p:sp>
        <p:nvSpPr>
          <p:cNvPr id="82" name="Google Shape;82;g36aee3e98cb_1_0">
            <a:extLst>
              <a:ext uri="{FF2B5EF4-FFF2-40B4-BE49-F238E27FC236}">
                <a16:creationId xmlns:a16="http://schemas.microsoft.com/office/drawing/2014/main" id="{10436D68-C0DD-2E9A-F43C-185E213C0176}"/>
              </a:ext>
            </a:extLst>
          </p:cNvPr>
          <p:cNvSpPr txBox="1">
            <a:spLocks noGrp="1"/>
          </p:cNvSpPr>
          <p:nvPr>
            <p:ph type="title"/>
          </p:nvPr>
        </p:nvSpPr>
        <p:spPr>
          <a:xfrm>
            <a:off x="838200" y="466725"/>
            <a:ext cx="10515600" cy="1223963"/>
          </a:xfrm>
        </p:spPr>
        <p:txBody>
          <a:bodyPr spcFirstLastPara="1" wrap="square" lIns="91425" tIns="45700" rIns="91425" bIns="45700" anchor="ctr" anchorCtr="0">
            <a:noAutofit/>
          </a:bodyPr>
          <a:lstStyle/>
          <a:p>
            <a:pPr marL="0" marR="0" lvl="0" indent="0" rtl="0">
              <a:spcBef>
                <a:spcPts val="0"/>
              </a:spcBef>
              <a:spcAft>
                <a:spcPts val="0"/>
              </a:spcAft>
              <a:buSzPct val="50000"/>
              <a:buNone/>
            </a:pPr>
            <a:r>
              <a:rPr lang="en-US" dirty="0"/>
              <a:t>What uses of health data do we want to support?</a:t>
            </a:r>
          </a:p>
        </p:txBody>
      </p:sp>
      <p:pic>
        <p:nvPicPr>
          <p:cNvPr id="5" name="Picture 4">
            <a:extLst>
              <a:ext uri="{FF2B5EF4-FFF2-40B4-BE49-F238E27FC236}">
                <a16:creationId xmlns:a16="http://schemas.microsoft.com/office/drawing/2014/main" id="{9A9A1B8A-201B-DC73-D225-5E2661F04C18}"/>
              </a:ext>
            </a:extLst>
          </p:cNvPr>
          <p:cNvPicPr>
            <a:picLocks noChangeAspect="1"/>
          </p:cNvPicPr>
          <p:nvPr/>
        </p:nvPicPr>
        <p:blipFill>
          <a:blip r:embed="rId3">
            <a:extLst>
              <a:ext uri="{28A0092B-C50C-407E-A947-70E740481C1C}">
                <a14:useLocalDpi xmlns:a14="http://schemas.microsoft.com/office/drawing/2010/main" val="0"/>
              </a:ext>
            </a:extLst>
          </a:blip>
          <a:srcRect l="6184" r="14039"/>
          <a:stretch/>
        </p:blipFill>
        <p:spPr>
          <a:xfrm>
            <a:off x="1901456" y="1881188"/>
            <a:ext cx="8389089" cy="4352544"/>
          </a:xfrm>
          <a:prstGeom prst="rect">
            <a:avLst/>
          </a:prstGeom>
          <a:noFill/>
          <a:ln>
            <a:noFill/>
          </a:ln>
        </p:spPr>
      </p:pic>
      <p:grpSp>
        <p:nvGrpSpPr>
          <p:cNvPr id="8" name="Group 7">
            <a:extLst>
              <a:ext uri="{FF2B5EF4-FFF2-40B4-BE49-F238E27FC236}">
                <a16:creationId xmlns:a16="http://schemas.microsoft.com/office/drawing/2014/main" id="{8A8E9214-87C9-2CC6-1AF2-811F344EE0A7}"/>
              </a:ext>
            </a:extLst>
          </p:cNvPr>
          <p:cNvGrpSpPr/>
          <p:nvPr/>
        </p:nvGrpSpPr>
        <p:grpSpPr>
          <a:xfrm>
            <a:off x="4791991" y="2688267"/>
            <a:ext cx="2416628" cy="2427514"/>
            <a:chOff x="4386943" y="2667001"/>
            <a:chExt cx="2416628" cy="2427514"/>
          </a:xfrm>
        </p:grpSpPr>
        <p:sp>
          <p:nvSpPr>
            <p:cNvPr id="9" name="Flowchart: Connector 8">
              <a:extLst>
                <a:ext uri="{FF2B5EF4-FFF2-40B4-BE49-F238E27FC236}">
                  <a16:creationId xmlns:a16="http://schemas.microsoft.com/office/drawing/2014/main" id="{3F53EBB5-3841-220A-B041-A6A2C8D56B50}"/>
                </a:ext>
              </a:extLst>
            </p:cNvPr>
            <p:cNvSpPr/>
            <p:nvPr/>
          </p:nvSpPr>
          <p:spPr>
            <a:xfrm>
              <a:off x="4386943" y="2667001"/>
              <a:ext cx="2416628" cy="2427514"/>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10" name="Picture 9">
              <a:extLst>
                <a:ext uri="{FF2B5EF4-FFF2-40B4-BE49-F238E27FC236}">
                  <a16:creationId xmlns:a16="http://schemas.microsoft.com/office/drawing/2014/main" id="{8C02A475-8DBB-7E03-F3C9-BB81EBF6E0D5}"/>
                </a:ext>
              </a:extLst>
            </p:cNvPr>
            <p:cNvPicPr>
              <a:picLocks noChangeAspect="1"/>
            </p:cNvPicPr>
            <p:nvPr/>
          </p:nvPicPr>
          <p:blipFill>
            <a:blip r:embed="rId4"/>
            <a:stretch>
              <a:fillRect/>
            </a:stretch>
          </p:blipFill>
          <p:spPr>
            <a:xfrm>
              <a:off x="4614313" y="3505200"/>
              <a:ext cx="1947895" cy="652808"/>
            </a:xfrm>
            <a:prstGeom prst="rect">
              <a:avLst/>
            </a:prstGeom>
          </p:spPr>
        </p:pic>
      </p:grpSp>
      <p:sp>
        <p:nvSpPr>
          <p:cNvPr id="2" name="Slide Number Placeholder 6">
            <a:extLst>
              <a:ext uri="{FF2B5EF4-FFF2-40B4-BE49-F238E27FC236}">
                <a16:creationId xmlns:a16="http://schemas.microsoft.com/office/drawing/2014/main" id="{0146DAD1-D348-33E3-8EF6-BCEAE7836C74}"/>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422432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3EA005-2D85-8AB1-20C2-DD480C6B2F67}"/>
            </a:ext>
          </a:extLst>
        </p:cNvPr>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C90B22D5-117A-50F1-86F0-FCC66BB1B79F}"/>
              </a:ext>
            </a:extLst>
          </p:cNvPr>
          <p:cNvGraphicFramePr>
            <a:graphicFrameLocks noGrp="1"/>
          </p:cNvGraphicFramePr>
          <p:nvPr>
            <p:extLst>
              <p:ext uri="{D42A27DB-BD31-4B8C-83A1-F6EECF244321}">
                <p14:modId xmlns:p14="http://schemas.microsoft.com/office/powerpoint/2010/main" val="105485061"/>
              </p:ext>
            </p:extLst>
          </p:nvPr>
        </p:nvGraphicFramePr>
        <p:xfrm>
          <a:off x="1058091" y="426720"/>
          <a:ext cx="10517893" cy="6065520"/>
        </p:xfrm>
        <a:graphic>
          <a:graphicData uri="http://schemas.openxmlformats.org/drawingml/2006/table">
            <a:tbl>
              <a:tblPr firstRow="1" bandRow="1">
                <a:tableStyleId>{5940675A-B579-460E-94D1-54222C63F5DA}</a:tableStyleId>
              </a:tblPr>
              <a:tblGrid>
                <a:gridCol w="10517893">
                  <a:extLst>
                    <a:ext uri="{9D8B030D-6E8A-4147-A177-3AD203B41FA5}">
                      <a16:colId xmlns:a16="http://schemas.microsoft.com/office/drawing/2014/main" val="2531580532"/>
                    </a:ext>
                  </a:extLst>
                </a:gridCol>
              </a:tblGrid>
              <a:tr h="1188720">
                <a:tc>
                  <a:txBody>
                    <a:bodyPr/>
                    <a:lstStyle/>
                    <a:p>
                      <a:r>
                        <a:rPr lang="en-US" sz="4000" b="1" dirty="0">
                          <a:solidFill>
                            <a:schemeClr val="bg1"/>
                          </a:solidFill>
                          <a:latin typeface="Lato" panose="020F0502020204030203" pitchFamily="34" charset="0"/>
                        </a:rPr>
                        <a:t>System – patient, control, or donor (as part of system)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959946311"/>
                  </a:ext>
                </a:extLst>
              </a:tr>
              <a:tr h="4754880">
                <a:tc>
                  <a:txBody>
                    <a:bodyPr/>
                    <a:lstStyle/>
                    <a:p>
                      <a:pPr marL="50800" indent="0">
                        <a:buSzPts val="2800"/>
                        <a:buNone/>
                      </a:pPr>
                      <a:r>
                        <a:rPr lang="en-US" sz="3200" b="1" dirty="0">
                          <a:latin typeface="Lato" panose="020F0502020204030203" pitchFamily="34" charset="0"/>
                        </a:rPr>
                        <a:t>Examples</a:t>
                      </a:r>
                    </a:p>
                    <a:p>
                      <a:pPr marL="50800" indent="-457200">
                        <a:buSzPts val="2800"/>
                        <a:buFont typeface="Arial" panose="020B0604020202020204" pitchFamily="34" charset="0"/>
                        <a:buChar char="•"/>
                      </a:pPr>
                      <a:r>
                        <a:rPr lang="en-US" sz="2800" dirty="0" err="1">
                          <a:latin typeface="Lato" panose="020F0502020204030203" pitchFamily="34" charset="0"/>
                        </a:rPr>
                        <a:t>PPP^Control</a:t>
                      </a:r>
                      <a:r>
                        <a:rPr lang="en-US" sz="2800" dirty="0"/>
                        <a:t> (clotting studies)</a:t>
                      </a:r>
                    </a:p>
                    <a:p>
                      <a:pPr marL="50800" indent="-457200">
                        <a:buSzPts val="2800"/>
                        <a:buFont typeface="Arial" panose="020B0604020202020204" pitchFamily="34" charset="0"/>
                        <a:buChar char="•"/>
                      </a:pPr>
                      <a:r>
                        <a:rPr lang="en-US" sz="2800" dirty="0" err="1"/>
                        <a:t>Bld^Donor</a:t>
                      </a:r>
                      <a:r>
                        <a:rPr lang="en-US" sz="2800" dirty="0"/>
                        <a:t> (blood donor </a:t>
                      </a:r>
                      <a:r>
                        <a:rPr lang="en-US" sz="2800" dirty="0" err="1"/>
                        <a:t>ABO+Rh</a:t>
                      </a:r>
                      <a:r>
                        <a:rPr lang="en-US" sz="2800" dirty="0"/>
                        <a:t> typing)</a:t>
                      </a:r>
                    </a:p>
                    <a:p>
                      <a:pPr marL="50800" indent="-457200">
                        <a:buSzPts val="2800"/>
                        <a:buFont typeface="Arial" panose="020B0604020202020204" pitchFamily="34" charset="0"/>
                        <a:buChar char="•"/>
                      </a:pPr>
                      <a:r>
                        <a:rPr lang="en-US" sz="2800" dirty="0" err="1"/>
                        <a:t>Bld^Fetus</a:t>
                      </a:r>
                      <a:r>
                        <a:rPr lang="en-US" sz="2800" dirty="0"/>
                        <a:t> (Rh disease analysis)</a:t>
                      </a:r>
                    </a:p>
                    <a:p>
                      <a:pPr marL="50800" indent="-457200">
                        <a:buSzPts val="2800"/>
                        <a:buFont typeface="Arial" panose="020B0604020202020204" pitchFamily="34" charset="0"/>
                        <a:buChar char="•"/>
                      </a:pPr>
                      <a:r>
                        <a:rPr lang="en-US" sz="2800" dirty="0"/>
                        <a:t>^Patient (when the whole patient is the system )</a:t>
                      </a:r>
                    </a:p>
                    <a:p>
                      <a:pPr marL="50800" indent="-457200">
                        <a:buSzPts val="2800"/>
                        <a:buFont typeface="Arial" panose="020B0604020202020204" pitchFamily="34" charset="0"/>
                        <a:buChar char="•"/>
                      </a:pPr>
                      <a:r>
                        <a:rPr lang="en-US" sz="3200" dirty="0"/>
                        <a:t>Ser</a:t>
                      </a:r>
                    </a:p>
                    <a:p>
                      <a:pPr marL="50800" indent="0">
                        <a:buSzPts val="2800"/>
                        <a:buNone/>
                      </a:pPr>
                      <a:endParaRPr lang="en-US" sz="3200" b="1" dirty="0"/>
                    </a:p>
                    <a:p>
                      <a:pPr marL="50800" indent="0">
                        <a:buSzPts val="2800"/>
                        <a:buNone/>
                      </a:pPr>
                      <a:r>
                        <a:rPr lang="en-US" sz="3200" b="1" dirty="0"/>
                        <a:t>If the super system is blank, it is assumed to mean “patient”</a:t>
                      </a:r>
                    </a:p>
                    <a:p>
                      <a:endParaRPr lang="en-US" sz="28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7343"/>
                  </a:ext>
                </a:extLst>
              </a:tr>
            </a:tbl>
          </a:graphicData>
        </a:graphic>
      </p:graphicFrame>
      <p:sp>
        <p:nvSpPr>
          <p:cNvPr id="2" name="Slide Number Placeholder 6">
            <a:extLst>
              <a:ext uri="{FF2B5EF4-FFF2-40B4-BE49-F238E27FC236}">
                <a16:creationId xmlns:a16="http://schemas.microsoft.com/office/drawing/2014/main" id="{0B7991BE-BDFD-678A-E8C9-9114D877E233}"/>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990659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B61C07C-F954-7CA0-840A-41DA1E3F0683}"/>
            </a:ext>
          </a:extLst>
        </p:cNvPr>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EBBE73AE-5FD6-6D3B-EECF-9F7F7EF0FE00}"/>
              </a:ext>
            </a:extLst>
          </p:cNvPr>
          <p:cNvGraphicFramePr>
            <a:graphicFrameLocks noGrp="1"/>
          </p:cNvGraphicFramePr>
          <p:nvPr>
            <p:extLst>
              <p:ext uri="{D42A27DB-BD31-4B8C-83A1-F6EECF244321}">
                <p14:modId xmlns:p14="http://schemas.microsoft.com/office/powerpoint/2010/main" val="3654562385"/>
              </p:ext>
            </p:extLst>
          </p:nvPr>
        </p:nvGraphicFramePr>
        <p:xfrm>
          <a:off x="1058091" y="426720"/>
          <a:ext cx="10517894" cy="6167882"/>
        </p:xfrm>
        <a:graphic>
          <a:graphicData uri="http://schemas.openxmlformats.org/drawingml/2006/table">
            <a:tbl>
              <a:tblPr firstRow="1" bandRow="1">
                <a:tableStyleId>{5940675A-B579-460E-94D1-54222C63F5DA}</a:tableStyleId>
              </a:tblPr>
              <a:tblGrid>
                <a:gridCol w="5258947">
                  <a:extLst>
                    <a:ext uri="{9D8B030D-6E8A-4147-A177-3AD203B41FA5}">
                      <a16:colId xmlns:a16="http://schemas.microsoft.com/office/drawing/2014/main" val="2531580532"/>
                    </a:ext>
                  </a:extLst>
                </a:gridCol>
                <a:gridCol w="5258947">
                  <a:extLst>
                    <a:ext uri="{9D8B030D-6E8A-4147-A177-3AD203B41FA5}">
                      <a16:colId xmlns:a16="http://schemas.microsoft.com/office/drawing/2014/main" val="490995234"/>
                    </a:ext>
                  </a:extLst>
                </a:gridCol>
              </a:tblGrid>
              <a:tr h="17982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Lato" panose="020F0502020204030203" pitchFamily="34" charset="0"/>
                          <a:ea typeface="Lato" panose="020F0502020204030203" pitchFamily="34" charset="0"/>
                          <a:cs typeface="Lato" panose="020F0502020204030203" pitchFamily="34" charset="0"/>
                        </a:rPr>
                        <a:t>Scale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Lato" panose="020F0502020204030203" pitchFamily="34" charset="0"/>
                          <a:ea typeface="Lato" panose="020F0502020204030203" pitchFamily="34" charset="0"/>
                          <a:cs typeface="Lato" panose="020F0502020204030203" pitchFamily="34" charset="0"/>
                        </a:rPr>
                        <a:t>The data type of the answer.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How the result is expressed: q</a:t>
                      </a:r>
                      <a:r>
                        <a:rPr lang="en-US" sz="2400" b="0" dirty="0">
                          <a:solidFill>
                            <a:schemeClr val="bg1"/>
                          </a:solidFill>
                          <a:latin typeface="Lato" panose="020F0502020204030203" pitchFamily="34" charset="0"/>
                          <a:ea typeface="Lato" panose="020F0502020204030203" pitchFamily="34" charset="0"/>
                          <a:cs typeface="Lato" panose="020F0502020204030203" pitchFamily="34" charset="0"/>
                        </a:rPr>
                        <a:t>uantitative, semiquantitative, ordinal, nominal (coded), narrative. Scales are the </a:t>
                      </a:r>
                      <a:r>
                        <a:rPr lang="en-US" sz="2400" b="1" u="sng" dirty="0">
                          <a:solidFill>
                            <a:schemeClr val="bg1"/>
                          </a:solidFill>
                          <a:latin typeface="Lato" panose="020F0502020204030203" pitchFamily="34" charset="0"/>
                          <a:ea typeface="Lato" panose="020F0502020204030203" pitchFamily="34" charset="0"/>
                          <a:cs typeface="Lato" panose="020F0502020204030203" pitchFamily="34" charset="0"/>
                        </a:rPr>
                        <a:t>SAME</a:t>
                      </a:r>
                      <a:r>
                        <a:rPr lang="en-US" sz="2400" b="0" u="none"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400" b="0" dirty="0">
                          <a:solidFill>
                            <a:schemeClr val="bg1"/>
                          </a:solidFill>
                          <a:latin typeface="Lato" panose="020F0502020204030203" pitchFamily="34" charset="0"/>
                          <a:ea typeface="Lato" panose="020F0502020204030203" pitchFamily="34" charset="0"/>
                          <a:cs typeface="Lato" panose="020F0502020204030203" pitchFamily="34" charset="0"/>
                        </a:rPr>
                        <a:t>for lab and clinical.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3959946311"/>
                  </a:ext>
                </a:extLst>
              </a:tr>
              <a:tr h="4328253">
                <a:tc>
                  <a:txBody>
                    <a:bodyPr/>
                    <a:lstStyle/>
                    <a:p>
                      <a:pPr marL="457200" marR="0" lvl="0" indent="-4064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Qn </a:t>
                      </a: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 quantitative</a:t>
                      </a:r>
                    </a:p>
                    <a:p>
                      <a:pPr marL="914400" marR="0" lvl="1" indent="-3810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4, 7.4, 1:8</a:t>
                      </a:r>
                    </a:p>
                    <a:p>
                      <a:pPr marL="457200" marR="0" lvl="0" indent="-4064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1" i="0" u="none" strike="noStrike" kern="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SemiQn</a:t>
                      </a:r>
                      <a:r>
                        <a:rPr kumimoji="0" lang="en-US" sz="24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 </a:t>
                      </a: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 semi-quantitative (discontinuous numeric quantities)</a:t>
                      </a:r>
                    </a:p>
                    <a:p>
                      <a:pPr marL="914400" marR="0" lvl="1" indent="-3810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1:4, 5-10, </a:t>
                      </a:r>
                    </a:p>
                    <a:p>
                      <a:pPr marL="457200" marR="0" lvl="0" indent="-4064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Ord </a:t>
                      </a: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 ordinal, the answers can be ranked</a:t>
                      </a:r>
                    </a:p>
                    <a:p>
                      <a:pPr marL="914400" marR="0" lvl="1" indent="-3810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 1+, 2+, 3+ ….</a:t>
                      </a:r>
                    </a:p>
                    <a:p>
                      <a:pPr marL="914400" marR="0" lvl="1" indent="-3810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mild, moderate, severe</a:t>
                      </a:r>
                    </a:p>
                    <a:p>
                      <a:pPr marL="914400" marR="0" lvl="1" indent="-3810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none, rare, few, moderate, many, loaded</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457200" marR="0" lvl="0" indent="-4064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Nom </a:t>
                      </a: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 nominal, answers are coded but unranked</a:t>
                      </a:r>
                    </a:p>
                    <a:p>
                      <a:pPr marL="914400" marR="0" lvl="1" indent="-3810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Stool appearance – liquid, formed</a:t>
                      </a:r>
                    </a:p>
                    <a:p>
                      <a:pPr marL="914400" marR="0" lvl="1" indent="-3810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Skin color – pink, dusky, cyanotic</a:t>
                      </a:r>
                    </a:p>
                    <a:p>
                      <a:pPr marL="914400" marR="0" lvl="1" indent="-3810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Chest tube type</a:t>
                      </a:r>
                    </a:p>
                    <a:p>
                      <a:pPr marL="457200" marR="0" lvl="0" indent="-4064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Nar </a:t>
                      </a: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 answer is a two or more words of natural language, or as much as a paragraph of text</a:t>
                      </a:r>
                    </a:p>
                    <a:p>
                      <a:pPr marL="457200" marR="0" lvl="0" indent="-406400" algn="l" defTabSz="914400" rtl="0" eaLnBrk="1" fontAlgn="auto" latinLnBrk="0" hangingPunct="1">
                        <a:lnSpc>
                          <a:spcPct val="83000"/>
                        </a:lnSpc>
                        <a:spcBef>
                          <a:spcPts val="1000"/>
                        </a:spcBef>
                        <a:spcAft>
                          <a:spcPts val="0"/>
                        </a:spcAft>
                        <a:buClr>
                          <a:srgbClr val="000000"/>
                        </a:buClr>
                        <a:buSzPct val="142857"/>
                        <a:buFont typeface="Arial"/>
                        <a:buChar char="•"/>
                        <a:tabLst/>
                        <a:defRPr/>
                      </a:pPr>
                      <a:r>
                        <a:rPr kumimoji="0" lang="en-US" sz="24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Doc </a:t>
                      </a:r>
                      <a:r>
                        <a:rPr kumimoji="0" lang="en-US" sz="24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a:rPr>
                        <a:t>– document, a collection of two or more data elements</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07343"/>
                  </a:ext>
                </a:extLst>
              </a:tr>
            </a:tbl>
          </a:graphicData>
        </a:graphic>
      </p:graphicFrame>
      <p:sp>
        <p:nvSpPr>
          <p:cNvPr id="2" name="Slide Number Placeholder 6">
            <a:extLst>
              <a:ext uri="{FF2B5EF4-FFF2-40B4-BE49-F238E27FC236}">
                <a16:creationId xmlns:a16="http://schemas.microsoft.com/office/drawing/2014/main" id="{51AE3001-0B2D-0CB1-196F-100CC24C32BE}"/>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534984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A9EFED5-6087-1FEA-8CDB-6D18A044A450}"/>
            </a:ext>
          </a:extLst>
        </p:cNvPr>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899BB4BF-3955-A32A-52F5-800C3B0D1C9C}"/>
              </a:ext>
            </a:extLst>
          </p:cNvPr>
          <p:cNvGraphicFramePr>
            <a:graphicFrameLocks noGrp="1"/>
          </p:cNvGraphicFramePr>
          <p:nvPr>
            <p:extLst>
              <p:ext uri="{D42A27DB-BD31-4B8C-83A1-F6EECF244321}">
                <p14:modId xmlns:p14="http://schemas.microsoft.com/office/powerpoint/2010/main" val="3373492490"/>
              </p:ext>
            </p:extLst>
          </p:nvPr>
        </p:nvGraphicFramePr>
        <p:xfrm>
          <a:off x="1058091" y="426720"/>
          <a:ext cx="10517893" cy="6187440"/>
        </p:xfrm>
        <a:graphic>
          <a:graphicData uri="http://schemas.openxmlformats.org/drawingml/2006/table">
            <a:tbl>
              <a:tblPr firstRow="1" bandRow="1">
                <a:tableStyleId>{5940675A-B579-460E-94D1-54222C63F5DA}</a:tableStyleId>
              </a:tblPr>
              <a:tblGrid>
                <a:gridCol w="10517893">
                  <a:extLst>
                    <a:ext uri="{9D8B030D-6E8A-4147-A177-3AD203B41FA5}">
                      <a16:colId xmlns:a16="http://schemas.microsoft.com/office/drawing/2014/main" val="2531580532"/>
                    </a:ext>
                  </a:extLst>
                </a:gridCol>
              </a:tblGrid>
              <a:tr h="1188720">
                <a:tc>
                  <a:txBody>
                    <a:bodyPr/>
                    <a:lstStyle/>
                    <a:p>
                      <a:r>
                        <a:rPr lang="en-US" sz="4000" b="1" dirty="0">
                          <a:solidFill>
                            <a:schemeClr val="bg1"/>
                          </a:solidFill>
                          <a:latin typeface="Lato" panose="020F0502020204030203" pitchFamily="34" charset="0"/>
                          <a:ea typeface="Lato" panose="020F0502020204030203" pitchFamily="34" charset="0"/>
                          <a:cs typeface="Lato" panose="020F0502020204030203" pitchFamily="34" charset="0"/>
                        </a:rPr>
                        <a:t>Method</a:t>
                      </a:r>
                    </a:p>
                    <a:p>
                      <a:pPr algn="l"/>
                      <a:r>
                        <a:rPr lang="en-US" sz="2400" b="0" dirty="0">
                          <a:solidFill>
                            <a:schemeClr val="bg1"/>
                          </a:solidFill>
                          <a:latin typeface="Lato" panose="020F0502020204030203" pitchFamily="34" charset="0"/>
                          <a:ea typeface="Lato" panose="020F0502020204030203" pitchFamily="34" charset="0"/>
                          <a:cs typeface="Lato" panose="020F0502020204030203" pitchFamily="34" charset="0"/>
                        </a:rPr>
                        <a:t>Procedure used to make the measurement or observation.  Only used when it makes an important distinction in sensitivity or specificity.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959946311"/>
                  </a:ext>
                </a:extLst>
              </a:tr>
              <a:tr h="4754880">
                <a:tc>
                  <a:txBody>
                    <a:bodyPr/>
                    <a:lstStyle/>
                    <a:p>
                      <a:endParaRPr lang="en-US" sz="28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7343"/>
                  </a:ext>
                </a:extLst>
              </a:tr>
            </a:tbl>
          </a:graphicData>
        </a:graphic>
      </p:graphicFrame>
      <p:sp>
        <p:nvSpPr>
          <p:cNvPr id="5" name="Google Shape;446;p53">
            <a:extLst>
              <a:ext uri="{FF2B5EF4-FFF2-40B4-BE49-F238E27FC236}">
                <a16:creationId xmlns:a16="http://schemas.microsoft.com/office/drawing/2014/main" id="{39CA2F53-E65D-B15C-551F-33059270D058}"/>
              </a:ext>
            </a:extLst>
          </p:cNvPr>
          <p:cNvSpPr txBox="1">
            <a:spLocks/>
          </p:cNvSpPr>
          <p:nvPr/>
        </p:nvSpPr>
        <p:spPr>
          <a:xfrm>
            <a:off x="1552303" y="2172789"/>
            <a:ext cx="4572000" cy="411480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06400">
              <a:lnSpc>
                <a:spcPct val="100000"/>
              </a:lnSpc>
              <a:spcBef>
                <a:spcPts val="0"/>
              </a:spcBef>
              <a:buSzPts val="2800"/>
              <a:buFont typeface="Arial" panose="020B0604020202020204" pitchFamily="34" charset="0"/>
              <a:buNone/>
            </a:pPr>
            <a:r>
              <a:rPr lang="en-US" sz="3600" b="1" u="sng" dirty="0">
                <a:latin typeface="Lato" panose="020F0502020204030203" pitchFamily="34" charset="0"/>
              </a:rPr>
              <a:t>Lab</a:t>
            </a:r>
          </a:p>
          <a:p>
            <a:pPr marL="457200" lvl="0" indent="-406400">
              <a:lnSpc>
                <a:spcPct val="100000"/>
              </a:lnSpc>
              <a:spcBef>
                <a:spcPts val="0"/>
              </a:spcBef>
              <a:buClr>
                <a:srgbClr val="000000"/>
              </a:buClr>
              <a:buSzPts val="2800"/>
              <a:buFont typeface="Arial"/>
              <a:buChar char="•"/>
              <a:defRPr/>
            </a:pPr>
            <a:r>
              <a:rPr lang="en-US" sz="2200" kern="0" dirty="0">
                <a:solidFill>
                  <a:srgbClr val="000000"/>
                </a:solidFill>
                <a:latin typeface="Lato"/>
                <a:ea typeface="Lato"/>
                <a:cs typeface="Lato"/>
                <a:sym typeface="Lato"/>
              </a:rPr>
              <a:t>Automated – automated</a:t>
            </a:r>
          </a:p>
          <a:p>
            <a:pPr marL="457200" lvl="0" indent="-406400">
              <a:lnSpc>
                <a:spcPct val="100000"/>
              </a:lnSpc>
              <a:spcBef>
                <a:spcPts val="0"/>
              </a:spcBef>
              <a:buClr>
                <a:srgbClr val="000000"/>
              </a:buClr>
              <a:buSzPts val="2800"/>
              <a:buFont typeface="Arial"/>
              <a:buChar char="•"/>
              <a:defRPr/>
            </a:pPr>
            <a:r>
              <a:rPr lang="en-US" sz="2200" kern="0" dirty="0">
                <a:solidFill>
                  <a:srgbClr val="000000"/>
                </a:solidFill>
                <a:latin typeface="Lato"/>
                <a:ea typeface="Lato"/>
                <a:cs typeface="Lato"/>
                <a:sym typeface="Lato"/>
              </a:rPr>
              <a:t>Bioassay – bioassay</a:t>
            </a:r>
          </a:p>
          <a:p>
            <a:pPr marL="457200" lvl="0" indent="-406400">
              <a:lnSpc>
                <a:spcPct val="100000"/>
              </a:lnSpc>
              <a:spcBef>
                <a:spcPts val="0"/>
              </a:spcBef>
              <a:buClr>
                <a:srgbClr val="000000"/>
              </a:buClr>
              <a:buSzPts val="2800"/>
              <a:buFont typeface="Arial"/>
              <a:buChar char="•"/>
              <a:defRPr/>
            </a:pPr>
            <a:r>
              <a:rPr lang="en-US" sz="2200" kern="0" dirty="0">
                <a:solidFill>
                  <a:srgbClr val="000000"/>
                </a:solidFill>
                <a:latin typeface="Lato"/>
                <a:ea typeface="Lato"/>
                <a:cs typeface="Lato"/>
                <a:sym typeface="Lato"/>
              </a:rPr>
              <a:t>Calculated – calculated</a:t>
            </a:r>
          </a:p>
          <a:p>
            <a:pPr marL="457200" lvl="0" indent="-406400">
              <a:lnSpc>
                <a:spcPct val="100000"/>
              </a:lnSpc>
              <a:spcBef>
                <a:spcPts val="0"/>
              </a:spcBef>
              <a:buClr>
                <a:srgbClr val="000000"/>
              </a:buClr>
              <a:buSzPts val="2800"/>
              <a:buFont typeface="Arial"/>
              <a:buChar char="•"/>
              <a:defRPr/>
            </a:pPr>
            <a:r>
              <a:rPr lang="en-US" sz="2200" kern="0" dirty="0">
                <a:solidFill>
                  <a:srgbClr val="000000"/>
                </a:solidFill>
                <a:latin typeface="Lato"/>
                <a:ea typeface="Lato"/>
                <a:cs typeface="Lato"/>
                <a:sym typeface="Lato"/>
              </a:rPr>
              <a:t>Comp fix – complement fixation</a:t>
            </a:r>
          </a:p>
          <a:p>
            <a:pPr marL="457200" lvl="0" indent="-406400">
              <a:lnSpc>
                <a:spcPct val="100000"/>
              </a:lnSpc>
              <a:spcBef>
                <a:spcPts val="0"/>
              </a:spcBef>
              <a:buClr>
                <a:srgbClr val="000000"/>
              </a:buClr>
              <a:buSzPts val="2800"/>
              <a:buFont typeface="Arial"/>
              <a:buChar char="•"/>
              <a:defRPr/>
            </a:pPr>
            <a:r>
              <a:rPr lang="en-US" sz="2200" kern="0" dirty="0">
                <a:solidFill>
                  <a:srgbClr val="000000"/>
                </a:solidFill>
                <a:latin typeface="Lato"/>
                <a:ea typeface="Lato"/>
                <a:cs typeface="Lato"/>
                <a:sym typeface="Lato"/>
              </a:rPr>
              <a:t>EIA – enzyme immunoassay</a:t>
            </a:r>
          </a:p>
          <a:p>
            <a:pPr marL="457200" lvl="0" indent="-406400">
              <a:lnSpc>
                <a:spcPct val="100000"/>
              </a:lnSpc>
              <a:spcBef>
                <a:spcPts val="0"/>
              </a:spcBef>
              <a:buClr>
                <a:srgbClr val="000000"/>
              </a:buClr>
              <a:buSzPts val="2800"/>
              <a:buFont typeface="Arial"/>
              <a:buChar char="•"/>
              <a:defRPr/>
            </a:pPr>
            <a:r>
              <a:rPr lang="en-US" sz="2200" kern="0" dirty="0">
                <a:solidFill>
                  <a:srgbClr val="000000"/>
                </a:solidFill>
                <a:latin typeface="Lato"/>
                <a:ea typeface="Lato"/>
                <a:cs typeface="Lato"/>
                <a:sym typeface="Lato"/>
              </a:rPr>
              <a:t>Electrophoresis – electrophoresis</a:t>
            </a:r>
          </a:p>
          <a:p>
            <a:pPr marL="457200" lvl="0" indent="-406400">
              <a:lnSpc>
                <a:spcPct val="100000"/>
              </a:lnSpc>
              <a:spcBef>
                <a:spcPts val="0"/>
              </a:spcBef>
              <a:buClr>
                <a:srgbClr val="000000"/>
              </a:buClr>
              <a:buSzPts val="2800"/>
              <a:buFont typeface="Arial"/>
              <a:buChar char="•"/>
              <a:defRPr/>
            </a:pPr>
            <a:r>
              <a:rPr lang="en-US" sz="2200" kern="0" dirty="0">
                <a:solidFill>
                  <a:srgbClr val="000000"/>
                </a:solidFill>
                <a:latin typeface="Lato"/>
                <a:ea typeface="Lato"/>
                <a:cs typeface="Lato"/>
                <a:sym typeface="Lato"/>
              </a:rPr>
              <a:t>Microscopy – microscope</a:t>
            </a:r>
          </a:p>
          <a:p>
            <a:pPr marL="457200" lvl="0" indent="-406400">
              <a:lnSpc>
                <a:spcPct val="100000"/>
              </a:lnSpc>
              <a:spcBef>
                <a:spcPts val="0"/>
              </a:spcBef>
              <a:buClr>
                <a:srgbClr val="000000"/>
              </a:buClr>
              <a:buSzPts val="2800"/>
              <a:buFont typeface="Arial"/>
              <a:buChar char="•"/>
              <a:defRPr/>
            </a:pPr>
            <a:r>
              <a:rPr lang="en-US" sz="2200" kern="0" dirty="0">
                <a:solidFill>
                  <a:srgbClr val="000000"/>
                </a:solidFill>
                <a:latin typeface="Lato"/>
                <a:ea typeface="Lato"/>
                <a:cs typeface="Lato"/>
                <a:sym typeface="Lato"/>
              </a:rPr>
              <a:t>Test strip – test strip</a:t>
            </a:r>
          </a:p>
          <a:p>
            <a:pPr marL="457200" lvl="0" indent="-406400">
              <a:lnSpc>
                <a:spcPct val="100000"/>
              </a:lnSpc>
              <a:spcBef>
                <a:spcPts val="0"/>
              </a:spcBef>
              <a:buClr>
                <a:srgbClr val="000000"/>
              </a:buClr>
              <a:buSzPts val="2800"/>
              <a:buFont typeface="Arial"/>
              <a:buChar char="•"/>
              <a:defRPr/>
            </a:pPr>
            <a:r>
              <a:rPr lang="en-US" sz="2200" kern="0" dirty="0" err="1">
                <a:solidFill>
                  <a:srgbClr val="000000"/>
                </a:solidFill>
                <a:latin typeface="Lato"/>
                <a:ea typeface="Lato"/>
                <a:cs typeface="Lato"/>
                <a:sym typeface="Lato"/>
              </a:rPr>
              <a:t>Wintrobe</a:t>
            </a:r>
            <a:r>
              <a:rPr lang="en-US" sz="2200" kern="0" dirty="0">
                <a:solidFill>
                  <a:srgbClr val="000000"/>
                </a:solidFill>
                <a:latin typeface="Lato"/>
                <a:ea typeface="Lato"/>
                <a:cs typeface="Lato"/>
                <a:sym typeface="Lato"/>
              </a:rPr>
              <a:t> – for sedimentation rate</a:t>
            </a:r>
          </a:p>
        </p:txBody>
      </p:sp>
      <p:sp>
        <p:nvSpPr>
          <p:cNvPr id="6" name="Google Shape;446;p53">
            <a:extLst>
              <a:ext uri="{FF2B5EF4-FFF2-40B4-BE49-F238E27FC236}">
                <a16:creationId xmlns:a16="http://schemas.microsoft.com/office/drawing/2014/main" id="{95AC1CA4-3CE9-C437-ABB8-00AB5E46BCF0}"/>
              </a:ext>
            </a:extLst>
          </p:cNvPr>
          <p:cNvSpPr txBox="1">
            <a:spLocks/>
          </p:cNvSpPr>
          <p:nvPr/>
        </p:nvSpPr>
        <p:spPr>
          <a:xfrm>
            <a:off x="6438343" y="2172789"/>
            <a:ext cx="4572000" cy="4114800"/>
          </a:xfrm>
          <a:prstGeom prst="rect">
            <a:avLst/>
          </a:prstGeom>
          <a:ln/>
        </p:spPr>
        <p:style>
          <a:lnRef idx="2">
            <a:schemeClr val="dk1"/>
          </a:lnRef>
          <a:fillRef idx="1">
            <a:schemeClr val="lt1"/>
          </a:fillRef>
          <a:effectRef idx="0">
            <a:schemeClr val="dk1"/>
          </a:effectRef>
          <a:fontRef idx="minor">
            <a:schemeClr val="dk1"/>
          </a:fontRef>
        </p:style>
        <p:txBody>
          <a:bodyPr spcFirstLastPara="1" vert="horz" wrap="square" lIns="91425" tIns="45700" rIns="91425" bIns="45700" rtlCol="0" anchor="t" anchorCtr="0">
            <a:normAutofit fontScale="70000" lnSpcReduction="200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800" kern="1200">
                <a:solidFill>
                  <a:schemeClr val="tx1"/>
                </a:solidFill>
                <a:latin typeface="+mn-lt"/>
                <a:ea typeface="+mn-ea"/>
                <a:cs typeface="+mn-cs"/>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indent="-406400">
              <a:lnSpc>
                <a:spcPct val="100000"/>
              </a:lnSpc>
              <a:spcBef>
                <a:spcPts val="0"/>
              </a:spcBef>
              <a:buSzPts val="2800"/>
              <a:buFont typeface="Arial" panose="020B0604020202020204" pitchFamily="34" charset="0"/>
              <a:buNone/>
            </a:pPr>
            <a:r>
              <a:rPr lang="en-US" sz="3600" b="1" u="sng" dirty="0">
                <a:latin typeface="Lato" panose="020F0502020204030203" pitchFamily="34" charset="0"/>
              </a:rPr>
              <a:t>Clinical</a:t>
            </a:r>
            <a:endParaRPr lang="en-US" b="1" dirty="0">
              <a:latin typeface="Lato" panose="020F0502020204030203" pitchFamily="34" charset="0"/>
            </a:endParaRPr>
          </a:p>
          <a:p>
            <a:pPr lvl="0" indent="-406400">
              <a:lnSpc>
                <a:spcPct val="83000"/>
              </a:lnSpc>
              <a:buSzPct val="142857"/>
            </a:pPr>
            <a:r>
              <a:rPr lang="en-US" sz="2400" dirty="0">
                <a:latin typeface="Lato" panose="020F0502020204030203" pitchFamily="34" charset="0"/>
              </a:rPr>
              <a:t>Stated – reported verbally</a:t>
            </a:r>
          </a:p>
          <a:p>
            <a:pPr lvl="0" indent="-406400">
              <a:lnSpc>
                <a:spcPct val="83000"/>
              </a:lnSpc>
              <a:buSzPct val="142857"/>
            </a:pPr>
            <a:r>
              <a:rPr lang="en-US" sz="2400" dirty="0">
                <a:latin typeface="Lato" panose="020F0502020204030203" pitchFamily="34" charset="0"/>
              </a:rPr>
              <a:t>Measured – actually observed</a:t>
            </a:r>
          </a:p>
          <a:p>
            <a:pPr lvl="0" indent="-406400">
              <a:lnSpc>
                <a:spcPct val="83000"/>
              </a:lnSpc>
              <a:buSzPct val="142857"/>
            </a:pPr>
            <a:r>
              <a:rPr lang="en-US" sz="2400" dirty="0">
                <a:latin typeface="Lato" panose="020F0502020204030203" pitchFamily="34" charset="0"/>
              </a:rPr>
              <a:t>Estimated – an educated guess at the real value</a:t>
            </a:r>
          </a:p>
          <a:p>
            <a:pPr lvl="0" indent="-406400">
              <a:lnSpc>
                <a:spcPct val="83000"/>
              </a:lnSpc>
              <a:buSzPct val="142857"/>
            </a:pPr>
            <a:r>
              <a:rPr lang="en-US" sz="2400" dirty="0">
                <a:latin typeface="Lato" panose="020F0502020204030203" pitchFamily="34" charset="0"/>
              </a:rPr>
              <a:t>Calculated – numeric calculation from a formula</a:t>
            </a:r>
          </a:p>
          <a:p>
            <a:pPr lvl="0" indent="-406400">
              <a:lnSpc>
                <a:spcPct val="83000"/>
              </a:lnSpc>
              <a:buSzPct val="142857"/>
            </a:pPr>
            <a:r>
              <a:rPr lang="en-US" sz="2400" dirty="0">
                <a:latin typeface="Lato" panose="020F0502020204030203" pitchFamily="34" charset="0"/>
              </a:rPr>
              <a:t>US – ultrasound</a:t>
            </a:r>
          </a:p>
          <a:p>
            <a:pPr lvl="0" indent="-406400">
              <a:lnSpc>
                <a:spcPct val="83000"/>
              </a:lnSpc>
              <a:buSzPct val="142857"/>
            </a:pPr>
            <a:r>
              <a:rPr lang="en-US" sz="2400" dirty="0">
                <a:latin typeface="Lato" panose="020F0502020204030203" pitchFamily="34" charset="0"/>
              </a:rPr>
              <a:t>EKG – electrocardiogram</a:t>
            </a:r>
          </a:p>
          <a:p>
            <a:pPr lvl="0" indent="-406400">
              <a:lnSpc>
                <a:spcPct val="83000"/>
              </a:lnSpc>
              <a:buSzPct val="142857"/>
            </a:pPr>
            <a:r>
              <a:rPr lang="en-US" sz="2400" dirty="0">
                <a:latin typeface="Lato" panose="020F0502020204030203" pitchFamily="34" charset="0"/>
              </a:rPr>
              <a:t>Helium rebreathing – helium rebreathing</a:t>
            </a:r>
          </a:p>
          <a:p>
            <a:pPr lvl="0" indent="-406400">
              <a:lnSpc>
                <a:spcPct val="83000"/>
              </a:lnSpc>
              <a:buSzPct val="142857"/>
            </a:pPr>
            <a:r>
              <a:rPr lang="en-US" sz="2400" dirty="0">
                <a:latin typeface="Lato" panose="020F0502020204030203" pitchFamily="34" charset="0"/>
              </a:rPr>
              <a:t>Spirometry – spirometry</a:t>
            </a:r>
          </a:p>
          <a:p>
            <a:pPr lvl="0" indent="-406400">
              <a:lnSpc>
                <a:spcPct val="83000"/>
              </a:lnSpc>
              <a:buSzPct val="142857"/>
            </a:pPr>
            <a:r>
              <a:rPr lang="en-US" sz="2400" dirty="0">
                <a:latin typeface="Lato" panose="020F0502020204030203" pitchFamily="34" charset="0"/>
              </a:rPr>
              <a:t>Manual – done by hand</a:t>
            </a:r>
          </a:p>
          <a:p>
            <a:pPr lvl="0" indent="-406400">
              <a:lnSpc>
                <a:spcPct val="83000"/>
              </a:lnSpc>
              <a:buSzPct val="142857"/>
            </a:pPr>
            <a:r>
              <a:rPr lang="en-US" sz="2400" dirty="0">
                <a:latin typeface="Lato" panose="020F0502020204030203" pitchFamily="34" charset="0"/>
              </a:rPr>
              <a:t>Automated – measured with a device</a:t>
            </a:r>
          </a:p>
        </p:txBody>
      </p:sp>
      <p:sp>
        <p:nvSpPr>
          <p:cNvPr id="2" name="Slide Number Placeholder 6">
            <a:extLst>
              <a:ext uri="{FF2B5EF4-FFF2-40B4-BE49-F238E27FC236}">
                <a16:creationId xmlns:a16="http://schemas.microsoft.com/office/drawing/2014/main" id="{07777C37-BD65-7BB8-3559-86BC98AE6867}"/>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029373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534"/>
        <p:cNvGrpSpPr/>
        <p:nvPr/>
      </p:nvGrpSpPr>
      <p:grpSpPr>
        <a:xfrm>
          <a:off x="0" y="0"/>
          <a:ext cx="0" cy="0"/>
          <a:chOff x="0" y="0"/>
          <a:chExt cx="0" cy="0"/>
        </a:xfrm>
      </p:grpSpPr>
      <p:pic>
        <p:nvPicPr>
          <p:cNvPr id="5" name="Picture 4" descr="Molecular structure and periodic table on a desk">
            <a:extLst>
              <a:ext uri="{FF2B5EF4-FFF2-40B4-BE49-F238E27FC236}">
                <a16:creationId xmlns:a16="http://schemas.microsoft.com/office/drawing/2014/main" id="{B0E059D6-6078-8254-9CFF-51B86189723E}"/>
              </a:ext>
            </a:extLst>
          </p:cNvPr>
          <p:cNvPicPr>
            <a:picLocks noChangeAspect="1"/>
          </p:cNvPicPr>
          <p:nvPr/>
        </p:nvPicPr>
        <p:blipFill>
          <a:blip r:embed="rId3"/>
          <a:srcRect l="7064" r="41099" b="-1"/>
          <a:stretch>
            <a:fillRect/>
          </a:stretch>
        </p:blipFill>
        <p:spPr>
          <a:xfrm>
            <a:off x="6254261" y="-23250"/>
            <a:ext cx="6440659" cy="8104624"/>
          </a:xfrm>
          <a:prstGeom prst="rect">
            <a:avLst/>
          </a:prstGeom>
          <a:effectLst>
            <a:outerShdw blurRad="127000" dist="50800" dir="10800000" sx="99000" sy="99000" algn="r" rotWithShape="0">
              <a:prstClr val="black">
                <a:alpha val="40000"/>
              </a:prstClr>
            </a:outerShdw>
            <a:softEdge rad="317500"/>
          </a:effectLst>
        </p:spPr>
      </p:pic>
      <p:sp>
        <p:nvSpPr>
          <p:cNvPr id="537" name="Google Shape;537;p62"/>
          <p:cNvSpPr txBox="1">
            <a:spLocks noGrp="1"/>
          </p:cNvSpPr>
          <p:nvPr>
            <p:ph type="title"/>
          </p:nvPr>
        </p:nvSpPr>
        <p:spPr/>
        <p:txBody>
          <a:bodyPr spcFirstLastPara="1" lIns="91425" tIns="45700" rIns="91425" bIns="45700" anchor="ctr" anchorCtr="0">
            <a:normAutofit/>
          </a:bodyPr>
          <a:lstStyle/>
          <a:p>
            <a:pPr lvl="0"/>
            <a:r>
              <a:rPr lang="en-US"/>
              <a:t>Types of LOINC Concept Names</a:t>
            </a:r>
          </a:p>
        </p:txBody>
      </p:sp>
      <p:sp>
        <p:nvSpPr>
          <p:cNvPr id="536" name="Google Shape;536;p62"/>
          <p:cNvSpPr txBox="1">
            <a:spLocks noGrp="1"/>
          </p:cNvSpPr>
          <p:nvPr>
            <p:ph sz="half" idx="1"/>
          </p:nvPr>
        </p:nvSpPr>
        <p:spPr/>
        <p:txBody>
          <a:bodyPr spcFirstLastPara="1" lIns="90475" tIns="44450" rIns="90475" bIns="44450" anchor="ctr" anchorCtr="0">
            <a:normAutofit fontScale="92500" lnSpcReduction="10000"/>
          </a:bodyPr>
          <a:lstStyle/>
          <a:p>
            <a:pPr lvl="0"/>
            <a:r>
              <a:rPr lang="en-US" dirty="0"/>
              <a:t>Fully Specified Name (FSN) - unique</a:t>
            </a:r>
          </a:p>
          <a:p>
            <a:pPr lvl="1"/>
            <a:r>
              <a:rPr lang="en-US" dirty="0"/>
              <a:t>2341-6 </a:t>
            </a:r>
            <a:r>
              <a:rPr lang="en-US" dirty="0" err="1"/>
              <a:t>Glucose:MCnc:Pt:Bld:Qn:Test</a:t>
            </a:r>
            <a:r>
              <a:rPr lang="en-US" dirty="0"/>
              <a:t> strip manual</a:t>
            </a:r>
          </a:p>
          <a:p>
            <a:pPr lvl="0"/>
            <a:r>
              <a:rPr lang="en-US" dirty="0"/>
              <a:t>Long Common Name (LCN) - unique</a:t>
            </a:r>
          </a:p>
          <a:p>
            <a:pPr lvl="1"/>
            <a:r>
              <a:rPr lang="en-US" dirty="0"/>
              <a:t>2341-6 Glucose [Mass/volume] in Blood by Test strip manual	</a:t>
            </a:r>
          </a:p>
          <a:p>
            <a:pPr lvl="0"/>
            <a:r>
              <a:rPr lang="en-US" dirty="0"/>
              <a:t>Short Name</a:t>
            </a:r>
          </a:p>
          <a:p>
            <a:pPr lvl="1"/>
            <a:r>
              <a:rPr lang="en-US" dirty="0"/>
              <a:t>2341-6 Glucose Bld Manual Strip-</a:t>
            </a:r>
            <a:r>
              <a:rPr lang="en-US" dirty="0" err="1"/>
              <a:t>mCnc</a:t>
            </a:r>
            <a:endParaRPr lang="en-US" dirty="0"/>
          </a:p>
          <a:p>
            <a:pPr lvl="0"/>
            <a:endParaRPr lang="en-US" dirty="0"/>
          </a:p>
          <a:p>
            <a:pPr lvl="0"/>
            <a:endParaRPr lang="en-US" dirty="0"/>
          </a:p>
        </p:txBody>
      </p:sp>
      <p:sp>
        <p:nvSpPr>
          <p:cNvPr id="4" name="Content Placeholder 3">
            <a:extLst>
              <a:ext uri="{FF2B5EF4-FFF2-40B4-BE49-F238E27FC236}">
                <a16:creationId xmlns:a16="http://schemas.microsoft.com/office/drawing/2014/main" id="{0C3E44FE-3EB5-FD2E-4348-385D24AB1B6B}"/>
              </a:ext>
            </a:extLst>
          </p:cNvPr>
          <p:cNvSpPr>
            <a:spLocks noGrp="1"/>
          </p:cNvSpPr>
          <p:nvPr>
            <p:ph sz="half" idx="2"/>
          </p:nvPr>
        </p:nvSpPr>
        <p:spPr/>
        <p:txBody>
          <a:bodyPr/>
          <a:lstStyle/>
          <a:p>
            <a:endParaRPr lang="en-US"/>
          </a:p>
        </p:txBody>
      </p:sp>
      <p:sp>
        <p:nvSpPr>
          <p:cNvPr id="2" name="Slide Number Placeholder 6">
            <a:extLst>
              <a:ext uri="{FF2B5EF4-FFF2-40B4-BE49-F238E27FC236}">
                <a16:creationId xmlns:a16="http://schemas.microsoft.com/office/drawing/2014/main" id="{02052828-64E8-6146-815E-D0CD90B13753}"/>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534"/>
        <p:cNvGrpSpPr/>
        <p:nvPr/>
      </p:nvGrpSpPr>
      <p:grpSpPr>
        <a:xfrm>
          <a:off x="0" y="0"/>
          <a:ext cx="0" cy="0"/>
          <a:chOff x="0" y="0"/>
          <a:chExt cx="0" cy="0"/>
        </a:xfrm>
      </p:grpSpPr>
      <p:sp>
        <p:nvSpPr>
          <p:cNvPr id="537" name="Google Shape;537;p62"/>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a:t>Examples of fully specified LOINC names</a:t>
            </a:r>
          </a:p>
        </p:txBody>
      </p:sp>
      <p:sp>
        <p:nvSpPr>
          <p:cNvPr id="536" name="Google Shape;536;p62"/>
          <p:cNvSpPr txBox="1">
            <a:spLocks noGrp="1"/>
          </p:cNvSpPr>
          <p:nvPr>
            <p:ph idx="1"/>
          </p:nvPr>
        </p:nvSpPr>
        <p:spPr>
          <a:xfrm>
            <a:off x="920261" y="1813902"/>
            <a:ext cx="10515600" cy="4690696"/>
          </a:xfrm>
          <a:noFill/>
          <a:ln>
            <a:noFill/>
          </a:ln>
        </p:spPr>
        <p:txBody>
          <a:bodyPr spcFirstLastPara="1" wrap="square" lIns="90475" tIns="44450" rIns="90475" bIns="44450" anchor="t" anchorCtr="0">
            <a:normAutofit fontScale="92500" lnSpcReduction="10000"/>
          </a:bodyPr>
          <a:lstStyle/>
          <a:p>
            <a:pPr lvl="0">
              <a:buClr>
                <a:schemeClr val="tx1"/>
              </a:buClr>
            </a:pPr>
            <a:r>
              <a:rPr lang="en-US" b="1" dirty="0">
                <a:solidFill>
                  <a:srgbClr val="FF0000"/>
                </a:solidFill>
              </a:rPr>
              <a:t>Sodium</a:t>
            </a:r>
            <a:r>
              <a:rPr lang="en-US" b="1" dirty="0"/>
              <a:t> :</a:t>
            </a:r>
            <a:r>
              <a:rPr lang="en-US" b="1" dirty="0">
                <a:solidFill>
                  <a:srgbClr val="663300"/>
                </a:solidFill>
              </a:rPr>
              <a:t>SCnc</a:t>
            </a:r>
            <a:r>
              <a:rPr lang="en-US" b="1" dirty="0"/>
              <a:t> :</a:t>
            </a:r>
            <a:r>
              <a:rPr lang="en-US" b="1" dirty="0">
                <a:ln>
                  <a:solidFill>
                    <a:srgbClr val="000000"/>
                  </a:solidFill>
                </a:ln>
                <a:solidFill>
                  <a:srgbClr val="FFFF00"/>
                </a:solidFill>
              </a:rPr>
              <a:t>Pt </a:t>
            </a:r>
            <a:r>
              <a:rPr lang="en-US" b="1" dirty="0"/>
              <a:t>:</a:t>
            </a:r>
            <a:r>
              <a:rPr lang="en-US" b="1" dirty="0">
                <a:solidFill>
                  <a:srgbClr val="00B050"/>
                </a:solidFill>
              </a:rPr>
              <a:t>Ser</a:t>
            </a:r>
            <a:r>
              <a:rPr lang="en-US" b="1" dirty="0"/>
              <a:t> :</a:t>
            </a:r>
            <a:r>
              <a:rPr lang="en-US" b="1" dirty="0">
                <a:solidFill>
                  <a:srgbClr val="0070C0"/>
                </a:solidFill>
              </a:rPr>
              <a:t>Qn</a:t>
            </a:r>
          </a:p>
          <a:p>
            <a:pPr lvl="0">
              <a:buClr>
                <a:schemeClr val="tx1"/>
              </a:buClr>
            </a:pPr>
            <a:r>
              <a:rPr lang="en-US" b="1" dirty="0">
                <a:solidFill>
                  <a:srgbClr val="FF0000"/>
                </a:solidFill>
              </a:rPr>
              <a:t>Sodium</a:t>
            </a:r>
            <a:r>
              <a:rPr lang="en-US" b="1" dirty="0"/>
              <a:t> :</a:t>
            </a:r>
            <a:r>
              <a:rPr lang="en-US" b="1" dirty="0" err="1">
                <a:solidFill>
                  <a:srgbClr val="663300"/>
                </a:solidFill>
              </a:rPr>
              <a:t>Scnc</a:t>
            </a:r>
            <a:r>
              <a:rPr lang="en-US" b="1" dirty="0"/>
              <a:t> :</a:t>
            </a:r>
            <a:r>
              <a:rPr lang="en-US" b="1" dirty="0">
                <a:ln>
                  <a:solidFill>
                    <a:srgbClr val="000000"/>
                  </a:solidFill>
                </a:ln>
                <a:solidFill>
                  <a:srgbClr val="FFFF00"/>
                </a:solidFill>
              </a:rPr>
              <a:t>Pt</a:t>
            </a:r>
            <a:r>
              <a:rPr lang="en-US" b="1" dirty="0"/>
              <a:t> :</a:t>
            </a:r>
            <a:r>
              <a:rPr lang="en-US" b="1" dirty="0">
                <a:solidFill>
                  <a:srgbClr val="00B050"/>
                </a:solidFill>
              </a:rPr>
              <a:t>Ur</a:t>
            </a:r>
            <a:r>
              <a:rPr lang="en-US" b="1" dirty="0"/>
              <a:t> :</a:t>
            </a:r>
            <a:r>
              <a:rPr lang="en-US" b="1" dirty="0">
                <a:solidFill>
                  <a:srgbClr val="0070C0"/>
                </a:solidFill>
              </a:rPr>
              <a:t>Qn</a:t>
            </a:r>
            <a:endParaRPr lang="en-US" b="1" dirty="0"/>
          </a:p>
          <a:p>
            <a:pPr lvl="0">
              <a:buClr>
                <a:schemeClr val="tx1"/>
              </a:buClr>
            </a:pPr>
            <a:r>
              <a:rPr lang="en-US" b="1" dirty="0">
                <a:solidFill>
                  <a:srgbClr val="FF0000"/>
                </a:solidFill>
              </a:rPr>
              <a:t>Sodium</a:t>
            </a:r>
            <a:r>
              <a:rPr lang="en-US" b="1" dirty="0"/>
              <a:t> :</a:t>
            </a:r>
            <a:r>
              <a:rPr lang="en-US" b="1" dirty="0" err="1">
                <a:solidFill>
                  <a:srgbClr val="663300"/>
                </a:solidFill>
              </a:rPr>
              <a:t>SRat</a:t>
            </a:r>
            <a:r>
              <a:rPr lang="en-US" b="1" dirty="0">
                <a:solidFill>
                  <a:srgbClr val="663300"/>
                </a:solidFill>
              </a:rPr>
              <a:t> </a:t>
            </a:r>
            <a:r>
              <a:rPr lang="en-US" b="1" dirty="0"/>
              <a:t>:</a:t>
            </a:r>
            <a:r>
              <a:rPr lang="en-US" b="1" dirty="0">
                <a:ln>
                  <a:solidFill>
                    <a:srgbClr val="000000"/>
                  </a:solidFill>
                </a:ln>
                <a:solidFill>
                  <a:srgbClr val="FFFF00"/>
                </a:solidFill>
              </a:rPr>
              <a:t>24H</a:t>
            </a:r>
            <a:r>
              <a:rPr lang="en-US" b="1" dirty="0"/>
              <a:t>:</a:t>
            </a:r>
            <a:r>
              <a:rPr lang="en-US" b="1" dirty="0">
                <a:solidFill>
                  <a:srgbClr val="00B050"/>
                </a:solidFill>
              </a:rPr>
              <a:t>Ur</a:t>
            </a:r>
            <a:r>
              <a:rPr lang="en-US" b="1" dirty="0"/>
              <a:t> :</a:t>
            </a:r>
            <a:r>
              <a:rPr lang="en-US" b="1" dirty="0">
                <a:solidFill>
                  <a:srgbClr val="0070C0"/>
                </a:solidFill>
              </a:rPr>
              <a:t>Qn</a:t>
            </a:r>
            <a:endParaRPr lang="en-US" b="1" dirty="0"/>
          </a:p>
          <a:p>
            <a:pPr lvl="0">
              <a:buClr>
                <a:schemeClr val="tx1"/>
              </a:buClr>
            </a:pPr>
            <a:r>
              <a:rPr lang="en-US" b="1" dirty="0" err="1">
                <a:solidFill>
                  <a:srgbClr val="FF0000"/>
                </a:solidFill>
              </a:rPr>
              <a:t>Gentamicin^trough</a:t>
            </a:r>
            <a:r>
              <a:rPr lang="en-US" b="1" dirty="0">
                <a:solidFill>
                  <a:srgbClr val="FF0000"/>
                </a:solidFill>
              </a:rPr>
              <a:t> </a:t>
            </a:r>
            <a:r>
              <a:rPr lang="en-US" b="1" dirty="0"/>
              <a:t>:</a:t>
            </a:r>
            <a:r>
              <a:rPr lang="en-US" b="1" dirty="0" err="1">
                <a:solidFill>
                  <a:srgbClr val="663300"/>
                </a:solidFill>
              </a:rPr>
              <a:t>MCnc</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Ser</a:t>
            </a:r>
            <a:r>
              <a:rPr lang="en-US" b="1" dirty="0"/>
              <a:t> :</a:t>
            </a:r>
            <a:r>
              <a:rPr lang="en-US" b="1" dirty="0">
                <a:solidFill>
                  <a:srgbClr val="0070C0"/>
                </a:solidFill>
              </a:rPr>
              <a:t>Qn</a:t>
            </a:r>
            <a:endParaRPr lang="en-US" b="1" dirty="0"/>
          </a:p>
          <a:p>
            <a:pPr lvl="0">
              <a:buClr>
                <a:schemeClr val="tx1"/>
              </a:buClr>
            </a:pPr>
            <a:r>
              <a:rPr lang="en-US" b="1" dirty="0" err="1">
                <a:solidFill>
                  <a:srgbClr val="FF0000"/>
                </a:solidFill>
              </a:rPr>
              <a:t>Calcium.free</a:t>
            </a:r>
            <a:r>
              <a:rPr lang="en-US" b="1" dirty="0">
                <a:solidFill>
                  <a:srgbClr val="FF0000"/>
                </a:solidFill>
              </a:rPr>
              <a:t> </a:t>
            </a:r>
            <a:r>
              <a:rPr lang="en-US" b="1" dirty="0"/>
              <a:t>:</a:t>
            </a:r>
            <a:r>
              <a:rPr lang="en-US" b="1" dirty="0" err="1">
                <a:solidFill>
                  <a:srgbClr val="663300"/>
                </a:solidFill>
              </a:rPr>
              <a:t>SCnc</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Ser</a:t>
            </a:r>
            <a:r>
              <a:rPr lang="en-US" b="1" dirty="0"/>
              <a:t> :</a:t>
            </a:r>
            <a:r>
              <a:rPr lang="en-US" b="1" dirty="0">
                <a:solidFill>
                  <a:srgbClr val="0070C0"/>
                </a:solidFill>
              </a:rPr>
              <a:t>Qn</a:t>
            </a:r>
            <a:endParaRPr lang="en-US" b="1" dirty="0"/>
          </a:p>
          <a:p>
            <a:pPr lvl="0">
              <a:buClr>
                <a:schemeClr val="tx1"/>
              </a:buClr>
            </a:pPr>
            <a:r>
              <a:rPr lang="en-US" b="1" dirty="0" err="1">
                <a:solidFill>
                  <a:srgbClr val="FF0000"/>
                </a:solidFill>
              </a:rPr>
              <a:t>Protein.albumin</a:t>
            </a:r>
            <a:r>
              <a:rPr lang="en-US" b="1" dirty="0">
                <a:solidFill>
                  <a:srgbClr val="FF0000"/>
                </a:solidFill>
              </a:rPr>
              <a:t> </a:t>
            </a:r>
            <a:r>
              <a:rPr lang="en-US" b="1" dirty="0"/>
              <a:t>:</a:t>
            </a:r>
            <a:r>
              <a:rPr lang="en-US" b="1" dirty="0" err="1">
                <a:solidFill>
                  <a:srgbClr val="663300"/>
                </a:solidFill>
              </a:rPr>
              <a:t>MCnc</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Syn</a:t>
            </a:r>
            <a:r>
              <a:rPr lang="en-US" b="1" dirty="0"/>
              <a:t> :</a:t>
            </a:r>
            <a:r>
              <a:rPr lang="en-US" b="1" dirty="0">
                <a:solidFill>
                  <a:srgbClr val="0070C0"/>
                </a:solidFill>
              </a:rPr>
              <a:t>Qn</a:t>
            </a:r>
            <a:r>
              <a:rPr lang="en-US" b="1" dirty="0"/>
              <a:t> :</a:t>
            </a:r>
            <a:r>
              <a:rPr lang="en-US" b="1" dirty="0">
                <a:solidFill>
                  <a:srgbClr val="7030A0"/>
                </a:solidFill>
              </a:rPr>
              <a:t>Electropheresis</a:t>
            </a:r>
          </a:p>
          <a:p>
            <a:pPr lvl="0">
              <a:buClr>
                <a:schemeClr val="tx1"/>
              </a:buClr>
            </a:pPr>
            <a:r>
              <a:rPr lang="en-US" b="1" dirty="0">
                <a:solidFill>
                  <a:srgbClr val="FF0000"/>
                </a:solidFill>
              </a:rPr>
              <a:t>Ejection fraction </a:t>
            </a:r>
            <a:r>
              <a:rPr lang="en-US" b="1" dirty="0"/>
              <a:t>:</a:t>
            </a:r>
            <a:r>
              <a:rPr lang="en-US" b="1" dirty="0" err="1">
                <a:solidFill>
                  <a:srgbClr val="663300"/>
                </a:solidFill>
              </a:rPr>
              <a:t>VFr</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Cardiac </a:t>
            </a:r>
            <a:r>
              <a:rPr lang="en-US" b="1" dirty="0" err="1">
                <a:solidFill>
                  <a:srgbClr val="00B050"/>
                </a:solidFill>
              </a:rPr>
              <a:t>ventricular.left</a:t>
            </a:r>
            <a:r>
              <a:rPr lang="en-US" b="1" dirty="0"/>
              <a:t> :</a:t>
            </a:r>
            <a:r>
              <a:rPr lang="en-US" b="1" dirty="0">
                <a:solidFill>
                  <a:srgbClr val="0070C0"/>
                </a:solidFill>
              </a:rPr>
              <a:t>Qn</a:t>
            </a:r>
            <a:r>
              <a:rPr lang="en-US" b="1" dirty="0"/>
              <a:t> :</a:t>
            </a:r>
            <a:r>
              <a:rPr lang="en-US" b="1" dirty="0">
                <a:solidFill>
                  <a:srgbClr val="7030A0"/>
                </a:solidFill>
              </a:rPr>
              <a:t>Angiogram</a:t>
            </a:r>
          </a:p>
          <a:p>
            <a:pPr lvl="0">
              <a:buClr>
                <a:schemeClr val="tx1"/>
              </a:buClr>
            </a:pPr>
            <a:r>
              <a:rPr lang="en-US" b="1" dirty="0">
                <a:solidFill>
                  <a:srgbClr val="FF0000"/>
                </a:solidFill>
              </a:rPr>
              <a:t>History of present illness </a:t>
            </a:r>
            <a:r>
              <a:rPr lang="en-US" b="1" dirty="0"/>
              <a:t>:</a:t>
            </a:r>
            <a:r>
              <a:rPr lang="en-US" b="1" dirty="0">
                <a:solidFill>
                  <a:srgbClr val="663300"/>
                </a:solidFill>
              </a:rPr>
              <a:t>Find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^Patient </a:t>
            </a:r>
            <a:r>
              <a:rPr lang="en-US" b="1" dirty="0"/>
              <a:t>:</a:t>
            </a:r>
            <a:r>
              <a:rPr lang="en-US" b="1" dirty="0">
                <a:solidFill>
                  <a:srgbClr val="0070C0"/>
                </a:solidFill>
              </a:rPr>
              <a:t>Nar</a:t>
            </a:r>
            <a:r>
              <a:rPr lang="en-US" b="1" dirty="0"/>
              <a:t> :</a:t>
            </a:r>
            <a:r>
              <a:rPr lang="en-US" b="1" dirty="0">
                <a:solidFill>
                  <a:srgbClr val="7030A0"/>
                </a:solidFill>
              </a:rPr>
              <a:t>Reported</a:t>
            </a:r>
          </a:p>
          <a:p>
            <a:pPr lvl="0">
              <a:buClr>
                <a:schemeClr val="tx1"/>
              </a:buClr>
            </a:pPr>
            <a:r>
              <a:rPr lang="en-US" b="1" dirty="0">
                <a:solidFill>
                  <a:srgbClr val="FF0000"/>
                </a:solidFill>
              </a:rPr>
              <a:t>Physical findings </a:t>
            </a:r>
            <a:r>
              <a:rPr lang="en-US" b="1" dirty="0"/>
              <a:t>:</a:t>
            </a:r>
            <a:r>
              <a:rPr lang="en-US" b="1" dirty="0">
                <a:solidFill>
                  <a:srgbClr val="663300"/>
                </a:solidFill>
              </a:rPr>
              <a:t>Find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Ear </a:t>
            </a:r>
            <a:r>
              <a:rPr lang="en-US" b="1" dirty="0"/>
              <a:t>:</a:t>
            </a:r>
            <a:r>
              <a:rPr lang="en-US" b="1" dirty="0">
                <a:solidFill>
                  <a:srgbClr val="0070C0"/>
                </a:solidFill>
              </a:rPr>
              <a:t>Nom</a:t>
            </a:r>
            <a:r>
              <a:rPr lang="en-US" b="1" dirty="0"/>
              <a:t> :</a:t>
            </a:r>
            <a:r>
              <a:rPr lang="en-US" b="1" dirty="0">
                <a:solidFill>
                  <a:srgbClr val="7030A0"/>
                </a:solidFill>
              </a:rPr>
              <a:t>Observed</a:t>
            </a:r>
          </a:p>
        </p:txBody>
      </p:sp>
      <p:sp>
        <p:nvSpPr>
          <p:cNvPr id="2" name="Slide Number Placeholder 6">
            <a:extLst>
              <a:ext uri="{FF2B5EF4-FFF2-40B4-BE49-F238E27FC236}">
                <a16:creationId xmlns:a16="http://schemas.microsoft.com/office/drawing/2014/main" id="{1224777B-473E-6375-4A5B-6BE71587F7B6}"/>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10" name="Google Shape;410;p48"/>
          <p:cNvSpPr txBox="1">
            <a:spLocks noGrp="1"/>
          </p:cNvSpPr>
          <p:nvPr>
            <p:ph type="title"/>
          </p:nvPr>
        </p:nvSpPr>
        <p:spPr>
          <a:xfrm>
            <a:off x="920261" y="353402"/>
            <a:ext cx="10515600" cy="1325563"/>
          </a:xfrm>
        </p:spPr>
        <p:txBody>
          <a:bodyPr spcFirstLastPara="1" lIns="91425" tIns="45700" rIns="91425" bIns="45700" anchor="ctr" anchorCtr="0">
            <a:normAutofit/>
          </a:bodyPr>
          <a:lstStyle/>
          <a:p>
            <a:pPr lvl="0"/>
            <a:r>
              <a:rPr lang="en-US" dirty="0"/>
              <a:t>LOINC makes names for things in use </a:t>
            </a:r>
          </a:p>
        </p:txBody>
      </p:sp>
      <p:graphicFrame>
        <p:nvGraphicFramePr>
          <p:cNvPr id="413" name="Google Shape;411;p48">
            <a:extLst>
              <a:ext uri="{FF2B5EF4-FFF2-40B4-BE49-F238E27FC236}">
                <a16:creationId xmlns:a16="http://schemas.microsoft.com/office/drawing/2014/main" id="{BAFCB932-1C90-4E6D-D477-F566258AD0F7}"/>
              </a:ext>
            </a:extLst>
          </p:cNvPr>
          <p:cNvGraphicFramePr>
            <a:graphicFrameLocks noGrp="1"/>
          </p:cNvGraphicFramePr>
          <p:nvPr>
            <p:ph idx="1"/>
          </p:nvPr>
        </p:nvGraphicFramePr>
        <p:xfrm>
          <a:off x="920261" y="1813902"/>
          <a:ext cx="10515600" cy="469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6">
            <a:extLst>
              <a:ext uri="{FF2B5EF4-FFF2-40B4-BE49-F238E27FC236}">
                <a16:creationId xmlns:a16="http://schemas.microsoft.com/office/drawing/2014/main" id="{D8F382CD-BC9E-8DC2-EE86-6DA0D85EEFB8}"/>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429534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22">
          <a:extLst>
            <a:ext uri="{FF2B5EF4-FFF2-40B4-BE49-F238E27FC236}">
              <a16:creationId xmlns:a16="http://schemas.microsoft.com/office/drawing/2014/main" id="{1E1BD142-AABA-25AD-FFAB-6522C83CAACA}"/>
            </a:ext>
          </a:extLst>
        </p:cNvPr>
        <p:cNvGrpSpPr/>
        <p:nvPr/>
      </p:nvGrpSpPr>
      <p:grpSpPr>
        <a:xfrm>
          <a:off x="0" y="0"/>
          <a:ext cx="0" cy="0"/>
          <a:chOff x="0" y="0"/>
          <a:chExt cx="0" cy="0"/>
        </a:xfrm>
      </p:grpSpPr>
      <p:sp>
        <p:nvSpPr>
          <p:cNvPr id="424" name="Google Shape;424;p50">
            <a:extLst>
              <a:ext uri="{FF2B5EF4-FFF2-40B4-BE49-F238E27FC236}">
                <a16:creationId xmlns:a16="http://schemas.microsoft.com/office/drawing/2014/main" id="{4C975C3E-1571-15F4-3EED-D8BF98AA0385}"/>
              </a:ext>
            </a:extLst>
          </p:cNvPr>
          <p:cNvSpPr txBox="1">
            <a:spLocks noGrp="1"/>
          </p:cNvSpPr>
          <p:nvPr>
            <p:ph type="body" idx="1"/>
          </p:nvPr>
        </p:nvSpPr>
        <p:spPr>
          <a:xfrm>
            <a:off x="838200" y="1825625"/>
            <a:ext cx="10515600" cy="4038146"/>
          </a:xfrm>
          <a:noFill/>
          <a:ln>
            <a:noFill/>
          </a:ln>
        </p:spPr>
        <p:txBody>
          <a:bodyPr spcFirstLastPara="1" wrap="square" lIns="91425" tIns="45700" rIns="91425" bIns="45700" anchor="t" anchorCtr="0">
            <a:normAutofit fontScale="85000" lnSpcReduction="20000"/>
          </a:bodyPr>
          <a:lstStyle/>
          <a:p>
            <a:pPr lvl="0"/>
            <a:r>
              <a:rPr lang="en-US" dirty="0"/>
              <a:t>We do not make names that include information that already exists as part of the HL7 message structure</a:t>
            </a:r>
          </a:p>
          <a:p>
            <a:r>
              <a:rPr lang="en-US" dirty="0"/>
              <a:t>Names </a:t>
            </a:r>
            <a:r>
              <a:rPr lang="en-US" b="1" i="1" u="sng" dirty="0"/>
              <a:t>never</a:t>
            </a:r>
            <a:r>
              <a:rPr lang="en-US" dirty="0"/>
              <a:t> contain</a:t>
            </a:r>
          </a:p>
          <a:p>
            <a:pPr lvl="1"/>
            <a:r>
              <a:rPr lang="en-US" dirty="0">
                <a:latin typeface="Lato" panose="020F0502020204030203" pitchFamily="34" charset="0"/>
              </a:rPr>
              <a:t>Result status, order priority, units of measure</a:t>
            </a:r>
          </a:p>
          <a:p>
            <a:pPr lvl="1"/>
            <a:r>
              <a:rPr lang="en-US" dirty="0">
                <a:latin typeface="Lato" panose="020F0502020204030203" pitchFamily="34" charset="0"/>
              </a:rPr>
              <a:t>Provenance information</a:t>
            </a:r>
          </a:p>
          <a:p>
            <a:pPr lvl="2"/>
            <a:r>
              <a:rPr lang="en-US" dirty="0">
                <a:latin typeface="Lato" panose="020F0502020204030203" pitchFamily="34" charset="0"/>
              </a:rPr>
              <a:t>Ordering clinician</a:t>
            </a:r>
          </a:p>
          <a:p>
            <a:pPr lvl="2"/>
            <a:r>
              <a:rPr lang="en-US" dirty="0">
                <a:latin typeface="Lato" panose="020F0502020204030203" pitchFamily="34" charset="0"/>
              </a:rPr>
              <a:t>Performing lab</a:t>
            </a:r>
          </a:p>
          <a:p>
            <a:pPr lvl="2"/>
            <a:r>
              <a:rPr lang="en-US" dirty="0">
                <a:latin typeface="Lato" panose="020F0502020204030203" pitchFamily="34" charset="0"/>
              </a:rPr>
              <a:t>Specimen received time</a:t>
            </a:r>
          </a:p>
          <a:p>
            <a:pPr lvl="2"/>
            <a:r>
              <a:rPr lang="en-US" dirty="0">
                <a:latin typeface="Lato" panose="020F0502020204030203" pitchFamily="34" charset="0"/>
              </a:rPr>
              <a:t>Identity of the observer</a:t>
            </a:r>
          </a:p>
          <a:p>
            <a:r>
              <a:rPr lang="en-US" dirty="0"/>
              <a:t>Examples</a:t>
            </a:r>
          </a:p>
          <a:p>
            <a:pPr lvl="1"/>
            <a:r>
              <a:rPr lang="en-US" dirty="0">
                <a:latin typeface="Lato" panose="020F0502020204030203" pitchFamily="34" charset="0"/>
              </a:rPr>
              <a:t>Test priority is the message, so we don’t make LOINC codes that say, “</a:t>
            </a:r>
            <a:r>
              <a:rPr lang="en-US" b="1" i="1" u="sng" dirty="0">
                <a:latin typeface="Lato" panose="020F0502020204030203" pitchFamily="34" charset="0"/>
              </a:rPr>
              <a:t>Stat</a:t>
            </a:r>
            <a:r>
              <a:rPr lang="en-US" dirty="0">
                <a:latin typeface="Lato" panose="020F0502020204030203" pitchFamily="34" charset="0"/>
              </a:rPr>
              <a:t> Serum Glucose.”</a:t>
            </a:r>
          </a:p>
          <a:p>
            <a:pPr lvl="1"/>
            <a:r>
              <a:rPr lang="en-US" dirty="0">
                <a:latin typeface="Lato" panose="020F0502020204030203" pitchFamily="34" charset="0"/>
              </a:rPr>
              <a:t>The performing lab is in the message, so we don’t make a code like, “</a:t>
            </a:r>
            <a:r>
              <a:rPr lang="en-US" b="1" i="1" u="sng" dirty="0">
                <a:latin typeface="Lato" panose="020F0502020204030203" pitchFamily="34" charset="0"/>
              </a:rPr>
              <a:t>ACME</a:t>
            </a:r>
            <a:r>
              <a:rPr lang="en-US" dirty="0">
                <a:latin typeface="Lato" panose="020F0502020204030203" pitchFamily="34" charset="0"/>
              </a:rPr>
              <a:t> Lab Serum Glucose.”</a:t>
            </a:r>
          </a:p>
          <a:p>
            <a:pPr lvl="1"/>
            <a:endParaRPr lang="en-US" dirty="0">
              <a:latin typeface="Lato" panose="020F0502020204030203" pitchFamily="34" charset="0"/>
            </a:endParaRPr>
          </a:p>
        </p:txBody>
      </p:sp>
      <p:sp>
        <p:nvSpPr>
          <p:cNvPr id="423" name="Google Shape;423;p50">
            <a:extLst>
              <a:ext uri="{FF2B5EF4-FFF2-40B4-BE49-F238E27FC236}">
                <a16:creationId xmlns:a16="http://schemas.microsoft.com/office/drawing/2014/main" id="{10D6AC5D-7E12-76EA-3D2E-9218804D8153}"/>
              </a:ext>
            </a:extLst>
          </p:cNvPr>
          <p:cNvSpPr txBox="1">
            <a:spLocks noGrp="1"/>
          </p:cNvSpPr>
          <p:nvPr>
            <p:ph type="title"/>
          </p:nvPr>
        </p:nvSpPr>
        <p:spPr>
          <a:xfrm>
            <a:off x="838200" y="568036"/>
            <a:ext cx="10515600" cy="1122652"/>
          </a:xfrm>
          <a:noFill/>
          <a:ln>
            <a:noFill/>
          </a:ln>
        </p:spPr>
        <p:txBody>
          <a:bodyPr spcFirstLastPara="1" wrap="square" lIns="91425" tIns="45700" rIns="91425" bIns="45700" anchor="ctr" anchorCtr="0">
            <a:normAutofit fontScale="90000"/>
          </a:bodyPr>
          <a:lstStyle/>
          <a:p>
            <a:pPr lvl="0"/>
            <a:r>
              <a:rPr lang="en-US" dirty="0"/>
              <a:t>Things that are never part of the LOINC code</a:t>
            </a:r>
          </a:p>
        </p:txBody>
      </p:sp>
      <p:sp>
        <p:nvSpPr>
          <p:cNvPr id="5" name="Rectangle: Rounded Corners 4">
            <a:extLst>
              <a:ext uri="{FF2B5EF4-FFF2-40B4-BE49-F238E27FC236}">
                <a16:creationId xmlns:a16="http://schemas.microsoft.com/office/drawing/2014/main" id="{B2CCC9BC-017D-68B6-F56E-649BEEFADB2C}"/>
              </a:ext>
            </a:extLst>
          </p:cNvPr>
          <p:cNvSpPr/>
          <p:nvPr/>
        </p:nvSpPr>
        <p:spPr>
          <a:xfrm rot="20386592">
            <a:off x="6706761" y="2696870"/>
            <a:ext cx="3200400" cy="1737360"/>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2000" b="1" dirty="0">
                <a:solidFill>
                  <a:srgbClr val="C55A11"/>
                </a:solidFill>
                <a:latin typeface="Lato"/>
                <a:ea typeface="Lato"/>
                <a:cs typeface="Lato"/>
                <a:sym typeface="Lato"/>
              </a:rPr>
              <a:t>But there are supportive LOINCs if these are in separate OBX segments</a:t>
            </a:r>
            <a:endParaRPr lang="en-US" sz="2000" b="1" dirty="0">
              <a:latin typeface="Lato" panose="020F0502020204030203" pitchFamily="34" charset="0"/>
            </a:endParaRPr>
          </a:p>
        </p:txBody>
      </p:sp>
      <p:sp>
        <p:nvSpPr>
          <p:cNvPr id="2" name="Slide Number Placeholder 6">
            <a:extLst>
              <a:ext uri="{FF2B5EF4-FFF2-40B4-BE49-F238E27FC236}">
                <a16:creationId xmlns:a16="http://schemas.microsoft.com/office/drawing/2014/main" id="{5A2F7FDC-A405-0FCC-1FF2-5C5CED8E2CAA}"/>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45007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p:nvPr>
        </p:nvSpPr>
        <p:spPr>
          <a:xfrm>
            <a:off x="920261" y="353402"/>
            <a:ext cx="10515600" cy="1325563"/>
          </a:xfrm>
        </p:spPr>
        <p:txBody>
          <a:bodyPr/>
          <a:lstStyle/>
          <a:p>
            <a:r>
              <a:rPr lang="en-US" altLang="en-US" dirty="0"/>
              <a:t>Use of XXX and {} (curly braces)</a:t>
            </a:r>
          </a:p>
        </p:txBody>
      </p:sp>
      <p:sp>
        <p:nvSpPr>
          <p:cNvPr id="63491" name="Content Placeholder 2"/>
          <p:cNvSpPr>
            <a:spLocks noGrp="1"/>
          </p:cNvSpPr>
          <p:nvPr>
            <p:ph idx="1"/>
          </p:nvPr>
        </p:nvSpPr>
        <p:spPr>
          <a:xfrm>
            <a:off x="920261" y="1813902"/>
            <a:ext cx="10515600" cy="4690696"/>
          </a:xfrm>
        </p:spPr>
        <p:txBody>
          <a:bodyPr/>
          <a:lstStyle/>
          <a:p>
            <a:r>
              <a:rPr lang="en-US" altLang="en-US" dirty="0"/>
              <a:t>Old style</a:t>
            </a:r>
          </a:p>
          <a:p>
            <a:pPr lvl="1"/>
            <a:r>
              <a:rPr lang="en-US" altLang="en-US" dirty="0"/>
              <a:t>8319-6	BODY TEMP	TEMP	12H</a:t>
            </a:r>
            <a:r>
              <a:rPr lang="en-US" altLang="en-US"/>
              <a:t>^MIN  </a:t>
            </a:r>
            <a:r>
              <a:rPr lang="en-US" altLang="en-US">
                <a:solidFill>
                  <a:srgbClr val="FF0000"/>
                </a:solidFill>
              </a:rPr>
              <a:t>XXX</a:t>
            </a:r>
            <a:r>
              <a:rPr lang="en-US" altLang="en-US" dirty="0"/>
              <a:t>	QN</a:t>
            </a:r>
          </a:p>
          <a:p>
            <a:pPr lvl="1"/>
            <a:endParaRPr lang="en-US" altLang="en-US" dirty="0"/>
          </a:p>
          <a:p>
            <a:r>
              <a:rPr lang="en-US" altLang="en-US" u="sng" dirty="0"/>
              <a:t>New style</a:t>
            </a:r>
          </a:p>
          <a:p>
            <a:pPr lvl="1"/>
            <a:r>
              <a:rPr lang="en-US" altLang="en-US" dirty="0"/>
              <a:t>8319-6	BODY TEMP	TEMP	12H^MIN </a:t>
            </a:r>
            <a:r>
              <a:rPr lang="en-US" altLang="en-US" dirty="0">
                <a:solidFill>
                  <a:srgbClr val="FF0000"/>
                </a:solidFill>
              </a:rPr>
              <a:t>{Body Loc}</a:t>
            </a:r>
            <a:r>
              <a:rPr lang="en-US" altLang="en-US" dirty="0"/>
              <a:t> QN</a:t>
            </a:r>
          </a:p>
          <a:p>
            <a:pPr lvl="1"/>
            <a:endParaRPr lang="en-US" altLang="en-US" dirty="0"/>
          </a:p>
          <a:p>
            <a:r>
              <a:rPr lang="en-US" altLang="en-US" dirty="0"/>
              <a:t>LOINC codes of these styles imply that the code may be used in post-coordinated expressions OR when no body location is given</a:t>
            </a:r>
          </a:p>
        </p:txBody>
      </p:sp>
      <p:sp>
        <p:nvSpPr>
          <p:cNvPr id="2" name="Slide Number Placeholder 6">
            <a:extLst>
              <a:ext uri="{FF2B5EF4-FFF2-40B4-BE49-F238E27FC236}">
                <a16:creationId xmlns:a16="http://schemas.microsoft.com/office/drawing/2014/main" id="{D64B6865-04BC-5A89-534B-F4498A369F75}"/>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118">
          <a:extLst>
            <a:ext uri="{FF2B5EF4-FFF2-40B4-BE49-F238E27FC236}">
              <a16:creationId xmlns:a16="http://schemas.microsoft.com/office/drawing/2014/main" id="{CE2616AB-694E-6E0B-A938-031D2272F30E}"/>
            </a:ext>
          </a:extLst>
        </p:cNvPr>
        <p:cNvGrpSpPr/>
        <p:nvPr/>
      </p:nvGrpSpPr>
      <p:grpSpPr>
        <a:xfrm>
          <a:off x="0" y="0"/>
          <a:ext cx="0" cy="0"/>
          <a:chOff x="0" y="0"/>
          <a:chExt cx="0" cy="0"/>
        </a:xfrm>
      </p:grpSpPr>
      <p:sp>
        <p:nvSpPr>
          <p:cNvPr id="120" name="Google Shape;120;p4">
            <a:extLst>
              <a:ext uri="{FF2B5EF4-FFF2-40B4-BE49-F238E27FC236}">
                <a16:creationId xmlns:a16="http://schemas.microsoft.com/office/drawing/2014/main" id="{4A86E0EC-7FF5-3A52-3A13-335839C7D14C}"/>
              </a:ext>
            </a:extLst>
          </p:cNvPr>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dirty="0"/>
              <a:t>LOINC </a:t>
            </a:r>
            <a:br>
              <a:rPr lang="en-US" dirty="0"/>
            </a:br>
            <a:r>
              <a:rPr lang="en-US" dirty="0"/>
              <a:t>Download</a:t>
            </a:r>
          </a:p>
        </p:txBody>
      </p:sp>
      <p:sp>
        <p:nvSpPr>
          <p:cNvPr id="8" name="Content Placeholder 7">
            <a:extLst>
              <a:ext uri="{FF2B5EF4-FFF2-40B4-BE49-F238E27FC236}">
                <a16:creationId xmlns:a16="http://schemas.microsoft.com/office/drawing/2014/main" id="{478E60AC-15BA-ACE4-7214-A2D0E80EC9DA}"/>
              </a:ext>
            </a:extLst>
          </p:cNvPr>
          <p:cNvSpPr>
            <a:spLocks noGrp="1"/>
          </p:cNvSpPr>
          <p:nvPr>
            <p:ph idx="1"/>
          </p:nvPr>
        </p:nvSpPr>
        <p:spPr/>
        <p:txBody>
          <a:bodyPr/>
          <a:lstStyle/>
          <a:p>
            <a:endParaRPr lang="en-US"/>
          </a:p>
        </p:txBody>
      </p:sp>
      <p:grpSp>
        <p:nvGrpSpPr>
          <p:cNvPr id="10" name="Group 9">
            <a:extLst>
              <a:ext uri="{FF2B5EF4-FFF2-40B4-BE49-F238E27FC236}">
                <a16:creationId xmlns:a16="http://schemas.microsoft.com/office/drawing/2014/main" id="{AAE4B17D-EAB8-27D2-35E3-38ED22775BF6}"/>
              </a:ext>
            </a:extLst>
          </p:cNvPr>
          <p:cNvGrpSpPr/>
          <p:nvPr/>
        </p:nvGrpSpPr>
        <p:grpSpPr>
          <a:xfrm>
            <a:off x="631472" y="1813093"/>
            <a:ext cx="3966560" cy="4725533"/>
            <a:chOff x="1152172" y="1813093"/>
            <a:chExt cx="3966560" cy="4725533"/>
          </a:xfrm>
        </p:grpSpPr>
        <p:sp>
          <p:nvSpPr>
            <p:cNvPr id="3" name="TextBox 2">
              <a:extLst>
                <a:ext uri="{FF2B5EF4-FFF2-40B4-BE49-F238E27FC236}">
                  <a16:creationId xmlns:a16="http://schemas.microsoft.com/office/drawing/2014/main" id="{02A6F97B-018B-13C4-4129-114C018D27C8}"/>
                </a:ext>
              </a:extLst>
            </p:cNvPr>
            <p:cNvSpPr txBox="1"/>
            <p:nvPr/>
          </p:nvSpPr>
          <p:spPr>
            <a:xfrm>
              <a:off x="1928733" y="5892295"/>
              <a:ext cx="2413438" cy="646331"/>
            </a:xfrm>
            <a:prstGeom prst="rect">
              <a:avLst/>
            </a:prstGeom>
            <a:noFill/>
          </p:spPr>
          <p:txBody>
            <a:bodyPr wrap="square">
              <a:spAutoFit/>
            </a:bodyPr>
            <a:lstStyle/>
            <a:p>
              <a:r>
                <a:rPr lang="en-US" b="1" dirty="0" err="1">
                  <a:solidFill>
                    <a:srgbClr val="D64D1F"/>
                  </a:solidFill>
                  <a:latin typeface="Helvetica Neue" panose="02000503000000020004" pitchFamily="2" charset="0"/>
                </a:rPr>
                <a:t>l</a:t>
              </a:r>
              <a:r>
                <a:rPr lang="en-US" b="1" dirty="0" err="1">
                  <a:solidFill>
                    <a:srgbClr val="D64D1F"/>
                  </a:solidFill>
                  <a:effectLst/>
                  <a:latin typeface="Helvetica Neue" panose="02000503000000020004" pitchFamily="2" charset="0"/>
                </a:rPr>
                <a:t>oinc.org</a:t>
              </a:r>
              <a:r>
                <a:rPr lang="en-US" b="1" dirty="0">
                  <a:solidFill>
                    <a:srgbClr val="D64D1F"/>
                  </a:solidFill>
                  <a:effectLst/>
                  <a:latin typeface="Helvetica Neue" panose="02000503000000020004" pitchFamily="2" charset="0"/>
                </a:rPr>
                <a:t>/downloads</a:t>
              </a:r>
            </a:p>
            <a:p>
              <a:endParaRPr lang="en-US" dirty="0">
                <a:solidFill>
                  <a:srgbClr val="D64D1F"/>
                </a:solidFill>
                <a:effectLst/>
                <a:latin typeface="Helvetica Neue" panose="02000503000000020004" pitchFamily="2" charset="0"/>
              </a:endParaRPr>
            </a:p>
          </p:txBody>
        </p:sp>
        <p:pic>
          <p:nvPicPr>
            <p:cNvPr id="4" name="Picture 3" descr="A hockey puck and a hockey player&#10;&#10;AI-generated content may be incorrect.">
              <a:extLst>
                <a:ext uri="{FF2B5EF4-FFF2-40B4-BE49-F238E27FC236}">
                  <a16:creationId xmlns:a16="http://schemas.microsoft.com/office/drawing/2014/main" id="{C5AF3383-D4B4-ECD0-7DAE-537AF6B1957E}"/>
                </a:ext>
              </a:extLst>
            </p:cNvPr>
            <p:cNvPicPr>
              <a:picLocks noChangeAspect="1"/>
            </p:cNvPicPr>
            <p:nvPr/>
          </p:nvPicPr>
          <p:blipFill>
            <a:blip r:embed="rId3"/>
            <a:stretch>
              <a:fillRect/>
            </a:stretch>
          </p:blipFill>
          <p:spPr>
            <a:xfrm>
              <a:off x="1152172" y="1813093"/>
              <a:ext cx="3966560" cy="3744432"/>
            </a:xfrm>
            <a:prstGeom prst="rect">
              <a:avLst/>
            </a:prstGeom>
          </p:spPr>
        </p:pic>
      </p:grpSp>
      <p:pic>
        <p:nvPicPr>
          <p:cNvPr id="9" name="Picture 8">
            <a:extLst>
              <a:ext uri="{FF2B5EF4-FFF2-40B4-BE49-F238E27FC236}">
                <a16:creationId xmlns:a16="http://schemas.microsoft.com/office/drawing/2014/main" id="{0D1EB813-3CFA-735A-5D35-3CD56B035C6F}"/>
              </a:ext>
            </a:extLst>
          </p:cNvPr>
          <p:cNvPicPr>
            <a:picLocks noChangeAspect="1"/>
          </p:cNvPicPr>
          <p:nvPr/>
        </p:nvPicPr>
        <p:blipFill>
          <a:blip r:embed="rId4"/>
          <a:stretch>
            <a:fillRect/>
          </a:stretch>
        </p:blipFill>
        <p:spPr>
          <a:xfrm>
            <a:off x="4721831" y="512280"/>
            <a:ext cx="7725853" cy="6820852"/>
          </a:xfrm>
          <a:prstGeom prst="rect">
            <a:avLst/>
          </a:prstGeom>
          <a:effectLst>
            <a:outerShdw blurRad="50800" dist="38100" dir="13500000" algn="br" rotWithShape="0">
              <a:prstClr val="black">
                <a:alpha val="40000"/>
              </a:prstClr>
            </a:outerShdw>
          </a:effectLst>
        </p:spPr>
      </p:pic>
      <p:sp>
        <p:nvSpPr>
          <p:cNvPr id="2" name="Slide Number Placeholder 6">
            <a:extLst>
              <a:ext uri="{FF2B5EF4-FFF2-40B4-BE49-F238E27FC236}">
                <a16:creationId xmlns:a16="http://schemas.microsoft.com/office/drawing/2014/main" id="{9BB2D59D-C763-DCFA-D98C-FBF457CA1562}"/>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307673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0FAFE2-F5B3-56B2-D209-082559E329E0}"/>
            </a:ext>
          </a:extLst>
        </p:cNvPr>
        <p:cNvGrpSpPr/>
        <p:nvPr/>
      </p:nvGrpSpPr>
      <p:grpSpPr>
        <a:xfrm>
          <a:off x="0" y="0"/>
          <a:ext cx="0" cy="0"/>
          <a:chOff x="0" y="0"/>
          <a:chExt cx="0" cy="0"/>
        </a:xfrm>
      </p:grpSpPr>
      <p:sp>
        <p:nvSpPr>
          <p:cNvPr id="183" name="LOINC Terminology Service">
            <a:extLst>
              <a:ext uri="{FF2B5EF4-FFF2-40B4-BE49-F238E27FC236}">
                <a16:creationId xmlns:a16="http://schemas.microsoft.com/office/drawing/2014/main" id="{50BAB8EA-20BB-CC0B-8BD6-78F1146F9E6F}"/>
              </a:ext>
            </a:extLst>
          </p:cNvPr>
          <p:cNvSpPr txBox="1">
            <a:spLocks noGrp="1"/>
          </p:cNvSpPr>
          <p:nvPr>
            <p:ph type="title"/>
          </p:nvPr>
        </p:nvSpPr>
        <p:spPr>
          <a:prstGeom prst="rect">
            <a:avLst/>
          </a:prstGeom>
        </p:spPr>
        <p:txBody>
          <a:bodyPr/>
          <a:lstStyle/>
          <a:p>
            <a:r>
              <a:rPr dirty="0"/>
              <a:t>LOINC </a:t>
            </a:r>
            <a:r>
              <a:rPr lang="en-US" dirty="0"/>
              <a:t>Download</a:t>
            </a:r>
            <a:br>
              <a:rPr lang="en-US" dirty="0"/>
            </a:br>
            <a:r>
              <a:rPr lang="en-US" sz="2000" dirty="0"/>
              <a:t>Release 2.82</a:t>
            </a:r>
            <a:endParaRPr sz="2000" dirty="0"/>
          </a:p>
        </p:txBody>
      </p:sp>
      <p:sp>
        <p:nvSpPr>
          <p:cNvPr id="185" name="Available resources">
            <a:extLst>
              <a:ext uri="{FF2B5EF4-FFF2-40B4-BE49-F238E27FC236}">
                <a16:creationId xmlns:a16="http://schemas.microsoft.com/office/drawing/2014/main" id="{19353DCC-2940-8F18-281F-ECD52FF6102B}"/>
              </a:ext>
            </a:extLst>
          </p:cNvPr>
          <p:cNvSpPr txBox="1"/>
          <p:nvPr/>
        </p:nvSpPr>
        <p:spPr>
          <a:xfrm>
            <a:off x="597907" y="2036184"/>
            <a:ext cx="3066545"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b="1"/>
            </a:lvl1pPr>
          </a:lstStyle>
          <a:p>
            <a:r>
              <a:rPr lang="en-US" sz="2400" dirty="0">
                <a:latin typeface="Lato" panose="020F0502020204030203" pitchFamily="34" charset="0"/>
              </a:rPr>
              <a:t>What's in the release?</a:t>
            </a:r>
          </a:p>
        </p:txBody>
      </p:sp>
      <p:sp>
        <p:nvSpPr>
          <p:cNvPr id="186" name="Line">
            <a:extLst>
              <a:ext uri="{FF2B5EF4-FFF2-40B4-BE49-F238E27FC236}">
                <a16:creationId xmlns:a16="http://schemas.microsoft.com/office/drawing/2014/main" id="{4CD48E7D-529A-65D2-E792-68AF039EA498}"/>
              </a:ext>
            </a:extLst>
          </p:cNvPr>
          <p:cNvSpPr/>
          <p:nvPr/>
        </p:nvSpPr>
        <p:spPr>
          <a:xfrm>
            <a:off x="643561" y="2467600"/>
            <a:ext cx="10879478" cy="1"/>
          </a:xfrm>
          <a:prstGeom prst="line">
            <a:avLst/>
          </a:prstGeom>
          <a:ln w="38100">
            <a:solidFill>
              <a:srgbClr val="000000"/>
            </a:solidFill>
            <a:miter lim="400000"/>
          </a:ln>
        </p:spPr>
        <p:txBody>
          <a:bodyPr lIns="25400" tIns="25400" rIns="25400" bIns="25400" anchor="ctr"/>
          <a:lstStyle/>
          <a:p>
            <a:endParaRPr sz="700" dirty="0">
              <a:latin typeface="Lato" panose="020F0502020204030203" pitchFamily="34" charset="0"/>
            </a:endParaRPr>
          </a:p>
        </p:txBody>
      </p:sp>
      <p:pic>
        <p:nvPicPr>
          <p:cNvPr id="2" name="Picture 2" descr="NEW: LOINC Version 2.80">
            <a:extLst>
              <a:ext uri="{FF2B5EF4-FFF2-40B4-BE49-F238E27FC236}">
                <a16:creationId xmlns:a16="http://schemas.microsoft.com/office/drawing/2014/main" id="{40EA1FC3-3CB1-D5CC-97C5-4A8797F9E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6551" y="288723"/>
            <a:ext cx="1834577" cy="18345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hockey puck and a hockey player&#10;&#10;AI-generated content may be incorrect.">
            <a:extLst>
              <a:ext uri="{FF2B5EF4-FFF2-40B4-BE49-F238E27FC236}">
                <a16:creationId xmlns:a16="http://schemas.microsoft.com/office/drawing/2014/main" id="{26047F4B-B621-7B66-7AE6-4EF8A1FF33F2}"/>
              </a:ext>
            </a:extLst>
          </p:cNvPr>
          <p:cNvPicPr>
            <a:picLocks noChangeAspect="1"/>
          </p:cNvPicPr>
          <p:nvPr/>
        </p:nvPicPr>
        <p:blipFill>
          <a:blip r:embed="rId4"/>
          <a:stretch>
            <a:fillRect/>
          </a:stretch>
        </p:blipFill>
        <p:spPr>
          <a:xfrm>
            <a:off x="9292201" y="140037"/>
            <a:ext cx="2283276" cy="2155413"/>
          </a:xfrm>
          <a:prstGeom prst="rect">
            <a:avLst/>
          </a:prstGeom>
        </p:spPr>
      </p:pic>
      <p:graphicFrame>
        <p:nvGraphicFramePr>
          <p:cNvPr id="4" name="Table 3">
            <a:extLst>
              <a:ext uri="{FF2B5EF4-FFF2-40B4-BE49-F238E27FC236}">
                <a16:creationId xmlns:a16="http://schemas.microsoft.com/office/drawing/2014/main" id="{752A872D-2C7D-7790-8E5A-D8FE295FA7C9}"/>
              </a:ext>
            </a:extLst>
          </p:cNvPr>
          <p:cNvGraphicFramePr>
            <a:graphicFrameLocks noGrp="1"/>
          </p:cNvGraphicFramePr>
          <p:nvPr/>
        </p:nvGraphicFramePr>
        <p:xfrm>
          <a:off x="646783" y="2429472"/>
          <a:ext cx="2740006" cy="4044827"/>
        </p:xfrm>
        <a:graphic>
          <a:graphicData uri="http://schemas.openxmlformats.org/drawingml/2006/table">
            <a:tbl>
              <a:tblPr/>
              <a:tblGrid>
                <a:gridCol w="2740006">
                  <a:extLst>
                    <a:ext uri="{9D8B030D-6E8A-4147-A177-3AD203B41FA5}">
                      <a16:colId xmlns:a16="http://schemas.microsoft.com/office/drawing/2014/main" val="105818547"/>
                    </a:ext>
                  </a:extLst>
                </a:gridCol>
              </a:tblGrid>
              <a:tr h="747516">
                <a:tc>
                  <a:txBody>
                    <a:bodyPr/>
                    <a:lstStyle/>
                    <a:p>
                      <a:pPr marR="381000" algn="l" defTabSz="2438338">
                        <a:lnSpc>
                          <a:spcPct val="90000"/>
                        </a:lnSpc>
                        <a:spcBef>
                          <a:spcPts val="4500"/>
                        </a:spcBef>
                      </a:pPr>
                      <a:r>
                        <a:rPr lang="en-US" sz="2400" dirty="0">
                          <a:latin typeface="Lato" panose="020F0502020204030203" pitchFamily="34" charset="0"/>
                        </a:rPr>
                        <a:t>LOINC files</a:t>
                      </a:r>
                      <a:endParaRPr sz="2400" dirty="0"/>
                    </a:p>
                  </a:txBody>
                  <a:tcPr marL="0" marR="0" marT="0" marB="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2562368735"/>
                  </a:ext>
                </a:extLst>
              </a:tr>
              <a:tr h="3297311">
                <a:tc>
                  <a:txBody>
                    <a:bodyPr/>
                    <a:lstStyle/>
                    <a:p>
                      <a:pPr marR="381000" algn="l" defTabSz="2438338">
                        <a:lnSpc>
                          <a:spcPct val="90000"/>
                        </a:lnSpc>
                        <a:spcBef>
                          <a:spcPts val="4500"/>
                        </a:spcBef>
                      </a:pPr>
                      <a:r>
                        <a:rPr lang="en-US" sz="1600" i="1" dirty="0">
                          <a:latin typeface="Lato" panose="020F0502020204030203" pitchFamily="34" charset="0"/>
                        </a:rPr>
                        <a:t>The main </a:t>
                      </a:r>
                      <a:r>
                        <a:rPr lang="en-US" sz="1600" i="1" dirty="0" err="1"/>
                        <a:t>LoincTable</a:t>
                      </a:r>
                      <a:r>
                        <a:rPr lang="en-US" sz="1600" i="1" dirty="0"/>
                        <a:t> files, including the Full and Core ve</a:t>
                      </a:r>
                      <a:r>
                        <a:rPr sz="1600" i="1" dirty="0"/>
                        <a:t>rsions </a:t>
                      </a:r>
                      <a:r>
                        <a:rPr lang="en-US" sz="1600" i="1" dirty="0"/>
                        <a:t>of the LOINC.csv file, Map To file, and Source Organization file.</a:t>
                      </a:r>
                      <a:endParaRPr sz="1600" i="1" dirty="0"/>
                    </a:p>
                  </a:txBody>
                  <a:tcPr marL="0" marR="0" marT="0" marB="0"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588202878"/>
                  </a:ext>
                </a:extLst>
              </a:tr>
            </a:tbl>
          </a:graphicData>
        </a:graphic>
      </p:graphicFrame>
      <p:graphicFrame>
        <p:nvGraphicFramePr>
          <p:cNvPr id="6" name="Table 5">
            <a:extLst>
              <a:ext uri="{FF2B5EF4-FFF2-40B4-BE49-F238E27FC236}">
                <a16:creationId xmlns:a16="http://schemas.microsoft.com/office/drawing/2014/main" id="{8D1CCFB4-1E07-400B-4D5C-D3F28C2AC984}"/>
              </a:ext>
            </a:extLst>
          </p:cNvPr>
          <p:cNvGraphicFramePr>
            <a:graphicFrameLocks noGrp="1"/>
          </p:cNvGraphicFramePr>
          <p:nvPr/>
        </p:nvGraphicFramePr>
        <p:xfrm>
          <a:off x="3452467" y="2429472"/>
          <a:ext cx="2759884" cy="4044827"/>
        </p:xfrm>
        <a:graphic>
          <a:graphicData uri="http://schemas.openxmlformats.org/drawingml/2006/table">
            <a:tbl>
              <a:tblPr/>
              <a:tblGrid>
                <a:gridCol w="2759884">
                  <a:extLst>
                    <a:ext uri="{9D8B030D-6E8A-4147-A177-3AD203B41FA5}">
                      <a16:colId xmlns:a16="http://schemas.microsoft.com/office/drawing/2014/main" val="319728104"/>
                    </a:ext>
                  </a:extLst>
                </a:gridCol>
              </a:tblGrid>
              <a:tr h="747516">
                <a:tc>
                  <a:txBody>
                    <a:bodyPr/>
                    <a:lstStyle/>
                    <a:p>
                      <a:pPr marR="381000" algn="l" defTabSz="2438338">
                        <a:lnSpc>
                          <a:spcPct val="90000"/>
                        </a:lnSpc>
                        <a:spcBef>
                          <a:spcPts val="4500"/>
                        </a:spcBef>
                      </a:pPr>
                      <a:r>
                        <a:rPr lang="en-US" sz="2400" dirty="0">
                          <a:latin typeface="Lato" panose="020F0502020204030203" pitchFamily="34" charset="0"/>
                        </a:rPr>
                        <a:t>Accessories</a:t>
                      </a:r>
                      <a:endParaRPr sz="2400" dirty="0"/>
                    </a:p>
                  </a:txBody>
                  <a:tcPr marL="0" marR="0" marT="0" marB="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4233508090"/>
                  </a:ext>
                </a:extLst>
              </a:tr>
              <a:tr h="3297311">
                <a:tc>
                  <a:txBody>
                    <a:bodyPr/>
                    <a:lstStyle/>
                    <a:p>
                      <a:pPr marR="381000" algn="l" defTabSz="2438338">
                        <a:lnSpc>
                          <a:spcPct val="90000"/>
                        </a:lnSpc>
                        <a:spcBef>
                          <a:spcPts val="4500"/>
                        </a:spcBef>
                        <a:defRPr sz="3200" i="1"/>
                      </a:pPr>
                      <a:r>
                        <a:rPr lang="en-US" sz="1600" dirty="0">
                          <a:latin typeface="Lato" panose="020F0502020204030203" pitchFamily="34" charset="0"/>
                        </a:rPr>
                        <a:t>Supporting and supplementary files for LOINC such as </a:t>
                      </a:r>
                    </a:p>
                    <a:p>
                      <a:pPr marL="406400" marR="381000" indent="-406400" algn="l" defTabSz="2438338">
                        <a:buSzPct val="123000"/>
                        <a:buChar char="•"/>
                        <a:defRPr sz="3200" i="1"/>
                      </a:pPr>
                      <a:r>
                        <a:rPr lang="en-US" sz="1600" dirty="0"/>
                        <a:t>Parts</a:t>
                      </a:r>
                      <a:endParaRPr sz="1600" dirty="0"/>
                    </a:p>
                    <a:p>
                      <a:pPr marL="406400" marR="381000" indent="-406400" algn="l" defTabSz="2438338">
                        <a:buSzPct val="123000"/>
                        <a:buChar char="•"/>
                        <a:defRPr sz="3200" i="1"/>
                      </a:pPr>
                      <a:r>
                        <a:rPr lang="en-US" sz="1600" dirty="0"/>
                        <a:t>Answer Lists</a:t>
                      </a:r>
                      <a:endParaRPr sz="1600" dirty="0"/>
                    </a:p>
                    <a:p>
                      <a:pPr marL="406400" marR="381000" indent="-406400" algn="l" defTabSz="2438338">
                        <a:buSzPct val="123000"/>
                        <a:buChar char="•"/>
                        <a:defRPr sz="3200" i="1"/>
                      </a:pPr>
                      <a:r>
                        <a:rPr lang="en-US" sz="1600" dirty="0"/>
                        <a:t>Panels and Forms</a:t>
                      </a:r>
                    </a:p>
                    <a:p>
                      <a:pPr marL="406400" marR="381000" indent="-406400" algn="l" defTabSz="2438338">
                        <a:buSzPct val="123000"/>
                        <a:buChar char="•"/>
                        <a:defRPr sz="3200" i="1"/>
                      </a:pPr>
                      <a:r>
                        <a:rPr lang="en-US" sz="1600" dirty="0"/>
                        <a:t>Groups</a:t>
                      </a:r>
                      <a:endParaRPr sz="1600" dirty="0"/>
                    </a:p>
                    <a:p>
                      <a:pPr marL="406400" marR="381000" indent="-406400" algn="l" defTabSz="2438338">
                        <a:buSzPct val="123000"/>
                        <a:buChar char="•"/>
                        <a:defRPr sz="3200" i="1"/>
                      </a:pPr>
                      <a:r>
                        <a:rPr lang="en-US" sz="1600" dirty="0"/>
                        <a:t>M</a:t>
                      </a:r>
                      <a:r>
                        <a:rPr sz="1600" dirty="0"/>
                        <a:t>ore</a:t>
                      </a:r>
                    </a:p>
                  </a:txBody>
                  <a:tcPr marL="0" marR="0" marT="0" marB="0"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3792274982"/>
                  </a:ext>
                </a:extLst>
              </a:tr>
            </a:tbl>
          </a:graphicData>
        </a:graphic>
      </p:graphicFrame>
      <p:graphicFrame>
        <p:nvGraphicFramePr>
          <p:cNvPr id="7" name="Table 6">
            <a:extLst>
              <a:ext uri="{FF2B5EF4-FFF2-40B4-BE49-F238E27FC236}">
                <a16:creationId xmlns:a16="http://schemas.microsoft.com/office/drawing/2014/main" id="{FAA6E4AD-0658-8D37-3705-B087635EC393}"/>
              </a:ext>
            </a:extLst>
          </p:cNvPr>
          <p:cNvGraphicFramePr>
            <a:graphicFrameLocks noGrp="1"/>
          </p:cNvGraphicFramePr>
          <p:nvPr/>
        </p:nvGraphicFramePr>
        <p:xfrm>
          <a:off x="6278029" y="2429472"/>
          <a:ext cx="2720128" cy="4044827"/>
        </p:xfrm>
        <a:graphic>
          <a:graphicData uri="http://schemas.openxmlformats.org/drawingml/2006/table">
            <a:tbl>
              <a:tblPr/>
              <a:tblGrid>
                <a:gridCol w="2720128">
                  <a:extLst>
                    <a:ext uri="{9D8B030D-6E8A-4147-A177-3AD203B41FA5}">
                      <a16:colId xmlns:a16="http://schemas.microsoft.com/office/drawing/2014/main" val="3859018174"/>
                    </a:ext>
                  </a:extLst>
                </a:gridCol>
              </a:tblGrid>
              <a:tr h="747516">
                <a:tc>
                  <a:txBody>
                    <a:bodyPr/>
                    <a:lstStyle/>
                    <a:p>
                      <a:pPr marR="381000" algn="l" defTabSz="2438338">
                        <a:lnSpc>
                          <a:spcPct val="90000"/>
                        </a:lnSpc>
                        <a:spcBef>
                          <a:spcPts val="4500"/>
                        </a:spcBef>
                      </a:pPr>
                      <a:r>
                        <a:rPr lang="en-US" sz="2400" dirty="0">
                          <a:latin typeface="Lato" panose="020F0502020204030203" pitchFamily="34" charset="0"/>
                        </a:rPr>
                        <a:t>Read Me files</a:t>
                      </a:r>
                      <a:endParaRPr sz="2400" dirty="0"/>
                    </a:p>
                  </a:txBody>
                  <a:tcPr marL="0" marR="0" marT="0" marB="0" anchor="ctr" horzOverflow="overflow">
                    <a:lnL w="12700">
                      <a:noFill/>
                      <a:miter lim="400000"/>
                    </a:lnL>
                    <a:lnR w="12700">
                      <a:miter lim="400000"/>
                    </a:lnR>
                    <a:lnT w="12700">
                      <a:miter lim="400000"/>
                    </a:lnT>
                    <a:lnB w="12700">
                      <a:miter lim="400000"/>
                    </a:lnB>
                  </a:tcPr>
                </a:tc>
                <a:extLst>
                  <a:ext uri="{0D108BD9-81ED-4DB2-BD59-A6C34878D82A}">
                    <a16:rowId xmlns:a16="http://schemas.microsoft.com/office/drawing/2014/main" val="3826450154"/>
                  </a:ext>
                </a:extLst>
              </a:tr>
              <a:tr h="3297311">
                <a:tc>
                  <a:txBody>
                    <a:bodyPr/>
                    <a:lstStyle/>
                    <a:p>
                      <a:pPr marR="381000" algn="l" defTabSz="2438338">
                        <a:lnSpc>
                          <a:spcPct val="90000"/>
                        </a:lnSpc>
                        <a:spcBef>
                          <a:spcPts val="4500"/>
                        </a:spcBef>
                        <a:defRPr sz="3200" i="1"/>
                      </a:pPr>
                      <a:r>
                        <a:rPr lang="en-US" sz="1600" dirty="0">
                          <a:latin typeface="Lato" panose="020F0502020204030203" pitchFamily="34" charset="0"/>
                        </a:rPr>
                        <a:t>Comprehensive Read Me files are included for each release artifact.</a:t>
                      </a:r>
                    </a:p>
                    <a:p>
                      <a:pPr marR="381000" algn="l" defTabSz="2438338">
                        <a:lnSpc>
                          <a:spcPct val="90000"/>
                        </a:lnSpc>
                        <a:spcBef>
                          <a:spcPts val="4500"/>
                        </a:spcBef>
                        <a:defRPr sz="3200" i="1"/>
                      </a:pPr>
                      <a:r>
                        <a:rPr lang="en-US" sz="1600" dirty="0"/>
                        <a:t>Read me files include file and directory structure information and detailed description of the contents of the files.</a:t>
                      </a:r>
                      <a:endParaRPr sz="1600" dirty="0"/>
                    </a:p>
                  </a:txBody>
                  <a:tcPr marL="0" marR="0" marT="0" marB="0" horzOverflow="overflow">
                    <a:lnL w="12700">
                      <a:noFill/>
                      <a:miter lim="400000"/>
                    </a:lnL>
                    <a:lnR w="12700">
                      <a:miter lim="400000"/>
                    </a:lnR>
                    <a:lnT w="12700">
                      <a:miter lim="400000"/>
                    </a:lnT>
                    <a:lnB w="12700">
                      <a:miter lim="400000"/>
                    </a:lnB>
                  </a:tcPr>
                </a:tc>
                <a:extLst>
                  <a:ext uri="{0D108BD9-81ED-4DB2-BD59-A6C34878D82A}">
                    <a16:rowId xmlns:a16="http://schemas.microsoft.com/office/drawing/2014/main" val="670754484"/>
                  </a:ext>
                </a:extLst>
              </a:tr>
            </a:tbl>
          </a:graphicData>
        </a:graphic>
      </p:graphicFrame>
      <p:graphicFrame>
        <p:nvGraphicFramePr>
          <p:cNvPr id="8" name="Table 7">
            <a:extLst>
              <a:ext uri="{FF2B5EF4-FFF2-40B4-BE49-F238E27FC236}">
                <a16:creationId xmlns:a16="http://schemas.microsoft.com/office/drawing/2014/main" id="{6F09AFD4-B7EC-C947-1229-47A6D5B6655A}"/>
              </a:ext>
            </a:extLst>
          </p:cNvPr>
          <p:cNvGraphicFramePr>
            <a:graphicFrameLocks noGrp="1"/>
          </p:cNvGraphicFramePr>
          <p:nvPr/>
        </p:nvGraphicFramePr>
        <p:xfrm>
          <a:off x="9063836" y="2429472"/>
          <a:ext cx="2740006" cy="4044827"/>
        </p:xfrm>
        <a:graphic>
          <a:graphicData uri="http://schemas.openxmlformats.org/drawingml/2006/table">
            <a:tbl>
              <a:tblPr/>
              <a:tblGrid>
                <a:gridCol w="2740006">
                  <a:extLst>
                    <a:ext uri="{9D8B030D-6E8A-4147-A177-3AD203B41FA5}">
                      <a16:colId xmlns:a16="http://schemas.microsoft.com/office/drawing/2014/main" val="2680743003"/>
                    </a:ext>
                  </a:extLst>
                </a:gridCol>
              </a:tblGrid>
              <a:tr h="747516">
                <a:tc>
                  <a:txBody>
                    <a:bodyPr/>
                    <a:lstStyle/>
                    <a:p>
                      <a:pPr marR="381000" algn="l" defTabSz="2438338">
                        <a:lnSpc>
                          <a:spcPct val="90000"/>
                        </a:lnSpc>
                        <a:spcBef>
                          <a:spcPts val="4500"/>
                        </a:spcBef>
                      </a:pPr>
                      <a:r>
                        <a:rPr lang="en-US" sz="2400" dirty="0">
                          <a:latin typeface="Lato" panose="020F0502020204030203" pitchFamily="34" charset="0"/>
                        </a:rPr>
                        <a:t>Release Notes</a:t>
                      </a:r>
                      <a:endParaRPr sz="2400" dirty="0"/>
                    </a:p>
                  </a:txBody>
                  <a:tcPr marL="0" marR="0" marT="0" marB="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864479111"/>
                  </a:ext>
                </a:extLst>
              </a:tr>
              <a:tr h="3297311">
                <a:tc>
                  <a:txBody>
                    <a:bodyPr/>
                    <a:lstStyle/>
                    <a:p>
                      <a:pPr marR="381000" algn="l" defTabSz="2438338">
                        <a:lnSpc>
                          <a:spcPct val="90000"/>
                        </a:lnSpc>
                        <a:spcBef>
                          <a:spcPts val="4500"/>
                        </a:spcBef>
                      </a:pPr>
                      <a:r>
                        <a:rPr lang="en-US" sz="1600" i="1" dirty="0">
                          <a:latin typeface="Lato" panose="020F0502020204030203" pitchFamily="34" charset="0"/>
                        </a:rPr>
                        <a:t>Previous versions of the release contained release notes as an artifact in the download, now they are available on the Knowledge Base.</a:t>
                      </a:r>
                      <a:endParaRPr sz="1600" i="1" dirty="0"/>
                    </a:p>
                  </a:txBody>
                  <a:tcPr marL="0" marR="0" marT="0" marB="0"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2292950125"/>
                  </a:ext>
                </a:extLst>
              </a:tr>
            </a:tbl>
          </a:graphicData>
        </a:graphic>
      </p:graphicFrame>
      <p:sp>
        <p:nvSpPr>
          <p:cNvPr id="3" name="Slide Number Placeholder 6">
            <a:extLst>
              <a:ext uri="{FF2B5EF4-FFF2-40B4-BE49-F238E27FC236}">
                <a16:creationId xmlns:a16="http://schemas.microsoft.com/office/drawing/2014/main" id="{0C5546BB-17BA-920E-927D-5F301F89B95C}"/>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42819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20261" y="365125"/>
            <a:ext cx="10515600" cy="1325563"/>
          </a:xfrm>
        </p:spPr>
        <p:txBody>
          <a:bodyPr>
            <a:normAutofit/>
          </a:bodyPr>
          <a:lstStyle/>
          <a:p>
            <a:r>
              <a:rPr lang="en-US" dirty="0"/>
              <a:t>Brief history of LOINC</a:t>
            </a:r>
          </a:p>
        </p:txBody>
      </p:sp>
      <p:sp>
        <p:nvSpPr>
          <p:cNvPr id="2" name="Subtitle 1"/>
          <p:cNvSpPr>
            <a:spLocks noGrp="1"/>
          </p:cNvSpPr>
          <p:nvPr>
            <p:ph sz="half" idx="1"/>
          </p:nvPr>
        </p:nvSpPr>
        <p:spPr>
          <a:xfrm>
            <a:off x="920749" y="2177143"/>
            <a:ext cx="6046107" cy="4315732"/>
          </a:xfrm>
        </p:spPr>
        <p:txBody>
          <a:bodyPr>
            <a:normAutofit lnSpcReduction="10000"/>
          </a:bodyPr>
          <a:lstStyle/>
          <a:p>
            <a:pPr>
              <a:buClr>
                <a:srgbClr val="000000"/>
              </a:buClr>
            </a:pPr>
            <a:r>
              <a:rPr lang="en-US" b="1" u="sng" dirty="0">
                <a:solidFill>
                  <a:srgbClr val="29A9E1"/>
                </a:solidFill>
              </a:rPr>
              <a:t>L</a:t>
            </a:r>
            <a:r>
              <a:rPr lang="en-US" dirty="0"/>
              <a:t>ogical </a:t>
            </a:r>
            <a:r>
              <a:rPr lang="en-US" b="1" u="sng" dirty="0">
                <a:solidFill>
                  <a:srgbClr val="29A9E1"/>
                </a:solidFill>
              </a:rPr>
              <a:t>O</a:t>
            </a:r>
            <a:r>
              <a:rPr lang="en-US" dirty="0"/>
              <a:t>bservation </a:t>
            </a:r>
            <a:r>
              <a:rPr lang="en-US" b="1" u="sng" dirty="0">
                <a:solidFill>
                  <a:srgbClr val="29A9E1"/>
                </a:solidFill>
              </a:rPr>
              <a:t>I</a:t>
            </a:r>
            <a:r>
              <a:rPr lang="en-US" dirty="0"/>
              <a:t>dentifiers </a:t>
            </a:r>
            <a:r>
              <a:rPr lang="en-US" b="1" u="sng" dirty="0">
                <a:solidFill>
                  <a:srgbClr val="29A9E1"/>
                </a:solidFill>
              </a:rPr>
              <a:t>N</a:t>
            </a:r>
            <a:r>
              <a:rPr lang="en-US" dirty="0"/>
              <a:t>ames and </a:t>
            </a:r>
            <a:r>
              <a:rPr lang="en-US" b="1" u="sng" dirty="0">
                <a:solidFill>
                  <a:srgbClr val="29A9E1"/>
                </a:solidFill>
              </a:rPr>
              <a:t>C</a:t>
            </a:r>
            <a:r>
              <a:rPr lang="en-US" dirty="0"/>
              <a:t>odes</a:t>
            </a:r>
          </a:p>
          <a:p>
            <a:r>
              <a:rPr lang="en-US" altLang="en-US" dirty="0"/>
              <a:t>Originated in 1994 by Clement McDonald, MD, Indianapolis, IN</a:t>
            </a:r>
          </a:p>
          <a:p>
            <a:r>
              <a:rPr lang="en-US" altLang="en-US" dirty="0"/>
              <a:t>Vision for health IT to help clinicians make better decisions</a:t>
            </a:r>
          </a:p>
          <a:p>
            <a:r>
              <a:rPr lang="en-US" dirty="0"/>
              <a:t>Need for a universal language for observations for electronic data exchange for clinical care, i.e., labs, hospitals, offices, payers</a:t>
            </a:r>
            <a:endParaRPr lang="en-US" altLang="en-US" dirty="0"/>
          </a:p>
          <a:p>
            <a:endParaRPr lang="en-US" altLang="en-US" dirty="0"/>
          </a:p>
        </p:txBody>
      </p:sp>
      <p:sp>
        <p:nvSpPr>
          <p:cNvPr id="4" name="Google Shape;90;p13">
            <a:extLst>
              <a:ext uri="{FF2B5EF4-FFF2-40B4-BE49-F238E27FC236}">
                <a16:creationId xmlns:a16="http://schemas.microsoft.com/office/drawing/2014/main" id="{F0A91338-510F-D45A-72EE-DD36B7A77FE0}"/>
              </a:ext>
            </a:extLst>
          </p:cNvPr>
          <p:cNvSpPr txBox="1"/>
          <p:nvPr/>
        </p:nvSpPr>
        <p:spPr>
          <a:xfrm>
            <a:off x="7740807" y="6166882"/>
            <a:ext cx="3902332"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Clem McDonald, MD</a:t>
            </a:r>
            <a:endParaRPr lang="en-US" sz="1800" dirty="0">
              <a:latin typeface="Lato" panose="020F0502020204030203" pitchFamily="34" charset="0"/>
            </a:endParaRPr>
          </a:p>
          <a:p>
            <a:pPr marL="0" marR="0" lvl="0" indent="0" algn="ctr"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5" name="TextBox 4">
            <a:extLst>
              <a:ext uri="{FF2B5EF4-FFF2-40B4-BE49-F238E27FC236}">
                <a16:creationId xmlns:a16="http://schemas.microsoft.com/office/drawing/2014/main" id="{DA41BE56-3CFB-8241-0C5A-5ADBDB9F23D3}"/>
              </a:ext>
            </a:extLst>
          </p:cNvPr>
          <p:cNvSpPr txBox="1"/>
          <p:nvPr/>
        </p:nvSpPr>
        <p:spPr>
          <a:xfrm>
            <a:off x="920749" y="1469257"/>
            <a:ext cx="5724644" cy="707886"/>
          </a:xfrm>
          <a:prstGeom prst="rect">
            <a:avLst/>
          </a:prstGeom>
          <a:noFill/>
        </p:spPr>
        <p:txBody>
          <a:bodyPr wrap="none" rtlCol="0">
            <a:spAutoFit/>
          </a:bodyPr>
          <a:lstStyle/>
          <a:p>
            <a:r>
              <a:rPr lang="en-US" sz="2000" dirty="0">
                <a:solidFill>
                  <a:schemeClr val="accent1"/>
                </a:solidFill>
                <a:latin typeface="Segoe Print" panose="02000600000000000000" pitchFamily="2" charset="0"/>
              </a:rPr>
              <a:t>The global standard for identifying health </a:t>
            </a:r>
          </a:p>
          <a:p>
            <a:r>
              <a:rPr lang="en-US" sz="2000" dirty="0">
                <a:solidFill>
                  <a:schemeClr val="accent1"/>
                </a:solidFill>
                <a:latin typeface="Segoe Print" panose="02000600000000000000" pitchFamily="2" charset="0"/>
              </a:rPr>
              <a:t>measurements and observations</a:t>
            </a:r>
          </a:p>
        </p:txBody>
      </p:sp>
      <p:pic>
        <p:nvPicPr>
          <p:cNvPr id="6" name="Picture 5">
            <a:extLst>
              <a:ext uri="{FF2B5EF4-FFF2-40B4-BE49-F238E27FC236}">
                <a16:creationId xmlns:a16="http://schemas.microsoft.com/office/drawing/2014/main" id="{0FA94BF6-A7DB-D184-D71B-6119BD3AB3E0}"/>
              </a:ext>
            </a:extLst>
          </p:cNvPr>
          <p:cNvPicPr>
            <a:picLocks noChangeAspect="1"/>
          </p:cNvPicPr>
          <p:nvPr/>
        </p:nvPicPr>
        <p:blipFill>
          <a:blip r:embed="rId3"/>
          <a:stretch>
            <a:fillRect/>
          </a:stretch>
        </p:blipFill>
        <p:spPr>
          <a:xfrm>
            <a:off x="7575518" y="843518"/>
            <a:ext cx="4232910" cy="5475764"/>
          </a:xfrm>
          <a:prstGeom prst="ellipse">
            <a:avLst/>
          </a:prstGeom>
          <a:ln>
            <a:noFill/>
          </a:ln>
          <a:effectLst>
            <a:softEdge rad="112500"/>
          </a:effectLst>
        </p:spPr>
      </p:pic>
      <p:sp>
        <p:nvSpPr>
          <p:cNvPr id="7" name="Slide Number Placeholder 6">
            <a:extLst>
              <a:ext uri="{FF2B5EF4-FFF2-40B4-BE49-F238E27FC236}">
                <a16:creationId xmlns:a16="http://schemas.microsoft.com/office/drawing/2014/main" id="{87EB4EEB-E060-198B-384F-5F530186BA3A}"/>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41078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34C77D-3C21-81B2-371E-BAB2CC5012ED}"/>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grpSp>
        <p:nvGrpSpPr>
          <p:cNvPr id="33" name="Group 3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34" name="Straight Connector 3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grpSp>
      <p:sp>
        <p:nvSpPr>
          <p:cNvPr id="37" name="Rectangle 3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0" name="TextBox 9">
            <a:extLst>
              <a:ext uri="{FF2B5EF4-FFF2-40B4-BE49-F238E27FC236}">
                <a16:creationId xmlns:a16="http://schemas.microsoft.com/office/drawing/2014/main" id="{CC84660F-E13F-B69F-8F46-C84ADDDC65B7}"/>
              </a:ext>
            </a:extLst>
          </p:cNvPr>
          <p:cNvSpPr txBox="1"/>
          <p:nvPr/>
        </p:nvSpPr>
        <p:spPr>
          <a:xfrm>
            <a:off x="1060232" y="3941205"/>
            <a:ext cx="10071536" cy="9297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Thank you for coming!</a:t>
            </a:r>
          </a:p>
        </p:txBody>
      </p:sp>
      <p:pic>
        <p:nvPicPr>
          <p:cNvPr id="15" name="Picture 14">
            <a:extLst>
              <a:ext uri="{FF2B5EF4-FFF2-40B4-BE49-F238E27FC236}">
                <a16:creationId xmlns:a16="http://schemas.microsoft.com/office/drawing/2014/main" id="{B71E982C-F362-800C-9CE3-EB1E79EFB0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7717" y="1278520"/>
            <a:ext cx="5069590" cy="1784593"/>
          </a:xfrm>
          <a:prstGeom prst="rect">
            <a:avLst/>
          </a:prstGeom>
        </p:spPr>
      </p:pic>
      <p:pic>
        <p:nvPicPr>
          <p:cNvPr id="12" name="Picture 11" descr="A hand with a map of the world&#10;&#10;AI-generated content may be incorrect.">
            <a:extLst>
              <a:ext uri="{FF2B5EF4-FFF2-40B4-BE49-F238E27FC236}">
                <a16:creationId xmlns:a16="http://schemas.microsoft.com/office/drawing/2014/main" id="{80D6F15A-705D-3AD7-7D1B-83EC6C36A18E}"/>
              </a:ext>
            </a:extLst>
          </p:cNvPr>
          <p:cNvPicPr>
            <a:picLocks noChangeAspect="1"/>
          </p:cNvPicPr>
          <p:nvPr/>
        </p:nvPicPr>
        <p:blipFill>
          <a:blip r:embed="rId4"/>
          <a:stretch>
            <a:fillRect/>
          </a:stretch>
        </p:blipFill>
        <p:spPr>
          <a:xfrm>
            <a:off x="7494219" y="671201"/>
            <a:ext cx="2534351" cy="2999232"/>
          </a:xfrm>
          <a:prstGeom prst="rect">
            <a:avLst/>
          </a:prstGeom>
        </p:spPr>
      </p:pic>
      <p:sp>
        <p:nvSpPr>
          <p:cNvPr id="4" name="Content Placeholder 2">
            <a:extLst>
              <a:ext uri="{FF2B5EF4-FFF2-40B4-BE49-F238E27FC236}">
                <a16:creationId xmlns:a16="http://schemas.microsoft.com/office/drawing/2014/main" id="{B9D13D54-1F1D-A468-132B-A16B67C59D22}"/>
              </a:ext>
            </a:extLst>
          </p:cNvPr>
          <p:cNvSpPr txBox="1">
            <a:spLocks/>
          </p:cNvSpPr>
          <p:nvPr/>
        </p:nvSpPr>
        <p:spPr>
          <a:xfrm>
            <a:off x="4315052" y="850559"/>
            <a:ext cx="7977187" cy="49720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pPr marL="0" marR="0" lvl="0" indent="0" algn="l" defTabSz="914400" rtl="0" eaLnBrk="1" fontAlgn="auto" latinLnBrk="0" hangingPunct="1">
              <a:lnSpc>
                <a:spcPct val="90000"/>
              </a:lnSpc>
              <a:spcBef>
                <a:spcPts val="1000"/>
              </a:spcBef>
              <a:spcAft>
                <a:spcPts val="0"/>
              </a:spcAft>
              <a:buClr>
                <a:prstClr val="black"/>
              </a:buClr>
              <a:buSzPts val="2800"/>
              <a:buFont typeface="Arial"/>
              <a:buNone/>
              <a:tabLst/>
              <a:defRPr/>
            </a:pPr>
            <a:endParaRPr kumimoji="0" lang="en-US" sz="2800" b="0" i="0" u="none" strike="noStrike" kern="1200" cap="none" spc="0" normalizeH="0" baseline="0" noProof="0" dirty="0">
              <a:ln>
                <a:noFill/>
              </a:ln>
              <a:solidFill>
                <a:prstClr val="black"/>
              </a:solidFill>
              <a:effectLst/>
              <a:uLnTx/>
              <a:uFillTx/>
              <a:latin typeface="Lato"/>
              <a:ea typeface="Lato"/>
              <a:cs typeface="Lato"/>
              <a:sym typeface="Lato"/>
            </a:endParaRPr>
          </a:p>
          <a:p>
            <a:pPr marL="0" marR="0" lvl="0" indent="0" algn="l" defTabSz="914400" rtl="0" eaLnBrk="1" fontAlgn="auto" latinLnBrk="0" hangingPunct="1">
              <a:lnSpc>
                <a:spcPct val="90000"/>
              </a:lnSpc>
              <a:spcBef>
                <a:spcPts val="1000"/>
              </a:spcBef>
              <a:spcAft>
                <a:spcPts val="0"/>
              </a:spcAft>
              <a:buClr>
                <a:prstClr val="black"/>
              </a:buClr>
              <a:buSzPts val="2800"/>
              <a:buFont typeface="Arial"/>
              <a:buNone/>
              <a:tabLst/>
              <a:defRPr/>
            </a:pPr>
            <a:endParaRPr kumimoji="0" lang="en-US" sz="2800" b="0" i="0" u="none" strike="noStrike" kern="1200" cap="none" spc="0" normalizeH="0" baseline="0" noProof="0" dirty="0">
              <a:ln>
                <a:noFill/>
              </a:ln>
              <a:solidFill>
                <a:prstClr val="black"/>
              </a:solidFill>
              <a:effectLst/>
              <a:uLnTx/>
              <a:uFillTx/>
              <a:latin typeface="Lato"/>
              <a:ea typeface="Lato"/>
              <a:cs typeface="Lato"/>
              <a:sym typeface="Lato"/>
            </a:endParaRPr>
          </a:p>
          <a:p>
            <a:pPr marL="0" marR="0" lvl="0" indent="0" algn="l" defTabSz="914400" rtl="0" eaLnBrk="1" fontAlgn="auto" latinLnBrk="0" hangingPunct="1">
              <a:lnSpc>
                <a:spcPct val="90000"/>
              </a:lnSpc>
              <a:spcBef>
                <a:spcPts val="1000"/>
              </a:spcBef>
              <a:spcAft>
                <a:spcPts val="0"/>
              </a:spcAft>
              <a:buClr>
                <a:prstClr val="black"/>
              </a:buClr>
              <a:buSzPts val="2800"/>
              <a:buFont typeface="Arial"/>
              <a:buNone/>
              <a:tabLst/>
              <a:defRPr/>
            </a:pPr>
            <a:endParaRPr kumimoji="0" lang="en-US" sz="2800" b="0" i="0" u="none" strike="noStrike" kern="1200" cap="none" spc="0" normalizeH="0" baseline="0" noProof="0" dirty="0">
              <a:ln>
                <a:noFill/>
              </a:ln>
              <a:solidFill>
                <a:prstClr val="black"/>
              </a:solidFill>
              <a:effectLst/>
              <a:uLnTx/>
              <a:uFillTx/>
              <a:latin typeface="Lato"/>
              <a:ea typeface="Lato"/>
              <a:cs typeface="Lato"/>
              <a:sym typeface="Lato"/>
            </a:endParaRPr>
          </a:p>
          <a:p>
            <a:pPr marL="0" marR="0" lvl="0" indent="0" algn="l" defTabSz="914400" rtl="0" eaLnBrk="1" fontAlgn="auto" latinLnBrk="0" hangingPunct="1">
              <a:lnSpc>
                <a:spcPct val="90000"/>
              </a:lnSpc>
              <a:spcBef>
                <a:spcPts val="1000"/>
              </a:spcBef>
              <a:spcAft>
                <a:spcPts val="0"/>
              </a:spcAft>
              <a:buClr>
                <a:prstClr val="black"/>
              </a:buClr>
              <a:buSzPts val="2800"/>
              <a:buFont typeface="Arial"/>
              <a:buNone/>
              <a:tabLst/>
              <a:defRPr/>
            </a:pPr>
            <a:endParaRPr kumimoji="0" lang="en-US" sz="3200" b="1" i="0" u="none" strike="noStrike" kern="1200" cap="none" spc="0" normalizeH="0" baseline="0" noProof="0" dirty="0">
              <a:ln>
                <a:noFill/>
              </a:ln>
              <a:solidFill>
                <a:prstClr val="black"/>
              </a:solidFill>
              <a:effectLst/>
              <a:uLnTx/>
              <a:uFillTx/>
              <a:latin typeface="Lato"/>
              <a:ea typeface="Lato"/>
              <a:cs typeface="Lato"/>
              <a:sym typeface="Lato"/>
            </a:endParaRPr>
          </a:p>
        </p:txBody>
      </p:sp>
      <p:sp>
        <p:nvSpPr>
          <p:cNvPr id="2" name="Slide Number Placeholder 6">
            <a:extLst>
              <a:ext uri="{FF2B5EF4-FFF2-40B4-BE49-F238E27FC236}">
                <a16:creationId xmlns:a16="http://schemas.microsoft.com/office/drawing/2014/main" id="{8FE46EA7-5695-7F01-6ED3-F076A656DA17}"/>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995260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53"/>
        <p:cNvGrpSpPr/>
        <p:nvPr/>
      </p:nvGrpSpPr>
      <p:grpSpPr>
        <a:xfrm>
          <a:off x="0" y="0"/>
          <a:ext cx="0" cy="0"/>
          <a:chOff x="0" y="0"/>
          <a:chExt cx="0" cy="0"/>
        </a:xfrm>
      </p:grpSpPr>
      <p:pic>
        <p:nvPicPr>
          <p:cNvPr id="3" name="Picture 2" descr="A stack of books with red blue and white pages&#10;&#10;AI-generated content may be incorrect.">
            <a:extLst>
              <a:ext uri="{FF2B5EF4-FFF2-40B4-BE49-F238E27FC236}">
                <a16:creationId xmlns:a16="http://schemas.microsoft.com/office/drawing/2014/main" id="{87E84368-63C5-E986-3E56-FB6CA2459C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05000" y="0"/>
            <a:ext cx="10287000" cy="6858000"/>
          </a:xfrm>
          <a:prstGeom prst="rect">
            <a:avLst/>
          </a:prstGeom>
        </p:spPr>
      </p:pic>
      <p:sp>
        <p:nvSpPr>
          <p:cNvPr id="554" name="Google Shape;554;p65"/>
          <p:cNvSpPr txBox="1">
            <a:spLocks noGrp="1"/>
          </p:cNvSpPr>
          <p:nvPr>
            <p:ph type="title"/>
          </p:nvPr>
        </p:nvSpPr>
        <p:spPr>
          <a:xfrm>
            <a:off x="913911" y="1826968"/>
            <a:ext cx="10515600" cy="3061555"/>
          </a:xfrm>
          <a:noFill/>
          <a:ln>
            <a:noFill/>
          </a:ln>
        </p:spPr>
        <p:txBody>
          <a:bodyPr spcFirstLastPara="1" wrap="square" lIns="91425" tIns="45700" rIns="91425" bIns="45700" anchor="ctr" anchorCtr="0">
            <a:normAutofit/>
          </a:bodyPr>
          <a:lstStyle/>
          <a:p>
            <a:pPr lvl="0"/>
            <a:r>
              <a:rPr lang="en-US" dirty="0"/>
              <a:t>Reference Slides </a:t>
            </a:r>
          </a:p>
        </p:txBody>
      </p:sp>
      <p:sp>
        <p:nvSpPr>
          <p:cNvPr id="4" name="Text Placeholder 3">
            <a:extLst>
              <a:ext uri="{FF2B5EF4-FFF2-40B4-BE49-F238E27FC236}">
                <a16:creationId xmlns:a16="http://schemas.microsoft.com/office/drawing/2014/main" id="{B40ED399-B1B5-6C41-9864-7FBC393A3DDA}"/>
              </a:ext>
            </a:extLst>
          </p:cNvPr>
          <p:cNvSpPr>
            <a:spLocks noGrp="1"/>
          </p:cNvSpPr>
          <p:nvPr>
            <p:ph type="body" idx="1"/>
          </p:nvPr>
        </p:nvSpPr>
        <p:spPr/>
        <p:txBody>
          <a:bodyPr/>
          <a:lstStyle/>
          <a:p>
            <a:endParaRPr lang="en-US"/>
          </a:p>
        </p:txBody>
      </p:sp>
      <p:sp>
        <p:nvSpPr>
          <p:cNvPr id="2" name="Slide Number Placeholder 6">
            <a:extLst>
              <a:ext uri="{FF2B5EF4-FFF2-40B4-BE49-F238E27FC236}">
                <a16:creationId xmlns:a16="http://schemas.microsoft.com/office/drawing/2014/main" id="{C986FCF3-25A1-7AD2-365F-84CF4044B57C}"/>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E90C52C-BC67-EE7C-6A13-23FAB848C2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74DD24-DA55-3B1F-05EF-643FD6D1E4CE}"/>
              </a:ext>
            </a:extLst>
          </p:cNvPr>
          <p:cNvSpPr>
            <a:spLocks noGrp="1"/>
          </p:cNvSpPr>
          <p:nvPr>
            <p:ph type="title"/>
          </p:nvPr>
        </p:nvSpPr>
        <p:spPr/>
        <p:txBody>
          <a:bodyPr anchor="b">
            <a:normAutofit fontScale="90000"/>
          </a:bodyPr>
          <a:lstStyle/>
          <a:p>
            <a:pPr lvl="0"/>
            <a:r>
              <a:rPr lang="en-US" dirty="0"/>
              <a:t>Exercise: Combinatorial explosion</a:t>
            </a:r>
            <a:br>
              <a:rPr lang="en-US" dirty="0"/>
            </a:br>
            <a:r>
              <a:rPr lang="en-US" dirty="0"/>
              <a:t>How much meaning do you put into the code?</a:t>
            </a:r>
          </a:p>
        </p:txBody>
      </p:sp>
      <p:sp>
        <p:nvSpPr>
          <p:cNvPr id="2" name="Text Placeholder 1">
            <a:extLst>
              <a:ext uri="{FF2B5EF4-FFF2-40B4-BE49-F238E27FC236}">
                <a16:creationId xmlns:a16="http://schemas.microsoft.com/office/drawing/2014/main" id="{8C6A522D-922B-B18E-F7E2-0A7585C17470}"/>
              </a:ext>
            </a:extLst>
          </p:cNvPr>
          <p:cNvSpPr>
            <a:spLocks noGrp="1"/>
          </p:cNvSpPr>
          <p:nvPr>
            <p:ph type="body" idx="1"/>
          </p:nvPr>
        </p:nvSpPr>
        <p:spPr/>
        <p:txBody>
          <a:bodyPr>
            <a:normAutofit/>
          </a:bodyPr>
          <a:lstStyle/>
          <a:p>
            <a:endParaRPr lang="en-US" dirty="0"/>
          </a:p>
        </p:txBody>
      </p:sp>
      <p:sp>
        <p:nvSpPr>
          <p:cNvPr id="4" name="Slide Number Placeholder 6">
            <a:extLst>
              <a:ext uri="{FF2B5EF4-FFF2-40B4-BE49-F238E27FC236}">
                <a16:creationId xmlns:a16="http://schemas.microsoft.com/office/drawing/2014/main" id="{634E4896-9C91-FACA-FE84-04B2F22A74AA}"/>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271256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40A5AA-1ED8-F311-763D-26C8BAAA2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0806F-CC11-6D89-C389-408C837CC099}"/>
              </a:ext>
            </a:extLst>
          </p:cNvPr>
          <p:cNvSpPr>
            <a:spLocks noGrp="1"/>
          </p:cNvSpPr>
          <p:nvPr>
            <p:ph type="title"/>
          </p:nvPr>
        </p:nvSpPr>
        <p:spPr/>
        <p:txBody>
          <a:bodyPr>
            <a:normAutofit/>
          </a:bodyPr>
          <a:lstStyle/>
          <a:p>
            <a:r>
              <a:rPr lang="en-US" dirty="0"/>
              <a:t>Could this data entry style lead to</a:t>
            </a:r>
            <a:br>
              <a:rPr lang="en-US" dirty="0"/>
            </a:br>
            <a:r>
              <a:rPr lang="en-US" dirty="0"/>
              <a:t>combinatorial explosion?</a:t>
            </a:r>
          </a:p>
        </p:txBody>
      </p:sp>
      <p:sp>
        <p:nvSpPr>
          <p:cNvPr id="97284" name="Text Box 3">
            <a:extLst>
              <a:ext uri="{FF2B5EF4-FFF2-40B4-BE49-F238E27FC236}">
                <a16:creationId xmlns:a16="http://schemas.microsoft.com/office/drawing/2014/main" id="{9B994DDE-27AE-2BCF-63B6-6FA7FB19539E}"/>
              </a:ext>
            </a:extLst>
          </p:cNvPr>
          <p:cNvSpPr txBox="1">
            <a:spLocks noChangeArrowheads="1"/>
          </p:cNvSpPr>
          <p:nvPr/>
        </p:nvSpPr>
        <p:spPr bwMode="auto">
          <a:xfrm>
            <a:off x="961685" y="2134869"/>
            <a:ext cx="2183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u="sng" dirty="0">
                <a:latin typeface="Lato" panose="020F0502020204030203" pitchFamily="34" charset="0"/>
                <a:cs typeface="Aharoni" panose="02010803020104030203" pitchFamily="2" charset="-79"/>
              </a:rPr>
              <a:t>Family History</a:t>
            </a:r>
          </a:p>
        </p:txBody>
      </p:sp>
      <p:grpSp>
        <p:nvGrpSpPr>
          <p:cNvPr id="5" name="Group 4">
            <a:extLst>
              <a:ext uri="{FF2B5EF4-FFF2-40B4-BE49-F238E27FC236}">
                <a16:creationId xmlns:a16="http://schemas.microsoft.com/office/drawing/2014/main" id="{DA68B480-C6FE-FD9E-9D1C-D440EE8003E3}"/>
              </a:ext>
            </a:extLst>
          </p:cNvPr>
          <p:cNvGrpSpPr/>
          <p:nvPr/>
        </p:nvGrpSpPr>
        <p:grpSpPr>
          <a:xfrm>
            <a:off x="961685" y="2643313"/>
            <a:ext cx="7620433" cy="461665"/>
            <a:chOff x="1239782" y="3155809"/>
            <a:chExt cx="7620433" cy="461665"/>
          </a:xfrm>
        </p:grpSpPr>
        <p:grpSp>
          <p:nvGrpSpPr>
            <p:cNvPr id="4" name="Group 3">
              <a:extLst>
                <a:ext uri="{FF2B5EF4-FFF2-40B4-BE49-F238E27FC236}">
                  <a16:creationId xmlns:a16="http://schemas.microsoft.com/office/drawing/2014/main" id="{B68514A6-3E3B-AA86-54AA-0000228F9DA5}"/>
                </a:ext>
              </a:extLst>
            </p:cNvPr>
            <p:cNvGrpSpPr/>
            <p:nvPr/>
          </p:nvGrpSpPr>
          <p:grpSpPr>
            <a:xfrm>
              <a:off x="6753587" y="3155809"/>
              <a:ext cx="2106628" cy="409575"/>
              <a:chOff x="6753587" y="3155809"/>
              <a:chExt cx="2106628" cy="409575"/>
            </a:xfrm>
          </p:grpSpPr>
          <p:grpSp>
            <p:nvGrpSpPr>
              <p:cNvPr id="97285" name="Group 6">
                <a:extLst>
                  <a:ext uri="{FF2B5EF4-FFF2-40B4-BE49-F238E27FC236}">
                    <a16:creationId xmlns:a16="http://schemas.microsoft.com/office/drawing/2014/main" id="{BDA0E238-5432-D132-C80A-CA6F48495254}"/>
                  </a:ext>
                </a:extLst>
              </p:cNvPr>
              <p:cNvGrpSpPr>
                <a:grpSpLocks/>
              </p:cNvGrpSpPr>
              <p:nvPr/>
            </p:nvGrpSpPr>
            <p:grpSpPr bwMode="auto">
              <a:xfrm>
                <a:off x="6753594" y="3165334"/>
                <a:ext cx="1023939" cy="400050"/>
                <a:chOff x="2328" y="3122"/>
                <a:chExt cx="645" cy="252"/>
              </a:xfrm>
            </p:grpSpPr>
            <p:sp>
              <p:nvSpPr>
                <p:cNvPr id="97304" name="Oval 7">
                  <a:extLst>
                    <a:ext uri="{FF2B5EF4-FFF2-40B4-BE49-F238E27FC236}">
                      <a16:creationId xmlns:a16="http://schemas.microsoft.com/office/drawing/2014/main" id="{3F198F95-0ADA-7F30-74D7-0200F4278685}"/>
                    </a:ext>
                  </a:extLst>
                </p:cNvPr>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97305" name="Text Box 8">
                  <a:extLst>
                    <a:ext uri="{FF2B5EF4-FFF2-40B4-BE49-F238E27FC236}">
                      <a16:creationId xmlns:a16="http://schemas.microsoft.com/office/drawing/2014/main" id="{D0BCEA28-CB61-D235-81AD-0855E5786B37}"/>
                    </a:ext>
                  </a:extLst>
                </p:cNvPr>
                <p:cNvSpPr txBox="1">
                  <a:spLocks noChangeArrowheads="1"/>
                </p:cNvSpPr>
                <p:nvPr/>
              </p:nvSpPr>
              <p:spPr bwMode="auto">
                <a:xfrm>
                  <a:off x="2595" y="3122"/>
                  <a:ext cx="3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b="1" dirty="0">
                      <a:latin typeface="Lato" panose="020F0502020204030203" pitchFamily="34" charset="0"/>
                      <a:cs typeface="Times New Roman" panose="02020603050405020304" pitchFamily="18" charset="0"/>
                    </a:rPr>
                    <a:t>Yes</a:t>
                  </a:r>
                </a:p>
              </p:txBody>
            </p:sp>
          </p:grpSp>
          <p:grpSp>
            <p:nvGrpSpPr>
              <p:cNvPr id="97286" name="Group 10">
                <a:extLst>
                  <a:ext uri="{FF2B5EF4-FFF2-40B4-BE49-F238E27FC236}">
                    <a16:creationId xmlns:a16="http://schemas.microsoft.com/office/drawing/2014/main" id="{4E72800C-91CB-64E8-8A20-268B4ACAB533}"/>
                  </a:ext>
                </a:extLst>
              </p:cNvPr>
              <p:cNvGrpSpPr>
                <a:grpSpLocks/>
              </p:cNvGrpSpPr>
              <p:nvPr/>
            </p:nvGrpSpPr>
            <p:grpSpPr bwMode="auto">
              <a:xfrm>
                <a:off x="7907714" y="3155809"/>
                <a:ext cx="952501" cy="400050"/>
                <a:chOff x="2328" y="3122"/>
                <a:chExt cx="600" cy="252"/>
              </a:xfrm>
            </p:grpSpPr>
            <p:sp>
              <p:nvSpPr>
                <p:cNvPr id="97302" name="Oval 11">
                  <a:extLst>
                    <a:ext uri="{FF2B5EF4-FFF2-40B4-BE49-F238E27FC236}">
                      <a16:creationId xmlns:a16="http://schemas.microsoft.com/office/drawing/2014/main" id="{A1A70A5C-913D-7723-3FD3-32A6C78336EE}"/>
                    </a:ext>
                  </a:extLst>
                </p:cNvPr>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97303" name="Text Box 12">
                  <a:extLst>
                    <a:ext uri="{FF2B5EF4-FFF2-40B4-BE49-F238E27FC236}">
                      <a16:creationId xmlns:a16="http://schemas.microsoft.com/office/drawing/2014/main" id="{54CD454D-3100-3BAF-B54D-94B542BD5F07}"/>
                    </a:ext>
                  </a:extLst>
                </p:cNvPr>
                <p:cNvSpPr txBox="1">
                  <a:spLocks noChangeArrowheads="1"/>
                </p:cNvSpPr>
                <p:nvPr/>
              </p:nvSpPr>
              <p:spPr bwMode="auto">
                <a:xfrm>
                  <a:off x="2595" y="3122"/>
                  <a:ext cx="3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b="1" dirty="0">
                      <a:latin typeface="Lato" panose="020F0502020204030203" pitchFamily="34" charset="0"/>
                      <a:cs typeface="Times New Roman" panose="02020603050405020304" pitchFamily="18" charset="0"/>
                    </a:rPr>
                    <a:t>No</a:t>
                  </a:r>
                </a:p>
              </p:txBody>
            </p:sp>
          </p:grpSp>
          <p:sp>
            <p:nvSpPr>
              <p:cNvPr id="374800" name="Oval 16">
                <a:extLst>
                  <a:ext uri="{FF2B5EF4-FFF2-40B4-BE49-F238E27FC236}">
                    <a16:creationId xmlns:a16="http://schemas.microsoft.com/office/drawing/2014/main" id="{AEF93AC0-F74F-C4B4-A3E0-3AC120103C5F}"/>
                  </a:ext>
                </a:extLst>
              </p:cNvPr>
              <p:cNvSpPr>
                <a:spLocks noChangeArrowheads="1"/>
              </p:cNvSpPr>
              <p:nvPr/>
            </p:nvSpPr>
            <p:spPr bwMode="auto">
              <a:xfrm flipV="1">
                <a:off x="6753587" y="3239427"/>
                <a:ext cx="304800" cy="317500"/>
              </a:xfrm>
              <a:prstGeom prst="ellipse">
                <a:avLst/>
              </a:prstGeom>
              <a:solidFill>
                <a:schemeClr val="accent1"/>
              </a:solidFill>
              <a:ln w="50800">
                <a:solidFill>
                  <a:schemeClr val="tx1"/>
                </a:solidFill>
                <a:round/>
                <a:headEnd/>
                <a:tailEnd/>
              </a:ln>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grpSp>
        <p:sp>
          <p:nvSpPr>
            <p:cNvPr id="3" name="TextBox 2">
              <a:extLst>
                <a:ext uri="{FF2B5EF4-FFF2-40B4-BE49-F238E27FC236}">
                  <a16:creationId xmlns:a16="http://schemas.microsoft.com/office/drawing/2014/main" id="{13F8E7D7-195E-92CA-D872-03FAD32A940A}"/>
                </a:ext>
              </a:extLst>
            </p:cNvPr>
            <p:cNvSpPr txBox="1"/>
            <p:nvPr/>
          </p:nvSpPr>
          <p:spPr>
            <a:xfrm>
              <a:off x="1239782" y="3155809"/>
              <a:ext cx="3791791" cy="461665"/>
            </a:xfrm>
            <a:prstGeom prst="rect">
              <a:avLst/>
            </a:prstGeom>
            <a:noFill/>
          </p:spPr>
          <p:txBody>
            <a:bodyPr wrap="square" rtlCol="0">
              <a:spAutoFit/>
            </a:bodyPr>
            <a:lstStyle/>
            <a:p>
              <a:r>
                <a:rPr lang="en-US" sz="2400" b="1" dirty="0">
                  <a:latin typeface="Lato" panose="020F0502020204030203" pitchFamily="34" charset="0"/>
                  <a:cs typeface="Times New Roman" panose="02020603050405020304" pitchFamily="18" charset="0"/>
                </a:rPr>
                <a:t>Prostate cancer in father?</a:t>
              </a:r>
            </a:p>
          </p:txBody>
        </p:sp>
      </p:grpSp>
      <p:grpSp>
        <p:nvGrpSpPr>
          <p:cNvPr id="7" name="Group 6">
            <a:extLst>
              <a:ext uri="{FF2B5EF4-FFF2-40B4-BE49-F238E27FC236}">
                <a16:creationId xmlns:a16="http://schemas.microsoft.com/office/drawing/2014/main" id="{7F81D433-AE90-F000-E88D-97B8BC8A606A}"/>
              </a:ext>
            </a:extLst>
          </p:cNvPr>
          <p:cNvGrpSpPr/>
          <p:nvPr/>
        </p:nvGrpSpPr>
        <p:grpSpPr>
          <a:xfrm>
            <a:off x="6475497" y="3106813"/>
            <a:ext cx="2106621" cy="409575"/>
            <a:chOff x="6753594" y="3155809"/>
            <a:chExt cx="2106621" cy="409575"/>
          </a:xfrm>
        </p:grpSpPr>
        <p:grpSp>
          <p:nvGrpSpPr>
            <p:cNvPr id="9" name="Group 6">
              <a:extLst>
                <a:ext uri="{FF2B5EF4-FFF2-40B4-BE49-F238E27FC236}">
                  <a16:creationId xmlns:a16="http://schemas.microsoft.com/office/drawing/2014/main" id="{9E727A40-20FD-53C2-1DF4-567A330FABAC}"/>
                </a:ext>
              </a:extLst>
            </p:cNvPr>
            <p:cNvGrpSpPr>
              <a:grpSpLocks/>
            </p:cNvGrpSpPr>
            <p:nvPr/>
          </p:nvGrpSpPr>
          <p:grpSpPr bwMode="auto">
            <a:xfrm>
              <a:off x="6753594" y="3165334"/>
              <a:ext cx="1023939" cy="400050"/>
              <a:chOff x="2328" y="3122"/>
              <a:chExt cx="645" cy="252"/>
            </a:xfrm>
          </p:grpSpPr>
          <p:sp>
            <p:nvSpPr>
              <p:cNvPr id="14" name="Oval 7">
                <a:extLst>
                  <a:ext uri="{FF2B5EF4-FFF2-40B4-BE49-F238E27FC236}">
                    <a16:creationId xmlns:a16="http://schemas.microsoft.com/office/drawing/2014/main" id="{F6439037-845F-84B0-8A05-4505FD8DC894}"/>
                  </a:ext>
                </a:extLst>
              </p:cNvPr>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15" name="Text Box 8">
                <a:extLst>
                  <a:ext uri="{FF2B5EF4-FFF2-40B4-BE49-F238E27FC236}">
                    <a16:creationId xmlns:a16="http://schemas.microsoft.com/office/drawing/2014/main" id="{840D594A-66E1-F9C3-1D01-69B2C1A78BE0}"/>
                  </a:ext>
                </a:extLst>
              </p:cNvPr>
              <p:cNvSpPr txBox="1">
                <a:spLocks noChangeArrowheads="1"/>
              </p:cNvSpPr>
              <p:nvPr/>
            </p:nvSpPr>
            <p:spPr bwMode="auto">
              <a:xfrm>
                <a:off x="2595" y="3122"/>
                <a:ext cx="3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b="1" dirty="0">
                    <a:latin typeface="Lato" panose="020F0502020204030203" pitchFamily="34" charset="0"/>
                    <a:cs typeface="Times New Roman" panose="02020603050405020304" pitchFamily="18" charset="0"/>
                  </a:rPr>
                  <a:t>Yes</a:t>
                </a:r>
              </a:p>
            </p:txBody>
          </p:sp>
        </p:grpSp>
        <p:grpSp>
          <p:nvGrpSpPr>
            <p:cNvPr id="10" name="Group 10">
              <a:extLst>
                <a:ext uri="{FF2B5EF4-FFF2-40B4-BE49-F238E27FC236}">
                  <a16:creationId xmlns:a16="http://schemas.microsoft.com/office/drawing/2014/main" id="{165A953B-285E-3B44-12B1-949BE0DD99BC}"/>
                </a:ext>
              </a:extLst>
            </p:cNvPr>
            <p:cNvGrpSpPr>
              <a:grpSpLocks/>
            </p:cNvGrpSpPr>
            <p:nvPr/>
          </p:nvGrpSpPr>
          <p:grpSpPr bwMode="auto">
            <a:xfrm>
              <a:off x="7907714" y="3155809"/>
              <a:ext cx="952501" cy="400050"/>
              <a:chOff x="2328" y="3122"/>
              <a:chExt cx="600" cy="252"/>
            </a:xfrm>
          </p:grpSpPr>
          <p:sp>
            <p:nvSpPr>
              <p:cNvPr id="12" name="Oval 11">
                <a:extLst>
                  <a:ext uri="{FF2B5EF4-FFF2-40B4-BE49-F238E27FC236}">
                    <a16:creationId xmlns:a16="http://schemas.microsoft.com/office/drawing/2014/main" id="{0A1EB22A-26EE-69B2-C801-396D2FFBB88A}"/>
                  </a:ext>
                </a:extLst>
              </p:cNvPr>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13" name="Text Box 12">
                <a:extLst>
                  <a:ext uri="{FF2B5EF4-FFF2-40B4-BE49-F238E27FC236}">
                    <a16:creationId xmlns:a16="http://schemas.microsoft.com/office/drawing/2014/main" id="{8E507186-4EAB-B0FA-88E0-4BB94A0E63F2}"/>
                  </a:ext>
                </a:extLst>
              </p:cNvPr>
              <p:cNvSpPr txBox="1">
                <a:spLocks noChangeArrowheads="1"/>
              </p:cNvSpPr>
              <p:nvPr/>
            </p:nvSpPr>
            <p:spPr bwMode="auto">
              <a:xfrm>
                <a:off x="2595" y="3122"/>
                <a:ext cx="3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b="1" dirty="0">
                    <a:latin typeface="Lato" panose="020F0502020204030203" pitchFamily="34" charset="0"/>
                    <a:cs typeface="Times New Roman" panose="02020603050405020304" pitchFamily="18" charset="0"/>
                  </a:rPr>
                  <a:t>No</a:t>
                </a:r>
              </a:p>
            </p:txBody>
          </p:sp>
        </p:grpSp>
      </p:grpSp>
      <p:sp>
        <p:nvSpPr>
          <p:cNvPr id="8" name="TextBox 7">
            <a:extLst>
              <a:ext uri="{FF2B5EF4-FFF2-40B4-BE49-F238E27FC236}">
                <a16:creationId xmlns:a16="http://schemas.microsoft.com/office/drawing/2014/main" id="{14E1B946-1336-A7AB-FE35-657689B7874B}"/>
              </a:ext>
            </a:extLst>
          </p:cNvPr>
          <p:cNvSpPr txBox="1"/>
          <p:nvPr/>
        </p:nvSpPr>
        <p:spPr>
          <a:xfrm>
            <a:off x="961685" y="3106813"/>
            <a:ext cx="3791791" cy="461665"/>
          </a:xfrm>
          <a:prstGeom prst="rect">
            <a:avLst/>
          </a:prstGeom>
          <a:noFill/>
        </p:spPr>
        <p:txBody>
          <a:bodyPr wrap="square" rtlCol="0">
            <a:spAutoFit/>
          </a:bodyPr>
          <a:lstStyle/>
          <a:p>
            <a:r>
              <a:rPr lang="en-US" sz="2400" b="1" dirty="0">
                <a:latin typeface="Lato" panose="020F0502020204030203" pitchFamily="34" charset="0"/>
                <a:cs typeface="Times New Roman" panose="02020603050405020304" pitchFamily="18" charset="0"/>
              </a:rPr>
              <a:t>Breast cancer in mother?</a:t>
            </a:r>
          </a:p>
        </p:txBody>
      </p:sp>
      <p:sp>
        <p:nvSpPr>
          <p:cNvPr id="16" name="Oval 16">
            <a:extLst>
              <a:ext uri="{FF2B5EF4-FFF2-40B4-BE49-F238E27FC236}">
                <a16:creationId xmlns:a16="http://schemas.microsoft.com/office/drawing/2014/main" id="{C0C173E7-1B46-CC5B-AE32-5A7155EC27B1}"/>
              </a:ext>
            </a:extLst>
          </p:cNvPr>
          <p:cNvSpPr>
            <a:spLocks noChangeArrowheads="1"/>
          </p:cNvSpPr>
          <p:nvPr/>
        </p:nvSpPr>
        <p:spPr bwMode="auto">
          <a:xfrm flipV="1">
            <a:off x="7637695" y="3179838"/>
            <a:ext cx="304800" cy="317500"/>
          </a:xfrm>
          <a:prstGeom prst="ellipse">
            <a:avLst/>
          </a:prstGeom>
          <a:solidFill>
            <a:schemeClr val="accent1"/>
          </a:solidFill>
          <a:ln w="50800">
            <a:solidFill>
              <a:schemeClr val="tx1"/>
            </a:solidFill>
            <a:round/>
            <a:headEnd/>
            <a:tailEnd/>
          </a:ln>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6" name="Slide Number Placeholder 6">
            <a:extLst>
              <a:ext uri="{FF2B5EF4-FFF2-40B4-BE49-F238E27FC236}">
                <a16:creationId xmlns:a16="http://schemas.microsoft.com/office/drawing/2014/main" id="{1DD56E1F-3D6F-1104-1851-9180768B1ABA}"/>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563216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FE3BF0-5A0F-6E74-D654-F144A76B5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8F42D-A4C5-3BBB-A756-EA171542DB83}"/>
              </a:ext>
            </a:extLst>
          </p:cNvPr>
          <p:cNvSpPr>
            <a:spLocks noGrp="1"/>
          </p:cNvSpPr>
          <p:nvPr>
            <p:ph type="title"/>
          </p:nvPr>
        </p:nvSpPr>
        <p:spPr/>
        <p:txBody>
          <a:bodyPr>
            <a:normAutofit/>
          </a:bodyPr>
          <a:lstStyle/>
          <a:p>
            <a:r>
              <a:rPr lang="en-US" dirty="0"/>
              <a:t>Could this data entry style lead to</a:t>
            </a:r>
            <a:br>
              <a:rPr lang="en-US" dirty="0"/>
            </a:br>
            <a:r>
              <a:rPr lang="en-US" dirty="0"/>
              <a:t>combinatorial explosion?</a:t>
            </a:r>
          </a:p>
        </p:txBody>
      </p:sp>
      <p:sp>
        <p:nvSpPr>
          <p:cNvPr id="97284" name="Text Box 3">
            <a:extLst>
              <a:ext uri="{FF2B5EF4-FFF2-40B4-BE49-F238E27FC236}">
                <a16:creationId xmlns:a16="http://schemas.microsoft.com/office/drawing/2014/main" id="{949B71C5-3D11-937E-B829-2961EB5A819E}"/>
              </a:ext>
            </a:extLst>
          </p:cNvPr>
          <p:cNvSpPr txBox="1">
            <a:spLocks noChangeArrowheads="1"/>
          </p:cNvSpPr>
          <p:nvPr/>
        </p:nvSpPr>
        <p:spPr bwMode="auto">
          <a:xfrm>
            <a:off x="961685" y="2134869"/>
            <a:ext cx="2183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u="sng" dirty="0">
                <a:latin typeface="Lato" panose="020F0502020204030203" pitchFamily="34" charset="0"/>
                <a:cs typeface="Aharoni" panose="02010803020104030203" pitchFamily="2" charset="-79"/>
              </a:rPr>
              <a:t>Family History</a:t>
            </a:r>
          </a:p>
        </p:txBody>
      </p:sp>
      <p:grpSp>
        <p:nvGrpSpPr>
          <p:cNvPr id="5" name="Group 4">
            <a:extLst>
              <a:ext uri="{FF2B5EF4-FFF2-40B4-BE49-F238E27FC236}">
                <a16:creationId xmlns:a16="http://schemas.microsoft.com/office/drawing/2014/main" id="{EA31EB20-9C50-A745-73A8-F8D48916EA9A}"/>
              </a:ext>
            </a:extLst>
          </p:cNvPr>
          <p:cNvGrpSpPr/>
          <p:nvPr/>
        </p:nvGrpSpPr>
        <p:grpSpPr>
          <a:xfrm>
            <a:off x="961685" y="2643313"/>
            <a:ext cx="7620433" cy="461665"/>
            <a:chOff x="1239782" y="3155809"/>
            <a:chExt cx="7620433" cy="461665"/>
          </a:xfrm>
        </p:grpSpPr>
        <p:grpSp>
          <p:nvGrpSpPr>
            <p:cNvPr id="4" name="Group 3">
              <a:extLst>
                <a:ext uri="{FF2B5EF4-FFF2-40B4-BE49-F238E27FC236}">
                  <a16:creationId xmlns:a16="http://schemas.microsoft.com/office/drawing/2014/main" id="{B52D3D6F-193B-8587-1B7C-D6FF5F8B5F6A}"/>
                </a:ext>
              </a:extLst>
            </p:cNvPr>
            <p:cNvGrpSpPr/>
            <p:nvPr/>
          </p:nvGrpSpPr>
          <p:grpSpPr>
            <a:xfrm>
              <a:off x="6753587" y="3155809"/>
              <a:ext cx="2106628" cy="409575"/>
              <a:chOff x="6753587" y="3155809"/>
              <a:chExt cx="2106628" cy="409575"/>
            </a:xfrm>
          </p:grpSpPr>
          <p:grpSp>
            <p:nvGrpSpPr>
              <p:cNvPr id="97285" name="Group 6">
                <a:extLst>
                  <a:ext uri="{FF2B5EF4-FFF2-40B4-BE49-F238E27FC236}">
                    <a16:creationId xmlns:a16="http://schemas.microsoft.com/office/drawing/2014/main" id="{AB717699-F65B-2146-523E-023285FA736D}"/>
                  </a:ext>
                </a:extLst>
              </p:cNvPr>
              <p:cNvGrpSpPr>
                <a:grpSpLocks/>
              </p:cNvGrpSpPr>
              <p:nvPr/>
            </p:nvGrpSpPr>
            <p:grpSpPr bwMode="auto">
              <a:xfrm>
                <a:off x="6753594" y="3165334"/>
                <a:ext cx="1023939" cy="400050"/>
                <a:chOff x="2328" y="3122"/>
                <a:chExt cx="645" cy="252"/>
              </a:xfrm>
            </p:grpSpPr>
            <p:sp>
              <p:nvSpPr>
                <p:cNvPr id="97304" name="Oval 7">
                  <a:extLst>
                    <a:ext uri="{FF2B5EF4-FFF2-40B4-BE49-F238E27FC236}">
                      <a16:creationId xmlns:a16="http://schemas.microsoft.com/office/drawing/2014/main" id="{4744F3CE-AB65-5774-8C44-0434A840BEC1}"/>
                    </a:ext>
                  </a:extLst>
                </p:cNvPr>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97305" name="Text Box 8">
                  <a:extLst>
                    <a:ext uri="{FF2B5EF4-FFF2-40B4-BE49-F238E27FC236}">
                      <a16:creationId xmlns:a16="http://schemas.microsoft.com/office/drawing/2014/main" id="{E9665EF3-8986-E3F8-86C5-8CD6C4E317D8}"/>
                    </a:ext>
                  </a:extLst>
                </p:cNvPr>
                <p:cNvSpPr txBox="1">
                  <a:spLocks noChangeArrowheads="1"/>
                </p:cNvSpPr>
                <p:nvPr/>
              </p:nvSpPr>
              <p:spPr bwMode="auto">
                <a:xfrm>
                  <a:off x="2595" y="3122"/>
                  <a:ext cx="3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b="1" dirty="0">
                      <a:latin typeface="Lato" panose="020F0502020204030203" pitchFamily="34" charset="0"/>
                      <a:cs typeface="Times New Roman" panose="02020603050405020304" pitchFamily="18" charset="0"/>
                    </a:rPr>
                    <a:t>Yes</a:t>
                  </a:r>
                </a:p>
              </p:txBody>
            </p:sp>
          </p:grpSp>
          <p:grpSp>
            <p:nvGrpSpPr>
              <p:cNvPr id="97286" name="Group 10">
                <a:extLst>
                  <a:ext uri="{FF2B5EF4-FFF2-40B4-BE49-F238E27FC236}">
                    <a16:creationId xmlns:a16="http://schemas.microsoft.com/office/drawing/2014/main" id="{192C4B0F-2996-CE10-D556-D723F1259373}"/>
                  </a:ext>
                </a:extLst>
              </p:cNvPr>
              <p:cNvGrpSpPr>
                <a:grpSpLocks/>
              </p:cNvGrpSpPr>
              <p:nvPr/>
            </p:nvGrpSpPr>
            <p:grpSpPr bwMode="auto">
              <a:xfrm>
                <a:off x="7907714" y="3155809"/>
                <a:ext cx="952501" cy="400050"/>
                <a:chOff x="2328" y="3122"/>
                <a:chExt cx="600" cy="252"/>
              </a:xfrm>
            </p:grpSpPr>
            <p:sp>
              <p:nvSpPr>
                <p:cNvPr id="97302" name="Oval 11">
                  <a:extLst>
                    <a:ext uri="{FF2B5EF4-FFF2-40B4-BE49-F238E27FC236}">
                      <a16:creationId xmlns:a16="http://schemas.microsoft.com/office/drawing/2014/main" id="{A96D08E3-F530-609D-E066-7AAE6E85EA19}"/>
                    </a:ext>
                  </a:extLst>
                </p:cNvPr>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97303" name="Text Box 12">
                  <a:extLst>
                    <a:ext uri="{FF2B5EF4-FFF2-40B4-BE49-F238E27FC236}">
                      <a16:creationId xmlns:a16="http://schemas.microsoft.com/office/drawing/2014/main" id="{07D10440-24BB-78D1-A6C4-8E2FDEF63BE3}"/>
                    </a:ext>
                  </a:extLst>
                </p:cNvPr>
                <p:cNvSpPr txBox="1">
                  <a:spLocks noChangeArrowheads="1"/>
                </p:cNvSpPr>
                <p:nvPr/>
              </p:nvSpPr>
              <p:spPr bwMode="auto">
                <a:xfrm>
                  <a:off x="2595" y="3122"/>
                  <a:ext cx="3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b="1" dirty="0">
                      <a:latin typeface="Lato" panose="020F0502020204030203" pitchFamily="34" charset="0"/>
                      <a:cs typeface="Times New Roman" panose="02020603050405020304" pitchFamily="18" charset="0"/>
                    </a:rPr>
                    <a:t>No</a:t>
                  </a:r>
                </a:p>
              </p:txBody>
            </p:sp>
          </p:grpSp>
          <p:sp>
            <p:nvSpPr>
              <p:cNvPr id="374800" name="Oval 16">
                <a:extLst>
                  <a:ext uri="{FF2B5EF4-FFF2-40B4-BE49-F238E27FC236}">
                    <a16:creationId xmlns:a16="http://schemas.microsoft.com/office/drawing/2014/main" id="{ECAFE3B1-60A1-E41B-F27A-4AFD96001714}"/>
                  </a:ext>
                </a:extLst>
              </p:cNvPr>
              <p:cNvSpPr>
                <a:spLocks noChangeArrowheads="1"/>
              </p:cNvSpPr>
              <p:nvPr/>
            </p:nvSpPr>
            <p:spPr bwMode="auto">
              <a:xfrm flipV="1">
                <a:off x="6753587" y="3239427"/>
                <a:ext cx="304800" cy="317500"/>
              </a:xfrm>
              <a:prstGeom prst="ellipse">
                <a:avLst/>
              </a:prstGeom>
              <a:solidFill>
                <a:schemeClr val="accent1"/>
              </a:solidFill>
              <a:ln w="50800">
                <a:solidFill>
                  <a:schemeClr val="tx1"/>
                </a:solidFill>
                <a:round/>
                <a:headEnd/>
                <a:tailEnd/>
              </a:ln>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grpSp>
        <p:sp>
          <p:nvSpPr>
            <p:cNvPr id="3" name="TextBox 2">
              <a:extLst>
                <a:ext uri="{FF2B5EF4-FFF2-40B4-BE49-F238E27FC236}">
                  <a16:creationId xmlns:a16="http://schemas.microsoft.com/office/drawing/2014/main" id="{B0FBEF83-BD04-E0FE-D85C-BD1F1F617418}"/>
                </a:ext>
              </a:extLst>
            </p:cNvPr>
            <p:cNvSpPr txBox="1"/>
            <p:nvPr/>
          </p:nvSpPr>
          <p:spPr>
            <a:xfrm>
              <a:off x="1239782" y="3155809"/>
              <a:ext cx="3791791" cy="461665"/>
            </a:xfrm>
            <a:prstGeom prst="rect">
              <a:avLst/>
            </a:prstGeom>
            <a:noFill/>
          </p:spPr>
          <p:txBody>
            <a:bodyPr wrap="square" rtlCol="0">
              <a:spAutoFit/>
            </a:bodyPr>
            <a:lstStyle/>
            <a:p>
              <a:r>
                <a:rPr lang="en-US" sz="2400" b="1" dirty="0">
                  <a:latin typeface="Lato" panose="020F0502020204030203" pitchFamily="34" charset="0"/>
                  <a:cs typeface="Times New Roman" panose="02020603050405020304" pitchFamily="18" charset="0"/>
                </a:rPr>
                <a:t>Prostate cancer in father?</a:t>
              </a:r>
            </a:p>
          </p:txBody>
        </p:sp>
      </p:grpSp>
      <p:grpSp>
        <p:nvGrpSpPr>
          <p:cNvPr id="7" name="Group 6">
            <a:extLst>
              <a:ext uri="{FF2B5EF4-FFF2-40B4-BE49-F238E27FC236}">
                <a16:creationId xmlns:a16="http://schemas.microsoft.com/office/drawing/2014/main" id="{C2F7FD9C-2170-E12C-9FFC-81CE58CFFE45}"/>
              </a:ext>
            </a:extLst>
          </p:cNvPr>
          <p:cNvGrpSpPr/>
          <p:nvPr/>
        </p:nvGrpSpPr>
        <p:grpSpPr>
          <a:xfrm>
            <a:off x="6475497" y="3106813"/>
            <a:ext cx="2106621" cy="409575"/>
            <a:chOff x="6753594" y="3155809"/>
            <a:chExt cx="2106621" cy="409575"/>
          </a:xfrm>
        </p:grpSpPr>
        <p:grpSp>
          <p:nvGrpSpPr>
            <p:cNvPr id="9" name="Group 6">
              <a:extLst>
                <a:ext uri="{FF2B5EF4-FFF2-40B4-BE49-F238E27FC236}">
                  <a16:creationId xmlns:a16="http://schemas.microsoft.com/office/drawing/2014/main" id="{BB3CD3C8-E157-1E81-1073-14B0E3D90734}"/>
                </a:ext>
              </a:extLst>
            </p:cNvPr>
            <p:cNvGrpSpPr>
              <a:grpSpLocks/>
            </p:cNvGrpSpPr>
            <p:nvPr/>
          </p:nvGrpSpPr>
          <p:grpSpPr bwMode="auto">
            <a:xfrm>
              <a:off x="6753594" y="3165334"/>
              <a:ext cx="1023939" cy="400050"/>
              <a:chOff x="2328" y="3122"/>
              <a:chExt cx="645" cy="252"/>
            </a:xfrm>
          </p:grpSpPr>
          <p:sp>
            <p:nvSpPr>
              <p:cNvPr id="14" name="Oval 7">
                <a:extLst>
                  <a:ext uri="{FF2B5EF4-FFF2-40B4-BE49-F238E27FC236}">
                    <a16:creationId xmlns:a16="http://schemas.microsoft.com/office/drawing/2014/main" id="{5544E3D4-2C95-A2FC-F4A5-2277FB0E5C2B}"/>
                  </a:ext>
                </a:extLst>
              </p:cNvPr>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15" name="Text Box 8">
                <a:extLst>
                  <a:ext uri="{FF2B5EF4-FFF2-40B4-BE49-F238E27FC236}">
                    <a16:creationId xmlns:a16="http://schemas.microsoft.com/office/drawing/2014/main" id="{D3203442-1DA4-A6B9-EB47-DFFAEBCA6431}"/>
                  </a:ext>
                </a:extLst>
              </p:cNvPr>
              <p:cNvSpPr txBox="1">
                <a:spLocks noChangeArrowheads="1"/>
              </p:cNvSpPr>
              <p:nvPr/>
            </p:nvSpPr>
            <p:spPr bwMode="auto">
              <a:xfrm>
                <a:off x="2595" y="3122"/>
                <a:ext cx="3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b="1" dirty="0">
                    <a:latin typeface="Lato" panose="020F0502020204030203" pitchFamily="34" charset="0"/>
                    <a:cs typeface="Times New Roman" panose="02020603050405020304" pitchFamily="18" charset="0"/>
                  </a:rPr>
                  <a:t>Yes</a:t>
                </a:r>
              </a:p>
            </p:txBody>
          </p:sp>
        </p:grpSp>
        <p:grpSp>
          <p:nvGrpSpPr>
            <p:cNvPr id="10" name="Group 10">
              <a:extLst>
                <a:ext uri="{FF2B5EF4-FFF2-40B4-BE49-F238E27FC236}">
                  <a16:creationId xmlns:a16="http://schemas.microsoft.com/office/drawing/2014/main" id="{37B9406B-46E6-51DF-2E01-851CB4F29DC0}"/>
                </a:ext>
              </a:extLst>
            </p:cNvPr>
            <p:cNvGrpSpPr>
              <a:grpSpLocks/>
            </p:cNvGrpSpPr>
            <p:nvPr/>
          </p:nvGrpSpPr>
          <p:grpSpPr bwMode="auto">
            <a:xfrm>
              <a:off x="7907714" y="3155809"/>
              <a:ext cx="952501" cy="400050"/>
              <a:chOff x="2328" y="3122"/>
              <a:chExt cx="600" cy="252"/>
            </a:xfrm>
          </p:grpSpPr>
          <p:sp>
            <p:nvSpPr>
              <p:cNvPr id="12" name="Oval 11">
                <a:extLst>
                  <a:ext uri="{FF2B5EF4-FFF2-40B4-BE49-F238E27FC236}">
                    <a16:creationId xmlns:a16="http://schemas.microsoft.com/office/drawing/2014/main" id="{EC7BE394-92EF-B2B7-6087-521B2FC61BA7}"/>
                  </a:ext>
                </a:extLst>
              </p:cNvPr>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sp>
            <p:nvSpPr>
              <p:cNvPr id="13" name="Text Box 12">
                <a:extLst>
                  <a:ext uri="{FF2B5EF4-FFF2-40B4-BE49-F238E27FC236}">
                    <a16:creationId xmlns:a16="http://schemas.microsoft.com/office/drawing/2014/main" id="{D237A77B-1183-3578-36EB-5092C8900D16}"/>
                  </a:ext>
                </a:extLst>
              </p:cNvPr>
              <p:cNvSpPr txBox="1">
                <a:spLocks noChangeArrowheads="1"/>
              </p:cNvSpPr>
              <p:nvPr/>
            </p:nvSpPr>
            <p:spPr bwMode="auto">
              <a:xfrm>
                <a:off x="2595" y="3122"/>
                <a:ext cx="3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000" b="1" dirty="0">
                    <a:latin typeface="Lato" panose="020F0502020204030203" pitchFamily="34" charset="0"/>
                    <a:cs typeface="Times New Roman" panose="02020603050405020304" pitchFamily="18" charset="0"/>
                  </a:rPr>
                  <a:t>No</a:t>
                </a:r>
              </a:p>
            </p:txBody>
          </p:sp>
        </p:grpSp>
      </p:grpSp>
      <p:sp>
        <p:nvSpPr>
          <p:cNvPr id="8" name="TextBox 7">
            <a:extLst>
              <a:ext uri="{FF2B5EF4-FFF2-40B4-BE49-F238E27FC236}">
                <a16:creationId xmlns:a16="http://schemas.microsoft.com/office/drawing/2014/main" id="{A85CD3F6-B3F3-1341-D7F4-32FD83204CCE}"/>
              </a:ext>
            </a:extLst>
          </p:cNvPr>
          <p:cNvSpPr txBox="1"/>
          <p:nvPr/>
        </p:nvSpPr>
        <p:spPr>
          <a:xfrm>
            <a:off x="961685" y="3106813"/>
            <a:ext cx="3791791" cy="461665"/>
          </a:xfrm>
          <a:prstGeom prst="rect">
            <a:avLst/>
          </a:prstGeom>
          <a:noFill/>
        </p:spPr>
        <p:txBody>
          <a:bodyPr wrap="square" rtlCol="0">
            <a:spAutoFit/>
          </a:bodyPr>
          <a:lstStyle/>
          <a:p>
            <a:r>
              <a:rPr lang="en-US" sz="2400" b="1" dirty="0">
                <a:latin typeface="Lato" panose="020F0502020204030203" pitchFamily="34" charset="0"/>
                <a:cs typeface="Times New Roman" panose="02020603050405020304" pitchFamily="18" charset="0"/>
              </a:rPr>
              <a:t>Breast cancer in mother?</a:t>
            </a:r>
          </a:p>
        </p:txBody>
      </p:sp>
      <p:sp>
        <p:nvSpPr>
          <p:cNvPr id="16" name="Oval 16">
            <a:extLst>
              <a:ext uri="{FF2B5EF4-FFF2-40B4-BE49-F238E27FC236}">
                <a16:creationId xmlns:a16="http://schemas.microsoft.com/office/drawing/2014/main" id="{737FDC54-AFCF-9544-64DB-2718BBEA337E}"/>
              </a:ext>
            </a:extLst>
          </p:cNvPr>
          <p:cNvSpPr>
            <a:spLocks noChangeArrowheads="1"/>
          </p:cNvSpPr>
          <p:nvPr/>
        </p:nvSpPr>
        <p:spPr bwMode="auto">
          <a:xfrm flipV="1">
            <a:off x="7637695" y="3179838"/>
            <a:ext cx="304800" cy="317500"/>
          </a:xfrm>
          <a:prstGeom prst="ellipse">
            <a:avLst/>
          </a:prstGeom>
          <a:solidFill>
            <a:schemeClr val="accent1"/>
          </a:solidFill>
          <a:ln w="50800">
            <a:solidFill>
              <a:schemeClr val="tx1"/>
            </a:solidFill>
            <a:round/>
            <a:headEnd/>
            <a:tailEnd/>
          </a:ln>
        </p:spPr>
        <p:txBody>
          <a:bodyPr wrap="none" anchor="ctr"/>
          <a:lstStyle/>
          <a:p>
            <a:pPr algn="ctr" eaLnBrk="0" hangingPunct="0"/>
            <a:endParaRPr lang="en-US" sz="1050" dirty="0">
              <a:latin typeface="Lato" panose="020F0502020204030203" pitchFamily="34" charset="0"/>
              <a:cs typeface="Aharoni" panose="02010803020104030203" pitchFamily="2" charset="-79"/>
            </a:endParaRPr>
          </a:p>
        </p:txBody>
      </p:sp>
      <p:pic>
        <p:nvPicPr>
          <p:cNvPr id="11" name="Picture 10" descr="A group of post-it notes with writing on them&#10;&#10;AI-generated content may be incorrect.">
            <a:extLst>
              <a:ext uri="{FF2B5EF4-FFF2-40B4-BE49-F238E27FC236}">
                <a16:creationId xmlns:a16="http://schemas.microsoft.com/office/drawing/2014/main" id="{CC5EF347-A154-2BB7-CA88-1906CD53E4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13" t="21292" r="66055" b="19792"/>
          <a:stretch/>
        </p:blipFill>
        <p:spPr>
          <a:xfrm rot="19557021">
            <a:off x="8286909" y="2989338"/>
            <a:ext cx="3746755" cy="3591536"/>
          </a:xfrm>
          <a:prstGeom prst="rect">
            <a:avLst/>
          </a:prstGeom>
        </p:spPr>
      </p:pic>
      <p:sp>
        <p:nvSpPr>
          <p:cNvPr id="6" name="Slide Number Placeholder 6">
            <a:extLst>
              <a:ext uri="{FF2B5EF4-FFF2-40B4-BE49-F238E27FC236}">
                <a16:creationId xmlns:a16="http://schemas.microsoft.com/office/drawing/2014/main" id="{AFACA667-6C47-40A9-4CC7-D1BABFCAB433}"/>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4209856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5BD5D4-C800-F84D-AF4B-ECC9DAEBE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833C6-4D77-9675-525C-0294B3731CD4}"/>
              </a:ext>
            </a:extLst>
          </p:cNvPr>
          <p:cNvSpPr>
            <a:spLocks noGrp="1"/>
          </p:cNvSpPr>
          <p:nvPr>
            <p:ph type="title"/>
          </p:nvPr>
        </p:nvSpPr>
        <p:spPr/>
        <p:txBody>
          <a:bodyPr>
            <a:normAutofit/>
          </a:bodyPr>
          <a:lstStyle/>
          <a:p>
            <a:r>
              <a:rPr lang="en-US" dirty="0"/>
              <a:t>Another way to do family history</a:t>
            </a:r>
          </a:p>
        </p:txBody>
      </p:sp>
      <p:sp>
        <p:nvSpPr>
          <p:cNvPr id="97284" name="Text Box 3">
            <a:extLst>
              <a:ext uri="{FF2B5EF4-FFF2-40B4-BE49-F238E27FC236}">
                <a16:creationId xmlns:a16="http://schemas.microsoft.com/office/drawing/2014/main" id="{470304F2-820C-A8F5-971E-C0915F035BC9}"/>
              </a:ext>
            </a:extLst>
          </p:cNvPr>
          <p:cNvSpPr txBox="1">
            <a:spLocks noChangeArrowheads="1"/>
          </p:cNvSpPr>
          <p:nvPr/>
        </p:nvSpPr>
        <p:spPr bwMode="auto">
          <a:xfrm>
            <a:off x="961685" y="2134869"/>
            <a:ext cx="2183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u="sng" dirty="0">
                <a:latin typeface="Lato" panose="020F0502020204030203" pitchFamily="34" charset="0"/>
                <a:cs typeface="Aharoni" panose="02010803020104030203" pitchFamily="2" charset="-79"/>
              </a:rPr>
              <a:t>Family History</a:t>
            </a:r>
          </a:p>
        </p:txBody>
      </p:sp>
      <p:sp>
        <p:nvSpPr>
          <p:cNvPr id="3" name="TextBox 2">
            <a:extLst>
              <a:ext uri="{FF2B5EF4-FFF2-40B4-BE49-F238E27FC236}">
                <a16:creationId xmlns:a16="http://schemas.microsoft.com/office/drawing/2014/main" id="{5EF3EB14-A44C-AD90-D064-3B8820F3BBDF}"/>
              </a:ext>
            </a:extLst>
          </p:cNvPr>
          <p:cNvSpPr txBox="1"/>
          <p:nvPr/>
        </p:nvSpPr>
        <p:spPr>
          <a:xfrm>
            <a:off x="63608" y="2693866"/>
            <a:ext cx="3791791" cy="461665"/>
          </a:xfrm>
          <a:prstGeom prst="rect">
            <a:avLst/>
          </a:prstGeom>
          <a:noFill/>
        </p:spPr>
        <p:txBody>
          <a:bodyPr wrap="square" rtlCol="0">
            <a:spAutoFit/>
          </a:bodyPr>
          <a:lstStyle/>
          <a:p>
            <a:r>
              <a:rPr lang="en-US" sz="2400" b="1" dirty="0">
                <a:latin typeface="Lato" panose="020F0502020204030203" pitchFamily="34" charset="0"/>
                <a:cs typeface="Times New Roman" panose="02020603050405020304" pitchFamily="18" charset="0"/>
              </a:rPr>
              <a:t>	Father</a:t>
            </a:r>
          </a:p>
        </p:txBody>
      </p:sp>
      <p:sp>
        <p:nvSpPr>
          <p:cNvPr id="6" name="Text Box 28">
            <a:extLst>
              <a:ext uri="{FF2B5EF4-FFF2-40B4-BE49-F238E27FC236}">
                <a16:creationId xmlns:a16="http://schemas.microsoft.com/office/drawing/2014/main" id="{0B06F0C9-F900-817F-7803-4F3C56396673}"/>
              </a:ext>
            </a:extLst>
          </p:cNvPr>
          <p:cNvSpPr txBox="1">
            <a:spLocks noChangeArrowheads="1"/>
          </p:cNvSpPr>
          <p:nvPr/>
        </p:nvSpPr>
        <p:spPr bwMode="auto">
          <a:xfrm>
            <a:off x="1347737" y="3024267"/>
            <a:ext cx="1532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dirty="0">
                <a:latin typeface="Lato" panose="020F0502020204030203" pitchFamily="34" charset="0"/>
                <a:cs typeface="Aharoni" panose="02010803020104030203" pitchFamily="2" charset="-79"/>
              </a:rPr>
              <a:t>Condition</a:t>
            </a:r>
          </a:p>
        </p:txBody>
      </p:sp>
      <p:sp>
        <p:nvSpPr>
          <p:cNvPr id="11" name="Text Box 30">
            <a:extLst>
              <a:ext uri="{FF2B5EF4-FFF2-40B4-BE49-F238E27FC236}">
                <a16:creationId xmlns:a16="http://schemas.microsoft.com/office/drawing/2014/main" id="{1E3F3AAE-6416-2EE4-F3D7-1E377E4C9499}"/>
              </a:ext>
            </a:extLst>
          </p:cNvPr>
          <p:cNvSpPr txBox="1">
            <a:spLocks noChangeArrowheads="1"/>
          </p:cNvSpPr>
          <p:nvPr/>
        </p:nvSpPr>
        <p:spPr bwMode="auto">
          <a:xfrm>
            <a:off x="3062237" y="3778329"/>
            <a:ext cx="3478212" cy="1200329"/>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dirty="0">
                <a:latin typeface="Lato" panose="020F0502020204030203" pitchFamily="34" charset="0"/>
                <a:cs typeface="Aharoni" panose="02010803020104030203" pitchFamily="2" charset="-79"/>
              </a:rPr>
              <a:t>Prostate cancer</a:t>
            </a:r>
          </a:p>
          <a:p>
            <a:pPr algn="l"/>
            <a:r>
              <a:rPr lang="en-US" sz="2400" b="1" dirty="0">
                <a:latin typeface="Lato" panose="020F0502020204030203" pitchFamily="34" charset="0"/>
                <a:cs typeface="Aharoni" panose="02010803020104030203" pitchFamily="2" charset="-79"/>
              </a:rPr>
              <a:t>Bladder cancer</a:t>
            </a:r>
          </a:p>
          <a:p>
            <a:pPr algn="l"/>
            <a:r>
              <a:rPr lang="en-US" sz="2400" b="1" dirty="0">
                <a:latin typeface="Lato" panose="020F0502020204030203" pitchFamily="34" charset="0"/>
                <a:cs typeface="Aharoni" panose="02010803020104030203" pitchFamily="2" charset="-79"/>
              </a:rPr>
              <a:t>Arthritis</a:t>
            </a:r>
          </a:p>
        </p:txBody>
      </p:sp>
      <p:sp>
        <p:nvSpPr>
          <p:cNvPr id="17" name="Text Box 31">
            <a:extLst>
              <a:ext uri="{FF2B5EF4-FFF2-40B4-BE49-F238E27FC236}">
                <a16:creationId xmlns:a16="http://schemas.microsoft.com/office/drawing/2014/main" id="{B20D860E-6BAE-16AF-C091-17721BF362D7}"/>
              </a:ext>
            </a:extLst>
          </p:cNvPr>
          <p:cNvSpPr txBox="1">
            <a:spLocks noChangeArrowheads="1"/>
          </p:cNvSpPr>
          <p:nvPr/>
        </p:nvSpPr>
        <p:spPr bwMode="auto">
          <a:xfrm>
            <a:off x="3062237" y="3006027"/>
            <a:ext cx="3468688"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dirty="0">
                <a:latin typeface="Lato" panose="020F0502020204030203" pitchFamily="34" charset="0"/>
                <a:cs typeface="Aharoni" panose="02010803020104030203" pitchFamily="2" charset="-79"/>
              </a:rPr>
              <a:t>Prostate cancer</a:t>
            </a:r>
          </a:p>
        </p:txBody>
      </p:sp>
      <p:sp>
        <p:nvSpPr>
          <p:cNvPr id="19" name="Text Box 31">
            <a:extLst>
              <a:ext uri="{FF2B5EF4-FFF2-40B4-BE49-F238E27FC236}">
                <a16:creationId xmlns:a16="http://schemas.microsoft.com/office/drawing/2014/main" id="{CFB865BC-3DB4-445C-A72A-BFDFABD84F97}"/>
              </a:ext>
            </a:extLst>
          </p:cNvPr>
          <p:cNvSpPr txBox="1">
            <a:spLocks noChangeArrowheads="1"/>
          </p:cNvSpPr>
          <p:nvPr/>
        </p:nvSpPr>
        <p:spPr bwMode="auto">
          <a:xfrm>
            <a:off x="3071761" y="3006027"/>
            <a:ext cx="3468688"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endParaRPr lang="en-US" sz="2400" b="1" dirty="0">
              <a:latin typeface="Lato" panose="020F0502020204030203" pitchFamily="34" charset="0"/>
              <a:cs typeface="Aharoni" panose="02010803020104030203" pitchFamily="2" charset="-79"/>
            </a:endParaRPr>
          </a:p>
        </p:txBody>
      </p:sp>
      <p:grpSp>
        <p:nvGrpSpPr>
          <p:cNvPr id="24" name="Group 23">
            <a:extLst>
              <a:ext uri="{FF2B5EF4-FFF2-40B4-BE49-F238E27FC236}">
                <a16:creationId xmlns:a16="http://schemas.microsoft.com/office/drawing/2014/main" id="{06FCE54C-4092-BE49-08F8-3090F2EEEC70}"/>
              </a:ext>
            </a:extLst>
          </p:cNvPr>
          <p:cNvGrpSpPr/>
          <p:nvPr/>
        </p:nvGrpSpPr>
        <p:grpSpPr>
          <a:xfrm>
            <a:off x="7671640" y="2134869"/>
            <a:ext cx="3698448" cy="3978798"/>
            <a:chOff x="7671640" y="2134869"/>
            <a:chExt cx="3698448" cy="3978798"/>
          </a:xfrm>
        </p:grpSpPr>
        <p:sp>
          <p:nvSpPr>
            <p:cNvPr id="20" name="TextBox 19">
              <a:extLst>
                <a:ext uri="{FF2B5EF4-FFF2-40B4-BE49-F238E27FC236}">
                  <a16:creationId xmlns:a16="http://schemas.microsoft.com/office/drawing/2014/main" id="{8876EBD5-E1B4-69E1-DDC2-F722B6B6D2AA}"/>
                </a:ext>
              </a:extLst>
            </p:cNvPr>
            <p:cNvSpPr txBox="1"/>
            <p:nvPr/>
          </p:nvSpPr>
          <p:spPr>
            <a:xfrm>
              <a:off x="7795211" y="2697347"/>
              <a:ext cx="2900004" cy="3416320"/>
            </a:xfrm>
            <a:prstGeom prst="rect">
              <a:avLst/>
            </a:prstGeom>
            <a:noFill/>
            <a:ln w="38100">
              <a:solidFill>
                <a:schemeClr val="tx1"/>
              </a:solidFill>
            </a:ln>
          </p:spPr>
          <p:txBody>
            <a:bodyPr wrap="square" rtlCol="0">
              <a:spAutoFit/>
            </a:bodyPr>
            <a:lstStyle/>
            <a:p>
              <a:r>
                <a:rPr lang="en-US" sz="2400" b="1" dirty="0">
                  <a:latin typeface="Lato" panose="020F0502020204030203" pitchFamily="34" charset="0"/>
                  <a:cs typeface="Times New Roman" panose="02020603050405020304" pitchFamily="18" charset="0"/>
                </a:rPr>
                <a:t>Family History {</a:t>
              </a:r>
            </a:p>
            <a:p>
              <a:r>
                <a:rPr lang="en-US" sz="2400" b="1" dirty="0">
                  <a:latin typeface="Lato" panose="020F0502020204030203" pitchFamily="34" charset="0"/>
                  <a:cs typeface="Times New Roman" panose="02020603050405020304" pitchFamily="18" charset="0"/>
                </a:rPr>
                <a:t>   Person {</a:t>
              </a:r>
            </a:p>
            <a:p>
              <a:r>
                <a:rPr lang="en-US" sz="2400" b="1" dirty="0">
                  <a:latin typeface="Lato" panose="020F0502020204030203" pitchFamily="34" charset="0"/>
                  <a:cs typeface="Times New Roman" panose="02020603050405020304" pitchFamily="18" charset="0"/>
                </a:rPr>
                <a:t>      Name,</a:t>
              </a:r>
            </a:p>
            <a:p>
              <a:r>
                <a:rPr lang="en-US" sz="2400" b="1" dirty="0">
                  <a:latin typeface="Lato" panose="020F0502020204030203" pitchFamily="34" charset="0"/>
                  <a:cs typeface="Times New Roman" panose="02020603050405020304" pitchFamily="18" charset="0"/>
                </a:rPr>
                <a:t>      Relationship </a:t>
              </a:r>
            </a:p>
            <a:p>
              <a:r>
                <a:rPr lang="en-US" sz="2400" b="1" dirty="0">
                  <a:latin typeface="Lato" panose="020F0502020204030203" pitchFamily="34" charset="0"/>
                  <a:cs typeface="Times New Roman" panose="02020603050405020304" pitchFamily="18" charset="0"/>
                </a:rPr>
                <a:t>   }</a:t>
              </a:r>
            </a:p>
            <a:p>
              <a:r>
                <a:rPr lang="en-US" sz="2400" b="1" dirty="0">
                  <a:latin typeface="Lato" panose="020F0502020204030203" pitchFamily="34" charset="0"/>
                  <a:cs typeface="Times New Roman" panose="02020603050405020304" pitchFamily="18" charset="0"/>
                </a:rPr>
                <a:t>   Condition {</a:t>
              </a:r>
            </a:p>
            <a:p>
              <a:r>
                <a:rPr lang="en-US" sz="2400" b="1" dirty="0">
                  <a:latin typeface="Lato" panose="020F0502020204030203" pitchFamily="34" charset="0"/>
                  <a:cs typeface="Times New Roman" panose="02020603050405020304" pitchFamily="18" charset="0"/>
                </a:rPr>
                <a:t>      Age at onset,</a:t>
              </a:r>
            </a:p>
            <a:p>
              <a:r>
                <a:rPr lang="en-US" sz="2400" b="1" dirty="0">
                  <a:latin typeface="Lato" panose="020F0502020204030203" pitchFamily="34" charset="0"/>
                  <a:cs typeface="Times New Roman" panose="02020603050405020304" pitchFamily="18" charset="0"/>
                </a:rPr>
                <a:t>      Diagnosis }</a:t>
              </a:r>
            </a:p>
            <a:p>
              <a:r>
                <a:rPr lang="en-US" sz="2400" b="1" dirty="0">
                  <a:latin typeface="Lato" panose="020F0502020204030203" pitchFamily="34" charset="0"/>
                  <a:cs typeface="Times New Roman" panose="02020603050405020304" pitchFamily="18" charset="0"/>
                </a:rPr>
                <a:t>   }</a:t>
              </a:r>
            </a:p>
          </p:txBody>
        </p:sp>
        <p:sp>
          <p:nvSpPr>
            <p:cNvPr id="23" name="Text Box 3">
              <a:extLst>
                <a:ext uri="{FF2B5EF4-FFF2-40B4-BE49-F238E27FC236}">
                  <a16:creationId xmlns:a16="http://schemas.microsoft.com/office/drawing/2014/main" id="{E03B13FC-8FF0-29B4-9E1F-4D05C6831605}"/>
                </a:ext>
              </a:extLst>
            </p:cNvPr>
            <p:cNvSpPr txBox="1">
              <a:spLocks noChangeArrowheads="1"/>
            </p:cNvSpPr>
            <p:nvPr/>
          </p:nvSpPr>
          <p:spPr bwMode="auto">
            <a:xfrm>
              <a:off x="7671640" y="2134869"/>
              <a:ext cx="3698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400" b="1" u="sng" dirty="0">
                  <a:latin typeface="Lato" panose="020F0502020204030203" pitchFamily="34" charset="0"/>
                  <a:cs typeface="Aharoni" panose="02010803020104030203" pitchFamily="2" charset="-79"/>
                </a:rPr>
                <a:t>Underlying data structure</a:t>
              </a:r>
            </a:p>
          </p:txBody>
        </p:sp>
      </p:grpSp>
      <p:sp>
        <p:nvSpPr>
          <p:cNvPr id="25" name="Curved Left Arrow 24">
            <a:extLst>
              <a:ext uri="{FF2B5EF4-FFF2-40B4-BE49-F238E27FC236}">
                <a16:creationId xmlns:a16="http://schemas.microsoft.com/office/drawing/2014/main" id="{2D71B8A8-5E8E-00C5-CC5D-41BF204ECC61}"/>
              </a:ext>
            </a:extLst>
          </p:cNvPr>
          <p:cNvSpPr/>
          <p:nvPr/>
        </p:nvSpPr>
        <p:spPr>
          <a:xfrm rot="5400000">
            <a:off x="1739101" y="3423667"/>
            <a:ext cx="731520" cy="1216152"/>
          </a:xfrm>
          <a:prstGeom prst="curvedLef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panose="020F0502020204030203" pitchFamily="34" charset="0"/>
            </a:endParaRPr>
          </a:p>
        </p:txBody>
      </p:sp>
      <p:sp>
        <p:nvSpPr>
          <p:cNvPr id="4" name="Slide Number Placeholder 6">
            <a:extLst>
              <a:ext uri="{FF2B5EF4-FFF2-40B4-BE49-F238E27FC236}">
                <a16:creationId xmlns:a16="http://schemas.microsoft.com/office/drawing/2014/main" id="{148235FA-7977-01A1-5492-6891505CF050}"/>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0583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7" grpId="0" animBg="1" autoUpdateAnimBg="0"/>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561"/>
        <p:cNvGrpSpPr/>
        <p:nvPr/>
      </p:nvGrpSpPr>
      <p:grpSpPr>
        <a:xfrm>
          <a:off x="0" y="0"/>
          <a:ext cx="0" cy="0"/>
          <a:chOff x="0" y="0"/>
          <a:chExt cx="0" cy="0"/>
        </a:xfrm>
      </p:grpSpPr>
      <p:sp>
        <p:nvSpPr>
          <p:cNvPr id="562" name="Google Shape;562;p66"/>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Interoperability Today</a:t>
            </a:r>
            <a:endParaRPr/>
          </a:p>
        </p:txBody>
      </p:sp>
      <p:cxnSp>
        <p:nvCxnSpPr>
          <p:cNvPr id="563" name="Google Shape;563;p66"/>
          <p:cNvCxnSpPr/>
          <p:nvPr/>
        </p:nvCxnSpPr>
        <p:spPr>
          <a:xfrm>
            <a:off x="3820576" y="3953500"/>
            <a:ext cx="0" cy="0"/>
          </a:xfrm>
          <a:prstGeom prst="straightConnector1">
            <a:avLst/>
          </a:prstGeom>
          <a:noFill/>
          <a:ln w="34925" cap="flat" cmpd="sng">
            <a:solidFill>
              <a:schemeClr val="dk1"/>
            </a:solidFill>
            <a:prstDash val="solid"/>
            <a:round/>
            <a:headEnd type="none" w="sm" len="sm"/>
            <a:tailEnd type="none" w="sm" len="sm"/>
          </a:ln>
        </p:spPr>
      </p:cxnSp>
      <p:sp>
        <p:nvSpPr>
          <p:cNvPr id="564" name="Google Shape;564;p66"/>
          <p:cNvSpPr txBox="1"/>
          <p:nvPr/>
        </p:nvSpPr>
        <p:spPr>
          <a:xfrm>
            <a:off x="4562478" y="2140397"/>
            <a:ext cx="899605" cy="2742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82" b="0" i="0" u="none" strike="noStrike" cap="none" dirty="0">
                <a:solidFill>
                  <a:srgbClr val="FFFFFF"/>
                </a:solidFill>
                <a:latin typeface="Corbel"/>
                <a:ea typeface="Corbel"/>
                <a:cs typeface="Corbel"/>
                <a:sym typeface="Corbel"/>
              </a:rPr>
              <a:t>Application</a:t>
            </a:r>
            <a:endParaRPr dirty="0">
              <a:latin typeface="Lato" panose="020F0502020204030203" pitchFamily="34" charset="0"/>
            </a:endParaRPr>
          </a:p>
        </p:txBody>
      </p:sp>
      <p:cxnSp>
        <p:nvCxnSpPr>
          <p:cNvPr id="565" name="Google Shape;565;p66"/>
          <p:cNvCxnSpPr/>
          <p:nvPr/>
        </p:nvCxnSpPr>
        <p:spPr>
          <a:xfrm>
            <a:off x="4667250" y="1920480"/>
            <a:ext cx="57150" cy="3737371"/>
          </a:xfrm>
          <a:prstGeom prst="straightConnector1">
            <a:avLst/>
          </a:prstGeom>
          <a:noFill/>
          <a:ln w="76200" cap="flat" cmpd="sng">
            <a:solidFill>
              <a:schemeClr val="dk1"/>
            </a:solidFill>
            <a:prstDash val="solid"/>
            <a:round/>
            <a:headEnd type="none" w="sm" len="sm"/>
            <a:tailEnd type="none" w="sm" len="sm"/>
          </a:ln>
        </p:spPr>
      </p:cxnSp>
      <p:sp>
        <p:nvSpPr>
          <p:cNvPr id="566" name="Google Shape;566;p66"/>
          <p:cNvSpPr/>
          <p:nvPr/>
        </p:nvSpPr>
        <p:spPr>
          <a:xfrm>
            <a:off x="3009901" y="1920479"/>
            <a:ext cx="1143000"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Real World</a:t>
            </a:r>
            <a:endParaRPr dirty="0">
              <a:latin typeface="Lato" panose="020F0502020204030203" pitchFamily="34" charset="0"/>
            </a:endParaRPr>
          </a:p>
        </p:txBody>
      </p:sp>
      <p:sp>
        <p:nvSpPr>
          <p:cNvPr id="567" name="Google Shape;567;p66"/>
          <p:cNvSpPr/>
          <p:nvPr/>
        </p:nvSpPr>
        <p:spPr>
          <a:xfrm>
            <a:off x="5094333" y="1893666"/>
            <a:ext cx="1143000"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Digital</a:t>
            </a:r>
            <a:endParaRPr dirty="0">
              <a:latin typeface="Lato" panose="020F0502020204030203" pitchFamily="34" charset="0"/>
            </a:endParaRPr>
          </a:p>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World</a:t>
            </a:r>
            <a:endParaRPr dirty="0">
              <a:latin typeface="Lato" panose="020F0502020204030203" pitchFamily="34" charset="0"/>
            </a:endParaRPr>
          </a:p>
        </p:txBody>
      </p:sp>
      <p:cxnSp>
        <p:nvCxnSpPr>
          <p:cNvPr id="568" name="Google Shape;568;p66"/>
          <p:cNvCxnSpPr/>
          <p:nvPr/>
        </p:nvCxnSpPr>
        <p:spPr>
          <a:xfrm>
            <a:off x="6405598" y="1943979"/>
            <a:ext cx="57150" cy="3737371"/>
          </a:xfrm>
          <a:prstGeom prst="straightConnector1">
            <a:avLst/>
          </a:prstGeom>
          <a:noFill/>
          <a:ln w="76200" cap="flat" cmpd="sng">
            <a:solidFill>
              <a:schemeClr val="dk1"/>
            </a:solidFill>
            <a:prstDash val="solid"/>
            <a:round/>
            <a:headEnd type="none" w="sm" len="sm"/>
            <a:tailEnd type="none" w="sm" len="sm"/>
          </a:ln>
        </p:spPr>
      </p:cxnSp>
      <p:sp>
        <p:nvSpPr>
          <p:cNvPr id="569" name="Google Shape;569;p66"/>
          <p:cNvSpPr/>
          <p:nvPr/>
        </p:nvSpPr>
        <p:spPr>
          <a:xfrm>
            <a:off x="6998577" y="1882016"/>
            <a:ext cx="1541072"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Data Sharing and Re-use</a:t>
            </a:r>
            <a:endParaRPr dirty="0">
              <a:latin typeface="Lato" panose="020F0502020204030203" pitchFamily="34" charset="0"/>
            </a:endParaRPr>
          </a:p>
        </p:txBody>
      </p:sp>
      <p:cxnSp>
        <p:nvCxnSpPr>
          <p:cNvPr id="570" name="Google Shape;570;p66"/>
          <p:cNvCxnSpPr/>
          <p:nvPr/>
        </p:nvCxnSpPr>
        <p:spPr>
          <a:xfrm>
            <a:off x="6176717" y="3254983"/>
            <a:ext cx="0" cy="0"/>
          </a:xfrm>
          <a:prstGeom prst="straightConnector1">
            <a:avLst/>
          </a:prstGeom>
          <a:noFill/>
          <a:ln w="34925" cap="flat" cmpd="sng">
            <a:solidFill>
              <a:schemeClr val="dk1"/>
            </a:solidFill>
            <a:prstDash val="solid"/>
            <a:round/>
            <a:headEnd type="none" w="sm" len="sm"/>
            <a:tailEnd type="none" w="sm" len="sm"/>
          </a:ln>
        </p:spPr>
      </p:cxnSp>
      <p:cxnSp>
        <p:nvCxnSpPr>
          <p:cNvPr id="571" name="Google Shape;571;p66"/>
          <p:cNvCxnSpPr/>
          <p:nvPr/>
        </p:nvCxnSpPr>
        <p:spPr>
          <a:xfrm>
            <a:off x="7079348" y="3208118"/>
            <a:ext cx="0" cy="0"/>
          </a:xfrm>
          <a:prstGeom prst="straightConnector1">
            <a:avLst/>
          </a:prstGeom>
          <a:noFill/>
          <a:ln w="34925" cap="flat" cmpd="sng">
            <a:solidFill>
              <a:schemeClr val="dk1"/>
            </a:solidFill>
            <a:prstDash val="solid"/>
            <a:round/>
            <a:headEnd type="none" w="sm" len="sm"/>
            <a:tailEnd type="none" w="sm" len="sm"/>
          </a:ln>
        </p:spPr>
      </p:cxnSp>
      <p:grpSp>
        <p:nvGrpSpPr>
          <p:cNvPr id="572" name="Google Shape;572;p66"/>
          <p:cNvGrpSpPr/>
          <p:nvPr/>
        </p:nvGrpSpPr>
        <p:grpSpPr>
          <a:xfrm>
            <a:off x="5997895" y="2533101"/>
            <a:ext cx="2699574" cy="639737"/>
            <a:chOff x="5965193" y="2234467"/>
            <a:chExt cx="3599432" cy="852982"/>
          </a:xfrm>
        </p:grpSpPr>
        <p:grpSp>
          <p:nvGrpSpPr>
            <p:cNvPr id="573" name="Google Shape;573;p66"/>
            <p:cNvGrpSpPr/>
            <p:nvPr/>
          </p:nvGrpSpPr>
          <p:grpSpPr>
            <a:xfrm rot="5400000">
              <a:off x="7038168" y="2355192"/>
              <a:ext cx="852982" cy="611532"/>
              <a:chOff x="1632" y="1248"/>
              <a:chExt cx="2682" cy="2286"/>
            </a:xfrm>
          </p:grpSpPr>
          <p:sp>
            <p:nvSpPr>
              <p:cNvPr id="574" name="Google Shape;574;p66"/>
              <p:cNvSpPr/>
              <p:nvPr/>
            </p:nvSpPr>
            <p:spPr>
              <a:xfrm>
                <a:off x="3119" y="1248"/>
                <a:ext cx="1195" cy="1048"/>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75" name="Google Shape;575;p66"/>
              <p:cNvSpPr/>
              <p:nvPr/>
            </p:nvSpPr>
            <p:spPr>
              <a:xfrm>
                <a:off x="1632" y="1680"/>
                <a:ext cx="1429" cy="1253"/>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76" name="Google Shape;576;p66"/>
              <p:cNvSpPr/>
              <p:nvPr/>
            </p:nvSpPr>
            <p:spPr>
              <a:xfrm>
                <a:off x="2559" y="2142"/>
                <a:ext cx="1588" cy="1392"/>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00"/>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grpSp>
        <p:sp>
          <p:nvSpPr>
            <p:cNvPr id="577" name="Google Shape;577;p66"/>
            <p:cNvSpPr/>
            <p:nvPr/>
          </p:nvSpPr>
          <p:spPr>
            <a:xfrm>
              <a:off x="8992172" y="2545509"/>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578" name="Google Shape;578;p66"/>
            <p:cNvCxnSpPr/>
            <p:nvPr/>
          </p:nvCxnSpPr>
          <p:spPr>
            <a:xfrm rot="10800000" flipH="1">
              <a:off x="7861380" y="2768961"/>
              <a:ext cx="1035653" cy="28596"/>
            </a:xfrm>
            <a:prstGeom prst="straightConnector1">
              <a:avLst/>
            </a:prstGeom>
            <a:noFill/>
            <a:ln w="50800" cap="flat" cmpd="sng">
              <a:solidFill>
                <a:schemeClr val="dk1"/>
              </a:solidFill>
              <a:prstDash val="solid"/>
              <a:round/>
              <a:headEnd type="none" w="sm" len="sm"/>
              <a:tailEnd type="stealth" w="med" len="med"/>
            </a:ln>
          </p:spPr>
        </p:cxnSp>
        <p:cxnSp>
          <p:nvCxnSpPr>
            <p:cNvPr id="579" name="Google Shape;579;p66"/>
            <p:cNvCxnSpPr/>
            <p:nvPr/>
          </p:nvCxnSpPr>
          <p:spPr>
            <a:xfrm rot="10800000" flipH="1">
              <a:off x="5965193" y="2886426"/>
              <a:ext cx="1097786" cy="10994"/>
            </a:xfrm>
            <a:prstGeom prst="straightConnector1">
              <a:avLst/>
            </a:prstGeom>
            <a:noFill/>
            <a:ln w="50800" cap="flat" cmpd="sng">
              <a:solidFill>
                <a:schemeClr val="dk1"/>
              </a:solidFill>
              <a:prstDash val="solid"/>
              <a:round/>
              <a:headEnd type="none" w="sm" len="sm"/>
              <a:tailEnd type="stealth" w="med" len="med"/>
            </a:ln>
          </p:spPr>
        </p:cxnSp>
      </p:grpSp>
      <p:grpSp>
        <p:nvGrpSpPr>
          <p:cNvPr id="580" name="Google Shape;580;p66"/>
          <p:cNvGrpSpPr/>
          <p:nvPr/>
        </p:nvGrpSpPr>
        <p:grpSpPr>
          <a:xfrm>
            <a:off x="5928843" y="3639728"/>
            <a:ext cx="2744514" cy="640275"/>
            <a:chOff x="5873124" y="3709968"/>
            <a:chExt cx="3659352" cy="853700"/>
          </a:xfrm>
        </p:grpSpPr>
        <p:grpSp>
          <p:nvGrpSpPr>
            <p:cNvPr id="581" name="Google Shape;581;p66"/>
            <p:cNvGrpSpPr/>
            <p:nvPr/>
          </p:nvGrpSpPr>
          <p:grpSpPr>
            <a:xfrm rot="6229632">
              <a:off x="7102929" y="3831052"/>
              <a:ext cx="728663" cy="611532"/>
              <a:chOff x="1632" y="1248"/>
              <a:chExt cx="2682" cy="2286"/>
            </a:xfrm>
          </p:grpSpPr>
          <p:sp>
            <p:nvSpPr>
              <p:cNvPr id="582" name="Google Shape;582;p66"/>
              <p:cNvSpPr/>
              <p:nvPr/>
            </p:nvSpPr>
            <p:spPr>
              <a:xfrm>
                <a:off x="3119" y="1248"/>
                <a:ext cx="1195" cy="1048"/>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2D050"/>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83" name="Google Shape;583;p66"/>
              <p:cNvSpPr/>
              <p:nvPr/>
            </p:nvSpPr>
            <p:spPr>
              <a:xfrm>
                <a:off x="1632" y="1680"/>
                <a:ext cx="1429" cy="1253"/>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84" name="Google Shape;584;p66"/>
              <p:cNvSpPr/>
              <p:nvPr/>
            </p:nvSpPr>
            <p:spPr>
              <a:xfrm>
                <a:off x="2559" y="2142"/>
                <a:ext cx="1588" cy="1392"/>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00"/>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grpSp>
        <p:sp>
          <p:nvSpPr>
            <p:cNvPr id="585" name="Google Shape;585;p66"/>
            <p:cNvSpPr/>
            <p:nvPr/>
          </p:nvSpPr>
          <p:spPr>
            <a:xfrm>
              <a:off x="8960023" y="3929400"/>
              <a:ext cx="572453" cy="471488"/>
            </a:xfrm>
            <a:prstGeom prst="hexagon">
              <a:avLst>
                <a:gd name="adj" fmla="val 25000"/>
                <a:gd name="vf" fmla="val 115470"/>
              </a:avLst>
            </a:prstGeom>
            <a:solidFill>
              <a:srgbClr val="87ABDE"/>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586" name="Google Shape;586;p66"/>
            <p:cNvCxnSpPr/>
            <p:nvPr/>
          </p:nvCxnSpPr>
          <p:spPr>
            <a:xfrm>
              <a:off x="7913414" y="4155537"/>
              <a:ext cx="913180" cy="9499"/>
            </a:xfrm>
            <a:prstGeom prst="straightConnector1">
              <a:avLst/>
            </a:prstGeom>
            <a:noFill/>
            <a:ln w="50800" cap="flat" cmpd="sng">
              <a:solidFill>
                <a:schemeClr val="dk1"/>
              </a:solidFill>
              <a:prstDash val="solid"/>
              <a:round/>
              <a:headEnd type="none" w="sm" len="sm"/>
              <a:tailEnd type="stealth" w="med" len="med"/>
            </a:ln>
          </p:spPr>
        </p:cxnSp>
        <p:cxnSp>
          <p:nvCxnSpPr>
            <p:cNvPr id="587" name="Google Shape;587;p66"/>
            <p:cNvCxnSpPr/>
            <p:nvPr/>
          </p:nvCxnSpPr>
          <p:spPr>
            <a:xfrm>
              <a:off x="5873124" y="4165035"/>
              <a:ext cx="1205338" cy="16020"/>
            </a:xfrm>
            <a:prstGeom prst="straightConnector1">
              <a:avLst/>
            </a:prstGeom>
            <a:noFill/>
            <a:ln w="50800" cap="flat" cmpd="sng">
              <a:solidFill>
                <a:schemeClr val="dk1"/>
              </a:solidFill>
              <a:prstDash val="solid"/>
              <a:round/>
              <a:headEnd type="none" w="sm" len="sm"/>
              <a:tailEnd type="stealth" w="med" len="med"/>
            </a:ln>
          </p:spPr>
        </p:cxnSp>
      </p:grpSp>
      <p:grpSp>
        <p:nvGrpSpPr>
          <p:cNvPr id="588" name="Google Shape;588;p66"/>
          <p:cNvGrpSpPr/>
          <p:nvPr/>
        </p:nvGrpSpPr>
        <p:grpSpPr>
          <a:xfrm>
            <a:off x="6009508" y="4689421"/>
            <a:ext cx="2652237" cy="708988"/>
            <a:chOff x="5980676" y="5109562"/>
            <a:chExt cx="3536316" cy="945316"/>
          </a:xfrm>
        </p:grpSpPr>
        <p:grpSp>
          <p:nvGrpSpPr>
            <p:cNvPr id="589" name="Google Shape;589;p66"/>
            <p:cNvGrpSpPr/>
            <p:nvPr/>
          </p:nvGrpSpPr>
          <p:grpSpPr>
            <a:xfrm rot="8185243">
              <a:off x="7102002" y="5276454"/>
              <a:ext cx="728663" cy="611532"/>
              <a:chOff x="1632" y="1248"/>
              <a:chExt cx="2682" cy="2286"/>
            </a:xfrm>
          </p:grpSpPr>
          <p:sp>
            <p:nvSpPr>
              <p:cNvPr id="590" name="Google Shape;590;p66"/>
              <p:cNvSpPr/>
              <p:nvPr/>
            </p:nvSpPr>
            <p:spPr>
              <a:xfrm>
                <a:off x="3119" y="1248"/>
                <a:ext cx="1195" cy="1048"/>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91" name="Google Shape;591;p66"/>
              <p:cNvSpPr/>
              <p:nvPr/>
            </p:nvSpPr>
            <p:spPr>
              <a:xfrm>
                <a:off x="1632" y="1680"/>
                <a:ext cx="1429" cy="1253"/>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92" name="Google Shape;592;p66"/>
              <p:cNvSpPr/>
              <p:nvPr/>
            </p:nvSpPr>
            <p:spPr>
              <a:xfrm>
                <a:off x="2559" y="2142"/>
                <a:ext cx="1588" cy="1392"/>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21CC9"/>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grpSp>
        <p:sp>
          <p:nvSpPr>
            <p:cNvPr id="593" name="Google Shape;593;p66"/>
            <p:cNvSpPr/>
            <p:nvPr/>
          </p:nvSpPr>
          <p:spPr>
            <a:xfrm>
              <a:off x="8944539" y="5511832"/>
              <a:ext cx="572453" cy="471488"/>
            </a:xfrm>
            <a:prstGeom prst="hexagon">
              <a:avLst>
                <a:gd name="adj" fmla="val 25000"/>
                <a:gd name="vf" fmla="val 115470"/>
              </a:avLst>
            </a:prstGeom>
            <a:solidFill>
              <a:srgbClr val="418364"/>
            </a:solidFill>
            <a:ln w="25400" cap="flat" cmpd="sng">
              <a:solidFill>
                <a:srgbClr val="378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594" name="Google Shape;594;p66"/>
            <p:cNvCxnSpPr/>
            <p:nvPr/>
          </p:nvCxnSpPr>
          <p:spPr>
            <a:xfrm>
              <a:off x="8033227" y="5736488"/>
              <a:ext cx="825625" cy="19374"/>
            </a:xfrm>
            <a:prstGeom prst="straightConnector1">
              <a:avLst/>
            </a:prstGeom>
            <a:noFill/>
            <a:ln w="50800" cap="flat" cmpd="sng">
              <a:solidFill>
                <a:schemeClr val="dk1"/>
              </a:solidFill>
              <a:prstDash val="solid"/>
              <a:round/>
              <a:headEnd type="none" w="sm" len="sm"/>
              <a:tailEnd type="stealth" w="med" len="med"/>
            </a:ln>
          </p:spPr>
        </p:cxnSp>
        <p:cxnSp>
          <p:nvCxnSpPr>
            <p:cNvPr id="595" name="Google Shape;595;p66"/>
            <p:cNvCxnSpPr/>
            <p:nvPr/>
          </p:nvCxnSpPr>
          <p:spPr>
            <a:xfrm>
              <a:off x="5980676" y="5668106"/>
              <a:ext cx="1113448" cy="10867"/>
            </a:xfrm>
            <a:prstGeom prst="straightConnector1">
              <a:avLst/>
            </a:prstGeom>
            <a:noFill/>
            <a:ln w="50800" cap="flat" cmpd="sng">
              <a:solidFill>
                <a:schemeClr val="dk1"/>
              </a:solidFill>
              <a:prstDash val="solid"/>
              <a:round/>
              <a:headEnd type="none" w="sm" len="sm"/>
              <a:tailEnd type="stealth" w="med" len="med"/>
            </a:ln>
          </p:spPr>
        </p:cxnSp>
      </p:grpSp>
      <p:sp>
        <p:nvSpPr>
          <p:cNvPr id="596" name="Google Shape;596;p66"/>
          <p:cNvSpPr/>
          <p:nvPr/>
        </p:nvSpPr>
        <p:spPr>
          <a:xfrm>
            <a:off x="8697469" y="1567011"/>
            <a:ext cx="2049160" cy="1077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1" i="0" u="sng"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Legend</a:t>
            </a: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endParaRPr dirty="0">
              <a:latin typeface="Lato" panose="020F0502020204030203" pitchFamily="34" charset="0"/>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shape = structure</a:t>
            </a:r>
            <a:endParaRPr dirty="0">
              <a:latin typeface="Lato" panose="020F0502020204030203" pitchFamily="34" charset="0"/>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color = terminology</a:t>
            </a:r>
            <a:endParaRPr dirty="0">
              <a:latin typeface="Lato" panose="020F0502020204030203" pitchFamily="34" charset="0"/>
            </a:endParaRPr>
          </a:p>
        </p:txBody>
      </p:sp>
      <p:cxnSp>
        <p:nvCxnSpPr>
          <p:cNvPr id="597" name="Google Shape;597;p66"/>
          <p:cNvCxnSpPr/>
          <p:nvPr/>
        </p:nvCxnSpPr>
        <p:spPr>
          <a:xfrm>
            <a:off x="3820576" y="3953500"/>
            <a:ext cx="0" cy="0"/>
          </a:xfrm>
          <a:prstGeom prst="straightConnector1">
            <a:avLst/>
          </a:prstGeom>
          <a:noFill/>
          <a:ln w="34925" cap="flat" cmpd="sng">
            <a:solidFill>
              <a:schemeClr val="dk1"/>
            </a:solidFill>
            <a:prstDash val="solid"/>
            <a:round/>
            <a:headEnd type="none" w="sm" len="sm"/>
            <a:tailEnd type="none" w="sm" len="sm"/>
          </a:ln>
        </p:spPr>
      </p:cxnSp>
      <p:pic>
        <p:nvPicPr>
          <p:cNvPr id="598" name="Google Shape;598;p66"/>
          <p:cNvPicPr preferRelativeResize="0"/>
          <p:nvPr/>
        </p:nvPicPr>
        <p:blipFill rotWithShape="1">
          <a:blip r:embed="rId3">
            <a:alphaModFix/>
          </a:blip>
          <a:srcRect/>
          <a:stretch/>
        </p:blipFill>
        <p:spPr>
          <a:xfrm>
            <a:off x="3223751" y="2612101"/>
            <a:ext cx="777838" cy="902946"/>
          </a:xfrm>
          <a:prstGeom prst="rect">
            <a:avLst/>
          </a:prstGeom>
          <a:noFill/>
          <a:ln>
            <a:noFill/>
          </a:ln>
        </p:spPr>
      </p:pic>
      <p:pic>
        <p:nvPicPr>
          <p:cNvPr id="599" name="Google Shape;599;p66"/>
          <p:cNvPicPr preferRelativeResize="0"/>
          <p:nvPr/>
        </p:nvPicPr>
        <p:blipFill rotWithShape="1">
          <a:blip r:embed="rId3">
            <a:alphaModFix/>
          </a:blip>
          <a:srcRect/>
          <a:stretch/>
        </p:blipFill>
        <p:spPr>
          <a:xfrm>
            <a:off x="3241166" y="3647160"/>
            <a:ext cx="777838" cy="902946"/>
          </a:xfrm>
          <a:prstGeom prst="rect">
            <a:avLst/>
          </a:prstGeom>
          <a:noFill/>
          <a:ln>
            <a:noFill/>
          </a:ln>
        </p:spPr>
      </p:pic>
      <p:pic>
        <p:nvPicPr>
          <p:cNvPr id="600" name="Google Shape;600;p66"/>
          <p:cNvPicPr preferRelativeResize="0"/>
          <p:nvPr/>
        </p:nvPicPr>
        <p:blipFill rotWithShape="1">
          <a:blip r:embed="rId3">
            <a:alphaModFix/>
          </a:blip>
          <a:srcRect/>
          <a:stretch/>
        </p:blipFill>
        <p:spPr>
          <a:xfrm>
            <a:off x="3312442" y="4814280"/>
            <a:ext cx="777838" cy="902946"/>
          </a:xfrm>
          <a:prstGeom prst="rect">
            <a:avLst/>
          </a:prstGeom>
          <a:noFill/>
          <a:ln>
            <a:noFill/>
          </a:ln>
        </p:spPr>
      </p:pic>
      <p:grpSp>
        <p:nvGrpSpPr>
          <p:cNvPr id="601" name="Google Shape;601;p66"/>
          <p:cNvGrpSpPr/>
          <p:nvPr/>
        </p:nvGrpSpPr>
        <p:grpSpPr>
          <a:xfrm>
            <a:off x="4152902" y="2829434"/>
            <a:ext cx="1737961" cy="2501442"/>
            <a:chOff x="3504288" y="2629787"/>
            <a:chExt cx="2316678" cy="3334388"/>
          </a:xfrm>
        </p:grpSpPr>
        <p:grpSp>
          <p:nvGrpSpPr>
            <p:cNvPr id="602" name="Google Shape;602;p66"/>
            <p:cNvGrpSpPr/>
            <p:nvPr/>
          </p:nvGrpSpPr>
          <p:grpSpPr>
            <a:xfrm>
              <a:off x="3504288" y="5492810"/>
              <a:ext cx="2302871" cy="471365"/>
              <a:chOff x="3505201" y="5493347"/>
              <a:chExt cx="2303471" cy="471488"/>
            </a:xfrm>
          </p:grpSpPr>
          <p:sp>
            <p:nvSpPr>
              <p:cNvPr id="603" name="Google Shape;603;p66"/>
              <p:cNvSpPr/>
              <p:nvPr/>
            </p:nvSpPr>
            <p:spPr>
              <a:xfrm>
                <a:off x="5236219" y="5493347"/>
                <a:ext cx="572453" cy="471488"/>
              </a:xfrm>
              <a:prstGeom prst="hexagon">
                <a:avLst>
                  <a:gd name="adj" fmla="val 25000"/>
                  <a:gd name="vf" fmla="val 115470"/>
                </a:avLst>
              </a:prstGeom>
              <a:solidFill>
                <a:srgbClr val="F21CC9"/>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04" name="Google Shape;604;p66"/>
              <p:cNvCxnSpPr/>
              <p:nvPr/>
            </p:nvCxnSpPr>
            <p:spPr>
              <a:xfrm rot="10800000" flipH="1">
                <a:off x="3505201" y="5699533"/>
                <a:ext cx="1392317" cy="8927"/>
              </a:xfrm>
              <a:prstGeom prst="straightConnector1">
                <a:avLst/>
              </a:prstGeom>
              <a:noFill/>
              <a:ln w="50800" cap="flat" cmpd="sng">
                <a:solidFill>
                  <a:schemeClr val="dk1"/>
                </a:solidFill>
                <a:prstDash val="solid"/>
                <a:round/>
                <a:headEnd type="none" w="sm" len="sm"/>
                <a:tailEnd type="stealth" w="med" len="med"/>
              </a:ln>
            </p:spPr>
          </p:cxnSp>
        </p:grpSp>
        <p:grpSp>
          <p:nvGrpSpPr>
            <p:cNvPr id="605" name="Google Shape;605;p66"/>
            <p:cNvGrpSpPr/>
            <p:nvPr/>
          </p:nvGrpSpPr>
          <p:grpSpPr>
            <a:xfrm>
              <a:off x="3583217" y="3909094"/>
              <a:ext cx="2134599" cy="569212"/>
              <a:chOff x="3584150" y="3909219"/>
              <a:chExt cx="2135155" cy="569360"/>
            </a:xfrm>
          </p:grpSpPr>
          <p:sp>
            <p:nvSpPr>
              <p:cNvPr id="606" name="Google Shape;606;p66"/>
              <p:cNvSpPr/>
              <p:nvPr/>
            </p:nvSpPr>
            <p:spPr>
              <a:xfrm>
                <a:off x="5287484" y="3909219"/>
                <a:ext cx="431821" cy="569360"/>
              </a:xfrm>
              <a:prstGeom prst="trapezoid">
                <a:avLst>
                  <a:gd name="adj" fmla="val 25000"/>
                </a:avLst>
              </a:prstGeom>
              <a:solidFill>
                <a:srgbClr val="FFFF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07" name="Google Shape;607;p66"/>
              <p:cNvCxnSpPr/>
              <p:nvPr/>
            </p:nvCxnSpPr>
            <p:spPr>
              <a:xfrm rot="10800000" flipH="1">
                <a:off x="3584150" y="4286361"/>
                <a:ext cx="1392317" cy="8927"/>
              </a:xfrm>
              <a:prstGeom prst="straightConnector1">
                <a:avLst/>
              </a:prstGeom>
              <a:noFill/>
              <a:ln w="50800" cap="flat" cmpd="sng">
                <a:solidFill>
                  <a:schemeClr val="dk1"/>
                </a:solidFill>
                <a:prstDash val="solid"/>
                <a:round/>
                <a:headEnd type="none" w="sm" len="sm"/>
                <a:tailEnd type="stealth" w="med" len="med"/>
              </a:ln>
            </p:spPr>
          </p:cxnSp>
        </p:grpSp>
        <p:grpSp>
          <p:nvGrpSpPr>
            <p:cNvPr id="608" name="Google Shape;608;p66"/>
            <p:cNvGrpSpPr/>
            <p:nvPr/>
          </p:nvGrpSpPr>
          <p:grpSpPr>
            <a:xfrm>
              <a:off x="3554215" y="2629787"/>
              <a:ext cx="2266751" cy="624207"/>
              <a:chOff x="3555141" y="2629579"/>
              <a:chExt cx="2267341" cy="624370"/>
            </a:xfrm>
          </p:grpSpPr>
          <p:sp>
            <p:nvSpPr>
              <p:cNvPr id="609" name="Google Shape;609;p66"/>
              <p:cNvSpPr/>
              <p:nvPr/>
            </p:nvSpPr>
            <p:spPr>
              <a:xfrm>
                <a:off x="5222407" y="2629579"/>
                <a:ext cx="600075" cy="624370"/>
              </a:xfrm>
              <a:prstGeom prst="ellipse">
                <a:avLst/>
              </a:prstGeom>
              <a:solidFill>
                <a:srgbClr val="FF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10" name="Google Shape;610;p66"/>
              <p:cNvCxnSpPr/>
              <p:nvPr/>
            </p:nvCxnSpPr>
            <p:spPr>
              <a:xfrm rot="10800000" flipH="1">
                <a:off x="3555141" y="2884056"/>
                <a:ext cx="1392317" cy="8927"/>
              </a:xfrm>
              <a:prstGeom prst="straightConnector1">
                <a:avLst/>
              </a:prstGeom>
              <a:noFill/>
              <a:ln w="50800" cap="flat" cmpd="sng">
                <a:solidFill>
                  <a:schemeClr val="dk1"/>
                </a:solidFill>
                <a:prstDash val="solid"/>
                <a:round/>
                <a:headEnd type="none" w="sm" len="sm"/>
                <a:tailEnd type="stealth" w="med" len="med"/>
              </a:ln>
            </p:spPr>
          </p:cxnSp>
        </p:grpSp>
      </p:grpSp>
      <p:sp>
        <p:nvSpPr>
          <p:cNvPr id="2" name="Slide Number Placeholder 6">
            <a:extLst>
              <a:ext uri="{FF2B5EF4-FFF2-40B4-BE49-F238E27FC236}">
                <a16:creationId xmlns:a16="http://schemas.microsoft.com/office/drawing/2014/main" id="{4C4721A1-F97E-1D3F-7F6B-5D5D69D940B3}"/>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1"/>
                                        </p:tgtEl>
                                        <p:attrNameLst>
                                          <p:attrName>style.visibility</p:attrName>
                                        </p:attrNameLst>
                                      </p:cBhvr>
                                      <p:to>
                                        <p:strVal val="visible"/>
                                      </p:to>
                                    </p:set>
                                    <p:animEffect transition="in" filter="fade">
                                      <p:cBhvr>
                                        <p:cTn id="7" dur="500"/>
                                        <p:tgtEl>
                                          <p:spTgt spid="6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2"/>
                                        </p:tgtEl>
                                        <p:attrNameLst>
                                          <p:attrName>style.visibility</p:attrName>
                                        </p:attrNameLst>
                                      </p:cBhvr>
                                      <p:to>
                                        <p:strVal val="visible"/>
                                      </p:to>
                                    </p:set>
                                    <p:animEffect transition="in" filter="fade">
                                      <p:cBhvr>
                                        <p:cTn id="12" dur="500"/>
                                        <p:tgtEl>
                                          <p:spTgt spid="5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0"/>
                                        </p:tgtEl>
                                        <p:attrNameLst>
                                          <p:attrName>style.visibility</p:attrName>
                                        </p:attrNameLst>
                                      </p:cBhvr>
                                      <p:to>
                                        <p:strVal val="visible"/>
                                      </p:to>
                                    </p:set>
                                    <p:animEffect transition="in" filter="fade">
                                      <p:cBhvr>
                                        <p:cTn id="17" dur="500"/>
                                        <p:tgtEl>
                                          <p:spTgt spid="5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8"/>
                                        </p:tgtEl>
                                        <p:attrNameLst>
                                          <p:attrName>style.visibility</p:attrName>
                                        </p:attrNameLst>
                                      </p:cBhvr>
                                      <p:to>
                                        <p:strVal val="visible"/>
                                      </p:to>
                                    </p:set>
                                    <p:animEffect transition="in" filter="fade">
                                      <p:cBhvr>
                                        <p:cTn id="22" dur="500"/>
                                        <p:tgtEl>
                                          <p:spTgt spid="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615"/>
        <p:cNvGrpSpPr/>
        <p:nvPr/>
      </p:nvGrpSpPr>
      <p:grpSpPr>
        <a:xfrm>
          <a:off x="0" y="0"/>
          <a:ext cx="0" cy="0"/>
          <a:chOff x="0" y="0"/>
          <a:chExt cx="0" cy="0"/>
        </a:xfrm>
      </p:grpSpPr>
      <p:sp>
        <p:nvSpPr>
          <p:cNvPr id="616" name="Google Shape;616;p6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Interoperability in the Future</a:t>
            </a:r>
            <a:endParaRPr/>
          </a:p>
        </p:txBody>
      </p:sp>
      <p:cxnSp>
        <p:nvCxnSpPr>
          <p:cNvPr id="617" name="Google Shape;617;p67"/>
          <p:cNvCxnSpPr/>
          <p:nvPr/>
        </p:nvCxnSpPr>
        <p:spPr>
          <a:xfrm>
            <a:off x="3820576" y="3953500"/>
            <a:ext cx="0" cy="0"/>
          </a:xfrm>
          <a:prstGeom prst="straightConnector1">
            <a:avLst/>
          </a:prstGeom>
          <a:noFill/>
          <a:ln w="34925" cap="flat" cmpd="sng">
            <a:solidFill>
              <a:schemeClr val="dk1"/>
            </a:solidFill>
            <a:prstDash val="solid"/>
            <a:round/>
            <a:headEnd type="none" w="sm" len="sm"/>
            <a:tailEnd type="none" w="sm" len="sm"/>
          </a:ln>
        </p:spPr>
      </p:cxnSp>
      <p:sp>
        <p:nvSpPr>
          <p:cNvPr id="618" name="Google Shape;618;p67"/>
          <p:cNvSpPr txBox="1"/>
          <p:nvPr/>
        </p:nvSpPr>
        <p:spPr>
          <a:xfrm>
            <a:off x="4562478" y="2140397"/>
            <a:ext cx="899605" cy="2742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82" b="0" i="0" u="none" strike="noStrike" cap="none" dirty="0">
                <a:solidFill>
                  <a:srgbClr val="FFFFFF"/>
                </a:solidFill>
                <a:latin typeface="Corbel"/>
                <a:ea typeface="Corbel"/>
                <a:cs typeface="Corbel"/>
                <a:sym typeface="Corbel"/>
              </a:rPr>
              <a:t>Application</a:t>
            </a:r>
            <a:endParaRPr dirty="0">
              <a:latin typeface="Lato" panose="020F0502020204030203" pitchFamily="34" charset="0"/>
            </a:endParaRPr>
          </a:p>
        </p:txBody>
      </p:sp>
      <p:pic>
        <p:nvPicPr>
          <p:cNvPr id="619" name="Google Shape;619;p67"/>
          <p:cNvPicPr preferRelativeResize="0"/>
          <p:nvPr/>
        </p:nvPicPr>
        <p:blipFill rotWithShape="1">
          <a:blip r:embed="rId3">
            <a:alphaModFix/>
          </a:blip>
          <a:srcRect/>
          <a:stretch/>
        </p:blipFill>
        <p:spPr>
          <a:xfrm>
            <a:off x="3223751" y="2612101"/>
            <a:ext cx="777838" cy="902946"/>
          </a:xfrm>
          <a:prstGeom prst="rect">
            <a:avLst/>
          </a:prstGeom>
          <a:noFill/>
          <a:ln>
            <a:noFill/>
          </a:ln>
        </p:spPr>
      </p:pic>
      <p:cxnSp>
        <p:nvCxnSpPr>
          <p:cNvPr id="620" name="Google Shape;620;p67"/>
          <p:cNvCxnSpPr/>
          <p:nvPr/>
        </p:nvCxnSpPr>
        <p:spPr>
          <a:xfrm>
            <a:off x="4667250" y="1920480"/>
            <a:ext cx="57150" cy="3737371"/>
          </a:xfrm>
          <a:prstGeom prst="straightConnector1">
            <a:avLst/>
          </a:prstGeom>
          <a:noFill/>
          <a:ln w="76200" cap="flat" cmpd="sng">
            <a:solidFill>
              <a:schemeClr val="dk1"/>
            </a:solidFill>
            <a:prstDash val="solid"/>
            <a:round/>
            <a:headEnd type="none" w="sm" len="sm"/>
            <a:tailEnd type="none" w="sm" len="sm"/>
          </a:ln>
        </p:spPr>
      </p:cxnSp>
      <p:sp>
        <p:nvSpPr>
          <p:cNvPr id="621" name="Google Shape;621;p67"/>
          <p:cNvSpPr/>
          <p:nvPr/>
        </p:nvSpPr>
        <p:spPr>
          <a:xfrm>
            <a:off x="3019515" y="1954065"/>
            <a:ext cx="1143000"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Real World</a:t>
            </a:r>
            <a:endParaRPr dirty="0">
              <a:latin typeface="Lato" panose="020F0502020204030203" pitchFamily="34" charset="0"/>
            </a:endParaRPr>
          </a:p>
        </p:txBody>
      </p:sp>
      <p:sp>
        <p:nvSpPr>
          <p:cNvPr id="622" name="Google Shape;622;p67"/>
          <p:cNvSpPr/>
          <p:nvPr/>
        </p:nvSpPr>
        <p:spPr>
          <a:xfrm>
            <a:off x="5094333" y="1893666"/>
            <a:ext cx="1143000"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Digital</a:t>
            </a:r>
            <a:endParaRPr dirty="0">
              <a:latin typeface="Lato" panose="020F0502020204030203" pitchFamily="34" charset="0"/>
            </a:endParaRPr>
          </a:p>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World</a:t>
            </a:r>
            <a:endParaRPr dirty="0">
              <a:latin typeface="Lato" panose="020F0502020204030203" pitchFamily="34" charset="0"/>
            </a:endParaRPr>
          </a:p>
        </p:txBody>
      </p:sp>
      <p:cxnSp>
        <p:nvCxnSpPr>
          <p:cNvPr id="623" name="Google Shape;623;p67"/>
          <p:cNvCxnSpPr/>
          <p:nvPr/>
        </p:nvCxnSpPr>
        <p:spPr>
          <a:xfrm>
            <a:off x="6405598" y="1943979"/>
            <a:ext cx="57150" cy="3737371"/>
          </a:xfrm>
          <a:prstGeom prst="straightConnector1">
            <a:avLst/>
          </a:prstGeom>
          <a:noFill/>
          <a:ln w="76200" cap="flat" cmpd="sng">
            <a:solidFill>
              <a:schemeClr val="dk1"/>
            </a:solidFill>
            <a:prstDash val="solid"/>
            <a:round/>
            <a:headEnd type="none" w="sm" len="sm"/>
            <a:tailEnd type="none" w="sm" len="sm"/>
          </a:ln>
        </p:spPr>
      </p:cxnSp>
      <p:sp>
        <p:nvSpPr>
          <p:cNvPr id="624" name="Google Shape;624;p67"/>
          <p:cNvSpPr/>
          <p:nvPr/>
        </p:nvSpPr>
        <p:spPr>
          <a:xfrm>
            <a:off x="6611883" y="1902477"/>
            <a:ext cx="2738482"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Data Sharing and Re-use </a:t>
            </a:r>
            <a:endParaRPr dirty="0">
              <a:latin typeface="Lato" panose="020F0502020204030203" pitchFamily="34" charset="0"/>
            </a:endParaRPr>
          </a:p>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(no translation, just use it!)</a:t>
            </a:r>
            <a:endParaRPr dirty="0">
              <a:latin typeface="Lato" panose="020F0502020204030203" pitchFamily="34" charset="0"/>
            </a:endParaRPr>
          </a:p>
        </p:txBody>
      </p:sp>
      <p:sp>
        <p:nvSpPr>
          <p:cNvPr id="625" name="Google Shape;625;p67"/>
          <p:cNvSpPr/>
          <p:nvPr/>
        </p:nvSpPr>
        <p:spPr>
          <a:xfrm>
            <a:off x="8482583" y="2614261"/>
            <a:ext cx="2007889" cy="9285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1" i="0" u="sng"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Legend</a:t>
            </a: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t>
            </a:r>
            <a:endParaRPr dirty="0">
              <a:latin typeface="Lato" panose="020F0502020204030203" pitchFamily="34" charset="0"/>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shape = structure</a:t>
            </a:r>
            <a:endParaRPr dirty="0">
              <a:latin typeface="Lato" panose="020F0502020204030203" pitchFamily="34" charset="0"/>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color = terminology</a:t>
            </a:r>
            <a:endParaRPr dirty="0">
              <a:latin typeface="Lato" panose="020F0502020204030203" pitchFamily="34" charset="0"/>
            </a:endParaRPr>
          </a:p>
        </p:txBody>
      </p:sp>
      <p:pic>
        <p:nvPicPr>
          <p:cNvPr id="626" name="Google Shape;626;p67"/>
          <p:cNvPicPr preferRelativeResize="0"/>
          <p:nvPr/>
        </p:nvPicPr>
        <p:blipFill rotWithShape="1">
          <a:blip r:embed="rId3">
            <a:alphaModFix/>
          </a:blip>
          <a:srcRect/>
          <a:stretch/>
        </p:blipFill>
        <p:spPr>
          <a:xfrm>
            <a:off x="3241166" y="3647160"/>
            <a:ext cx="777838" cy="902946"/>
          </a:xfrm>
          <a:prstGeom prst="rect">
            <a:avLst/>
          </a:prstGeom>
          <a:noFill/>
          <a:ln>
            <a:noFill/>
          </a:ln>
        </p:spPr>
      </p:pic>
      <p:pic>
        <p:nvPicPr>
          <p:cNvPr id="627" name="Google Shape;627;p67"/>
          <p:cNvPicPr preferRelativeResize="0"/>
          <p:nvPr/>
        </p:nvPicPr>
        <p:blipFill rotWithShape="1">
          <a:blip r:embed="rId3">
            <a:alphaModFix/>
          </a:blip>
          <a:srcRect/>
          <a:stretch/>
        </p:blipFill>
        <p:spPr>
          <a:xfrm>
            <a:off x="3312442" y="4814280"/>
            <a:ext cx="777838" cy="902946"/>
          </a:xfrm>
          <a:prstGeom prst="rect">
            <a:avLst/>
          </a:prstGeom>
          <a:noFill/>
          <a:ln>
            <a:noFill/>
          </a:ln>
        </p:spPr>
      </p:pic>
      <p:grpSp>
        <p:nvGrpSpPr>
          <p:cNvPr id="628" name="Google Shape;628;p67"/>
          <p:cNvGrpSpPr/>
          <p:nvPr/>
        </p:nvGrpSpPr>
        <p:grpSpPr>
          <a:xfrm>
            <a:off x="4152901" y="2840915"/>
            <a:ext cx="3357656" cy="2467792"/>
            <a:chOff x="3505201" y="2644886"/>
            <a:chExt cx="4476875" cy="3290390"/>
          </a:xfrm>
        </p:grpSpPr>
        <p:cxnSp>
          <p:nvCxnSpPr>
            <p:cNvPr id="629" name="Google Shape;629;p67"/>
            <p:cNvCxnSpPr/>
            <p:nvPr/>
          </p:nvCxnSpPr>
          <p:spPr>
            <a:xfrm>
              <a:off x="6203622" y="3196978"/>
              <a:ext cx="0" cy="0"/>
            </a:xfrm>
            <a:prstGeom prst="straightConnector1">
              <a:avLst/>
            </a:prstGeom>
            <a:noFill/>
            <a:ln w="34925" cap="flat" cmpd="sng">
              <a:solidFill>
                <a:schemeClr val="dk1"/>
              </a:solidFill>
              <a:prstDash val="solid"/>
              <a:round/>
              <a:headEnd type="none" w="sm" len="sm"/>
              <a:tailEnd type="none" w="sm" len="sm"/>
            </a:ln>
          </p:spPr>
        </p:cxnSp>
        <p:cxnSp>
          <p:nvCxnSpPr>
            <p:cNvPr id="630" name="Google Shape;630;p67"/>
            <p:cNvCxnSpPr/>
            <p:nvPr/>
          </p:nvCxnSpPr>
          <p:spPr>
            <a:xfrm>
              <a:off x="7407130" y="3134491"/>
              <a:ext cx="0" cy="0"/>
            </a:xfrm>
            <a:prstGeom prst="straightConnector1">
              <a:avLst/>
            </a:prstGeom>
            <a:noFill/>
            <a:ln w="34925" cap="flat" cmpd="sng">
              <a:solidFill>
                <a:schemeClr val="dk1"/>
              </a:solidFill>
              <a:prstDash val="solid"/>
              <a:round/>
              <a:headEnd type="none" w="sm" len="sm"/>
              <a:tailEnd type="none" w="sm" len="sm"/>
            </a:ln>
          </p:spPr>
        </p:cxnSp>
        <p:cxnSp>
          <p:nvCxnSpPr>
            <p:cNvPr id="631" name="Google Shape;631;p67"/>
            <p:cNvCxnSpPr/>
            <p:nvPr/>
          </p:nvCxnSpPr>
          <p:spPr>
            <a:xfrm rot="10800000" flipH="1">
              <a:off x="3505201" y="5699533"/>
              <a:ext cx="1392317" cy="8927"/>
            </a:xfrm>
            <a:prstGeom prst="straightConnector1">
              <a:avLst/>
            </a:prstGeom>
            <a:noFill/>
            <a:ln w="50800" cap="flat" cmpd="sng">
              <a:solidFill>
                <a:schemeClr val="dk1"/>
              </a:solidFill>
              <a:prstDash val="solid"/>
              <a:round/>
              <a:headEnd type="none" w="sm" len="sm"/>
              <a:tailEnd type="stealth" w="med" len="med"/>
            </a:ln>
          </p:spPr>
        </p:cxnSp>
        <p:sp>
          <p:nvSpPr>
            <p:cNvPr id="632" name="Google Shape;632;p67"/>
            <p:cNvSpPr/>
            <p:nvPr/>
          </p:nvSpPr>
          <p:spPr>
            <a:xfrm>
              <a:off x="5100357" y="5463788"/>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33" name="Google Shape;633;p67"/>
            <p:cNvCxnSpPr/>
            <p:nvPr/>
          </p:nvCxnSpPr>
          <p:spPr>
            <a:xfrm>
              <a:off x="5873124" y="5703026"/>
              <a:ext cx="1113448" cy="10867"/>
            </a:xfrm>
            <a:prstGeom prst="straightConnector1">
              <a:avLst/>
            </a:prstGeom>
            <a:noFill/>
            <a:ln w="50800" cap="flat" cmpd="sng">
              <a:solidFill>
                <a:schemeClr val="dk1"/>
              </a:solidFill>
              <a:prstDash val="solid"/>
              <a:round/>
              <a:headEnd type="none" w="sm" len="sm"/>
              <a:tailEnd type="stealth" w="med" len="med"/>
            </a:ln>
          </p:spPr>
        </p:cxnSp>
        <p:sp>
          <p:nvSpPr>
            <p:cNvPr id="634" name="Google Shape;634;p67"/>
            <p:cNvSpPr/>
            <p:nvPr/>
          </p:nvSpPr>
          <p:spPr>
            <a:xfrm>
              <a:off x="7330674" y="5460363"/>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35" name="Google Shape;635;p67"/>
            <p:cNvCxnSpPr/>
            <p:nvPr/>
          </p:nvCxnSpPr>
          <p:spPr>
            <a:xfrm rot="10800000" flipH="1">
              <a:off x="3584150" y="4286361"/>
              <a:ext cx="1392317" cy="8927"/>
            </a:xfrm>
            <a:prstGeom prst="straightConnector1">
              <a:avLst/>
            </a:prstGeom>
            <a:noFill/>
            <a:ln w="50800" cap="flat" cmpd="sng">
              <a:solidFill>
                <a:schemeClr val="dk1"/>
              </a:solidFill>
              <a:prstDash val="solid"/>
              <a:round/>
              <a:headEnd type="none" w="sm" len="sm"/>
              <a:tailEnd type="stealth" w="med" len="med"/>
            </a:ln>
          </p:spPr>
        </p:cxnSp>
        <p:sp>
          <p:nvSpPr>
            <p:cNvPr id="636" name="Google Shape;636;p67"/>
            <p:cNvSpPr/>
            <p:nvPr/>
          </p:nvSpPr>
          <p:spPr>
            <a:xfrm>
              <a:off x="5179306" y="4050616"/>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37" name="Google Shape;637;p67"/>
            <p:cNvCxnSpPr/>
            <p:nvPr/>
          </p:nvCxnSpPr>
          <p:spPr>
            <a:xfrm>
              <a:off x="5952073" y="4289854"/>
              <a:ext cx="1113448" cy="10867"/>
            </a:xfrm>
            <a:prstGeom prst="straightConnector1">
              <a:avLst/>
            </a:prstGeom>
            <a:noFill/>
            <a:ln w="50800" cap="flat" cmpd="sng">
              <a:solidFill>
                <a:schemeClr val="dk1"/>
              </a:solidFill>
              <a:prstDash val="solid"/>
              <a:round/>
              <a:headEnd type="none" w="sm" len="sm"/>
              <a:tailEnd type="stealth" w="med" len="med"/>
            </a:ln>
          </p:spPr>
        </p:cxnSp>
        <p:sp>
          <p:nvSpPr>
            <p:cNvPr id="638" name="Google Shape;638;p67"/>
            <p:cNvSpPr/>
            <p:nvPr/>
          </p:nvSpPr>
          <p:spPr>
            <a:xfrm>
              <a:off x="7409623" y="4047191"/>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39" name="Google Shape;639;p67"/>
            <p:cNvCxnSpPr/>
            <p:nvPr/>
          </p:nvCxnSpPr>
          <p:spPr>
            <a:xfrm rot="10800000" flipH="1">
              <a:off x="3555141" y="2884056"/>
              <a:ext cx="1392317" cy="8927"/>
            </a:xfrm>
            <a:prstGeom prst="straightConnector1">
              <a:avLst/>
            </a:prstGeom>
            <a:noFill/>
            <a:ln w="50800" cap="flat" cmpd="sng">
              <a:solidFill>
                <a:schemeClr val="dk1"/>
              </a:solidFill>
              <a:prstDash val="solid"/>
              <a:round/>
              <a:headEnd type="none" w="sm" len="sm"/>
              <a:tailEnd type="stealth" w="med" len="med"/>
            </a:ln>
          </p:spPr>
        </p:cxnSp>
        <p:sp>
          <p:nvSpPr>
            <p:cNvPr id="640" name="Google Shape;640;p67"/>
            <p:cNvSpPr/>
            <p:nvPr/>
          </p:nvSpPr>
          <p:spPr>
            <a:xfrm>
              <a:off x="5150297" y="2648311"/>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41" name="Google Shape;641;p67"/>
            <p:cNvCxnSpPr/>
            <p:nvPr/>
          </p:nvCxnSpPr>
          <p:spPr>
            <a:xfrm>
              <a:off x="5923064" y="2887549"/>
              <a:ext cx="1113448" cy="10867"/>
            </a:xfrm>
            <a:prstGeom prst="straightConnector1">
              <a:avLst/>
            </a:prstGeom>
            <a:noFill/>
            <a:ln w="50800" cap="flat" cmpd="sng">
              <a:solidFill>
                <a:schemeClr val="dk1"/>
              </a:solidFill>
              <a:prstDash val="solid"/>
              <a:round/>
              <a:headEnd type="none" w="sm" len="sm"/>
              <a:tailEnd type="stealth" w="med" len="med"/>
            </a:ln>
          </p:spPr>
        </p:cxnSp>
        <p:sp>
          <p:nvSpPr>
            <p:cNvPr id="642" name="Google Shape;642;p67"/>
            <p:cNvSpPr/>
            <p:nvPr/>
          </p:nvSpPr>
          <p:spPr>
            <a:xfrm>
              <a:off x="7380614" y="2644886"/>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grpSp>
      <p:sp>
        <p:nvSpPr>
          <p:cNvPr id="2" name="Slide Number Placeholder 6">
            <a:extLst>
              <a:ext uri="{FF2B5EF4-FFF2-40B4-BE49-F238E27FC236}">
                <a16:creationId xmlns:a16="http://schemas.microsoft.com/office/drawing/2014/main" id="{403E205D-AC00-0C27-F441-A889610258C6}"/>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5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646"/>
        <p:cNvGrpSpPr/>
        <p:nvPr/>
      </p:nvGrpSpPr>
      <p:grpSpPr>
        <a:xfrm>
          <a:off x="0" y="0"/>
          <a:ext cx="0" cy="0"/>
          <a:chOff x="0" y="0"/>
          <a:chExt cx="0" cy="0"/>
        </a:xfrm>
      </p:grpSpPr>
      <p:sp>
        <p:nvSpPr>
          <p:cNvPr id="649" name="Google Shape;649;p68"/>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dirty="0"/>
              <a:t>Founding Lab LOINC Committee Members</a:t>
            </a:r>
          </a:p>
        </p:txBody>
      </p:sp>
      <p:sp>
        <p:nvSpPr>
          <p:cNvPr id="650" name="Google Shape;650;p68"/>
          <p:cNvSpPr txBox="1">
            <a:spLocks noGrp="1"/>
          </p:cNvSpPr>
          <p:nvPr>
            <p:ph idx="1"/>
          </p:nvPr>
        </p:nvSpPr>
        <p:spPr>
          <a:xfrm>
            <a:off x="920261" y="1813902"/>
            <a:ext cx="10515600" cy="4690696"/>
          </a:xfrm>
          <a:noFill/>
          <a:ln>
            <a:noFill/>
          </a:ln>
        </p:spPr>
        <p:txBody>
          <a:bodyPr spcFirstLastPara="1" wrap="square" lIns="91425" tIns="45700" rIns="91425" bIns="45700" numCol="3" anchor="t" anchorCtr="0">
            <a:normAutofit fontScale="92500" lnSpcReduction="10000"/>
          </a:bodyPr>
          <a:lstStyle/>
          <a:p>
            <a:pPr lvl="0"/>
            <a:r>
              <a:rPr lang="en-US" dirty="0"/>
              <a:t>Ray Aller</a:t>
            </a:r>
          </a:p>
          <a:p>
            <a:pPr lvl="0"/>
            <a:r>
              <a:rPr lang="en-US" dirty="0"/>
              <a:t>John Baenziger</a:t>
            </a:r>
          </a:p>
          <a:p>
            <a:pPr lvl="0"/>
            <a:r>
              <a:rPr lang="en-US" dirty="0"/>
              <a:t>Pam Banning</a:t>
            </a:r>
          </a:p>
          <a:p>
            <a:pPr lvl="0"/>
            <a:r>
              <a:rPr lang="en-US" dirty="0"/>
              <a:t>Jim Bristol</a:t>
            </a:r>
          </a:p>
          <a:p>
            <a:pPr lvl="0"/>
            <a:r>
              <a:rPr lang="en-US" dirty="0"/>
              <a:t>Tom Burgess</a:t>
            </a:r>
          </a:p>
          <a:p>
            <a:pPr lvl="0"/>
            <a:r>
              <a:rPr lang="en-US" dirty="0"/>
              <a:t>Jim Case</a:t>
            </a:r>
          </a:p>
          <a:p>
            <a:pPr lvl="0"/>
            <a:r>
              <a:rPr lang="en-US" dirty="0"/>
              <a:t>Linda Charles</a:t>
            </a:r>
          </a:p>
          <a:p>
            <a:pPr lvl="0"/>
            <a:r>
              <a:rPr lang="en-US" dirty="0"/>
              <a:t>Jim Cimino </a:t>
            </a:r>
          </a:p>
          <a:p>
            <a:pPr lvl="0"/>
            <a:r>
              <a:rPr lang="en-US" dirty="0"/>
              <a:t>Diane Dwyer</a:t>
            </a:r>
          </a:p>
          <a:p>
            <a:pPr lvl="0"/>
            <a:r>
              <a:rPr lang="en-US" dirty="0"/>
              <a:t>Arden Forrey</a:t>
            </a:r>
          </a:p>
          <a:p>
            <a:pPr lvl="0"/>
            <a:r>
              <a:rPr lang="en-US" dirty="0"/>
              <a:t>Andy Gajda</a:t>
            </a:r>
          </a:p>
          <a:p>
            <a:pPr lvl="0"/>
            <a:r>
              <a:rPr lang="en-US" dirty="0"/>
              <a:t>Norbert Goldfield</a:t>
            </a:r>
          </a:p>
          <a:p>
            <a:pPr lvl="0"/>
            <a:r>
              <a:rPr lang="en-US" dirty="0"/>
              <a:t>Brian Griffin</a:t>
            </a:r>
          </a:p>
          <a:p>
            <a:pPr lvl="0"/>
            <a:r>
              <a:rPr lang="en-US" dirty="0"/>
              <a:t>Ed Hazell</a:t>
            </a:r>
          </a:p>
          <a:p>
            <a:pPr lvl="0"/>
            <a:r>
              <a:rPr lang="en-US" dirty="0"/>
              <a:t>Gil Hill</a:t>
            </a:r>
          </a:p>
          <a:p>
            <a:pPr lvl="0"/>
            <a:r>
              <a:rPr lang="en-US" dirty="0"/>
              <a:t>Stan Huff</a:t>
            </a:r>
          </a:p>
          <a:p>
            <a:pPr lvl="0"/>
            <a:r>
              <a:rPr lang="en-US" dirty="0"/>
              <a:t>Kathy Kammerer</a:t>
            </a:r>
          </a:p>
          <a:p>
            <a:pPr lvl="0"/>
            <a:r>
              <a:rPr lang="en-US" dirty="0"/>
              <a:t>Dennis Leavelle</a:t>
            </a:r>
          </a:p>
          <a:p>
            <a:pPr lvl="0"/>
            <a:r>
              <a:rPr lang="en-US" dirty="0"/>
              <a:t>Diane Leland</a:t>
            </a:r>
          </a:p>
          <a:p>
            <a:pPr lvl="0"/>
            <a:r>
              <a:rPr lang="en-US" dirty="0"/>
              <a:t>Pat Maloney</a:t>
            </a:r>
          </a:p>
          <a:p>
            <a:pPr lvl="0"/>
            <a:r>
              <a:rPr lang="en-US" dirty="0"/>
              <a:t>Doug Martin</a:t>
            </a:r>
          </a:p>
          <a:p>
            <a:pPr lvl="0"/>
            <a:r>
              <a:rPr lang="en-US" dirty="0"/>
              <a:t>Clem McDonald</a:t>
            </a:r>
          </a:p>
          <a:p>
            <a:pPr lvl="0"/>
            <a:r>
              <a:rPr lang="en-US" dirty="0"/>
              <a:t>Bill Meilahn</a:t>
            </a:r>
          </a:p>
          <a:p>
            <a:pPr lvl="0"/>
            <a:r>
              <a:rPr lang="en-US" dirty="0"/>
              <a:t>Frank Stalling</a:t>
            </a:r>
          </a:p>
          <a:p>
            <a:pPr lvl="0"/>
            <a:r>
              <a:rPr lang="en-US" dirty="0"/>
              <a:t>John Stelling</a:t>
            </a:r>
          </a:p>
          <a:p>
            <a:pPr lvl="0"/>
            <a:r>
              <a:rPr lang="en-US" dirty="0"/>
              <a:t>Bill Thurston</a:t>
            </a:r>
          </a:p>
          <a:p>
            <a:pPr lvl="0"/>
            <a:r>
              <a:rPr lang="en-US" dirty="0"/>
              <a:t>Dan Yokota</a:t>
            </a:r>
          </a:p>
        </p:txBody>
      </p:sp>
      <p:sp>
        <p:nvSpPr>
          <p:cNvPr id="2" name="Slide Number Placeholder 6">
            <a:extLst>
              <a:ext uri="{FF2B5EF4-FFF2-40B4-BE49-F238E27FC236}">
                <a16:creationId xmlns:a16="http://schemas.microsoft.com/office/drawing/2014/main" id="{F603B41A-48D6-0229-13C9-51B8441735CC}"/>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654"/>
        <p:cNvGrpSpPr/>
        <p:nvPr/>
      </p:nvGrpSpPr>
      <p:grpSpPr>
        <a:xfrm>
          <a:off x="0" y="0"/>
          <a:ext cx="0" cy="0"/>
          <a:chOff x="0" y="0"/>
          <a:chExt cx="0" cy="0"/>
        </a:xfrm>
      </p:grpSpPr>
      <p:sp>
        <p:nvSpPr>
          <p:cNvPr id="657" name="Google Shape;657;p69"/>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dirty="0"/>
              <a:t>Founding Clinical LOINC Members</a:t>
            </a:r>
          </a:p>
        </p:txBody>
      </p:sp>
      <p:sp>
        <p:nvSpPr>
          <p:cNvPr id="658" name="Google Shape;658;p69"/>
          <p:cNvSpPr txBox="1">
            <a:spLocks noGrp="1"/>
          </p:cNvSpPr>
          <p:nvPr>
            <p:ph idx="1"/>
          </p:nvPr>
        </p:nvSpPr>
        <p:spPr>
          <a:xfrm>
            <a:off x="920261" y="1813902"/>
            <a:ext cx="10515600" cy="4690696"/>
          </a:xfrm>
          <a:noFill/>
          <a:ln>
            <a:noFill/>
          </a:ln>
        </p:spPr>
        <p:txBody>
          <a:bodyPr spcFirstLastPara="1" wrap="square" lIns="91425" tIns="45700" rIns="91425" bIns="45700" numCol="3" anchor="t" anchorCtr="0">
            <a:normAutofit fontScale="92500" lnSpcReduction="10000"/>
          </a:bodyPr>
          <a:lstStyle/>
          <a:p>
            <a:pPr lvl="0"/>
            <a:r>
              <a:rPr lang="en-US" dirty="0"/>
              <a:t>James Barthel</a:t>
            </a:r>
          </a:p>
          <a:p>
            <a:pPr lvl="0"/>
            <a:r>
              <a:rPr lang="en-US" dirty="0"/>
              <a:t>Dean Bidgood</a:t>
            </a:r>
          </a:p>
          <a:p>
            <a:pPr lvl="0"/>
            <a:r>
              <a:rPr lang="en-US" dirty="0"/>
              <a:t>Bruce Bray</a:t>
            </a:r>
          </a:p>
          <a:p>
            <a:pPr lvl="0"/>
            <a:r>
              <a:rPr lang="en-US" dirty="0"/>
              <a:t>Bill Francis</a:t>
            </a:r>
          </a:p>
          <a:p>
            <a:pPr lvl="0"/>
            <a:r>
              <a:rPr lang="en-US" dirty="0"/>
              <a:t>Alan </a:t>
            </a:r>
            <a:r>
              <a:rPr lang="en-US" dirty="0" err="1"/>
              <a:t>Golichowski</a:t>
            </a:r>
            <a:endParaRPr lang="en-US" dirty="0"/>
          </a:p>
          <a:p>
            <a:pPr lvl="0"/>
            <a:r>
              <a:rPr lang="en-US" dirty="0"/>
              <a:t>Karl Hammermeister</a:t>
            </a:r>
          </a:p>
          <a:p>
            <a:pPr lvl="0"/>
            <a:r>
              <a:rPr lang="en-US" dirty="0"/>
              <a:t>Anders Thurin</a:t>
            </a:r>
          </a:p>
          <a:p>
            <a:pPr lvl="0"/>
            <a:r>
              <a:rPr lang="en-US" dirty="0"/>
              <a:t>Barry Gordon</a:t>
            </a:r>
          </a:p>
          <a:p>
            <a:pPr lvl="0"/>
            <a:r>
              <a:rPr lang="en-US" dirty="0"/>
              <a:t>Warren Williams</a:t>
            </a:r>
          </a:p>
          <a:p>
            <a:pPr lvl="0"/>
            <a:r>
              <a:rPr lang="en-US" dirty="0"/>
              <a:t>James Campbell</a:t>
            </a:r>
          </a:p>
          <a:p>
            <a:pPr lvl="0"/>
            <a:r>
              <a:rPr lang="en-US" dirty="0"/>
              <a:t>Jim Cimino</a:t>
            </a:r>
          </a:p>
          <a:p>
            <a:pPr lvl="0"/>
            <a:r>
              <a:rPr lang="en-US" dirty="0"/>
              <a:t>Sue Bakken</a:t>
            </a:r>
          </a:p>
          <a:p>
            <a:pPr lvl="0"/>
            <a:r>
              <a:rPr lang="en-US" dirty="0"/>
              <a:t>Pat Wilson</a:t>
            </a:r>
          </a:p>
          <a:p>
            <a:pPr lvl="0"/>
            <a:r>
              <a:rPr lang="en-US" dirty="0"/>
              <a:t>Stan Huff</a:t>
            </a:r>
          </a:p>
          <a:p>
            <a:pPr lvl="0"/>
            <a:r>
              <a:rPr lang="en-US" dirty="0"/>
              <a:t>Doug Martin</a:t>
            </a:r>
          </a:p>
          <a:p>
            <a:pPr lvl="0"/>
            <a:r>
              <a:rPr lang="en-US" dirty="0"/>
              <a:t>Clem McDonald</a:t>
            </a:r>
          </a:p>
          <a:p>
            <a:pPr lvl="0"/>
            <a:r>
              <a:rPr lang="en-US" dirty="0"/>
              <a:t>Dan Pollock</a:t>
            </a:r>
          </a:p>
          <a:p>
            <a:pPr lvl="0"/>
            <a:r>
              <a:rPr lang="en-US" dirty="0"/>
              <a:t>Angelo Rossi Mori</a:t>
            </a:r>
          </a:p>
          <a:p>
            <a:pPr lvl="0"/>
            <a:r>
              <a:rPr lang="en-US" dirty="0"/>
              <a:t>Susan Matney</a:t>
            </a:r>
          </a:p>
          <a:p>
            <a:pPr lvl="0"/>
            <a:r>
              <a:rPr lang="en-US" dirty="0"/>
              <a:t>Jeff Suico</a:t>
            </a:r>
          </a:p>
          <a:p>
            <a:pPr lvl="0"/>
            <a:r>
              <a:rPr lang="en-US" dirty="0" err="1"/>
              <a:t>WayneTracy</a:t>
            </a:r>
            <a:endParaRPr lang="en-US" dirty="0"/>
          </a:p>
          <a:p>
            <a:pPr lvl="0"/>
            <a:r>
              <a:rPr lang="en-US" dirty="0"/>
              <a:t>Pavla Frazier</a:t>
            </a:r>
          </a:p>
          <a:p>
            <a:pPr lvl="0"/>
            <a:r>
              <a:rPr lang="en-US" dirty="0"/>
              <a:t>Lee Min Lau</a:t>
            </a:r>
          </a:p>
          <a:p>
            <a:pPr lvl="0"/>
            <a:r>
              <a:rPr lang="en-US" dirty="0"/>
              <a:t>Shaun Shakib</a:t>
            </a:r>
          </a:p>
          <a:p>
            <a:pPr lvl="0"/>
            <a:r>
              <a:rPr lang="en-US" dirty="0"/>
              <a:t>Bill </a:t>
            </a:r>
            <a:r>
              <a:rPr lang="en-US" dirty="0" err="1"/>
              <a:t>Karitis</a:t>
            </a:r>
            <a:endParaRPr lang="en-US" dirty="0"/>
          </a:p>
          <a:p>
            <a:pPr lvl="0"/>
            <a:r>
              <a:rPr lang="en-US" dirty="0"/>
              <a:t>Thomas White</a:t>
            </a:r>
          </a:p>
          <a:p>
            <a:pPr lvl="0"/>
            <a:r>
              <a:rPr lang="en-US" dirty="0"/>
              <a:t>Steven Steindel</a:t>
            </a:r>
          </a:p>
        </p:txBody>
      </p:sp>
      <p:sp>
        <p:nvSpPr>
          <p:cNvPr id="2" name="Slide Number Placeholder 6">
            <a:extLst>
              <a:ext uri="{FF2B5EF4-FFF2-40B4-BE49-F238E27FC236}">
                <a16:creationId xmlns:a16="http://schemas.microsoft.com/office/drawing/2014/main" id="{680ED9B2-3512-F5D5-353C-40D6AE361835}"/>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1" name="Title 10">
            <a:extLst>
              <a:ext uri="{FF2B5EF4-FFF2-40B4-BE49-F238E27FC236}">
                <a16:creationId xmlns:a16="http://schemas.microsoft.com/office/drawing/2014/main" id="{2C2A2975-4118-6318-2710-826985F3FFCB}"/>
              </a:ext>
            </a:extLst>
          </p:cNvPr>
          <p:cNvSpPr>
            <a:spLocks noGrp="1"/>
          </p:cNvSpPr>
          <p:nvPr>
            <p:ph type="title"/>
          </p:nvPr>
        </p:nvSpPr>
        <p:spPr/>
        <p:txBody>
          <a:bodyPr/>
          <a:lstStyle/>
          <a:p>
            <a:r>
              <a:rPr lang="en-US" dirty="0"/>
              <a:t>Scope</a:t>
            </a:r>
          </a:p>
        </p:txBody>
      </p:sp>
      <p:sp>
        <p:nvSpPr>
          <p:cNvPr id="12" name="Content Placeholder 11">
            <a:extLst>
              <a:ext uri="{FF2B5EF4-FFF2-40B4-BE49-F238E27FC236}">
                <a16:creationId xmlns:a16="http://schemas.microsoft.com/office/drawing/2014/main" id="{42842302-F23F-0C4A-04E1-E41F9E3A44BF}"/>
              </a:ext>
            </a:extLst>
          </p:cNvPr>
          <p:cNvSpPr>
            <a:spLocks noGrp="1"/>
          </p:cNvSpPr>
          <p:nvPr>
            <p:ph idx="1"/>
          </p:nvPr>
        </p:nvSpPr>
        <p:spPr/>
        <p:txBody>
          <a:bodyPr/>
          <a:lstStyle/>
          <a:p>
            <a:r>
              <a:rPr lang="en-US" dirty="0"/>
              <a:t>Over 108,000 concepts and growing</a:t>
            </a:r>
          </a:p>
          <a:p>
            <a:r>
              <a:rPr lang="en-US" dirty="0"/>
              <a:t>4 major categories of terms</a:t>
            </a:r>
          </a:p>
          <a:p>
            <a:pPr marL="457200" lvl="1" indent="0">
              <a:buNone/>
            </a:pPr>
            <a:endParaRPr lang="en-US" dirty="0"/>
          </a:p>
        </p:txBody>
      </p:sp>
      <p:grpSp>
        <p:nvGrpSpPr>
          <p:cNvPr id="41" name="Group 40">
            <a:extLst>
              <a:ext uri="{FF2B5EF4-FFF2-40B4-BE49-F238E27FC236}">
                <a16:creationId xmlns:a16="http://schemas.microsoft.com/office/drawing/2014/main" id="{1949314A-0A9F-CBEA-6D3E-96357A34EFBF}"/>
              </a:ext>
            </a:extLst>
          </p:cNvPr>
          <p:cNvGrpSpPr>
            <a:grpSpLocks noChangeAspect="1"/>
          </p:cNvGrpSpPr>
          <p:nvPr/>
        </p:nvGrpSpPr>
        <p:grpSpPr>
          <a:xfrm>
            <a:off x="756139" y="3429000"/>
            <a:ext cx="11387869" cy="1955227"/>
            <a:chOff x="967814" y="3733763"/>
            <a:chExt cx="9855199" cy="1692077"/>
          </a:xfrm>
        </p:grpSpPr>
        <p:grpSp>
          <p:nvGrpSpPr>
            <p:cNvPr id="35" name="Group 34">
              <a:extLst>
                <a:ext uri="{FF2B5EF4-FFF2-40B4-BE49-F238E27FC236}">
                  <a16:creationId xmlns:a16="http://schemas.microsoft.com/office/drawing/2014/main" id="{69E717D3-ECD9-54B7-A178-15665926B646}"/>
                </a:ext>
              </a:extLst>
            </p:cNvPr>
            <p:cNvGrpSpPr/>
            <p:nvPr/>
          </p:nvGrpSpPr>
          <p:grpSpPr>
            <a:xfrm>
              <a:off x="3273752" y="3735550"/>
              <a:ext cx="3035300" cy="1690290"/>
              <a:chOff x="4578350" y="4664624"/>
              <a:chExt cx="3035300" cy="1702445"/>
            </a:xfrm>
          </p:grpSpPr>
          <p:grpSp>
            <p:nvGrpSpPr>
              <p:cNvPr id="25" name="Group 24">
                <a:extLst>
                  <a:ext uri="{FF2B5EF4-FFF2-40B4-BE49-F238E27FC236}">
                    <a16:creationId xmlns:a16="http://schemas.microsoft.com/office/drawing/2014/main" id="{79100B8C-75FC-D78F-EB3F-7082D2871EA6}"/>
                  </a:ext>
                </a:extLst>
              </p:cNvPr>
              <p:cNvGrpSpPr/>
              <p:nvPr/>
            </p:nvGrpSpPr>
            <p:grpSpPr>
              <a:xfrm>
                <a:off x="5410200" y="4664624"/>
                <a:ext cx="1371600" cy="1371600"/>
                <a:chOff x="5492261" y="4664624"/>
                <a:chExt cx="1371600" cy="1371600"/>
              </a:xfrm>
            </p:grpSpPr>
            <p:sp>
              <p:nvSpPr>
                <p:cNvPr id="14" name="Oval 13">
                  <a:extLst>
                    <a:ext uri="{FF2B5EF4-FFF2-40B4-BE49-F238E27FC236}">
                      <a16:creationId xmlns:a16="http://schemas.microsoft.com/office/drawing/2014/main" id="{8F752CD1-F4F4-2109-4E01-3B8D1FF3146E}"/>
                    </a:ext>
                  </a:extLst>
                </p:cNvPr>
                <p:cNvSpPr/>
                <p:nvPr/>
              </p:nvSpPr>
              <p:spPr>
                <a:xfrm>
                  <a:off x="5492261" y="4664624"/>
                  <a:ext cx="1371600" cy="1371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Lato" panose="020F0502020204030203" pitchFamily="34" charset="0"/>
                  </a:endParaRPr>
                </a:p>
              </p:txBody>
            </p:sp>
            <p:pic>
              <p:nvPicPr>
                <p:cNvPr id="24" name="Graphic 23" descr="Stethoscope outline">
                  <a:extLst>
                    <a:ext uri="{FF2B5EF4-FFF2-40B4-BE49-F238E27FC236}">
                      <a16:creationId xmlns:a16="http://schemas.microsoft.com/office/drawing/2014/main" id="{517E6EFA-ED65-2061-BCFA-CBC0E813A87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20861" y="4893224"/>
                  <a:ext cx="914400" cy="914400"/>
                </a:xfrm>
                <a:prstGeom prst="rect">
                  <a:avLst/>
                </a:prstGeom>
              </p:spPr>
            </p:pic>
          </p:grpSp>
          <p:sp>
            <p:nvSpPr>
              <p:cNvPr id="31" name="TextBox 30">
                <a:extLst>
                  <a:ext uri="{FF2B5EF4-FFF2-40B4-BE49-F238E27FC236}">
                    <a16:creationId xmlns:a16="http://schemas.microsoft.com/office/drawing/2014/main" id="{89D19D35-80B7-9B06-1F0B-A807A9114854}"/>
                  </a:ext>
                </a:extLst>
              </p:cNvPr>
              <p:cNvSpPr txBox="1"/>
              <p:nvPr/>
            </p:nvSpPr>
            <p:spPr>
              <a:xfrm>
                <a:off x="4578350" y="6045146"/>
                <a:ext cx="3035300" cy="321923"/>
              </a:xfrm>
              <a:prstGeom prst="rect">
                <a:avLst/>
              </a:prstGeom>
              <a:noFill/>
            </p:spPr>
            <p:txBody>
              <a:bodyPr wrap="square" rtlCol="0">
                <a:spAutoFit/>
              </a:bodyPr>
              <a:lstStyle/>
              <a:p>
                <a:pPr algn="ctr"/>
                <a:r>
                  <a:rPr lang="en-US" dirty="0">
                    <a:latin typeface="Lato" panose="020F0502020204030203" pitchFamily="34" charset="0"/>
                  </a:rPr>
                  <a:t>Clinical LOINC</a:t>
                </a:r>
              </a:p>
            </p:txBody>
          </p:sp>
        </p:grpSp>
        <p:grpSp>
          <p:nvGrpSpPr>
            <p:cNvPr id="38" name="Group 37">
              <a:extLst>
                <a:ext uri="{FF2B5EF4-FFF2-40B4-BE49-F238E27FC236}">
                  <a16:creationId xmlns:a16="http://schemas.microsoft.com/office/drawing/2014/main" id="{C120FFE0-836D-0D25-6E2D-ADDD984059C6}"/>
                </a:ext>
              </a:extLst>
            </p:cNvPr>
            <p:cNvGrpSpPr/>
            <p:nvPr/>
          </p:nvGrpSpPr>
          <p:grpSpPr>
            <a:xfrm>
              <a:off x="5513751" y="3733763"/>
              <a:ext cx="3035300" cy="1691364"/>
              <a:chOff x="5829544" y="2743200"/>
              <a:chExt cx="3035300" cy="1708531"/>
            </a:xfrm>
          </p:grpSpPr>
          <p:grpSp>
            <p:nvGrpSpPr>
              <p:cNvPr id="37" name="Group 36">
                <a:extLst>
                  <a:ext uri="{FF2B5EF4-FFF2-40B4-BE49-F238E27FC236}">
                    <a16:creationId xmlns:a16="http://schemas.microsoft.com/office/drawing/2014/main" id="{72E7160D-0C97-5865-10B9-45226A1BD3B5}"/>
                  </a:ext>
                </a:extLst>
              </p:cNvPr>
              <p:cNvGrpSpPr/>
              <p:nvPr/>
            </p:nvGrpSpPr>
            <p:grpSpPr>
              <a:xfrm>
                <a:off x="6661394" y="2743200"/>
                <a:ext cx="1371600" cy="1371600"/>
                <a:chOff x="6689480" y="2616200"/>
                <a:chExt cx="1371600" cy="1371600"/>
              </a:xfrm>
            </p:grpSpPr>
            <p:sp>
              <p:nvSpPr>
                <p:cNvPr id="15" name="Oval 14">
                  <a:extLst>
                    <a:ext uri="{FF2B5EF4-FFF2-40B4-BE49-F238E27FC236}">
                      <a16:creationId xmlns:a16="http://schemas.microsoft.com/office/drawing/2014/main" id="{0F24DD2C-0D9C-E26D-F8DA-08D7F91ED910}"/>
                    </a:ext>
                  </a:extLst>
                </p:cNvPr>
                <p:cNvSpPr/>
                <p:nvPr/>
              </p:nvSpPr>
              <p:spPr>
                <a:xfrm>
                  <a:off x="6689480" y="2616200"/>
                  <a:ext cx="1371600" cy="1371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Lato" panose="020F0502020204030203" pitchFamily="34" charset="0"/>
                  </a:endParaRPr>
                </a:p>
              </p:txBody>
            </p:sp>
            <p:pic>
              <p:nvPicPr>
                <p:cNvPr id="27" name="Graphic 26" descr="Questions outline">
                  <a:extLst>
                    <a:ext uri="{FF2B5EF4-FFF2-40B4-BE49-F238E27FC236}">
                      <a16:creationId xmlns:a16="http://schemas.microsoft.com/office/drawing/2014/main" id="{9583A69A-53D5-D6C2-B54B-EB07AA58C4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18080" y="2844800"/>
                  <a:ext cx="914400" cy="914400"/>
                </a:xfrm>
                <a:prstGeom prst="rect">
                  <a:avLst/>
                </a:prstGeom>
              </p:spPr>
            </p:pic>
          </p:grpSp>
          <p:sp>
            <p:nvSpPr>
              <p:cNvPr id="32" name="TextBox 31">
                <a:extLst>
                  <a:ext uri="{FF2B5EF4-FFF2-40B4-BE49-F238E27FC236}">
                    <a16:creationId xmlns:a16="http://schemas.microsoft.com/office/drawing/2014/main" id="{883F2910-073F-96EF-55F0-00D078AFB4E7}"/>
                  </a:ext>
                </a:extLst>
              </p:cNvPr>
              <p:cNvSpPr txBox="1"/>
              <p:nvPr/>
            </p:nvSpPr>
            <p:spPr>
              <a:xfrm>
                <a:off x="5829544" y="4128862"/>
                <a:ext cx="3035300" cy="322869"/>
              </a:xfrm>
              <a:prstGeom prst="rect">
                <a:avLst/>
              </a:prstGeom>
              <a:noFill/>
            </p:spPr>
            <p:txBody>
              <a:bodyPr wrap="square" rtlCol="0">
                <a:spAutoFit/>
              </a:bodyPr>
              <a:lstStyle/>
              <a:p>
                <a:pPr algn="ctr"/>
                <a:r>
                  <a:rPr lang="en-US" dirty="0">
                    <a:latin typeface="Lato" panose="020F0502020204030203" pitchFamily="34" charset="0"/>
                  </a:rPr>
                  <a:t>Survey Instruments</a:t>
                </a:r>
              </a:p>
            </p:txBody>
          </p:sp>
        </p:grpSp>
        <p:grpSp>
          <p:nvGrpSpPr>
            <p:cNvPr id="39" name="Group 38">
              <a:extLst>
                <a:ext uri="{FF2B5EF4-FFF2-40B4-BE49-F238E27FC236}">
                  <a16:creationId xmlns:a16="http://schemas.microsoft.com/office/drawing/2014/main" id="{64E099DD-7C7D-0628-140A-C51155203987}"/>
                </a:ext>
              </a:extLst>
            </p:cNvPr>
            <p:cNvGrpSpPr/>
            <p:nvPr/>
          </p:nvGrpSpPr>
          <p:grpSpPr>
            <a:xfrm>
              <a:off x="7787713" y="3733763"/>
              <a:ext cx="3035300" cy="1691224"/>
              <a:chOff x="9119089" y="4222268"/>
              <a:chExt cx="3035300" cy="1691224"/>
            </a:xfrm>
          </p:grpSpPr>
          <p:grpSp>
            <p:nvGrpSpPr>
              <p:cNvPr id="36" name="Group 35">
                <a:extLst>
                  <a:ext uri="{FF2B5EF4-FFF2-40B4-BE49-F238E27FC236}">
                    <a16:creationId xmlns:a16="http://schemas.microsoft.com/office/drawing/2014/main" id="{DA7D67C4-A37E-34FD-76F5-5BD918C037BE}"/>
                  </a:ext>
                </a:extLst>
              </p:cNvPr>
              <p:cNvGrpSpPr/>
              <p:nvPr/>
            </p:nvGrpSpPr>
            <p:grpSpPr>
              <a:xfrm>
                <a:off x="9950939" y="4222268"/>
                <a:ext cx="1371600" cy="1371600"/>
                <a:chOff x="8147539" y="3733800"/>
                <a:chExt cx="1371600" cy="1371600"/>
              </a:xfrm>
            </p:grpSpPr>
            <p:sp>
              <p:nvSpPr>
                <p:cNvPr id="16" name="Oval 15">
                  <a:extLst>
                    <a:ext uri="{FF2B5EF4-FFF2-40B4-BE49-F238E27FC236}">
                      <a16:creationId xmlns:a16="http://schemas.microsoft.com/office/drawing/2014/main" id="{A276B02D-2CBF-85ED-B695-5A109CAF8F7A}"/>
                    </a:ext>
                  </a:extLst>
                </p:cNvPr>
                <p:cNvSpPr/>
                <p:nvPr/>
              </p:nvSpPr>
              <p:spPr>
                <a:xfrm>
                  <a:off x="8147539" y="3733800"/>
                  <a:ext cx="1371600" cy="1371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Lato" panose="020F0502020204030203" pitchFamily="34" charset="0"/>
                  </a:endParaRPr>
                </a:p>
              </p:txBody>
            </p:sp>
            <p:pic>
              <p:nvPicPr>
                <p:cNvPr id="29" name="Graphic 28" descr="Document outline">
                  <a:extLst>
                    <a:ext uri="{FF2B5EF4-FFF2-40B4-BE49-F238E27FC236}">
                      <a16:creationId xmlns:a16="http://schemas.microsoft.com/office/drawing/2014/main" id="{95751919-4B44-B90A-2A18-70C1F112E43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76139" y="3962400"/>
                  <a:ext cx="914400" cy="914400"/>
                </a:xfrm>
                <a:prstGeom prst="rect">
                  <a:avLst/>
                </a:prstGeom>
              </p:spPr>
            </p:pic>
          </p:grpSp>
          <p:sp>
            <p:nvSpPr>
              <p:cNvPr id="33" name="TextBox 32">
                <a:extLst>
                  <a:ext uri="{FF2B5EF4-FFF2-40B4-BE49-F238E27FC236}">
                    <a16:creationId xmlns:a16="http://schemas.microsoft.com/office/drawing/2014/main" id="{D24AC0B9-E8F3-881D-C8BB-4EAF8BC439C3}"/>
                  </a:ext>
                </a:extLst>
              </p:cNvPr>
              <p:cNvSpPr txBox="1"/>
              <p:nvPr/>
            </p:nvSpPr>
            <p:spPr>
              <a:xfrm>
                <a:off x="9119089" y="5593868"/>
                <a:ext cx="3035300" cy="319624"/>
              </a:xfrm>
              <a:prstGeom prst="rect">
                <a:avLst/>
              </a:prstGeom>
              <a:noFill/>
            </p:spPr>
            <p:txBody>
              <a:bodyPr wrap="square" rtlCol="0">
                <a:spAutoFit/>
              </a:bodyPr>
              <a:lstStyle/>
              <a:p>
                <a:pPr algn="ctr"/>
                <a:r>
                  <a:rPr lang="en-US" dirty="0">
                    <a:latin typeface="Lato" panose="020F0502020204030203" pitchFamily="34" charset="0"/>
                  </a:rPr>
                  <a:t>Documents</a:t>
                </a:r>
              </a:p>
            </p:txBody>
          </p:sp>
        </p:grpSp>
        <p:grpSp>
          <p:nvGrpSpPr>
            <p:cNvPr id="34" name="Group 33">
              <a:extLst>
                <a:ext uri="{FF2B5EF4-FFF2-40B4-BE49-F238E27FC236}">
                  <a16:creationId xmlns:a16="http://schemas.microsoft.com/office/drawing/2014/main" id="{B9288B16-E31D-99E4-3660-04B647EC941C}"/>
                </a:ext>
              </a:extLst>
            </p:cNvPr>
            <p:cNvGrpSpPr/>
            <p:nvPr/>
          </p:nvGrpSpPr>
          <p:grpSpPr>
            <a:xfrm>
              <a:off x="967814" y="3733763"/>
              <a:ext cx="3035300" cy="1690749"/>
              <a:chOff x="756139" y="3610524"/>
              <a:chExt cx="3035300" cy="1705047"/>
            </a:xfrm>
          </p:grpSpPr>
          <p:sp>
            <p:nvSpPr>
              <p:cNvPr id="30" name="TextBox 29">
                <a:extLst>
                  <a:ext uri="{FF2B5EF4-FFF2-40B4-BE49-F238E27FC236}">
                    <a16:creationId xmlns:a16="http://schemas.microsoft.com/office/drawing/2014/main" id="{24DC5B0B-1B07-1F23-4097-50C209A71C8F}"/>
                  </a:ext>
                </a:extLst>
              </p:cNvPr>
              <p:cNvSpPr txBox="1"/>
              <p:nvPr/>
            </p:nvSpPr>
            <p:spPr>
              <a:xfrm>
                <a:off x="756139" y="4993244"/>
                <a:ext cx="3035300" cy="322327"/>
              </a:xfrm>
              <a:prstGeom prst="rect">
                <a:avLst/>
              </a:prstGeom>
              <a:noFill/>
            </p:spPr>
            <p:txBody>
              <a:bodyPr wrap="square" rtlCol="0">
                <a:spAutoFit/>
              </a:bodyPr>
              <a:lstStyle/>
              <a:p>
                <a:pPr algn="ctr"/>
                <a:r>
                  <a:rPr lang="en-US" dirty="0">
                    <a:latin typeface="Lato" panose="020F0502020204030203" pitchFamily="34" charset="0"/>
                  </a:rPr>
                  <a:t>Laboratory LOINC</a:t>
                </a:r>
              </a:p>
            </p:txBody>
          </p:sp>
          <p:grpSp>
            <p:nvGrpSpPr>
              <p:cNvPr id="19" name="Group 18">
                <a:extLst>
                  <a:ext uri="{FF2B5EF4-FFF2-40B4-BE49-F238E27FC236}">
                    <a16:creationId xmlns:a16="http://schemas.microsoft.com/office/drawing/2014/main" id="{36425EE1-5141-35D1-85F2-8C649AA64847}"/>
                  </a:ext>
                </a:extLst>
              </p:cNvPr>
              <p:cNvGrpSpPr/>
              <p:nvPr/>
            </p:nvGrpSpPr>
            <p:grpSpPr>
              <a:xfrm>
                <a:off x="1587989" y="3610524"/>
                <a:ext cx="1371600" cy="1371600"/>
                <a:chOff x="3848100" y="4823289"/>
                <a:chExt cx="1371600" cy="1371600"/>
              </a:xfrm>
            </p:grpSpPr>
            <p:sp>
              <p:nvSpPr>
                <p:cNvPr id="13" name="Oval 12">
                  <a:extLst>
                    <a:ext uri="{FF2B5EF4-FFF2-40B4-BE49-F238E27FC236}">
                      <a16:creationId xmlns:a16="http://schemas.microsoft.com/office/drawing/2014/main" id="{D0502680-D0B5-7174-499D-1B9123F51A30}"/>
                    </a:ext>
                  </a:extLst>
                </p:cNvPr>
                <p:cNvSpPr/>
                <p:nvPr/>
              </p:nvSpPr>
              <p:spPr>
                <a:xfrm>
                  <a:off x="3848100" y="4823289"/>
                  <a:ext cx="1371600" cy="1371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Lato" panose="020F0502020204030203" pitchFamily="34" charset="0"/>
                  </a:endParaRPr>
                </a:p>
              </p:txBody>
            </p:sp>
            <p:pic>
              <p:nvPicPr>
                <p:cNvPr id="18" name="Graphic 17" descr="Flask outline">
                  <a:extLst>
                    <a:ext uri="{FF2B5EF4-FFF2-40B4-BE49-F238E27FC236}">
                      <a16:creationId xmlns:a16="http://schemas.microsoft.com/office/drawing/2014/main" id="{FDDE3D23-E2BB-DB2A-5739-3220E076E1B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85260" y="4960449"/>
                  <a:ext cx="1097280" cy="1097280"/>
                </a:xfrm>
                <a:prstGeom prst="rect">
                  <a:avLst/>
                </a:prstGeom>
              </p:spPr>
            </p:pic>
          </p:grpSp>
        </p:grpSp>
      </p:grpSp>
      <p:sp>
        <p:nvSpPr>
          <p:cNvPr id="2" name="Slide Number Placeholder 6">
            <a:extLst>
              <a:ext uri="{FF2B5EF4-FFF2-40B4-BE49-F238E27FC236}">
                <a16:creationId xmlns:a16="http://schemas.microsoft.com/office/drawing/2014/main" id="{2B9B1E17-4109-5813-95DC-161B8BD44783}"/>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662"/>
        <p:cNvGrpSpPr/>
        <p:nvPr/>
      </p:nvGrpSpPr>
      <p:grpSpPr>
        <a:xfrm>
          <a:off x="0" y="0"/>
          <a:ext cx="0" cy="0"/>
          <a:chOff x="0" y="0"/>
          <a:chExt cx="0" cy="0"/>
        </a:xfrm>
      </p:grpSpPr>
      <p:sp>
        <p:nvSpPr>
          <p:cNvPr id="665" name="Google Shape;665;p70"/>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a:t>Literature References</a:t>
            </a:r>
          </a:p>
        </p:txBody>
      </p:sp>
      <p:sp>
        <p:nvSpPr>
          <p:cNvPr id="666" name="Google Shape;666;p70"/>
          <p:cNvSpPr txBox="1">
            <a:spLocks noGrp="1"/>
          </p:cNvSpPr>
          <p:nvPr>
            <p:ph idx="1"/>
          </p:nvPr>
        </p:nvSpPr>
        <p:spPr>
          <a:xfrm>
            <a:off x="920261" y="1813902"/>
            <a:ext cx="10515600" cy="4690696"/>
          </a:xfrm>
          <a:noFill/>
          <a:ln>
            <a:noFill/>
          </a:ln>
        </p:spPr>
        <p:txBody>
          <a:bodyPr spcFirstLastPara="1" wrap="square" lIns="91425" tIns="45700" rIns="91425" bIns="45700" anchor="t" anchorCtr="0">
            <a:normAutofit fontScale="77500" lnSpcReduction="20000"/>
          </a:bodyPr>
          <a:lstStyle/>
          <a:p>
            <a:pPr lvl="0"/>
            <a:r>
              <a:rPr lang="en-US" dirty="0"/>
              <a:t>McDonald CJ, Huff SM, </a:t>
            </a:r>
            <a:r>
              <a:rPr lang="en-US" dirty="0" err="1"/>
              <a:t>etal</a:t>
            </a:r>
            <a:r>
              <a:rPr lang="en-US" dirty="0"/>
              <a:t>. LOINC® a universal standard for identifying laboratory observations – a 5-year Update. Clinical Chemistry, 2003 (Accepted) </a:t>
            </a:r>
          </a:p>
          <a:p>
            <a:pPr lvl="0"/>
            <a:r>
              <a:rPr lang="en-US" dirty="0"/>
              <a:t>Huff SM, Rocha RA, McDonald CJ, De Moor GJE, </a:t>
            </a:r>
            <a:r>
              <a:rPr lang="en-US" dirty="0" err="1"/>
              <a:t>etal</a:t>
            </a:r>
            <a:r>
              <a:rPr lang="en-US" dirty="0"/>
              <a:t>.  Development of the LOINC (Logical Observation Identifier Names and Codes) Vocabulary.  Journal of American Medical Informatics Association, 1998, 5:276-292.</a:t>
            </a:r>
          </a:p>
          <a:p>
            <a:pPr lvl="0"/>
            <a:r>
              <a:rPr lang="en-US" dirty="0"/>
              <a:t>Dolin RH, Huff SM, Rocha RA, Spackman KA, Campbell, KE.  Evaluation of a “Lexically Assign, Logically </a:t>
            </a:r>
            <a:r>
              <a:rPr lang="en-US" dirty="0" err="1"/>
              <a:t>Refine”Strategy</a:t>
            </a:r>
            <a:r>
              <a:rPr lang="en-US" dirty="0"/>
              <a:t> for Semi-Automated Integration of Overlapping Terminologies.  Journal of American Medical Informatics Association, 1998, 5:203-213.</a:t>
            </a:r>
          </a:p>
          <a:p>
            <a:pPr lvl="0"/>
            <a:r>
              <a:rPr lang="en-US" dirty="0"/>
              <a:t>Forrey AW,  McDonald CJ, DeMoor G, Huff SM , Leavelle D, Leland </a:t>
            </a:r>
            <a:r>
              <a:rPr lang="en-US" dirty="0" err="1"/>
              <a:t>Fiers</a:t>
            </a:r>
            <a:r>
              <a:rPr lang="en-US" dirty="0"/>
              <a:t> DT, Charles L, Griffin B, Stalling F, Tullis A, Hutchins K, Baenziger J.  Logical Observation Identifier Names and Codes (LOINC) Database: A public use set of codes and names for electronic reporting of clinical laboratory test results.  Clinical Chemistry, 1995.</a:t>
            </a:r>
          </a:p>
        </p:txBody>
      </p:sp>
      <p:sp>
        <p:nvSpPr>
          <p:cNvPr id="2" name="Slide Number Placeholder 6">
            <a:extLst>
              <a:ext uri="{FF2B5EF4-FFF2-40B4-BE49-F238E27FC236}">
                <a16:creationId xmlns:a16="http://schemas.microsoft.com/office/drawing/2014/main" id="{2EE20543-5745-9F6D-490D-425324E3C3B6}"/>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534">
          <a:extLst>
            <a:ext uri="{FF2B5EF4-FFF2-40B4-BE49-F238E27FC236}">
              <a16:creationId xmlns:a16="http://schemas.microsoft.com/office/drawing/2014/main" id="{0085B5F9-06A4-EF1F-005F-22716847D6BD}"/>
            </a:ext>
          </a:extLst>
        </p:cNvPr>
        <p:cNvGrpSpPr/>
        <p:nvPr/>
      </p:nvGrpSpPr>
      <p:grpSpPr>
        <a:xfrm>
          <a:off x="0" y="0"/>
          <a:ext cx="0" cy="0"/>
          <a:chOff x="0" y="0"/>
          <a:chExt cx="0" cy="0"/>
        </a:xfrm>
      </p:grpSpPr>
      <p:sp>
        <p:nvSpPr>
          <p:cNvPr id="537" name="Google Shape;537;p62">
            <a:extLst>
              <a:ext uri="{FF2B5EF4-FFF2-40B4-BE49-F238E27FC236}">
                <a16:creationId xmlns:a16="http://schemas.microsoft.com/office/drawing/2014/main" id="{2115E212-3E90-ACA4-25E7-F5F5C7D84265}"/>
              </a:ext>
            </a:extLst>
          </p:cNvPr>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a:t>Examples of fully specified LOINC names</a:t>
            </a:r>
          </a:p>
        </p:txBody>
      </p:sp>
      <p:sp>
        <p:nvSpPr>
          <p:cNvPr id="536" name="Google Shape;536;p62">
            <a:extLst>
              <a:ext uri="{FF2B5EF4-FFF2-40B4-BE49-F238E27FC236}">
                <a16:creationId xmlns:a16="http://schemas.microsoft.com/office/drawing/2014/main" id="{6FF51233-822D-6C0A-5306-67C2D4CE2D95}"/>
              </a:ext>
            </a:extLst>
          </p:cNvPr>
          <p:cNvSpPr txBox="1">
            <a:spLocks noGrp="1"/>
          </p:cNvSpPr>
          <p:nvPr>
            <p:ph idx="1"/>
          </p:nvPr>
        </p:nvSpPr>
        <p:spPr>
          <a:xfrm>
            <a:off x="920261" y="1813902"/>
            <a:ext cx="10515600" cy="4690696"/>
          </a:xfrm>
          <a:noFill/>
          <a:ln>
            <a:noFill/>
          </a:ln>
        </p:spPr>
        <p:txBody>
          <a:bodyPr spcFirstLastPara="1" wrap="square" lIns="90475" tIns="44450" rIns="90475" bIns="44450" anchor="t" anchorCtr="0">
            <a:normAutofit fontScale="92500" lnSpcReduction="10000"/>
          </a:bodyPr>
          <a:lstStyle/>
          <a:p>
            <a:pPr lvl="0">
              <a:buClr>
                <a:schemeClr val="tx1"/>
              </a:buClr>
            </a:pPr>
            <a:r>
              <a:rPr lang="en-US" b="1" dirty="0">
                <a:solidFill>
                  <a:srgbClr val="FF0000"/>
                </a:solidFill>
              </a:rPr>
              <a:t>Sodium</a:t>
            </a:r>
            <a:r>
              <a:rPr lang="en-US" b="1" dirty="0"/>
              <a:t> :</a:t>
            </a:r>
            <a:r>
              <a:rPr lang="en-US" b="1" dirty="0">
                <a:solidFill>
                  <a:srgbClr val="663300"/>
                </a:solidFill>
              </a:rPr>
              <a:t>SCnc</a:t>
            </a:r>
            <a:r>
              <a:rPr lang="en-US" b="1" dirty="0"/>
              <a:t> :</a:t>
            </a:r>
            <a:r>
              <a:rPr lang="en-US" b="1" dirty="0">
                <a:ln>
                  <a:solidFill>
                    <a:srgbClr val="000000"/>
                  </a:solidFill>
                </a:ln>
                <a:solidFill>
                  <a:srgbClr val="FFFF00"/>
                </a:solidFill>
              </a:rPr>
              <a:t>Pt </a:t>
            </a:r>
            <a:r>
              <a:rPr lang="en-US" b="1" dirty="0"/>
              <a:t>:</a:t>
            </a:r>
            <a:r>
              <a:rPr lang="en-US" b="1" dirty="0">
                <a:solidFill>
                  <a:srgbClr val="00B050"/>
                </a:solidFill>
              </a:rPr>
              <a:t>Ser</a:t>
            </a:r>
            <a:r>
              <a:rPr lang="en-US" b="1" dirty="0"/>
              <a:t> :</a:t>
            </a:r>
            <a:r>
              <a:rPr lang="en-US" b="1" dirty="0">
                <a:solidFill>
                  <a:srgbClr val="0070C0"/>
                </a:solidFill>
              </a:rPr>
              <a:t>Qn</a:t>
            </a:r>
          </a:p>
          <a:p>
            <a:pPr lvl="0">
              <a:buClr>
                <a:schemeClr val="tx1"/>
              </a:buClr>
            </a:pPr>
            <a:r>
              <a:rPr lang="en-US" b="1" dirty="0">
                <a:solidFill>
                  <a:srgbClr val="FF0000"/>
                </a:solidFill>
              </a:rPr>
              <a:t>Sodium</a:t>
            </a:r>
            <a:r>
              <a:rPr lang="en-US" b="1" dirty="0"/>
              <a:t> :</a:t>
            </a:r>
            <a:r>
              <a:rPr lang="en-US" b="1" dirty="0" err="1">
                <a:solidFill>
                  <a:srgbClr val="663300"/>
                </a:solidFill>
              </a:rPr>
              <a:t>Scnc</a:t>
            </a:r>
            <a:r>
              <a:rPr lang="en-US" b="1" dirty="0"/>
              <a:t> :</a:t>
            </a:r>
            <a:r>
              <a:rPr lang="en-US" b="1" dirty="0">
                <a:ln>
                  <a:solidFill>
                    <a:srgbClr val="000000"/>
                  </a:solidFill>
                </a:ln>
                <a:solidFill>
                  <a:srgbClr val="FFFF00"/>
                </a:solidFill>
              </a:rPr>
              <a:t>Pt</a:t>
            </a:r>
            <a:r>
              <a:rPr lang="en-US" b="1" dirty="0"/>
              <a:t> :</a:t>
            </a:r>
            <a:r>
              <a:rPr lang="en-US" b="1" dirty="0">
                <a:solidFill>
                  <a:srgbClr val="00B050"/>
                </a:solidFill>
              </a:rPr>
              <a:t>Ur</a:t>
            </a:r>
            <a:r>
              <a:rPr lang="en-US" b="1" dirty="0"/>
              <a:t> :</a:t>
            </a:r>
            <a:r>
              <a:rPr lang="en-US" b="1" dirty="0">
                <a:solidFill>
                  <a:srgbClr val="0070C0"/>
                </a:solidFill>
              </a:rPr>
              <a:t>Qn</a:t>
            </a:r>
            <a:endParaRPr lang="en-US" b="1" dirty="0"/>
          </a:p>
          <a:p>
            <a:pPr lvl="0">
              <a:buClr>
                <a:schemeClr val="tx1"/>
              </a:buClr>
            </a:pPr>
            <a:r>
              <a:rPr lang="en-US" b="1" dirty="0">
                <a:solidFill>
                  <a:srgbClr val="FF0000"/>
                </a:solidFill>
              </a:rPr>
              <a:t>Sodium</a:t>
            </a:r>
            <a:r>
              <a:rPr lang="en-US" b="1" dirty="0"/>
              <a:t> :</a:t>
            </a:r>
            <a:r>
              <a:rPr lang="en-US" b="1" dirty="0" err="1">
                <a:solidFill>
                  <a:srgbClr val="663300"/>
                </a:solidFill>
              </a:rPr>
              <a:t>SRat</a:t>
            </a:r>
            <a:r>
              <a:rPr lang="en-US" b="1" dirty="0">
                <a:solidFill>
                  <a:srgbClr val="663300"/>
                </a:solidFill>
              </a:rPr>
              <a:t> </a:t>
            </a:r>
            <a:r>
              <a:rPr lang="en-US" b="1" dirty="0"/>
              <a:t>:</a:t>
            </a:r>
            <a:r>
              <a:rPr lang="en-US" b="1" dirty="0">
                <a:ln>
                  <a:solidFill>
                    <a:srgbClr val="000000"/>
                  </a:solidFill>
                </a:ln>
                <a:solidFill>
                  <a:srgbClr val="FFFF00"/>
                </a:solidFill>
              </a:rPr>
              <a:t>24H</a:t>
            </a:r>
            <a:r>
              <a:rPr lang="en-US" b="1" dirty="0"/>
              <a:t>:</a:t>
            </a:r>
            <a:r>
              <a:rPr lang="en-US" b="1" dirty="0">
                <a:solidFill>
                  <a:srgbClr val="00B050"/>
                </a:solidFill>
              </a:rPr>
              <a:t>Ur</a:t>
            </a:r>
            <a:r>
              <a:rPr lang="en-US" b="1" dirty="0"/>
              <a:t> :</a:t>
            </a:r>
            <a:r>
              <a:rPr lang="en-US" b="1" dirty="0">
                <a:solidFill>
                  <a:srgbClr val="0070C0"/>
                </a:solidFill>
              </a:rPr>
              <a:t>Qn</a:t>
            </a:r>
            <a:endParaRPr lang="en-US" b="1" dirty="0"/>
          </a:p>
          <a:p>
            <a:pPr lvl="0">
              <a:buClr>
                <a:schemeClr val="tx1"/>
              </a:buClr>
            </a:pPr>
            <a:r>
              <a:rPr lang="en-US" b="1" dirty="0" err="1">
                <a:solidFill>
                  <a:srgbClr val="FF0000"/>
                </a:solidFill>
              </a:rPr>
              <a:t>Gentamicin^trough</a:t>
            </a:r>
            <a:r>
              <a:rPr lang="en-US" b="1" dirty="0">
                <a:solidFill>
                  <a:srgbClr val="FF0000"/>
                </a:solidFill>
              </a:rPr>
              <a:t> </a:t>
            </a:r>
            <a:r>
              <a:rPr lang="en-US" b="1" dirty="0"/>
              <a:t>:</a:t>
            </a:r>
            <a:r>
              <a:rPr lang="en-US" b="1" dirty="0" err="1">
                <a:solidFill>
                  <a:srgbClr val="663300"/>
                </a:solidFill>
              </a:rPr>
              <a:t>MCnc</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Ser</a:t>
            </a:r>
            <a:r>
              <a:rPr lang="en-US" b="1" dirty="0"/>
              <a:t> :</a:t>
            </a:r>
            <a:r>
              <a:rPr lang="en-US" b="1" dirty="0">
                <a:solidFill>
                  <a:srgbClr val="0070C0"/>
                </a:solidFill>
              </a:rPr>
              <a:t>Qn</a:t>
            </a:r>
            <a:endParaRPr lang="en-US" b="1" dirty="0"/>
          </a:p>
          <a:p>
            <a:pPr lvl="0">
              <a:buClr>
                <a:schemeClr val="tx1"/>
              </a:buClr>
            </a:pPr>
            <a:r>
              <a:rPr lang="en-US" b="1" dirty="0" err="1">
                <a:solidFill>
                  <a:srgbClr val="FF0000"/>
                </a:solidFill>
              </a:rPr>
              <a:t>Calcium.free</a:t>
            </a:r>
            <a:r>
              <a:rPr lang="en-US" b="1" dirty="0">
                <a:solidFill>
                  <a:srgbClr val="FF0000"/>
                </a:solidFill>
              </a:rPr>
              <a:t> </a:t>
            </a:r>
            <a:r>
              <a:rPr lang="en-US" b="1" dirty="0"/>
              <a:t>:</a:t>
            </a:r>
            <a:r>
              <a:rPr lang="en-US" b="1" dirty="0" err="1">
                <a:solidFill>
                  <a:srgbClr val="663300"/>
                </a:solidFill>
              </a:rPr>
              <a:t>SCnc</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Ser</a:t>
            </a:r>
            <a:r>
              <a:rPr lang="en-US" b="1" dirty="0"/>
              <a:t> :</a:t>
            </a:r>
            <a:r>
              <a:rPr lang="en-US" b="1" dirty="0">
                <a:solidFill>
                  <a:srgbClr val="0070C0"/>
                </a:solidFill>
              </a:rPr>
              <a:t>Qn</a:t>
            </a:r>
            <a:endParaRPr lang="en-US" b="1" dirty="0"/>
          </a:p>
          <a:p>
            <a:pPr lvl="0">
              <a:buClr>
                <a:schemeClr val="tx1"/>
              </a:buClr>
            </a:pPr>
            <a:r>
              <a:rPr lang="en-US" b="1" dirty="0" err="1">
                <a:solidFill>
                  <a:srgbClr val="FF0000"/>
                </a:solidFill>
              </a:rPr>
              <a:t>Protein.albumin</a:t>
            </a:r>
            <a:r>
              <a:rPr lang="en-US" b="1" dirty="0">
                <a:solidFill>
                  <a:srgbClr val="FF0000"/>
                </a:solidFill>
              </a:rPr>
              <a:t> </a:t>
            </a:r>
            <a:r>
              <a:rPr lang="en-US" b="1" dirty="0"/>
              <a:t>:</a:t>
            </a:r>
            <a:r>
              <a:rPr lang="en-US" b="1" dirty="0" err="1">
                <a:solidFill>
                  <a:srgbClr val="663300"/>
                </a:solidFill>
              </a:rPr>
              <a:t>MCnc</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Syn</a:t>
            </a:r>
            <a:r>
              <a:rPr lang="en-US" b="1" dirty="0"/>
              <a:t> :</a:t>
            </a:r>
            <a:r>
              <a:rPr lang="en-US" b="1" dirty="0">
                <a:solidFill>
                  <a:srgbClr val="0070C0"/>
                </a:solidFill>
              </a:rPr>
              <a:t>Qn</a:t>
            </a:r>
            <a:r>
              <a:rPr lang="en-US" b="1" dirty="0"/>
              <a:t> :</a:t>
            </a:r>
            <a:r>
              <a:rPr lang="en-US" b="1" dirty="0">
                <a:solidFill>
                  <a:srgbClr val="7030A0"/>
                </a:solidFill>
              </a:rPr>
              <a:t>Electropheresis</a:t>
            </a:r>
          </a:p>
          <a:p>
            <a:pPr lvl="0">
              <a:buClr>
                <a:schemeClr val="tx1"/>
              </a:buClr>
            </a:pPr>
            <a:r>
              <a:rPr lang="en-US" b="1" dirty="0">
                <a:solidFill>
                  <a:srgbClr val="FF0000"/>
                </a:solidFill>
              </a:rPr>
              <a:t>Ejection fraction </a:t>
            </a:r>
            <a:r>
              <a:rPr lang="en-US" b="1" dirty="0"/>
              <a:t>:</a:t>
            </a:r>
            <a:r>
              <a:rPr lang="en-US" b="1" dirty="0" err="1">
                <a:solidFill>
                  <a:srgbClr val="663300"/>
                </a:solidFill>
              </a:rPr>
              <a:t>VFr</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Cardiac </a:t>
            </a:r>
            <a:r>
              <a:rPr lang="en-US" b="1" dirty="0" err="1">
                <a:solidFill>
                  <a:srgbClr val="00B050"/>
                </a:solidFill>
              </a:rPr>
              <a:t>ventricular.left</a:t>
            </a:r>
            <a:r>
              <a:rPr lang="en-US" b="1" dirty="0"/>
              <a:t> :</a:t>
            </a:r>
            <a:r>
              <a:rPr lang="en-US" b="1" dirty="0">
                <a:solidFill>
                  <a:srgbClr val="0070C0"/>
                </a:solidFill>
              </a:rPr>
              <a:t>Qn</a:t>
            </a:r>
            <a:r>
              <a:rPr lang="en-US" b="1" dirty="0"/>
              <a:t> :</a:t>
            </a:r>
            <a:r>
              <a:rPr lang="en-US" b="1" dirty="0">
                <a:solidFill>
                  <a:srgbClr val="7030A0"/>
                </a:solidFill>
              </a:rPr>
              <a:t>Angiogram</a:t>
            </a:r>
          </a:p>
          <a:p>
            <a:pPr lvl="0">
              <a:buClr>
                <a:schemeClr val="tx1"/>
              </a:buClr>
            </a:pPr>
            <a:r>
              <a:rPr lang="en-US" b="1" dirty="0">
                <a:solidFill>
                  <a:srgbClr val="FF0000"/>
                </a:solidFill>
              </a:rPr>
              <a:t>History of present illness </a:t>
            </a:r>
            <a:r>
              <a:rPr lang="en-US" b="1" dirty="0"/>
              <a:t>:</a:t>
            </a:r>
            <a:r>
              <a:rPr lang="en-US" b="1" dirty="0">
                <a:solidFill>
                  <a:srgbClr val="663300"/>
                </a:solidFill>
              </a:rPr>
              <a:t>Find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^Patient </a:t>
            </a:r>
            <a:r>
              <a:rPr lang="en-US" b="1" dirty="0"/>
              <a:t>:</a:t>
            </a:r>
            <a:r>
              <a:rPr lang="en-US" b="1" dirty="0">
                <a:solidFill>
                  <a:srgbClr val="0070C0"/>
                </a:solidFill>
              </a:rPr>
              <a:t>Nar</a:t>
            </a:r>
            <a:r>
              <a:rPr lang="en-US" b="1" dirty="0"/>
              <a:t> :</a:t>
            </a:r>
            <a:r>
              <a:rPr lang="en-US" b="1" dirty="0">
                <a:solidFill>
                  <a:srgbClr val="7030A0"/>
                </a:solidFill>
              </a:rPr>
              <a:t>Reported</a:t>
            </a:r>
          </a:p>
          <a:p>
            <a:pPr lvl="0">
              <a:buClr>
                <a:schemeClr val="tx1"/>
              </a:buClr>
            </a:pPr>
            <a:r>
              <a:rPr lang="en-US" b="1" dirty="0">
                <a:solidFill>
                  <a:srgbClr val="FF0000"/>
                </a:solidFill>
              </a:rPr>
              <a:t>Physical findings </a:t>
            </a:r>
            <a:r>
              <a:rPr lang="en-US" b="1" dirty="0"/>
              <a:t>:</a:t>
            </a:r>
            <a:r>
              <a:rPr lang="en-US" b="1" dirty="0">
                <a:solidFill>
                  <a:srgbClr val="663300"/>
                </a:solidFill>
              </a:rPr>
              <a:t>Find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Ear </a:t>
            </a:r>
            <a:r>
              <a:rPr lang="en-US" b="1" dirty="0"/>
              <a:t>:</a:t>
            </a:r>
            <a:r>
              <a:rPr lang="en-US" b="1" dirty="0">
                <a:solidFill>
                  <a:srgbClr val="0070C0"/>
                </a:solidFill>
              </a:rPr>
              <a:t>Nom</a:t>
            </a:r>
            <a:r>
              <a:rPr lang="en-US" b="1" dirty="0"/>
              <a:t> :</a:t>
            </a:r>
            <a:r>
              <a:rPr lang="en-US" b="1" dirty="0">
                <a:solidFill>
                  <a:srgbClr val="7030A0"/>
                </a:solidFill>
              </a:rPr>
              <a:t>Observed</a:t>
            </a:r>
          </a:p>
        </p:txBody>
      </p:sp>
      <p:sp>
        <p:nvSpPr>
          <p:cNvPr id="2" name="Slide Number Placeholder 6">
            <a:extLst>
              <a:ext uri="{FF2B5EF4-FFF2-40B4-BE49-F238E27FC236}">
                <a16:creationId xmlns:a16="http://schemas.microsoft.com/office/drawing/2014/main" id="{78797D87-2E17-2416-4083-777989C40761}"/>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41860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23B710D-8E27-1045-B897-FBFDA5BE1E60}"/>
              </a:ext>
            </a:extLst>
          </p:cNvPr>
          <p:cNvSpPr>
            <a:spLocks noGrp="1"/>
          </p:cNvSpPr>
          <p:nvPr>
            <p:ph type="title"/>
          </p:nvPr>
        </p:nvSpPr>
        <p:spPr>
          <a:xfrm>
            <a:off x="920261" y="365125"/>
            <a:ext cx="10515600" cy="1325563"/>
          </a:xfrm>
        </p:spPr>
        <p:txBody>
          <a:bodyPr anchor="ctr">
            <a:normAutofit/>
          </a:bodyPr>
          <a:lstStyle/>
          <a:p>
            <a:r>
              <a:rPr lang="en-US" dirty="0"/>
              <a:t>Laboratory LOINC</a:t>
            </a:r>
          </a:p>
        </p:txBody>
      </p:sp>
      <p:sp>
        <p:nvSpPr>
          <p:cNvPr id="4" name="Subtitle 1">
            <a:extLst>
              <a:ext uri="{FF2B5EF4-FFF2-40B4-BE49-F238E27FC236}">
                <a16:creationId xmlns:a16="http://schemas.microsoft.com/office/drawing/2014/main" id="{717CF1F6-BE17-8344-B93C-9F29285FA9CF}"/>
              </a:ext>
            </a:extLst>
          </p:cNvPr>
          <p:cNvSpPr>
            <a:spLocks noGrp="1"/>
          </p:cNvSpPr>
          <p:nvPr>
            <p:ph sz="half" idx="1"/>
          </p:nvPr>
        </p:nvSpPr>
        <p:spPr>
          <a:xfrm>
            <a:off x="920261" y="1825625"/>
            <a:ext cx="5181600" cy="4667250"/>
          </a:xfrm>
        </p:spPr>
        <p:txBody>
          <a:bodyPr numCol="1">
            <a:normAutofit/>
          </a:bodyPr>
          <a:lstStyle/>
          <a:p>
            <a:pPr>
              <a:lnSpc>
                <a:spcPct val="90000"/>
              </a:lnSpc>
            </a:pPr>
            <a:r>
              <a:rPr lang="en-US" altLang="en-US" sz="2400" dirty="0"/>
              <a:t>Routine testing</a:t>
            </a:r>
          </a:p>
          <a:p>
            <a:pPr lvl="1">
              <a:lnSpc>
                <a:spcPct val="90000"/>
              </a:lnSpc>
            </a:pPr>
            <a:r>
              <a:rPr lang="en-US" altLang="en-US" dirty="0"/>
              <a:t>Inpatient hospital lab</a:t>
            </a:r>
          </a:p>
          <a:p>
            <a:pPr lvl="1">
              <a:lnSpc>
                <a:spcPct val="90000"/>
              </a:lnSpc>
            </a:pPr>
            <a:r>
              <a:rPr lang="en-US" altLang="en-US" dirty="0"/>
              <a:t>Outpatient lab</a:t>
            </a:r>
          </a:p>
          <a:p>
            <a:pPr lvl="1">
              <a:lnSpc>
                <a:spcPct val="90000"/>
              </a:lnSpc>
            </a:pPr>
            <a:r>
              <a:rPr lang="en-US" altLang="en-US" dirty="0"/>
              <a:t>Testing done in providers’ offices</a:t>
            </a:r>
          </a:p>
          <a:p>
            <a:pPr lvl="1">
              <a:lnSpc>
                <a:spcPct val="90000"/>
              </a:lnSpc>
            </a:pPr>
            <a:r>
              <a:rPr lang="en-US" altLang="en-US" dirty="0"/>
              <a:t>Tests performed by patients</a:t>
            </a:r>
          </a:p>
          <a:p>
            <a:pPr>
              <a:lnSpc>
                <a:spcPct val="90000"/>
              </a:lnSpc>
            </a:pPr>
            <a:r>
              <a:rPr lang="en-US" altLang="en-US" sz="2400" dirty="0"/>
              <a:t>Specialized laboratory testing (“</a:t>
            </a:r>
            <a:r>
              <a:rPr lang="en-US" altLang="en-US" sz="2400" dirty="0" err="1"/>
              <a:t>sendout</a:t>
            </a:r>
            <a:r>
              <a:rPr lang="en-US" altLang="en-US" sz="2400" dirty="0"/>
              <a:t>”)</a:t>
            </a:r>
          </a:p>
          <a:p>
            <a:pPr>
              <a:lnSpc>
                <a:spcPct val="90000"/>
              </a:lnSpc>
            </a:pPr>
            <a:r>
              <a:rPr lang="en-US" altLang="en-US" sz="2400" dirty="0"/>
              <a:t>Newborn screening</a:t>
            </a:r>
          </a:p>
          <a:p>
            <a:pPr>
              <a:lnSpc>
                <a:spcPct val="90000"/>
              </a:lnSpc>
            </a:pPr>
            <a:r>
              <a:rPr lang="en-US" altLang="en-US" sz="2400" dirty="0"/>
              <a:t>Veterinary</a:t>
            </a:r>
          </a:p>
          <a:p>
            <a:pPr>
              <a:lnSpc>
                <a:spcPct val="90000"/>
              </a:lnSpc>
            </a:pPr>
            <a:r>
              <a:rPr lang="en-US" altLang="en-US" sz="2400" dirty="0"/>
              <a:t>Public health/Epidemiology</a:t>
            </a:r>
          </a:p>
          <a:p>
            <a:pPr>
              <a:lnSpc>
                <a:spcPct val="90000"/>
              </a:lnSpc>
            </a:pPr>
            <a:endParaRPr lang="en-US" altLang="en-US" sz="2400" dirty="0"/>
          </a:p>
        </p:txBody>
      </p:sp>
      <p:pic>
        <p:nvPicPr>
          <p:cNvPr id="6" name="Picture 4">
            <a:extLst>
              <a:ext uri="{FF2B5EF4-FFF2-40B4-BE49-F238E27FC236}">
                <a16:creationId xmlns:a16="http://schemas.microsoft.com/office/drawing/2014/main" id="{12764D6C-409B-0047-A56A-39470C913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347" r="-3" b="-3"/>
          <a:stretch>
            <a:fillRect/>
          </a:stretch>
        </p:blipFill>
        <p:spPr bwMode="auto">
          <a:xfrm>
            <a:off x="6254261" y="1825625"/>
            <a:ext cx="5181600" cy="466725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6">
            <a:extLst>
              <a:ext uri="{FF2B5EF4-FFF2-40B4-BE49-F238E27FC236}">
                <a16:creationId xmlns:a16="http://schemas.microsoft.com/office/drawing/2014/main" id="{FC098EF1-4372-9309-3874-DEFDAD19A9DE}"/>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12732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23B710D-8E27-1045-B897-FBFDA5BE1E60}"/>
              </a:ext>
            </a:extLst>
          </p:cNvPr>
          <p:cNvSpPr>
            <a:spLocks noGrp="1"/>
          </p:cNvSpPr>
          <p:nvPr>
            <p:ph type="title"/>
          </p:nvPr>
        </p:nvSpPr>
        <p:spPr/>
        <p:txBody>
          <a:bodyPr vert="horz" lIns="91440" tIns="45720" rIns="91440" bIns="45720" rtlCol="0" anchor="ctr">
            <a:normAutofit/>
          </a:bodyPr>
          <a:lstStyle/>
          <a:p>
            <a:r>
              <a:rPr lang="en-US"/>
              <a:t>Clinical LOINC</a:t>
            </a:r>
          </a:p>
        </p:txBody>
      </p:sp>
      <p:sp>
        <p:nvSpPr>
          <p:cNvPr id="6" name="Content Placeholder 5">
            <a:extLst>
              <a:ext uri="{FF2B5EF4-FFF2-40B4-BE49-F238E27FC236}">
                <a16:creationId xmlns:a16="http://schemas.microsoft.com/office/drawing/2014/main" id="{93D6A443-64F8-0412-1186-15538FD42302}"/>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id="{8A1E5594-0256-D710-892B-DCCA753CC032}"/>
              </a:ext>
            </a:extLst>
          </p:cNvPr>
          <p:cNvSpPr>
            <a:spLocks noGrp="1"/>
          </p:cNvSpPr>
          <p:nvPr>
            <p:ph sz="half" idx="2"/>
          </p:nvPr>
        </p:nvSpPr>
        <p:spPr/>
        <p:txBody>
          <a:bodyPr/>
          <a:lstStyle/>
          <a:p>
            <a:pPr marL="0" marR="47625" indent="0" fontAlgn="t">
              <a:buNone/>
            </a:pPr>
            <a:r>
              <a:rPr lang="en-US" sz="2200" dirty="0"/>
              <a:t>Clinical terms include all types of measurements, procedures, documents, and other clinical information that are not in the laboratory domain:</a:t>
            </a:r>
          </a:p>
          <a:p>
            <a:pPr marR="47625" lvl="1" fontAlgn="t">
              <a:buFont typeface="Arial"/>
              <a:buChar char="•"/>
            </a:pPr>
            <a:r>
              <a:rPr lang="en-US" sz="1800" dirty="0"/>
              <a:t>Anthropomorphic measurements, e.g., BMI, body weight, eye color, vital signs, history and physical exam findings</a:t>
            </a:r>
          </a:p>
          <a:p>
            <a:pPr marR="47625" lvl="1" fontAlgn="t">
              <a:buFont typeface="Arial"/>
              <a:buChar char="•"/>
            </a:pPr>
            <a:r>
              <a:rPr lang="en-US" sz="1800" dirty="0"/>
              <a:t>Procedures such as EKG, </a:t>
            </a:r>
            <a:r>
              <a:rPr lang="en-US" altLang="en-US" sz="1800" dirty="0"/>
              <a:t>Echocardiography, OB ultrasound</a:t>
            </a:r>
          </a:p>
          <a:p>
            <a:pPr marR="47625" lvl="1" fontAlgn="t">
              <a:buFont typeface="Arial"/>
              <a:buChar char="•"/>
            </a:pPr>
            <a:r>
              <a:rPr lang="en-US" altLang="en-US" sz="1800" dirty="0"/>
              <a:t>Radiology procedures</a:t>
            </a:r>
          </a:p>
          <a:p>
            <a:pPr marR="47625" lvl="1" fontAlgn="t">
              <a:buFont typeface="Arial"/>
              <a:buChar char="•"/>
            </a:pPr>
            <a:r>
              <a:rPr lang="en-US" altLang="en-US" sz="1800" dirty="0"/>
              <a:t>Ophthalmology</a:t>
            </a:r>
          </a:p>
          <a:p>
            <a:pPr marR="47625" lvl="1" fontAlgn="t">
              <a:buFont typeface="Arial"/>
              <a:buChar char="•"/>
            </a:pPr>
            <a:r>
              <a:rPr lang="en-US" altLang="en-US" sz="1800" dirty="0"/>
              <a:t>Clinical notes</a:t>
            </a:r>
          </a:p>
        </p:txBody>
      </p:sp>
      <p:pic>
        <p:nvPicPr>
          <p:cNvPr id="7" name="Picture 6">
            <a:extLst>
              <a:ext uri="{FF2B5EF4-FFF2-40B4-BE49-F238E27FC236}">
                <a16:creationId xmlns:a16="http://schemas.microsoft.com/office/drawing/2014/main" id="{5C511060-9403-48E2-86C9-DA6B5C0C25E1}"/>
              </a:ext>
            </a:extLst>
          </p:cNvPr>
          <p:cNvPicPr>
            <a:picLocks noChangeAspect="1"/>
          </p:cNvPicPr>
          <p:nvPr/>
        </p:nvPicPr>
        <p:blipFill rotWithShape="1">
          <a:blip r:embed="rId3">
            <a:extLst>
              <a:ext uri="{28A0092B-C50C-407E-A947-70E740481C1C}">
                <a14:useLocalDpi xmlns:a14="http://schemas.microsoft.com/office/drawing/2010/main" val="0"/>
              </a:ext>
            </a:extLst>
          </a:blip>
          <a:srcRect t="8012" b="8012"/>
          <a:stretch/>
        </p:blipFill>
        <p:spPr>
          <a:xfrm>
            <a:off x="838200" y="1825625"/>
            <a:ext cx="5181600" cy="4351338"/>
          </a:xfrm>
          <a:prstGeom prst="rect">
            <a:avLst/>
          </a:prstGeom>
          <a:ln>
            <a:noFill/>
          </a:ln>
          <a:effectLst>
            <a:softEdge rad="112500"/>
          </a:effectLst>
        </p:spPr>
      </p:pic>
      <p:sp>
        <p:nvSpPr>
          <p:cNvPr id="8" name="Subtitle 1">
            <a:extLst>
              <a:ext uri="{FF2B5EF4-FFF2-40B4-BE49-F238E27FC236}">
                <a16:creationId xmlns:a16="http://schemas.microsoft.com/office/drawing/2014/main" id="{1E3E98F9-8EAA-4042-8506-22E1BC305201}"/>
              </a:ext>
            </a:extLst>
          </p:cNvPr>
          <p:cNvSpPr txBox="1">
            <a:spLocks/>
          </p:cNvSpPr>
          <p:nvPr/>
        </p:nvSpPr>
        <p:spPr>
          <a:xfrm>
            <a:off x="6183922" y="2293937"/>
            <a:ext cx="5181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R="47625" algn="l" fontAlgn="t"/>
            <a:endParaRPr lang="en-US" altLang="en-US" sz="1800" dirty="0">
              <a:latin typeface="Lato" panose="020F0502020204030203" pitchFamily="34" charset="0"/>
            </a:endParaRPr>
          </a:p>
        </p:txBody>
      </p:sp>
      <p:sp>
        <p:nvSpPr>
          <p:cNvPr id="2" name="Slide Number Placeholder 6">
            <a:extLst>
              <a:ext uri="{FF2B5EF4-FFF2-40B4-BE49-F238E27FC236}">
                <a16:creationId xmlns:a16="http://schemas.microsoft.com/office/drawing/2014/main" id="{EB179DD7-F3A0-1063-AB75-D058A4C8B0F5}"/>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634595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59CA0D-E48C-504C-BE7E-E954BA84AD23}"/>
              </a:ext>
            </a:extLst>
          </p:cNvPr>
          <p:cNvSpPr>
            <a:spLocks noGrp="1"/>
          </p:cNvSpPr>
          <p:nvPr>
            <p:ph type="title"/>
          </p:nvPr>
        </p:nvSpPr>
        <p:spPr>
          <a:xfrm>
            <a:off x="920261" y="365125"/>
            <a:ext cx="10515600" cy="1325563"/>
          </a:xfrm>
        </p:spPr>
        <p:txBody>
          <a:bodyPr vert="horz" lIns="91440" tIns="45720" rIns="91440" bIns="45720" rtlCol="0" anchor="ctr">
            <a:normAutofit/>
          </a:bodyPr>
          <a:lstStyle/>
          <a:p>
            <a:r>
              <a:rPr lang="en-US" b="1" i="0" kern="1200" baseline="0">
                <a:latin typeface="Lato Medium" panose="020F0502020204030203" pitchFamily="34" charset="0"/>
                <a:ea typeface="+mj-ea"/>
                <a:cs typeface="+mj-cs"/>
              </a:rPr>
              <a:t>Survey concepts</a:t>
            </a:r>
          </a:p>
        </p:txBody>
      </p:sp>
      <p:sp>
        <p:nvSpPr>
          <p:cNvPr id="5" name="Content Placeholder 2">
            <a:extLst>
              <a:ext uri="{FF2B5EF4-FFF2-40B4-BE49-F238E27FC236}">
                <a16:creationId xmlns:a16="http://schemas.microsoft.com/office/drawing/2014/main" id="{91784352-84C0-8A4D-ABBC-C8912D5BEECE}"/>
              </a:ext>
            </a:extLst>
          </p:cNvPr>
          <p:cNvSpPr txBox="1">
            <a:spLocks/>
          </p:cNvSpPr>
          <p:nvPr/>
        </p:nvSpPr>
        <p:spPr>
          <a:xfrm>
            <a:off x="920261" y="1825625"/>
            <a:ext cx="5181600" cy="4667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28600" indent="-228600" algn="l">
              <a:buFont typeface="Arial" panose="020B0604020202020204" pitchFamily="34" charset="0"/>
              <a:buChar char="•"/>
            </a:pPr>
            <a:r>
              <a:rPr lang="en-US" sz="2200" dirty="0">
                <a:latin typeface="Lato" panose="020F0502020204030203" pitchFamily="34" charset="0"/>
              </a:rPr>
              <a:t>LOINC survey concepts include </a:t>
            </a:r>
            <a:r>
              <a:rPr lang="en-US" sz="2200">
                <a:latin typeface="Lato" panose="020F0502020204030203" pitchFamily="34" charset="0"/>
              </a:rPr>
              <a:t>concepts that  patients </a:t>
            </a:r>
            <a:r>
              <a:rPr lang="en-US" sz="2200" dirty="0">
                <a:latin typeface="Lato" panose="020F0502020204030203" pitchFamily="34" charset="0"/>
              </a:rPr>
              <a:t>may report on a survey, or a provider would include when completing a form about a patients care or health status</a:t>
            </a:r>
          </a:p>
          <a:p>
            <a:pPr marL="228600" indent="-228600" algn="l">
              <a:buFont typeface="Arial" panose="020B0604020202020204" pitchFamily="34" charset="0"/>
              <a:buChar char="•"/>
            </a:pPr>
            <a:r>
              <a:rPr lang="en-US" sz="2200" dirty="0">
                <a:latin typeface="Lato" panose="020F0502020204030203" pitchFamily="34" charset="0"/>
              </a:rPr>
              <a:t>Include</a:t>
            </a:r>
          </a:p>
          <a:p>
            <a:pPr marL="228600" lvl="1" indent="-228600" algn="l">
              <a:spcBef>
                <a:spcPts val="1000"/>
              </a:spcBef>
              <a:buFont typeface="Arial" panose="020B0604020202020204" pitchFamily="34" charset="0"/>
              <a:buChar char="•"/>
            </a:pPr>
            <a:r>
              <a:rPr lang="en-US" sz="2200" dirty="0">
                <a:latin typeface="Lato" panose="020F0502020204030203" pitchFamily="34" charset="0"/>
              </a:rPr>
              <a:t>Functional assessments/symptom indexes</a:t>
            </a:r>
          </a:p>
          <a:p>
            <a:pPr marL="228600" lvl="1" indent="-228600" algn="l">
              <a:spcBef>
                <a:spcPts val="1000"/>
              </a:spcBef>
              <a:buFont typeface="Arial" panose="020B0604020202020204" pitchFamily="34" charset="0"/>
              <a:buChar char="•"/>
            </a:pPr>
            <a:r>
              <a:rPr lang="en-US" sz="2200" dirty="0">
                <a:latin typeface="Lato" panose="020F0502020204030203" pitchFamily="34" charset="0"/>
              </a:rPr>
              <a:t>Health related social needs</a:t>
            </a:r>
          </a:p>
          <a:p>
            <a:pPr marL="228600" lvl="1" indent="-228600" algn="l">
              <a:spcBef>
                <a:spcPts val="1000"/>
              </a:spcBef>
              <a:buFont typeface="Arial" panose="020B0604020202020204" pitchFamily="34" charset="0"/>
              <a:buChar char="•"/>
            </a:pPr>
            <a:r>
              <a:rPr lang="en-US" sz="2200" dirty="0">
                <a:latin typeface="Lato" panose="020F0502020204030203" pitchFamily="34" charset="0"/>
              </a:rPr>
              <a:t>Behavioral health</a:t>
            </a:r>
          </a:p>
          <a:p>
            <a:pPr marL="228600" lvl="2" indent="-228600" algn="l">
              <a:spcBef>
                <a:spcPts val="1000"/>
              </a:spcBef>
              <a:buFont typeface="Arial" panose="020B0604020202020204" pitchFamily="34" charset="0"/>
              <a:buChar char="•"/>
            </a:pPr>
            <a:r>
              <a:rPr lang="en-US" sz="2200" dirty="0">
                <a:latin typeface="Lato" panose="020F0502020204030203" pitchFamily="34" charset="0"/>
              </a:rPr>
              <a:t>Psychiatry</a:t>
            </a:r>
          </a:p>
          <a:p>
            <a:pPr marL="228600" lvl="2" indent="-228600" algn="l">
              <a:spcBef>
                <a:spcPts val="1000"/>
              </a:spcBef>
              <a:buFont typeface="Arial" panose="020B0604020202020204" pitchFamily="34" charset="0"/>
              <a:buChar char="•"/>
            </a:pPr>
            <a:r>
              <a:rPr lang="en-US" sz="2200" dirty="0">
                <a:latin typeface="Lato" panose="020F0502020204030203" pitchFamily="34" charset="0"/>
              </a:rPr>
              <a:t>Substance abuse assessments</a:t>
            </a:r>
          </a:p>
        </p:txBody>
      </p:sp>
      <p:pic>
        <p:nvPicPr>
          <p:cNvPr id="8" name="Content Placeholder 7">
            <a:extLst>
              <a:ext uri="{FF2B5EF4-FFF2-40B4-BE49-F238E27FC236}">
                <a16:creationId xmlns:a16="http://schemas.microsoft.com/office/drawing/2014/main" id="{3E43A4B8-116F-44CE-B798-F3642FFED04F}"/>
              </a:ext>
            </a:extLst>
          </p:cNvPr>
          <p:cNvPicPr>
            <a:picLocks noChangeAspect="1"/>
          </p:cNvPicPr>
          <p:nvPr/>
        </p:nvPicPr>
        <p:blipFill rotWithShape="1">
          <a:blip r:embed="rId3">
            <a:extLst>
              <a:ext uri="{28A0092B-C50C-407E-A947-70E740481C1C}">
                <a14:useLocalDpi xmlns:a14="http://schemas.microsoft.com/office/drawing/2010/main" val="0"/>
              </a:ext>
            </a:extLst>
          </a:blip>
          <a:srcRect l="10347" r="10347"/>
          <a:stretch/>
        </p:blipFill>
        <p:spPr>
          <a:xfrm>
            <a:off x="6254261" y="1983555"/>
            <a:ext cx="5181600" cy="4351389"/>
          </a:xfrm>
          <a:prstGeom prst="rect">
            <a:avLst/>
          </a:prstGeom>
          <a:ln>
            <a:noFill/>
          </a:ln>
          <a:effectLst>
            <a:softEdge rad="112500"/>
          </a:effectLst>
        </p:spPr>
      </p:pic>
      <p:sp>
        <p:nvSpPr>
          <p:cNvPr id="2" name="Slide Number Placeholder 6">
            <a:extLst>
              <a:ext uri="{FF2B5EF4-FFF2-40B4-BE49-F238E27FC236}">
                <a16:creationId xmlns:a16="http://schemas.microsoft.com/office/drawing/2014/main" id="{01FEC8F8-22C7-6C92-D53C-39612A540E32}"/>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6676122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INCinar Template v2.2" id="{38CEB250-748A-4641-987B-D5D3CA2E19ED}" vid="{7A7EB35E-AA7A-3C42-B8D4-BD48A9866C65}"/>
    </a:ext>
  </a:extLst>
</a:theme>
</file>

<file path=ppt/theme/theme2.xml><?xml version="1.0" encoding="utf-8"?>
<a:theme xmlns:a="http://schemas.openxmlformats.org/drawingml/2006/main" name="2025 LOINC Conf">
  <a:themeElements>
    <a:clrScheme name="LOINC">
      <a:dk1>
        <a:srgbClr val="000000"/>
      </a:dk1>
      <a:lt1>
        <a:srgbClr val="FFFFFF"/>
      </a:lt1>
      <a:dk2>
        <a:srgbClr val="002E5D"/>
      </a:dk2>
      <a:lt2>
        <a:srgbClr val="E6E6E6"/>
      </a:lt2>
      <a:accent1>
        <a:srgbClr val="28A9E1"/>
      </a:accent1>
      <a:accent2>
        <a:srgbClr val="002E5D"/>
      </a:accent2>
      <a:accent3>
        <a:srgbClr val="7B7B7B"/>
      </a:accent3>
      <a:accent4>
        <a:srgbClr val="93D3F0"/>
      </a:accent4>
      <a:accent5>
        <a:srgbClr val="0047BA"/>
      </a:accent5>
      <a:accent6>
        <a:srgbClr val="E6E6E6"/>
      </a:accent6>
      <a:hlink>
        <a:srgbClr val="E06328"/>
      </a:hlink>
      <a:folHlink>
        <a:srgbClr val="E0632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lain">
  <a:themeElements>
    <a:clrScheme name="LOINC">
      <a:dk1>
        <a:srgbClr val="000000"/>
      </a:dk1>
      <a:lt1>
        <a:srgbClr val="FFFFFF"/>
      </a:lt1>
      <a:dk2>
        <a:srgbClr val="002E5D"/>
      </a:dk2>
      <a:lt2>
        <a:srgbClr val="E6E6E6"/>
      </a:lt2>
      <a:accent1>
        <a:srgbClr val="28A9E1"/>
      </a:accent1>
      <a:accent2>
        <a:srgbClr val="002E5D"/>
      </a:accent2>
      <a:accent3>
        <a:srgbClr val="7B7B7B"/>
      </a:accent3>
      <a:accent4>
        <a:srgbClr val="93D3F0"/>
      </a:accent4>
      <a:accent5>
        <a:srgbClr val="0047BA"/>
      </a:accent5>
      <a:accent6>
        <a:srgbClr val="E6E6E6"/>
      </a:accent6>
      <a:hlink>
        <a:srgbClr val="E06328"/>
      </a:hlink>
      <a:folHlink>
        <a:srgbClr val="E0632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20919</TotalTime>
  <Words>6187</Words>
  <Application>Microsoft Macintosh PowerPoint</Application>
  <PresentationFormat>Widescreen</PresentationFormat>
  <Paragraphs>849</Paragraphs>
  <Slides>61</Slides>
  <Notes>55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61</vt:i4>
      </vt:variant>
    </vt:vector>
  </HeadingPairs>
  <TitlesOfParts>
    <vt:vector size="82" baseType="lpstr">
      <vt:lpstr>Aharoni</vt:lpstr>
      <vt:lpstr>Archivo Light</vt:lpstr>
      <vt:lpstr>Arial</vt:lpstr>
      <vt:lpstr>Arial Black</vt:lpstr>
      <vt:lpstr>Avenir Next LT Pro</vt:lpstr>
      <vt:lpstr>Century Gothic</vt:lpstr>
      <vt:lpstr>Corbel</vt:lpstr>
      <vt:lpstr>Courier New</vt:lpstr>
      <vt:lpstr>Helvetica Neue</vt:lpstr>
      <vt:lpstr>Helvetica Neue Medium</vt:lpstr>
      <vt:lpstr>Lato</vt:lpstr>
      <vt:lpstr>Lato Black</vt:lpstr>
      <vt:lpstr>Lato Medium</vt:lpstr>
      <vt:lpstr>Noto Sans Symbols</vt:lpstr>
      <vt:lpstr>NTR</vt:lpstr>
      <vt:lpstr>Segoe Print</vt:lpstr>
      <vt:lpstr>Times New Roman</vt:lpstr>
      <vt:lpstr>1_Office Theme</vt:lpstr>
      <vt:lpstr>2025 LOINC Conf</vt:lpstr>
      <vt:lpstr>Plain</vt:lpstr>
      <vt:lpstr>Office Theme</vt:lpstr>
      <vt:lpstr>PowerPoint Presentation</vt:lpstr>
      <vt:lpstr>PowerPoint Presentation</vt:lpstr>
      <vt:lpstr>Topics</vt:lpstr>
      <vt:lpstr>What uses of health data do we want to support?</vt:lpstr>
      <vt:lpstr>Brief history of LOINC</vt:lpstr>
      <vt:lpstr>Scope</vt:lpstr>
      <vt:lpstr>Laboratory LOINC</vt:lpstr>
      <vt:lpstr>Clinical LOINC</vt:lpstr>
      <vt:lpstr>Survey concepts</vt:lpstr>
      <vt:lpstr>Documents</vt:lpstr>
      <vt:lpstr>Core concepts and structure</vt:lpstr>
      <vt:lpstr>In 1994 …</vt:lpstr>
      <vt:lpstr>The HL7 Messaging Paradigm</vt:lpstr>
      <vt:lpstr>HL7 V2 Result Message (ORU)</vt:lpstr>
      <vt:lpstr>OBX: an HL7 V2 name-value pair approach</vt:lpstr>
      <vt:lpstr>OBX: with a coded value</vt:lpstr>
      <vt:lpstr>How different terminologies fit into the data exchange model</vt:lpstr>
      <vt:lpstr>The name-value pair pattern in the FHIR Observation Resource</vt:lpstr>
      <vt:lpstr>The name-value pair pattern in the FHIR Observation Resource</vt:lpstr>
      <vt:lpstr>The name-value pair pattern in the FHIR Observation Resource</vt:lpstr>
      <vt:lpstr>Core concepts and structure</vt:lpstr>
      <vt:lpstr>Seminal influencers on LOINC</vt:lpstr>
      <vt:lpstr>The LOINC code never stands alone…</vt:lpstr>
      <vt:lpstr>Focus and Goals</vt:lpstr>
      <vt:lpstr>Avoiding combinatorial explosion</vt:lpstr>
      <vt:lpstr>Data entry style and combinatorial explosion</vt:lpstr>
      <vt:lpstr>Foundational assumptions</vt:lpstr>
      <vt:lpstr>Foundational assumptions (part 2)</vt:lpstr>
      <vt:lpstr>Core concepts and structure</vt:lpstr>
      <vt:lpstr>PowerPoint Presentation</vt:lpstr>
      <vt:lpstr>The data model that resulted from the code creation process: The Classic Six Axis LOINC Model</vt:lpstr>
      <vt:lpstr>Core concepts and structure</vt:lpstr>
      <vt:lpstr>Overview of the six primary axes</vt:lpstr>
      <vt:lpstr>Summary of the six primary axes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LOINC Concept Names</vt:lpstr>
      <vt:lpstr>Examples of fully specified LOINC names</vt:lpstr>
      <vt:lpstr>LOINC makes names for things in use </vt:lpstr>
      <vt:lpstr>Things that are never part of the LOINC code</vt:lpstr>
      <vt:lpstr>Use of XXX and {} (curly braces)</vt:lpstr>
      <vt:lpstr>LOINC  Download</vt:lpstr>
      <vt:lpstr>LOINC Download Release 2.82</vt:lpstr>
      <vt:lpstr>PowerPoint Presentation</vt:lpstr>
      <vt:lpstr>Reference Slides </vt:lpstr>
      <vt:lpstr>Exercise: Combinatorial explosion How much meaning do you put into the code?</vt:lpstr>
      <vt:lpstr>Could this data entry style lead to combinatorial explosion?</vt:lpstr>
      <vt:lpstr>Could this data entry style lead to combinatorial explosion?</vt:lpstr>
      <vt:lpstr>Another way to do family history</vt:lpstr>
      <vt:lpstr>Interoperability Today</vt:lpstr>
      <vt:lpstr>Interoperability in the Future</vt:lpstr>
      <vt:lpstr>Founding Lab LOINC Committee Members</vt:lpstr>
      <vt:lpstr>Founding Clinical LOINC Members</vt:lpstr>
      <vt:lpstr>Literature References</vt:lpstr>
      <vt:lpstr>Examples of fully specified LOINC names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Rallins, Marjorie</dc:creator>
  <cp:lastModifiedBy>Stanley Huff</cp:lastModifiedBy>
  <cp:revision>211</cp:revision>
  <cp:lastPrinted>2025-09-15T13:00:51Z</cp:lastPrinted>
  <dcterms:created xsi:type="dcterms:W3CDTF">2025-08-26T22:14:20Z</dcterms:created>
  <dcterms:modified xsi:type="dcterms:W3CDTF">2026-03-27T15:09:46Z</dcterms:modified>
</cp:coreProperties>
</file>