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 id="2147483658" r:id="rId2"/>
    <p:sldMasterId id="2147483676" r:id="rId3"/>
  </p:sldMasterIdLst>
  <p:notesMasterIdLst>
    <p:notesMasterId r:id="rId57"/>
  </p:notesMasterIdLst>
  <p:sldIdLst>
    <p:sldId id="271" r:id="rId4"/>
    <p:sldId id="2147474252" r:id="rId5"/>
    <p:sldId id="444" r:id="rId6"/>
    <p:sldId id="638" r:id="rId7"/>
    <p:sldId id="635" r:id="rId8"/>
    <p:sldId id="474" r:id="rId9"/>
    <p:sldId id="618" r:id="rId10"/>
    <p:sldId id="2147474681" r:id="rId11"/>
    <p:sldId id="2147474682" r:id="rId12"/>
    <p:sldId id="496" r:id="rId13"/>
    <p:sldId id="526" r:id="rId14"/>
    <p:sldId id="516" r:id="rId15"/>
    <p:sldId id="2147474683"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2" r:id="rId32"/>
    <p:sldId id="553" r:id="rId33"/>
    <p:sldId id="554" r:id="rId34"/>
    <p:sldId id="555" r:id="rId35"/>
    <p:sldId id="556" r:id="rId36"/>
    <p:sldId id="557" r:id="rId37"/>
    <p:sldId id="558" r:id="rId38"/>
    <p:sldId id="2147474684" r:id="rId39"/>
    <p:sldId id="2147474685" r:id="rId40"/>
    <p:sldId id="2147474686" r:id="rId41"/>
    <p:sldId id="15611" r:id="rId42"/>
    <p:sldId id="2147474178" r:id="rId43"/>
    <p:sldId id="2147474687" r:id="rId44"/>
    <p:sldId id="2147474679" r:id="rId45"/>
    <p:sldId id="2147474644" r:id="rId46"/>
    <p:sldId id="311" r:id="rId47"/>
    <p:sldId id="475" r:id="rId48"/>
    <p:sldId id="2147474688" r:id="rId49"/>
    <p:sldId id="2147471850" r:id="rId50"/>
    <p:sldId id="2147474680" r:id="rId51"/>
    <p:sldId id="306" r:id="rId52"/>
    <p:sldId id="307" r:id="rId53"/>
    <p:sldId id="308" r:id="rId54"/>
    <p:sldId id="2147474170" r:id="rId55"/>
    <p:sldId id="2147474678" r:id="rId56"/>
  </p:sldIdLst>
  <p:sldSz cx="12192000" cy="6858000"/>
  <p:notesSz cx="6858000" cy="9144000"/>
  <p:embeddedFontLst>
    <p:embeddedFont>
      <p:font typeface="Aharoni" panose="02010803020104030203" pitchFamily="2" charset="-79"/>
      <p:bold r:id="rId58"/>
    </p:embeddedFont>
    <p:embeddedFont>
      <p:font typeface="Arial Unicode MS" panose="020B0604020202020204" pitchFamily="34" charset="-128"/>
      <p:regular r:id="rId59"/>
    </p:embeddedFont>
    <p:embeddedFont>
      <p:font typeface="Avenir Next LT Pro" panose="020B0504020202020204" pitchFamily="34" charset="77"/>
      <p:regular r:id="rId60"/>
      <p:bold r:id="rId61"/>
      <p:italic r:id="rId62"/>
      <p:boldItalic r:id="rId63"/>
    </p:embeddedFont>
    <p:embeddedFont>
      <p:font typeface="Lato" panose="020F0502020204030203" pitchFamily="34" charset="0"/>
      <p:regular r:id="rId64"/>
      <p:bold r:id="rId65"/>
      <p:italic r:id="rId66"/>
      <p:boldItalic r:id="rId67"/>
    </p:embeddedFont>
    <p:embeddedFont>
      <p:font typeface="Lato Medium" panose="020F0502020204030203" pitchFamily="34" charset="0"/>
      <p:regular r:id="rId68"/>
      <p:italic r:id="rId69"/>
    </p:embeddedFont>
    <p:embeddedFont>
      <p:font typeface="Monotype Sorts" pitchFamily="2" charset="2"/>
      <p:regular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3" roundtripDataSignature="AMtx7mjgGD1lEsUZjOl4TV6jT/zDTnxJ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6327" autoAdjust="0"/>
  </p:normalViewPr>
  <p:slideViewPr>
    <p:cSldViewPr snapToGrid="0">
      <p:cViewPr varScale="1">
        <p:scale>
          <a:sx n="123" d="100"/>
          <a:sy n="123" d="100"/>
        </p:scale>
        <p:origin x="632" y="192"/>
      </p:cViewPr>
      <p:guideLst>
        <p:guide orient="horz" pos="2160"/>
        <p:guide pos="3840"/>
      </p:guideLst>
    </p:cSldViewPr>
  </p:slideViewPr>
  <p:outlineViewPr>
    <p:cViewPr>
      <p:scale>
        <a:sx n="33" d="100"/>
        <a:sy n="33" d="100"/>
      </p:scale>
      <p:origin x="0" y="-59184"/>
    </p:cViewPr>
  </p:outlineViewPr>
  <p:notesTextViewPr>
    <p:cViewPr>
      <p:scale>
        <a:sx n="3" d="2"/>
        <a:sy n="3" d="2"/>
      </p:scale>
      <p:origin x="0" y="0"/>
    </p:cViewPr>
  </p:notesTextViewPr>
  <p:sorterViewPr>
    <p:cViewPr>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6.fntdata"/><Relationship Id="rId68" Type="http://schemas.openxmlformats.org/officeDocument/2006/relationships/font" Target="fonts/font11.fntdata"/><Relationship Id="rId20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2.xml"/><Relationship Id="rId61" Type="http://schemas.openxmlformats.org/officeDocument/2006/relationships/font" Target="fonts/font4.fntdata"/><Relationship Id="rId203" Type="http://customschemas.google.com/relationships/presentationmetadata" Target="meta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slide" Target="slides/slide48.xml"/><Relationship Id="rId206"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5.fntdata"/><Relationship Id="rId7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3.xml"/><Relationship Id="rId204" Type="http://schemas.openxmlformats.org/officeDocument/2006/relationships/presProps" Target="presProps.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207"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685800" y="1143000"/>
            <a:ext cx="5480050" cy="3082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733580" y="4226211"/>
            <a:ext cx="5715873" cy="4808667"/>
          </a:xfrm>
          <a:prstGeom prst="rect">
            <a:avLst/>
          </a:prstGeom>
          <a:noFill/>
          <a:ln>
            <a:noFill/>
          </a:ln>
        </p:spPr>
        <p:txBody>
          <a:bodyPr spcFirstLastPara="1" wrap="square" lIns="91352" tIns="45663" rIns="91352" bIns="45663" anchor="t" anchorCtr="0">
            <a:noAutofit/>
          </a:bodyPr>
          <a:lstStyle/>
          <a:p>
            <a:pPr marL="456834" indent="-228417">
              <a:buSzPts val="1400"/>
            </a:pPr>
            <a:r>
              <a:rPr lang="en-US" sz="1800" dirty="0"/>
              <a:t>Welcome Back </a:t>
            </a:r>
          </a:p>
          <a:p>
            <a:pPr marL="456834" indent="-228417">
              <a:buSzPts val="1400"/>
            </a:pPr>
            <a:r>
              <a:rPr lang="en-US" sz="1800" dirty="0"/>
              <a:t>We hope you enjoyed that excellent and thought provoking keynote by Dr. Ehrenfeld that definitely left us with some important call to actions.</a:t>
            </a:r>
          </a:p>
          <a:p>
            <a:pPr marL="456834" indent="-228417">
              <a:buSzPts val="1400"/>
            </a:pPr>
            <a:r>
              <a:rPr lang="en-US" sz="1800" dirty="0"/>
              <a:t>And we hope you have had some time  during the break for networking.</a:t>
            </a:r>
          </a:p>
          <a:p>
            <a:pPr marL="456834" indent="-228417">
              <a:buSzPts val="1400"/>
            </a:pPr>
            <a:r>
              <a:rPr lang="en-US" sz="1800" dirty="0"/>
              <a:t>Now we would like to move to the next part of the program and talk about our vision for LOINC.</a:t>
            </a:r>
          </a:p>
          <a:p>
            <a:pPr marL="456834" indent="-228417">
              <a:buSzPts val="1400"/>
            </a:pPr>
            <a:r>
              <a:rPr lang="en-US" sz="1800" dirty="0"/>
              <a:t>Earlier in the year, we celebrated LOINC’s 30</a:t>
            </a:r>
            <a:r>
              <a:rPr lang="en-US" sz="1800" baseline="30000" dirty="0"/>
              <a:t>th</a:t>
            </a:r>
            <a:r>
              <a:rPr lang="en-US" sz="1800" dirty="0"/>
              <a:t> anniversary which is a tremendous milestone of 30 years of working together to improve health data and interoperability for better care and better health.</a:t>
            </a:r>
          </a:p>
          <a:p>
            <a:pPr marL="456834" indent="-228417">
              <a:buSzPts val="1400"/>
            </a:pPr>
            <a:r>
              <a:rPr lang="en-US" sz="1800" dirty="0"/>
              <a:t>That was a time to reminisce, now we would like to take some time to look forward and talk about where LOINC is going next. </a:t>
            </a:r>
          </a:p>
          <a:p>
            <a:pPr marL="456834" indent="-228417">
              <a:buSzPts val="1400"/>
            </a:pPr>
            <a:r>
              <a:rPr lang="en-US" sz="1800" dirty="0"/>
              <a:t>I am going to talk about where we are headed strategically and then Stan Huff, who Chairs the LOINC Clinical Committee will drill down a bit more and talk about where we are going with LOINC in terms of its content and concept model and the changes we are proposing to LOINC so that it continues to grow and evolve to meet the needs or interoperability, particularly semantic interoperability.</a:t>
            </a:r>
          </a:p>
        </p:txBody>
      </p:sp>
      <p:sp>
        <p:nvSpPr>
          <p:cNvPr id="34" name="Google Shape;34;p1:notes"/>
          <p:cNvSpPr txBox="1">
            <a:spLocks noGrp="1"/>
          </p:cNvSpPr>
          <p:nvPr>
            <p:ph type="sldNum" idx="12"/>
          </p:nvPr>
        </p:nvSpPr>
        <p:spPr>
          <a:xfrm>
            <a:off x="3881094" y="8679281"/>
            <a:ext cx="2969108" cy="458474"/>
          </a:xfrm>
          <a:prstGeom prst="rect">
            <a:avLst/>
          </a:prstGeom>
          <a:noFill/>
          <a:ln>
            <a:noFill/>
          </a:ln>
        </p:spPr>
        <p:txBody>
          <a:bodyPr spcFirstLastPara="1" wrap="square" lIns="91352" tIns="45663" rIns="91352" bIns="45663" anchor="b" anchorCtr="0">
            <a:noAutofit/>
          </a:bodyPr>
          <a:lstStyle/>
          <a:p>
            <a:pPr marL="0" marR="0" lvl="0" indent="0" algn="l" defTabSz="913668" rtl="0" eaLnBrk="1" fontAlgn="auto" latinLnBrk="0" hangingPunct="1">
              <a:lnSpc>
                <a:spcPct val="100000"/>
              </a:lnSpc>
              <a:spcBef>
                <a:spcPts val="0"/>
              </a:spcBef>
              <a:spcAft>
                <a:spcPts val="0"/>
              </a:spcAft>
              <a:buClr>
                <a:srgbClr val="000000"/>
              </a:buClr>
              <a:buSzPts val="1400"/>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3668" rtl="0" eaLnBrk="1" fontAlgn="auto" latinLnBrk="0" hangingPunct="1">
                <a:lnSpc>
                  <a:spcPct val="100000"/>
                </a:lnSpc>
                <a:spcBef>
                  <a:spcPts val="0"/>
                </a:spcBef>
                <a:spcAft>
                  <a:spcPts val="0"/>
                </a:spcAft>
                <a:buClr>
                  <a:srgbClr val="000000"/>
                </a:buClr>
                <a:buSzPts val="1400"/>
                <a:buFontTx/>
                <a:buNone/>
                <a:tabLst/>
                <a:defRPr/>
              </a:pPr>
              <a:t>1</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dirty="0"/>
              <a:t>With that broader context in place, we’ll shift our focus to the core concepts and structure of LOINC.</a:t>
            </a:r>
          </a:p>
          <a:p>
            <a:pPr>
              <a:buNone/>
            </a:pPr>
            <a:r>
              <a:rPr lang="en-US" sz="1200" dirty="0"/>
              <a:t>We’ll begin with the scope of LOINC— and its primary domains. </a:t>
            </a:r>
          </a:p>
          <a:p>
            <a:pPr>
              <a:buNone/>
            </a:pPr>
            <a:r>
              <a:rPr lang="en-US" sz="1200" dirty="0"/>
              <a:t>Then we’ll ask: Why was LOINC created? What problem is it designed to solve, and how has that purpose evolved over time?</a:t>
            </a:r>
          </a:p>
          <a:p>
            <a:pPr>
              <a:buNone/>
            </a:pPr>
            <a:r>
              <a:rPr lang="en-US" sz="1200" dirty="0"/>
              <a:t>We will talk about the foundational principles that guide LOINC and why they matter, </a:t>
            </a:r>
          </a:p>
          <a:p>
            <a:pPr>
              <a:buNone/>
            </a:pPr>
            <a:r>
              <a:rPr lang="en-US" sz="1200" dirty="0"/>
              <a:t>We’ll explore how LOINC content is developed, including its structure and the guidelines and heuristics that shape LOINC. </a:t>
            </a:r>
          </a:p>
          <a:p>
            <a:pPr>
              <a:buNone/>
            </a:pPr>
            <a:r>
              <a:rPr lang="en-US" sz="1200" dirty="0"/>
              <a:t>And it is here, that we will take a deeper into </a:t>
            </a:r>
          </a:p>
          <a:p>
            <a:r>
              <a:rPr lang="en-US" sz="1200" dirty="0"/>
              <a:t>the six-axis model—explaining how it defines each LOINC concept and why this model is essential for accurately identifying and exchanging health data.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BC3EE-0ACA-4A86-A327-FE81CC6AC798}" type="slidenum">
              <a:rPr kumimoji="0" lang="en-US" sz="1200" b="0" i="0" u="none" strike="noStrike" kern="1200" cap="none" spc="0" normalizeH="0" baseline="0" noProof="0" smtClean="0">
                <a:ln>
                  <a:noFill/>
                </a:ln>
                <a:solidFill>
                  <a:prstClr val="black"/>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202421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EFCA2091-02FE-7DBE-ABF3-8175F3DE7D61}"/>
              </a:ext>
            </a:extLst>
          </p:cNvPr>
          <p:cNvSpPr>
            <a:spLocks noGrp="1" noChangeArrowheads="1"/>
          </p:cNvSpPr>
          <p:nvPr>
            <p:ph type="sldNum" sz="quarter" idx="5"/>
          </p:nvPr>
        </p:nvSpPr>
        <p:spPr>
          <a:ln/>
        </p:spPr>
        <p:txBody>
          <a:bodyPr/>
          <a:lstStyle/>
          <a:p>
            <a:fld id="{192A9563-C386-4342-AFBF-DC181FCB7391}" type="slidenum">
              <a:rPr lang="en-US" altLang="en-US"/>
              <a:pPr/>
              <a:t>4</a:t>
            </a:fld>
            <a:endParaRPr lang="en-US" altLang="en-US"/>
          </a:p>
        </p:txBody>
      </p:sp>
      <p:sp>
        <p:nvSpPr>
          <p:cNvPr id="5" name="Shape 4">
            <a:extLst>
              <a:ext uri="{FF2B5EF4-FFF2-40B4-BE49-F238E27FC236}">
                <a16:creationId xmlns:a16="http://schemas.microsoft.com/office/drawing/2014/main" id="{4EA92E2A-6901-335B-4524-3F33C95CA7AC}"/>
              </a:ext>
            </a:extLst>
          </p:cNvPr>
          <p:cNvSpPr txBox="1">
            <a:spLocks noGrp="1" noChangeArrowheads="1"/>
          </p:cNvSpPr>
          <p:nvPr/>
        </p:nvSpPr>
        <p:spPr bwMode="auto">
          <a:xfrm>
            <a:off x="3886200" y="8774113"/>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0" tIns="45974" rIns="91950" bIns="45974" anchor="b"/>
          <a:lstStyle>
            <a:lvl1pPr algn="l" defTabSz="917575">
              <a:defRPr sz="2400">
                <a:solidFill>
                  <a:schemeClr val="tx1"/>
                </a:solidFill>
                <a:latin typeface="Times New Roman" panose="02020603050405020304" pitchFamily="18" charset="0"/>
              </a:defRPr>
            </a:lvl1pPr>
            <a:lvl2pPr marL="746125" indent="-285750" algn="l" defTabSz="917575">
              <a:defRPr sz="2400">
                <a:solidFill>
                  <a:schemeClr val="tx1"/>
                </a:solidFill>
                <a:latin typeface="Times New Roman" panose="02020603050405020304" pitchFamily="18" charset="0"/>
              </a:defRPr>
            </a:lvl2pPr>
            <a:lvl3pPr marL="1149350" indent="-231775" algn="l" defTabSz="917575">
              <a:defRPr sz="2400">
                <a:solidFill>
                  <a:schemeClr val="tx1"/>
                </a:solidFill>
                <a:latin typeface="Times New Roman" panose="02020603050405020304" pitchFamily="18" charset="0"/>
              </a:defRPr>
            </a:lvl3pPr>
            <a:lvl4pPr marL="1609725" indent="-230188" algn="l" defTabSz="917575">
              <a:defRPr sz="2400">
                <a:solidFill>
                  <a:schemeClr val="tx1"/>
                </a:solidFill>
                <a:latin typeface="Times New Roman" panose="02020603050405020304" pitchFamily="18" charset="0"/>
              </a:defRPr>
            </a:lvl4pPr>
            <a:lvl5pPr marL="2068513" indent="-228600" algn="l" defTabSz="917575">
              <a:defRPr sz="2400">
                <a:solidFill>
                  <a:schemeClr val="tx1"/>
                </a:solidFill>
                <a:latin typeface="Times New Roman" panose="02020603050405020304" pitchFamily="18" charset="0"/>
              </a:defRPr>
            </a:lvl5pPr>
            <a:lvl6pPr marL="2525713" indent="-228600" defTabSz="917575" eaLnBrk="0" fontAlgn="base" hangingPunct="0">
              <a:spcBef>
                <a:spcPct val="0"/>
              </a:spcBef>
              <a:spcAft>
                <a:spcPct val="0"/>
              </a:spcAft>
              <a:defRPr sz="2400">
                <a:solidFill>
                  <a:schemeClr val="tx1"/>
                </a:solidFill>
                <a:latin typeface="Times New Roman" panose="02020603050405020304" pitchFamily="18" charset="0"/>
              </a:defRPr>
            </a:lvl6pPr>
            <a:lvl7pPr marL="2982913" indent="-228600" defTabSz="917575" eaLnBrk="0" fontAlgn="base" hangingPunct="0">
              <a:spcBef>
                <a:spcPct val="0"/>
              </a:spcBef>
              <a:spcAft>
                <a:spcPct val="0"/>
              </a:spcAft>
              <a:defRPr sz="2400">
                <a:solidFill>
                  <a:schemeClr val="tx1"/>
                </a:solidFill>
                <a:latin typeface="Times New Roman" panose="02020603050405020304" pitchFamily="18" charset="0"/>
              </a:defRPr>
            </a:lvl7pPr>
            <a:lvl8pPr marL="3440113" indent="-228600" defTabSz="917575" eaLnBrk="0" fontAlgn="base" hangingPunct="0">
              <a:spcBef>
                <a:spcPct val="0"/>
              </a:spcBef>
              <a:spcAft>
                <a:spcPct val="0"/>
              </a:spcAft>
              <a:defRPr sz="2400">
                <a:solidFill>
                  <a:schemeClr val="tx1"/>
                </a:solidFill>
                <a:latin typeface="Times New Roman" panose="02020603050405020304" pitchFamily="18" charset="0"/>
              </a:defRPr>
            </a:lvl8pPr>
            <a:lvl9pPr marL="3897313" indent="-228600" defTabSz="917575"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E96B45D-2418-F644-9BBC-A1D7DE35955F}" type="slidenum">
              <a:rPr lang="en-US" altLang="en-US" sz="1200">
                <a:latin typeface="Times" pitchFamily="18" charset="0"/>
              </a:rPr>
              <a:pPr algn="r"/>
              <a:t>4</a:t>
            </a:fld>
            <a:endParaRPr lang="en-US" altLang="en-US" sz="1200">
              <a:latin typeface="Times" pitchFamily="18" charset="0"/>
            </a:endParaRPr>
          </a:p>
        </p:txBody>
      </p:sp>
      <p:sp>
        <p:nvSpPr>
          <p:cNvPr id="746499" name="Rectangle 101377">
            <a:extLst>
              <a:ext uri="{FF2B5EF4-FFF2-40B4-BE49-F238E27FC236}">
                <a16:creationId xmlns:a16="http://schemas.microsoft.com/office/drawing/2014/main" id="{A753D180-20F5-1961-0EB1-8C803A7CE882}"/>
              </a:ext>
            </a:extLst>
          </p:cNvPr>
          <p:cNvSpPr>
            <a:spLocks noGrp="1" noRot="1" noChangeAspect="1" noChangeArrowheads="1" noTextEdit="1"/>
          </p:cNvSpPr>
          <p:nvPr>
            <p:ph type="sldImg"/>
          </p:nvPr>
        </p:nvSpPr>
        <p:spPr>
          <a:xfrm>
            <a:off x="354013" y="693738"/>
            <a:ext cx="6153150" cy="3462337"/>
          </a:xfrm>
          <a:noFill/>
          <a:ln w="9525" cap="flat" algn="ctr">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746500" name="Rectangle 101378">
            <a:extLst>
              <a:ext uri="{FF2B5EF4-FFF2-40B4-BE49-F238E27FC236}">
                <a16:creationId xmlns:a16="http://schemas.microsoft.com/office/drawing/2014/main" id="{2B6502E2-F9FA-A6C5-8355-B06477A73BDE}"/>
              </a:ext>
            </a:extLst>
          </p:cNvPr>
          <p:cNvSpPr>
            <a:spLocks noGrp="1" noChangeArrowheads="1"/>
          </p:cNvSpPr>
          <p:nvPr>
            <p:ph type="body" idx="1"/>
          </p:nvPr>
        </p:nvSpPr>
        <p:spPr>
          <a:noFill/>
          <a:ln/>
        </p:spPr>
        <p:txBody>
          <a:bodyPr lIns="91950" tIns="45974" rIns="91950" bIns="45974"/>
          <a:lstStyle/>
          <a:p>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912BCB5D-74F6-EAED-F721-D2FECDF6A0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fld id="{750E88EC-57C5-4A49-AECC-0FB806F6CAB4}"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67587" name="Rectangle 2">
            <a:extLst>
              <a:ext uri="{FF2B5EF4-FFF2-40B4-BE49-F238E27FC236}">
                <a16:creationId xmlns:a16="http://schemas.microsoft.com/office/drawing/2014/main" id="{92799CE6-B084-4811-53AB-46397C6485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95" tIns="46298" rIns="92595" bIns="46298"/>
          <a:lstStyle/>
          <a:p>
            <a:r>
              <a:rPr lang="en-US" altLang="en-US">
                <a:latin typeface="Arial" panose="020B0604020202020204" pitchFamily="34" charset="0"/>
              </a:rPr>
              <a:t>All internal communications are in ASN.1</a:t>
            </a:r>
          </a:p>
          <a:p>
            <a:r>
              <a:rPr lang="en-US" altLang="en-US">
                <a:latin typeface="Arial" panose="020B0604020202020204" pitchFamily="34" charset="0"/>
              </a:rPr>
              <a:t>In the preferred scenario, the feeder system communicates with the I/F engine and the I/F engine sends the message direct to data store/access. In order to accomplish this the I/F engine acting as a Tuxedo client encodes the message via the  dictionary services, and produces an ASN.1 message. STC and CAI are using this method of communication via TCP/IP.</a:t>
            </a:r>
          </a:p>
          <a:p>
            <a:r>
              <a:rPr lang="en-US" altLang="en-US">
                <a:latin typeface="Arial" panose="020B0604020202020204" pitchFamily="34" charset="0"/>
              </a:rPr>
              <a:t>Otherwise the I/F engine can send any HL7, fixed format, or other defined message structure to the interface router to encode the data and form the ASN.1 message. Hublink is using this method. (We charge more for this type of interface.)</a:t>
            </a:r>
          </a:p>
          <a:p>
            <a:r>
              <a:rPr lang="en-US" altLang="en-US">
                <a:latin typeface="Arial" panose="020B0604020202020204" pitchFamily="34" charset="0"/>
              </a:rPr>
              <a:t>We store the data as both and ASN.1 object, which allows improved performance for retrieval and in relational tables. Our applications use the ASN.1 form and in general, other third party tools will use the relational form. However, there is nothing to prevent them from using the same services our applications use to get the data in the ASN.1 form.</a:t>
            </a:r>
          </a:p>
          <a:p>
            <a:r>
              <a:rPr lang="en-US" altLang="en-US">
                <a:latin typeface="Arial" panose="020B0604020202020204" pitchFamily="34" charset="0"/>
              </a:rPr>
              <a:t>There are basically three categories of data, patient data, including the MMI, encounter, and clinical data, the dictionary data, and other data which can include such things as formularies, site specific configuration data, security tables, and other application specific data required for operation.</a:t>
            </a:r>
          </a:p>
          <a:p>
            <a:endParaRPr lang="en-US" altLang="en-US">
              <a:latin typeface="Arial" panose="020B0604020202020204" pitchFamily="34" charset="0"/>
            </a:endParaRPr>
          </a:p>
          <a:p>
            <a:r>
              <a:rPr lang="en-US" altLang="en-US">
                <a:latin typeface="Arial" panose="020B0604020202020204" pitchFamily="34" charset="0"/>
              </a:rPr>
              <a:t>CW communicates directly through the OLE.</a:t>
            </a:r>
          </a:p>
          <a:p>
            <a:r>
              <a:rPr lang="en-US" altLang="en-US">
                <a:latin typeface="Arial" panose="020B0604020202020204" pitchFamily="34" charset="0"/>
              </a:rPr>
              <a:t>The event manager and alert notification while show separately are part of CAM. Data store sends data to the event manager for evaluation, if the data is needed for rule execution, then it is passed on to the CAM alert engine for evaluation. Depending on the rule, CAM will notify, return information to data store (in a feedback loop), or do nothing.</a:t>
            </a:r>
          </a:p>
        </p:txBody>
      </p:sp>
      <p:sp>
        <p:nvSpPr>
          <p:cNvPr id="67588" name="Rectangle 3">
            <a:extLst>
              <a:ext uri="{FF2B5EF4-FFF2-40B4-BE49-F238E27FC236}">
                <a16:creationId xmlns:a16="http://schemas.microsoft.com/office/drawing/2014/main" id="{3C7ECDA7-4925-1CC3-54AC-74DB4166E7DB}"/>
              </a:ext>
            </a:extLst>
          </p:cNvPr>
          <p:cNvSpPr>
            <a:spLocks noGrp="1" noRot="1" noChangeAspect="1" noChangeArrowheads="1" noTextEdit="1"/>
          </p:cNvSpPr>
          <p:nvPr>
            <p:ph type="sldImg"/>
          </p:nvPr>
        </p:nvSpPr>
        <p:spPr>
          <a:xfrm>
            <a:off x="355600" y="695325"/>
            <a:ext cx="6146800" cy="3459163"/>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5694AB-8620-4548-AFBE-371807CD7F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06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dirty="0"/>
              <a:t>Defining the structural knowledge of medical data is the hard job.  It is relatively easy to create cross compilers that create the different exchange syntaxes.</a:t>
            </a:r>
          </a:p>
        </p:txBody>
      </p:sp>
      <p:sp>
        <p:nvSpPr>
          <p:cNvPr id="4" name="Slide Number Placeholder 3"/>
          <p:cNvSpPr>
            <a:spLocks noGrp="1"/>
          </p:cNvSpPr>
          <p:nvPr>
            <p:ph type="sldNum" sz="quarter" idx="5"/>
          </p:nvPr>
        </p:nvSpPr>
        <p:spPr/>
        <p:txBody>
          <a:bodyPr/>
          <a:lstStyle/>
          <a:p>
            <a:fld id="{592511F7-0578-498F-A9E7-ED26CE2FC20C}" type="slidenum">
              <a:rPr lang="en-US" smtClean="0"/>
              <a:t>40</a:t>
            </a:fld>
            <a:endParaRPr lang="en-US"/>
          </a:p>
        </p:txBody>
      </p:sp>
    </p:spTree>
    <p:extLst>
      <p:ext uri="{BB962C8B-B14F-4D97-AF65-F5344CB8AC3E}">
        <p14:creationId xmlns:p14="http://schemas.microsoft.com/office/powerpoint/2010/main" val="196400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D77D7-0026-5704-9F0C-3970A574F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E227AC-6E63-EE66-8953-275F64B5F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5FF0C-8B94-5AB9-F10A-61DEDBA0D1BF}"/>
              </a:ext>
            </a:extLst>
          </p:cNvPr>
          <p:cNvSpPr>
            <a:spLocks noGrp="1"/>
          </p:cNvSpPr>
          <p:nvPr>
            <p:ph type="body" idx="1"/>
          </p:nvPr>
        </p:nvSpPr>
        <p:spPr>
          <a:xfrm>
            <a:off x="700405" y="4470835"/>
            <a:ext cx="5691928" cy="4004297"/>
          </a:xfrm>
        </p:spPr>
        <p:txBody>
          <a:bodyPr/>
          <a:lstStyle/>
          <a:p>
            <a:r>
              <a:rPr lang="en-US" sz="2400" dirty="0"/>
              <a:t>Thank you all for being with us today for LOINC Education Day. </a:t>
            </a:r>
          </a:p>
          <a:p>
            <a:endParaRPr lang="en-US" sz="2400" dirty="0"/>
          </a:p>
          <a:p>
            <a:r>
              <a:rPr lang="en-US" sz="2400" dirty="0"/>
              <a:t>We hope the sessions sparked new insights, gave you practical tools, and deepened your understanding of how LOINC can support your work.</a:t>
            </a:r>
          </a:p>
          <a:p>
            <a:endParaRPr lang="en-US" sz="2400" dirty="0"/>
          </a:p>
          <a:p>
            <a:r>
              <a:rPr lang="en-US" sz="2400" dirty="0"/>
              <a:t>It’s been wonderful to learn alongside such a diverse and engaged group. </a:t>
            </a:r>
          </a:p>
          <a:p>
            <a:r>
              <a:rPr lang="en-US" sz="2400" dirty="0"/>
              <a:t>Your participation, questions, and reflections are what make this day so valuable.</a:t>
            </a:r>
          </a:p>
          <a:p>
            <a:r>
              <a:rPr lang="en-US" sz="2400" dirty="0"/>
              <a:t>We look forward to carrying this momentum into the main LOINC Conference, which begins tomorrow. </a:t>
            </a:r>
          </a:p>
          <a:p>
            <a:endParaRPr lang="en-US" sz="2400" dirty="0"/>
          </a:p>
          <a:p>
            <a:r>
              <a:rPr lang="en-US" sz="2400" dirty="0"/>
              <a:t>I hope you’ll join us for the opening sessions as we continue to explore, share, and advance the use of data standards together.</a:t>
            </a:r>
          </a:p>
          <a:p>
            <a:endParaRPr lang="en-US" sz="2400" dirty="0"/>
          </a:p>
          <a:p>
            <a:r>
              <a:rPr lang="en-US" sz="2400" dirty="0"/>
              <a:t>On behalf of the entire team, thank you again for spending your day with us. </a:t>
            </a:r>
          </a:p>
          <a:p>
            <a:endParaRPr lang="en-US" sz="2400" dirty="0"/>
          </a:p>
          <a:p>
            <a:r>
              <a:rPr lang="en-US" sz="2400" dirty="0"/>
              <a:t>We’ll see you tomorrow at the opening of the LOINC Conference!</a:t>
            </a:r>
          </a:p>
        </p:txBody>
      </p:sp>
      <p:sp>
        <p:nvSpPr>
          <p:cNvPr id="4" name="Slide Number Placeholder 3">
            <a:extLst>
              <a:ext uri="{FF2B5EF4-FFF2-40B4-BE49-F238E27FC236}">
                <a16:creationId xmlns:a16="http://schemas.microsoft.com/office/drawing/2014/main" id="{EBDC87F1-DEA2-E4C0-0C24-1EB3D00C3F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5063B-65CE-2E4C-8BC5-6494B223945B}"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8647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65: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552" name="Google Shape;552;p65: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85" eaLnBrk="0" hangingPunct="0">
              <a:defRPr sz="2100">
                <a:solidFill>
                  <a:schemeClr val="tx1"/>
                </a:solidFill>
                <a:latin typeface="Times New Roman" pitchFamily="18" charset="0"/>
              </a:defRPr>
            </a:lvl1pPr>
            <a:lvl2pPr marL="702756" indent="-270291" algn="ctr" defTabSz="914485" eaLnBrk="0" hangingPunct="0">
              <a:defRPr sz="2100">
                <a:solidFill>
                  <a:schemeClr val="tx1"/>
                </a:solidFill>
                <a:latin typeface="Times New Roman" pitchFamily="18" charset="0"/>
              </a:defRPr>
            </a:lvl2pPr>
            <a:lvl3pPr marL="1081164" indent="-216233" algn="ctr" defTabSz="914485" eaLnBrk="0" hangingPunct="0">
              <a:defRPr sz="2100">
                <a:solidFill>
                  <a:schemeClr val="tx1"/>
                </a:solidFill>
                <a:latin typeface="Times New Roman" pitchFamily="18" charset="0"/>
              </a:defRPr>
            </a:lvl3pPr>
            <a:lvl4pPr marL="1513629" indent="-216233" algn="ctr" defTabSz="914485" eaLnBrk="0" hangingPunct="0">
              <a:defRPr sz="2100">
                <a:solidFill>
                  <a:schemeClr val="tx1"/>
                </a:solidFill>
                <a:latin typeface="Times New Roman" pitchFamily="18" charset="0"/>
              </a:defRPr>
            </a:lvl4pPr>
            <a:lvl5pPr marL="1946095" indent="-216233" algn="ctr" defTabSz="914485" eaLnBrk="0" hangingPunct="0">
              <a:defRPr sz="2100">
                <a:solidFill>
                  <a:schemeClr val="tx1"/>
                </a:solidFill>
                <a:latin typeface="Times New Roman" pitchFamily="18" charset="0"/>
              </a:defRPr>
            </a:lvl5pPr>
            <a:lvl6pPr marL="2378560" indent="-216233" algn="ctr" defTabSz="914485" eaLnBrk="0" fontAlgn="base" hangingPunct="0">
              <a:spcBef>
                <a:spcPct val="0"/>
              </a:spcBef>
              <a:spcAft>
                <a:spcPct val="0"/>
              </a:spcAft>
              <a:defRPr sz="2100">
                <a:solidFill>
                  <a:schemeClr val="tx1"/>
                </a:solidFill>
                <a:latin typeface="Times New Roman" pitchFamily="18" charset="0"/>
              </a:defRPr>
            </a:lvl6pPr>
            <a:lvl7pPr marL="2811026" indent="-216233" algn="ctr" defTabSz="914485" eaLnBrk="0" fontAlgn="base" hangingPunct="0">
              <a:spcBef>
                <a:spcPct val="0"/>
              </a:spcBef>
              <a:spcAft>
                <a:spcPct val="0"/>
              </a:spcAft>
              <a:defRPr sz="2100">
                <a:solidFill>
                  <a:schemeClr val="tx1"/>
                </a:solidFill>
                <a:latin typeface="Times New Roman" pitchFamily="18" charset="0"/>
              </a:defRPr>
            </a:lvl7pPr>
            <a:lvl8pPr marL="3243491" indent="-216233" algn="ctr" defTabSz="914485" eaLnBrk="0" fontAlgn="base" hangingPunct="0">
              <a:spcBef>
                <a:spcPct val="0"/>
              </a:spcBef>
              <a:spcAft>
                <a:spcPct val="0"/>
              </a:spcAft>
              <a:defRPr sz="2100">
                <a:solidFill>
                  <a:schemeClr val="tx1"/>
                </a:solidFill>
                <a:latin typeface="Times New Roman" pitchFamily="18" charset="0"/>
              </a:defRPr>
            </a:lvl8pPr>
            <a:lvl9pPr marL="3675957" indent="-216233" algn="ctr" defTabSz="914485" eaLnBrk="0" fontAlgn="base" hangingPunct="0">
              <a:spcBef>
                <a:spcPct val="0"/>
              </a:spcBef>
              <a:spcAft>
                <a:spcPct val="0"/>
              </a:spcAft>
              <a:defRPr sz="2100">
                <a:solidFill>
                  <a:schemeClr val="tx1"/>
                </a:solidFill>
                <a:latin typeface="Times New Roman" pitchFamily="18" charset="0"/>
              </a:defRPr>
            </a:lvl9pPr>
          </a:lstStyle>
          <a:p>
            <a:pPr algn="r"/>
            <a:fld id="{74040582-3B9B-4998-9EBF-CC2CD6F11D19}" type="slidenum">
              <a:rPr lang="en-US" sz="1200"/>
              <a:pPr algn="r"/>
              <a:t>49</a:t>
            </a:fld>
            <a:endParaRPr lang="en-US" sz="1200"/>
          </a:p>
        </p:txBody>
      </p:sp>
      <p:sp>
        <p:nvSpPr>
          <p:cNvPr id="152579" name="Rectangle 2"/>
          <p:cNvSpPr>
            <a:spLocks noGrp="1" noRot="1" noChangeAspect="1" noChangeArrowheads="1" noTextEdit="1"/>
          </p:cNvSpPr>
          <p:nvPr>
            <p:ph type="sldImg"/>
          </p:nvPr>
        </p:nvSpPr>
        <p:spPr>
          <a:xfrm>
            <a:off x="-95250" y="217488"/>
            <a:ext cx="7277100" cy="4094162"/>
          </a:xfrm>
          <a:ln/>
        </p:spPr>
      </p:sp>
      <p:sp>
        <p:nvSpPr>
          <p:cNvPr id="152580" name="Rectangle 3"/>
          <p:cNvSpPr>
            <a:spLocks noGrp="1" noChangeArrowheads="1"/>
          </p:cNvSpPr>
          <p:nvPr>
            <p:ph type="body" idx="1"/>
          </p:nvPr>
        </p:nvSpPr>
        <p:spPr>
          <a:xfrm>
            <a:off x="857251" y="4426858"/>
            <a:ext cx="5372695" cy="40912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Do not want to store LOINC, SNOMED code directly by design. We link to external coded terminology.</a:t>
            </a:r>
          </a:p>
          <a:p>
            <a:r>
              <a:rPr lang="en-US"/>
              <a:t>1. Impossible to correct errors made in standard terminology, I.e. SNOMED, unless change database. If use mapping, then can just change the mapping to correct the error.</a:t>
            </a:r>
          </a:p>
          <a:p>
            <a:r>
              <a:rPr lang="en-US"/>
              <a:t>2. Standard terminology makes mistakes.</a:t>
            </a:r>
          </a:p>
        </p:txBody>
      </p:sp>
    </p:spTree>
    <p:extLst>
      <p:ext uri="{BB962C8B-B14F-4D97-AF65-F5344CB8AC3E}">
        <p14:creationId xmlns:p14="http://schemas.microsoft.com/office/powerpoint/2010/main" val="352321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318735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086D35-190A-F699-971F-AC7205E42D94}"/>
              </a:ext>
            </a:extLst>
          </p:cNvPr>
          <p:cNvPicPr>
            <a:picLocks noGrp="1" noRot="1" noChangeAspect="1" noMove="1" noResize="1" noEditPoints="1" noAdjustHandles="1" noChangeArrowheads="1" noChangeShapeType="1" noCrop="1"/>
          </p:cNvPicPr>
          <p:nvPr/>
        </p:nvPicPr>
        <p:blipFill>
          <a:blip r:embed="rId2">
            <a:alphaModFix amt="5000"/>
          </a:blip>
          <a:stretch>
            <a:fillRect/>
          </a:stretch>
        </p:blipFill>
        <p:spPr>
          <a:xfrm>
            <a:off x="341649" y="3216431"/>
            <a:ext cx="11850351" cy="5172183"/>
          </a:xfrm>
          <a:prstGeom prst="rect">
            <a:avLst/>
          </a:prstGeom>
        </p:spPr>
      </p:pic>
      <p:sp>
        <p:nvSpPr>
          <p:cNvPr id="2" name="Title 1">
            <a:extLst>
              <a:ext uri="{FF2B5EF4-FFF2-40B4-BE49-F238E27FC236}">
                <a16:creationId xmlns:a16="http://schemas.microsoft.com/office/drawing/2014/main" id="{4E321A11-1A9C-4881-F95A-477E4EC97AB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6200" spc="-1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42194C0-E2ED-945F-8413-019A6A4C2A4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3200" baseline="0">
                <a:solidFill>
                  <a:schemeClr val="accent3"/>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A blue and white sign with white text&#10;&#10;AI-generated content may be incorrect.">
            <a:extLst>
              <a:ext uri="{FF2B5EF4-FFF2-40B4-BE49-F238E27FC236}">
                <a16:creationId xmlns:a16="http://schemas.microsoft.com/office/drawing/2014/main" id="{C04D105D-EC87-B0D2-6275-F9566F7D8E38}"/>
              </a:ext>
            </a:extLst>
          </p:cNvPr>
          <p:cNvPicPr>
            <a:picLocks noGrp="1" noRot="1" noChangeAspect="1" noMove="1" noResize="1" noEditPoints="1" noAdjustHandles="1" noChangeArrowheads="1" noChangeShapeType="1" noCrop="1"/>
          </p:cNvPicPr>
          <p:nvPr/>
        </p:nvPicPr>
        <p:blipFill>
          <a:blip r:embed="rId3"/>
          <a:stretch>
            <a:fillRect/>
          </a:stretch>
        </p:blipFill>
        <p:spPr>
          <a:xfrm>
            <a:off x="8330167" y="5200070"/>
            <a:ext cx="3401849" cy="1291250"/>
          </a:xfrm>
          <a:prstGeom prst="rect">
            <a:avLst/>
          </a:prstGeom>
        </p:spPr>
      </p:pic>
      <p:sp>
        <p:nvSpPr>
          <p:cNvPr id="5" name="Footer Placeholder 1">
            <a:extLst>
              <a:ext uri="{FF2B5EF4-FFF2-40B4-BE49-F238E27FC236}">
                <a16:creationId xmlns:a16="http://schemas.microsoft.com/office/drawing/2014/main" id="{DB02F348-95A1-0889-750C-C902685C2214}"/>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22568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FA48-B087-C49A-C6D4-529E78FB0B97}"/>
              </a:ext>
            </a:extLst>
          </p:cNvPr>
          <p:cNvSpPr>
            <a:spLocks noGrp="1"/>
          </p:cNvSpPr>
          <p:nvPr>
            <p:ph type="title"/>
          </p:nvPr>
        </p:nvSpPr>
        <p:spPr>
          <a:xfrm>
            <a:off x="920261" y="353402"/>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482F2F7-384C-26CC-271C-788BB7F2E04C}"/>
              </a:ext>
            </a:extLst>
          </p:cNvPr>
          <p:cNvSpPr>
            <a:spLocks noGrp="1"/>
          </p:cNvSpPr>
          <p:nvPr>
            <p:ph idx="1"/>
          </p:nvPr>
        </p:nvSpPr>
        <p:spPr>
          <a:xfrm>
            <a:off x="920261" y="1813902"/>
            <a:ext cx="10515600" cy="4690696"/>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1">
            <a:extLst>
              <a:ext uri="{FF2B5EF4-FFF2-40B4-BE49-F238E27FC236}">
                <a16:creationId xmlns:a16="http://schemas.microsoft.com/office/drawing/2014/main" id="{59240D50-5448-4091-F747-45808162D547}"/>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925649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12BE-DB44-0E11-EFE9-2D5FFA5F45A6}"/>
              </a:ext>
            </a:extLst>
          </p:cNvPr>
          <p:cNvSpPr>
            <a:spLocks noGrp="1"/>
          </p:cNvSpPr>
          <p:nvPr>
            <p:ph type="title"/>
          </p:nvPr>
        </p:nvSpPr>
        <p:spPr>
          <a:xfrm>
            <a:off x="913911" y="1826968"/>
            <a:ext cx="10515600" cy="3061555"/>
          </a:xfrm>
          <a:prstGeom prst="rect">
            <a:avLst/>
          </a:prstGeom>
        </p:spPr>
        <p:txBody>
          <a:bodyPr anchor="b"/>
          <a:lstStyle>
            <a:lvl1pPr>
              <a:defRPr sz="6000" spc="-100" baseline="0"/>
            </a:lvl1pPr>
          </a:lstStyle>
          <a:p>
            <a:r>
              <a:rPr lang="en-US" dirty="0"/>
              <a:t>Click to edit Master title style</a:t>
            </a:r>
          </a:p>
        </p:txBody>
      </p:sp>
      <p:sp>
        <p:nvSpPr>
          <p:cNvPr id="3" name="Text Placeholder 2">
            <a:extLst>
              <a:ext uri="{FF2B5EF4-FFF2-40B4-BE49-F238E27FC236}">
                <a16:creationId xmlns:a16="http://schemas.microsoft.com/office/drawing/2014/main" id="{030D7E36-A62D-32E2-82CD-80E61C026040}"/>
              </a:ext>
            </a:extLst>
          </p:cNvPr>
          <p:cNvSpPr>
            <a:spLocks noGrp="1"/>
          </p:cNvSpPr>
          <p:nvPr>
            <p:ph type="body" idx="1"/>
          </p:nvPr>
        </p:nvSpPr>
        <p:spPr>
          <a:xfrm>
            <a:off x="913911" y="4888523"/>
            <a:ext cx="10515600" cy="1318357"/>
          </a:xfrm>
          <a:prstGeom prst="rect">
            <a:avLst/>
          </a:prstGeom>
        </p:spPr>
        <p:txBody>
          <a:bodyPr/>
          <a:lstStyle>
            <a:lvl1pPr marL="0" indent="0">
              <a:buNone/>
              <a:defRPr sz="2400" baseline="0">
                <a:solidFill>
                  <a:schemeClr val="accent3"/>
                </a:solidFill>
                <a:latin typeface="Lato" panose="020F0502020204030203"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1">
            <a:extLst>
              <a:ext uri="{FF2B5EF4-FFF2-40B4-BE49-F238E27FC236}">
                <a16:creationId xmlns:a16="http://schemas.microsoft.com/office/drawing/2014/main" id="{23060975-04EE-8B79-044F-C803C6B4E2E0}"/>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755402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725F-07DF-1A83-F334-CD0766D9EA1C}"/>
              </a:ext>
            </a:extLst>
          </p:cNvPr>
          <p:cNvSpPr>
            <a:spLocks noGrp="1"/>
          </p:cNvSpPr>
          <p:nvPr>
            <p:ph type="title"/>
          </p:nvPr>
        </p:nvSpPr>
        <p:spPr>
          <a:xfrm>
            <a:off x="920261"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A4F69D-74D1-6F25-5024-893631AB8C80}"/>
              </a:ext>
            </a:extLst>
          </p:cNvPr>
          <p:cNvSpPr>
            <a:spLocks noGrp="1"/>
          </p:cNvSpPr>
          <p:nvPr>
            <p:ph sz="half" idx="1"/>
          </p:nvPr>
        </p:nvSpPr>
        <p:spPr>
          <a:xfrm>
            <a:off x="920261" y="1825625"/>
            <a:ext cx="5181600" cy="466725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B57618-EB76-CA6A-4B54-A3FCD7771511}"/>
              </a:ext>
            </a:extLst>
          </p:cNvPr>
          <p:cNvSpPr>
            <a:spLocks noGrp="1"/>
          </p:cNvSpPr>
          <p:nvPr>
            <p:ph sz="half" idx="2"/>
          </p:nvPr>
        </p:nvSpPr>
        <p:spPr>
          <a:xfrm>
            <a:off x="6254261" y="1825625"/>
            <a:ext cx="5181600" cy="466725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1">
            <a:extLst>
              <a:ext uri="{FF2B5EF4-FFF2-40B4-BE49-F238E27FC236}">
                <a16:creationId xmlns:a16="http://schemas.microsoft.com/office/drawing/2014/main" id="{3395512D-5AC5-45C8-D96E-1593BB98AFA9}"/>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4234186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E9E1-116F-69AC-DA7F-9B99F1ECF00F}"/>
              </a:ext>
            </a:extLst>
          </p:cNvPr>
          <p:cNvSpPr>
            <a:spLocks noGrp="1"/>
          </p:cNvSpPr>
          <p:nvPr>
            <p:ph type="title"/>
          </p:nvPr>
        </p:nvSpPr>
        <p:spPr>
          <a:xfrm>
            <a:off x="921849" y="365125"/>
            <a:ext cx="10515600" cy="1325563"/>
          </a:xfrm>
          <a:prstGeom prst="rect">
            <a:avLst/>
          </a:prstGeo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83C429A-791D-24B9-E415-FB75A3C7749E}"/>
              </a:ext>
            </a:extLst>
          </p:cNvPr>
          <p:cNvSpPr>
            <a:spLocks noGrp="1"/>
          </p:cNvSpPr>
          <p:nvPr>
            <p:ph type="body" idx="1"/>
          </p:nvPr>
        </p:nvSpPr>
        <p:spPr>
          <a:xfrm>
            <a:off x="921849" y="1681163"/>
            <a:ext cx="5157787" cy="823912"/>
          </a:xfrm>
          <a:prstGeom prst="rect">
            <a:avLst/>
          </a:prstGeom>
        </p:spPr>
        <p:txBody>
          <a:bodyPr anchor="b"/>
          <a:lstStyle>
            <a:lvl1pPr marL="0" indent="0">
              <a:buNone/>
              <a:defRPr sz="2800" b="0" i="0" baseline="0">
                <a:solidFill>
                  <a:schemeClr val="tx2"/>
                </a:solidFill>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2390CDF-40E5-771E-3C0E-56AAF770F903}"/>
              </a:ext>
            </a:extLst>
          </p:cNvPr>
          <p:cNvSpPr>
            <a:spLocks noGrp="1"/>
          </p:cNvSpPr>
          <p:nvPr>
            <p:ph sz="half" idx="2"/>
          </p:nvPr>
        </p:nvSpPr>
        <p:spPr>
          <a:xfrm>
            <a:off x="921849" y="2505075"/>
            <a:ext cx="5157787" cy="398780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834404E-DFE5-72BD-1BF6-258785A23758}"/>
              </a:ext>
            </a:extLst>
          </p:cNvPr>
          <p:cNvSpPr>
            <a:spLocks noGrp="1"/>
          </p:cNvSpPr>
          <p:nvPr>
            <p:ph type="body" sz="quarter" idx="3"/>
          </p:nvPr>
        </p:nvSpPr>
        <p:spPr>
          <a:xfrm>
            <a:off x="6254261" y="1681163"/>
            <a:ext cx="5183188" cy="823912"/>
          </a:xfrm>
          <a:prstGeom prst="rect">
            <a:avLst/>
          </a:prstGeom>
        </p:spPr>
        <p:txBody>
          <a:bodyPr anchor="b"/>
          <a:lstStyle>
            <a:lvl1pPr marL="0" indent="0">
              <a:buNone/>
              <a:defRPr sz="2800" b="0" i="0" baseline="0">
                <a:solidFill>
                  <a:schemeClr val="tx2"/>
                </a:solidFill>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F5444B-FE4F-011A-CE72-E864D91C376E}"/>
              </a:ext>
            </a:extLst>
          </p:cNvPr>
          <p:cNvSpPr>
            <a:spLocks noGrp="1"/>
          </p:cNvSpPr>
          <p:nvPr>
            <p:ph sz="quarter" idx="4"/>
          </p:nvPr>
        </p:nvSpPr>
        <p:spPr>
          <a:xfrm>
            <a:off x="6254261" y="2505075"/>
            <a:ext cx="5183188" cy="398780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a:extLst>
              <a:ext uri="{FF2B5EF4-FFF2-40B4-BE49-F238E27FC236}">
                <a16:creationId xmlns:a16="http://schemas.microsoft.com/office/drawing/2014/main" id="{63D59883-485D-1C0A-4810-080C6E1E020F}"/>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3486748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24A5-3C30-EE74-B0C1-4FC6AA82C07B}"/>
              </a:ext>
            </a:extLst>
          </p:cNvPr>
          <p:cNvSpPr>
            <a:spLocks noGrp="1"/>
          </p:cNvSpPr>
          <p:nvPr>
            <p:ph type="title"/>
          </p:nvPr>
        </p:nvSpPr>
        <p:spPr/>
        <p:txBody>
          <a:bodyPr/>
          <a:lstStyle/>
          <a:p>
            <a:r>
              <a:rPr lang="en-US"/>
              <a:t>Click to edit Master title style</a:t>
            </a:r>
          </a:p>
        </p:txBody>
      </p:sp>
      <p:sp>
        <p:nvSpPr>
          <p:cNvPr id="4" name="Footer Placeholder 1">
            <a:extLst>
              <a:ext uri="{FF2B5EF4-FFF2-40B4-BE49-F238E27FC236}">
                <a16:creationId xmlns:a16="http://schemas.microsoft.com/office/drawing/2014/main" id="{AB7ED1C0-88ED-7BF8-70A0-B441BFE32595}"/>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818957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5FC8B5B6-1FDD-058B-A749-8237F88095E3}"/>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3736149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9C2C-158E-3DEA-1C01-7C347F9AB74A}"/>
              </a:ext>
            </a:extLst>
          </p:cNvPr>
          <p:cNvSpPr>
            <a:spLocks noGrp="1"/>
          </p:cNvSpPr>
          <p:nvPr>
            <p:ph type="title"/>
          </p:nvPr>
        </p:nvSpPr>
        <p:spPr>
          <a:xfrm>
            <a:off x="92184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F824BB-3A9E-65F5-2600-A450E1BCC71C}"/>
              </a:ext>
            </a:extLst>
          </p:cNvPr>
          <p:cNvSpPr>
            <a:spLocks noGrp="1"/>
          </p:cNvSpPr>
          <p:nvPr>
            <p:ph idx="1"/>
          </p:nvPr>
        </p:nvSpPr>
        <p:spPr>
          <a:xfrm>
            <a:off x="5265249" y="987425"/>
            <a:ext cx="6172200" cy="5413375"/>
          </a:xfrm>
          <a:prstGeom prst="rect">
            <a:avLst/>
          </a:prstGeom>
        </p:spPr>
        <p:txBody>
          <a:bodyPr/>
          <a:lstStyle>
            <a:lvl1pPr>
              <a:lnSpc>
                <a:spcPct val="100000"/>
              </a:lnSpc>
              <a:defRPr sz="3200" baseline="0">
                <a:latin typeface="Lato" panose="020F0502020204030203" pitchFamily="34" charset="0"/>
              </a:defRPr>
            </a:lvl1pPr>
            <a:lvl2pPr>
              <a:lnSpc>
                <a:spcPct val="100000"/>
              </a:lnSpc>
              <a:defRPr sz="2800" baseline="0">
                <a:latin typeface="Lato" panose="020F0502020204030203" pitchFamily="34" charset="0"/>
              </a:defRPr>
            </a:lvl2pPr>
            <a:lvl3pPr>
              <a:lnSpc>
                <a:spcPct val="100000"/>
              </a:lnSpc>
              <a:defRPr sz="2400" baseline="0">
                <a:latin typeface="Lato" panose="020F0502020204030203" pitchFamily="34" charset="0"/>
              </a:defRPr>
            </a:lvl3pPr>
            <a:lvl4pPr>
              <a:lnSpc>
                <a:spcPct val="100000"/>
              </a:lnSpc>
              <a:defRPr sz="2000" baseline="0">
                <a:latin typeface="Lato" panose="020F0502020204030203" pitchFamily="34" charset="0"/>
              </a:defRPr>
            </a:lvl4pPr>
            <a:lvl5pPr>
              <a:lnSpc>
                <a:spcPct val="100000"/>
              </a:lnSpc>
              <a:defRPr sz="2000" baseline="0">
                <a:latin typeface="Lato" panose="020F050202020403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7486D85-B3DA-98E5-8395-4FBC1C2F922A}"/>
              </a:ext>
            </a:extLst>
          </p:cNvPr>
          <p:cNvSpPr>
            <a:spLocks noGrp="1"/>
          </p:cNvSpPr>
          <p:nvPr>
            <p:ph type="body" sz="half" idx="2"/>
          </p:nvPr>
        </p:nvSpPr>
        <p:spPr>
          <a:xfrm>
            <a:off x="921849" y="2057400"/>
            <a:ext cx="3932237" cy="4343400"/>
          </a:xfrm>
          <a:prstGeom prst="rect">
            <a:avLst/>
          </a:prstGeom>
        </p:spPr>
        <p:txBody>
          <a:bodyPr/>
          <a:lstStyle>
            <a:lvl1pPr marL="0" indent="0">
              <a:lnSpc>
                <a:spcPct val="100000"/>
              </a:lnSpc>
              <a:buNone/>
              <a:defRPr sz="1600" baseline="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1">
            <a:extLst>
              <a:ext uri="{FF2B5EF4-FFF2-40B4-BE49-F238E27FC236}">
                <a16:creationId xmlns:a16="http://schemas.microsoft.com/office/drawing/2014/main" id="{9A8C2E92-C6E3-9E66-164A-5AC474843FD2}"/>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671223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086D35-190A-F699-971F-AC7205E42D94}"/>
              </a:ext>
            </a:extLst>
          </p:cNvPr>
          <p:cNvPicPr>
            <a:picLocks noGrp="1" noRot="1" noChangeAspect="1" noMove="1" noResize="1" noEditPoints="1" noAdjustHandles="1" noChangeArrowheads="1" noChangeShapeType="1" noCrop="1"/>
          </p:cNvPicPr>
          <p:nvPr/>
        </p:nvPicPr>
        <p:blipFill>
          <a:blip r:embed="rId2">
            <a:alphaModFix amt="5000"/>
          </a:blip>
          <a:stretch>
            <a:fillRect/>
          </a:stretch>
        </p:blipFill>
        <p:spPr>
          <a:xfrm>
            <a:off x="341649" y="3216431"/>
            <a:ext cx="11850351" cy="5172183"/>
          </a:xfrm>
          <a:prstGeom prst="rect">
            <a:avLst/>
          </a:prstGeom>
        </p:spPr>
      </p:pic>
      <p:pic>
        <p:nvPicPr>
          <p:cNvPr id="14" name="Picture 13" descr="A blue and white sign with white text&#10;&#10;AI-generated content may be incorrect.">
            <a:extLst>
              <a:ext uri="{FF2B5EF4-FFF2-40B4-BE49-F238E27FC236}">
                <a16:creationId xmlns:a16="http://schemas.microsoft.com/office/drawing/2014/main" id="{C04D105D-EC87-B0D2-6275-F9566F7D8E38}"/>
              </a:ext>
            </a:extLst>
          </p:cNvPr>
          <p:cNvPicPr>
            <a:picLocks noGrp="1" noRot="1" noChangeAspect="1" noMove="1" noResize="1" noEditPoints="1" noAdjustHandles="1" noChangeArrowheads="1" noChangeShapeType="1" noCrop="1"/>
          </p:cNvPicPr>
          <p:nvPr/>
        </p:nvPicPr>
        <p:blipFill>
          <a:blip r:embed="rId3"/>
          <a:stretch>
            <a:fillRect/>
          </a:stretch>
        </p:blipFill>
        <p:spPr>
          <a:xfrm>
            <a:off x="8330167" y="5200070"/>
            <a:ext cx="3401849" cy="1291250"/>
          </a:xfrm>
          <a:prstGeom prst="rect">
            <a:avLst/>
          </a:prstGeom>
        </p:spPr>
      </p:pic>
      <p:pic>
        <p:nvPicPr>
          <p:cNvPr id="4" name="Picture 3">
            <a:extLst>
              <a:ext uri="{FF2B5EF4-FFF2-40B4-BE49-F238E27FC236}">
                <a16:creationId xmlns:a16="http://schemas.microsoft.com/office/drawing/2014/main" id="{965CAB33-05DB-308A-D05D-FD4F9EE9801E}"/>
              </a:ext>
            </a:extLst>
          </p:cNvPr>
          <p:cNvPicPr>
            <a:picLocks noChangeAspect="1"/>
          </p:cNvPicPr>
          <p:nvPr/>
        </p:nvPicPr>
        <p:blipFill>
          <a:blip r:embed="rId4"/>
          <a:stretch>
            <a:fillRect/>
          </a:stretch>
        </p:blipFill>
        <p:spPr>
          <a:xfrm>
            <a:off x="2269434" y="790588"/>
            <a:ext cx="7772400" cy="3964858"/>
          </a:xfrm>
          <a:prstGeom prst="rect">
            <a:avLst/>
          </a:prstGeom>
        </p:spPr>
      </p:pic>
      <p:sp>
        <p:nvSpPr>
          <p:cNvPr id="5" name="TextBox 4">
            <a:extLst>
              <a:ext uri="{FF2B5EF4-FFF2-40B4-BE49-F238E27FC236}">
                <a16:creationId xmlns:a16="http://schemas.microsoft.com/office/drawing/2014/main" id="{1B1CBA05-CCE9-4E9F-A142-D37049059AB5}"/>
              </a:ext>
            </a:extLst>
          </p:cNvPr>
          <p:cNvSpPr txBox="1"/>
          <p:nvPr/>
        </p:nvSpPr>
        <p:spPr>
          <a:xfrm>
            <a:off x="5826056" y="1823384"/>
            <a:ext cx="659155" cy="1746632"/>
          </a:xfrm>
          <a:prstGeom prst="rect">
            <a:avLst/>
          </a:prstGeom>
          <a:noFill/>
        </p:spPr>
        <p:txBody>
          <a:bodyPr wrap="none" rtlCol="0">
            <a:spAutoFit/>
          </a:bodyPr>
          <a:lstStyle/>
          <a:p>
            <a:pPr algn="ctr">
              <a:lnSpc>
                <a:spcPts val="4260"/>
              </a:lnSpc>
            </a:pPr>
            <a:r>
              <a:rPr lang="en-US" sz="4800" b="1" i="0" baseline="0" dirty="0">
                <a:solidFill>
                  <a:schemeClr val="accent3"/>
                </a:solidFill>
                <a:latin typeface="Lato" panose="020F0502020204030203" pitchFamily="34" charset="0"/>
              </a:rPr>
              <a:t>A</a:t>
            </a:r>
          </a:p>
          <a:p>
            <a:pPr algn="ctr">
              <a:lnSpc>
                <a:spcPts val="4260"/>
              </a:lnSpc>
            </a:pPr>
            <a:r>
              <a:rPr lang="en-US" sz="4800" b="1" i="0" baseline="0" dirty="0">
                <a:solidFill>
                  <a:schemeClr val="accent3"/>
                </a:solidFill>
                <a:latin typeface="Lato" panose="020F0502020204030203" pitchFamily="34" charset="0"/>
              </a:rPr>
              <a:t>N</a:t>
            </a:r>
          </a:p>
          <a:p>
            <a:pPr algn="ctr">
              <a:lnSpc>
                <a:spcPts val="4260"/>
              </a:lnSpc>
            </a:pPr>
            <a:r>
              <a:rPr lang="en-US" sz="4800" b="1" i="0" baseline="0" dirty="0">
                <a:solidFill>
                  <a:schemeClr val="accent3"/>
                </a:solidFill>
                <a:latin typeface="Lato" panose="020F0502020204030203" pitchFamily="34" charset="0"/>
              </a:rPr>
              <a:t>D</a:t>
            </a:r>
          </a:p>
        </p:txBody>
      </p:sp>
      <p:sp>
        <p:nvSpPr>
          <p:cNvPr id="3" name="Footer Placeholder 1">
            <a:extLst>
              <a:ext uri="{FF2B5EF4-FFF2-40B4-BE49-F238E27FC236}">
                <a16:creationId xmlns:a16="http://schemas.microsoft.com/office/drawing/2014/main" id="{F8DB3889-E718-1242-8BE1-46DB13FCA685}"/>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136130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9C9B-1D12-F8DB-DE82-AC0B1AE86D11}"/>
              </a:ext>
            </a:extLst>
          </p:cNvPr>
          <p:cNvSpPr>
            <a:spLocks noGrp="1"/>
          </p:cNvSpPr>
          <p:nvPr>
            <p:ph type="title"/>
          </p:nvPr>
        </p:nvSpPr>
        <p:spPr>
          <a:xfrm>
            <a:off x="921849"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2D17CD4-2883-CE51-EE7E-C83827339779}"/>
              </a:ext>
            </a:extLst>
          </p:cNvPr>
          <p:cNvSpPr>
            <a:spLocks noGrp="1"/>
          </p:cNvSpPr>
          <p:nvPr>
            <p:ph type="pic" idx="1"/>
          </p:nvPr>
        </p:nvSpPr>
        <p:spPr>
          <a:xfrm>
            <a:off x="5265249" y="987425"/>
            <a:ext cx="6172200" cy="5413375"/>
          </a:xfrm>
          <a:prstGeom prst="rect">
            <a:avLst/>
          </a:prstGeom>
        </p:spPr>
        <p:txBody>
          <a:bodyPr/>
          <a:lstStyle>
            <a:lvl1pPr marL="0" indent="0">
              <a:buNone/>
              <a:defRPr sz="3200">
                <a:latin typeface="Lato" panose="020F050202020403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2058715-7EC9-EF87-6014-DB2ED73004AC}"/>
              </a:ext>
            </a:extLst>
          </p:cNvPr>
          <p:cNvSpPr>
            <a:spLocks noGrp="1"/>
          </p:cNvSpPr>
          <p:nvPr>
            <p:ph type="body" sz="half" idx="2"/>
          </p:nvPr>
        </p:nvSpPr>
        <p:spPr>
          <a:xfrm>
            <a:off x="921849" y="2057400"/>
            <a:ext cx="3932237" cy="4343400"/>
          </a:xfrm>
          <a:prstGeom prst="rect">
            <a:avLst/>
          </a:prstGeom>
        </p:spPr>
        <p:txBody>
          <a:bodyPr/>
          <a:lstStyle>
            <a:lvl1pPr marL="0" indent="0">
              <a:lnSpc>
                <a:spcPct val="100000"/>
              </a:lnSpc>
              <a:buNone/>
              <a:defRPr sz="1600" baseline="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1">
            <a:extLst>
              <a:ext uri="{FF2B5EF4-FFF2-40B4-BE49-F238E27FC236}">
                <a16:creationId xmlns:a16="http://schemas.microsoft.com/office/drawing/2014/main" id="{DFEA93C5-EEFB-C80B-C473-EAE805A36280}"/>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80366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reserve="1">
  <p:cSld name="Title and Content">
    <p:spTree>
      <p:nvGrpSpPr>
        <p:cNvPr id="1" name="Shape 16"/>
        <p:cNvGrpSpPr/>
        <p:nvPr/>
      </p:nvGrpSpPr>
      <p:grpSpPr>
        <a:xfrm>
          <a:off x="0" y="0"/>
          <a:ext cx="0" cy="0"/>
          <a:chOff x="0" y="0"/>
          <a:chExt cx="0" cy="0"/>
        </a:xfrm>
      </p:grpSpPr>
      <p:sp>
        <p:nvSpPr>
          <p:cNvPr id="17" name="Google Shape;17;p17"/>
          <p:cNvSpPr txBox="1">
            <a:spLocks noGrp="1"/>
          </p:cNvSpPr>
          <p:nvPr>
            <p:ph type="body" idx="1"/>
          </p:nvPr>
        </p:nvSpPr>
        <p:spPr>
          <a:xfrm>
            <a:off x="838200" y="1825625"/>
            <a:ext cx="10515600" cy="40381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7"/>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15333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1AAD-275F-906E-A721-1564517811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597555-0F9A-406A-3119-6D1F1F777407}"/>
              </a:ext>
            </a:extLst>
          </p:cNvPr>
          <p:cNvSpPr>
            <a:spLocks noGrp="1"/>
          </p:cNvSpPr>
          <p:nvPr>
            <p:ph type="dt" sz="half" idx="10"/>
          </p:nvPr>
        </p:nvSpPr>
        <p:spPr/>
        <p:txBody>
          <a:bodyPr/>
          <a:lstStyle>
            <a:lvl1pPr>
              <a:defRPr>
                <a:latin typeface="Lato" panose="020F0502020204030203" pitchFamily="34" charset="0"/>
              </a:defRPr>
            </a:lvl1pPr>
          </a:lstStyle>
          <a:p>
            <a:endParaRPr lang="en-US"/>
          </a:p>
        </p:txBody>
      </p:sp>
      <p:sp>
        <p:nvSpPr>
          <p:cNvPr id="7" name="Footer Placeholder 1">
            <a:extLst>
              <a:ext uri="{FF2B5EF4-FFF2-40B4-BE49-F238E27FC236}">
                <a16:creationId xmlns:a16="http://schemas.microsoft.com/office/drawing/2014/main" id="{DCA2E9D5-D7D6-A6D0-6006-CBD20564F2BA}"/>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4043846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13"/>
        <p:cNvGrpSpPr/>
        <p:nvPr/>
      </p:nvGrpSpPr>
      <p:grpSpPr>
        <a:xfrm>
          <a:off x="0" y="0"/>
          <a:ext cx="0" cy="0"/>
          <a:chOff x="0" y="0"/>
          <a:chExt cx="0" cy="0"/>
        </a:xfrm>
      </p:grpSpPr>
      <p:sp>
        <p:nvSpPr>
          <p:cNvPr id="14" name="Google Shape;14;p17"/>
          <p:cNvSpPr txBox="1">
            <a:spLocks noGrp="1"/>
          </p:cNvSpPr>
          <p:nvPr>
            <p:ph type="body" idx="1"/>
          </p:nvPr>
        </p:nvSpPr>
        <p:spPr>
          <a:xfrm>
            <a:off x="838200" y="1825625"/>
            <a:ext cx="10515600" cy="40381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Lato" panose="020F0502020204030203"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5" name="Google Shape;15;p17"/>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Footer Placeholder 1">
            <a:extLst>
              <a:ext uri="{FF2B5EF4-FFF2-40B4-BE49-F238E27FC236}">
                <a16:creationId xmlns:a16="http://schemas.microsoft.com/office/drawing/2014/main" id="{DD8FBF6D-A533-51CA-266C-A0668CF7D514}"/>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740351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 Body, white">
  <p:cSld name="Title + Body, white">
    <p:spTree>
      <p:nvGrpSpPr>
        <p:cNvPr id="1" name="Shape 31"/>
        <p:cNvGrpSpPr/>
        <p:nvPr/>
      </p:nvGrpSpPr>
      <p:grpSpPr>
        <a:xfrm>
          <a:off x="0" y="0"/>
          <a:ext cx="0" cy="0"/>
          <a:chOff x="0" y="0"/>
          <a:chExt cx="0" cy="0"/>
        </a:xfrm>
      </p:grpSpPr>
      <p:sp>
        <p:nvSpPr>
          <p:cNvPr id="32" name="Google Shape;32;p76"/>
          <p:cNvSpPr txBox="1">
            <a:spLocks noGrp="1"/>
          </p:cNvSpPr>
          <p:nvPr>
            <p:ph type="title"/>
          </p:nvPr>
        </p:nvSpPr>
        <p:spPr>
          <a:xfrm>
            <a:off x="885084" y="513068"/>
            <a:ext cx="9871560" cy="783361"/>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SzPts val="4400"/>
              <a:buNone/>
              <a:defRPr sz="3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6"/>
          <p:cNvSpPr txBox="1">
            <a:spLocks noGrp="1"/>
          </p:cNvSpPr>
          <p:nvPr>
            <p:ph type="body" idx="1"/>
          </p:nvPr>
        </p:nvSpPr>
        <p:spPr>
          <a:xfrm>
            <a:off x="885084" y="1882390"/>
            <a:ext cx="9871560" cy="419006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Font typeface="NTR"/>
              <a:buChar char="-"/>
              <a:defRPr>
                <a:solidFill>
                  <a:schemeClr val="dk1"/>
                </a:solidFill>
                <a:latin typeface="Lato" panose="020F0502020204030203" pitchFamily="34" charset="0"/>
                <a:ea typeface="Lato" panose="020F0502020204030203" pitchFamily="34" charset="0"/>
                <a:cs typeface="Lato" panose="020F0502020204030203" pitchFamily="34" charset="0"/>
                <a:sym typeface="Archivo Light"/>
              </a:defRPr>
            </a:lvl1pPr>
            <a:lvl2pPr marL="914400" lvl="1" indent="-381000" algn="l">
              <a:lnSpc>
                <a:spcPct val="90000"/>
              </a:lnSpc>
              <a:spcBef>
                <a:spcPts val="500"/>
              </a:spcBef>
              <a:spcAft>
                <a:spcPts val="0"/>
              </a:spcAft>
              <a:buSzPts val="2400"/>
              <a:buFont typeface="NTR"/>
              <a:buChar char="-"/>
              <a:defRPr>
                <a:solidFill>
                  <a:schemeClr val="accent4"/>
                </a:solidFill>
                <a:latin typeface="Archivo Light"/>
                <a:ea typeface="Archivo Light"/>
                <a:cs typeface="Archivo Light"/>
                <a:sym typeface="Archivo Light"/>
              </a:defRPr>
            </a:lvl2pPr>
            <a:lvl3pPr marL="1371600" lvl="2" indent="-355600" algn="l">
              <a:lnSpc>
                <a:spcPct val="90000"/>
              </a:lnSpc>
              <a:spcBef>
                <a:spcPts val="500"/>
              </a:spcBef>
              <a:spcAft>
                <a:spcPts val="0"/>
              </a:spcAft>
              <a:buSzPts val="2000"/>
              <a:buFont typeface="NTR"/>
              <a:buChar char="-"/>
              <a:defRPr>
                <a:solidFill>
                  <a:schemeClr val="lt1"/>
                </a:solidFill>
                <a:latin typeface="Archivo Light"/>
                <a:ea typeface="Archivo Light"/>
                <a:cs typeface="Archivo Light"/>
                <a:sym typeface="Archivo Light"/>
              </a:defRPr>
            </a:lvl3pPr>
            <a:lvl4pPr marL="1828800" lvl="3" indent="-342900" algn="l">
              <a:lnSpc>
                <a:spcPct val="90000"/>
              </a:lnSpc>
              <a:spcBef>
                <a:spcPts val="500"/>
              </a:spcBef>
              <a:spcAft>
                <a:spcPts val="0"/>
              </a:spcAft>
              <a:buSzPts val="1800"/>
              <a:buFont typeface="NTR"/>
              <a:buChar char="-"/>
              <a:defRPr>
                <a:solidFill>
                  <a:schemeClr val="accent6"/>
                </a:solidFill>
                <a:latin typeface="Archivo Light"/>
                <a:ea typeface="Archivo Light"/>
                <a:cs typeface="Archivo Light"/>
                <a:sym typeface="Archivo Light"/>
              </a:defRPr>
            </a:lvl4pPr>
            <a:lvl5pPr marL="2286000" lvl="4" indent="-342900" algn="l">
              <a:lnSpc>
                <a:spcPct val="90000"/>
              </a:lnSpc>
              <a:spcBef>
                <a:spcPts val="500"/>
              </a:spcBef>
              <a:spcAft>
                <a:spcPts val="0"/>
              </a:spcAft>
              <a:buSzPts val="1800"/>
              <a:buFont typeface="NTR"/>
              <a:buChar char="-"/>
              <a:defRPr>
                <a:solidFill>
                  <a:schemeClr val="dk1"/>
                </a:solidFill>
                <a:latin typeface="Archivo Light"/>
                <a:ea typeface="Archivo Light"/>
                <a:cs typeface="Archivo Light"/>
                <a:sym typeface="Archivo Ligh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dirty="0"/>
          </a:p>
        </p:txBody>
      </p:sp>
      <p:sp>
        <p:nvSpPr>
          <p:cNvPr id="2" name="Footer Placeholder 1">
            <a:extLst>
              <a:ext uri="{FF2B5EF4-FFF2-40B4-BE49-F238E27FC236}">
                <a16:creationId xmlns:a16="http://schemas.microsoft.com/office/drawing/2014/main" id="{1C73E8E1-C644-3D00-4489-4C8F4696DF1F}"/>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defRPr>
            </a:lvl1pPr>
          </a:lstStyle>
          <a:p>
            <a:r>
              <a:rPr lang="en-US" dirty="0"/>
              <a:t>© Regenstrief Institute, Inc.</a:t>
            </a:r>
          </a:p>
        </p:txBody>
      </p:sp>
    </p:spTree>
    <p:extLst>
      <p:ext uri="{BB962C8B-B14F-4D97-AF65-F5344CB8AC3E}">
        <p14:creationId xmlns:p14="http://schemas.microsoft.com/office/powerpoint/2010/main" val="786915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Normal">
  <p:cSld name="Normal">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609600" y="963654"/>
            <a:ext cx="10972800" cy="179986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5"/>
          <p:cNvSpPr txBox="1">
            <a:spLocks noGrp="1"/>
          </p:cNvSpPr>
          <p:nvPr>
            <p:ph type="body" idx="1"/>
          </p:nvPr>
        </p:nvSpPr>
        <p:spPr>
          <a:xfrm>
            <a:off x="609601" y="4876801"/>
            <a:ext cx="5964238" cy="145288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29A9E1"/>
              </a:buClr>
              <a:buSzPts val="2800"/>
              <a:buFont typeface="Lato"/>
              <a:buNone/>
              <a:defRPr sz="2800" b="0" i="0" u="none" strike="noStrike" cap="none">
                <a:solidFill>
                  <a:srgbClr val="29A9E1"/>
                </a:solidFill>
                <a:latin typeface="Lato"/>
                <a:ea typeface="Lato"/>
                <a:cs typeface="Lato"/>
                <a:sym typeface="Lato"/>
              </a:defRPr>
            </a:lvl1pPr>
            <a:lvl2pPr marL="914400" marR="0" lvl="1" indent="-228600" algn="l" rtl="0">
              <a:lnSpc>
                <a:spcPct val="90000"/>
              </a:lnSpc>
              <a:spcBef>
                <a:spcPts val="5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228600" algn="l" rtl="0">
              <a:lnSpc>
                <a:spcPct val="90000"/>
              </a:lnSpc>
              <a:spcBef>
                <a:spcPts val="500"/>
              </a:spcBef>
              <a:spcAft>
                <a:spcPts val="0"/>
              </a:spcAft>
              <a:buClr>
                <a:schemeClr val="dk1"/>
              </a:buClr>
              <a:buSzPts val="2000"/>
              <a:buFont typeface="Lato"/>
              <a:buNone/>
              <a:defRPr sz="2000" b="0" i="0" u="none" strike="noStrike" cap="none">
                <a:solidFill>
                  <a:schemeClr val="dk1"/>
                </a:solidFill>
                <a:latin typeface="Lato"/>
                <a:ea typeface="Lato"/>
                <a:cs typeface="Lato"/>
                <a:sym typeface="Lato"/>
              </a:defRPr>
            </a:lvl3pPr>
            <a:lvl4pPr marL="1828800" marR="0" lvl="3" indent="-228600" algn="l" rtl="0">
              <a:lnSpc>
                <a:spcPct val="90000"/>
              </a:lnSpc>
              <a:spcBef>
                <a:spcPts val="50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sp>
        <p:nvSpPr>
          <p:cNvPr id="3" name="Footer Placeholder 1">
            <a:extLst>
              <a:ext uri="{FF2B5EF4-FFF2-40B4-BE49-F238E27FC236}">
                <a16:creationId xmlns:a16="http://schemas.microsoft.com/office/drawing/2014/main" id="{DA9E46DB-208C-1679-E7B9-8F8FDF11ED09}"/>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829983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atin typeface="Lato" panose="020F0502020204030203" pitchFamily="34" charset="0"/>
              </a:defRPr>
            </a:lvl1pPr>
          </a:lstStyle>
          <a:p>
            <a:r>
              <a:rPr dirty="0"/>
              <a:t>Slide Subtitle</a:t>
            </a:r>
          </a:p>
        </p:txBody>
      </p:sp>
      <p:sp>
        <p:nvSpPr>
          <p:cNvPr id="44" name="Body Level One…"/>
          <p:cNvSpPr txBox="1">
            <a:spLocks noGrp="1"/>
          </p:cNvSpPr>
          <p:nvPr>
            <p:ph type="body" idx="1" hasCustomPrompt="1"/>
          </p:nvPr>
        </p:nvSpPr>
        <p:spPr>
          <a:prstGeom prst="rect">
            <a:avLst/>
          </a:prstGeo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r>
              <a:rPr dirty="0"/>
              <a:t>Slide bullet text</a:t>
            </a:r>
          </a:p>
          <a:p>
            <a:pPr lvl="1"/>
            <a:endParaRPr dirty="0"/>
          </a:p>
          <a:p>
            <a:pPr lvl="2"/>
            <a:endParaRPr dirty="0"/>
          </a:p>
          <a:p>
            <a:pPr lvl="3"/>
            <a:endParaRPr dirty="0"/>
          </a:p>
          <a:p>
            <a:pPr lvl="4"/>
            <a:endParaRPr dirty="0"/>
          </a:p>
        </p:txBody>
      </p:sp>
      <p:sp>
        <p:nvSpPr>
          <p:cNvPr id="3" name="Footer Placeholder 1">
            <a:extLst>
              <a:ext uri="{FF2B5EF4-FFF2-40B4-BE49-F238E27FC236}">
                <a16:creationId xmlns:a16="http://schemas.microsoft.com/office/drawing/2014/main" id="{D8BACA1B-52DD-08D4-679F-47797BED2EAF}"/>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420566107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Section Title</a:t>
            </a:r>
          </a:p>
        </p:txBody>
      </p:sp>
      <p:sp>
        <p:nvSpPr>
          <p:cNvPr id="3" name="Footer Placeholder 1">
            <a:extLst>
              <a:ext uri="{FF2B5EF4-FFF2-40B4-BE49-F238E27FC236}">
                <a16:creationId xmlns:a16="http://schemas.microsoft.com/office/drawing/2014/main" id="{6FCD5317-24E1-D3A0-92B6-58A0AA805EDA}"/>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93466139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603250" y="539750"/>
            <a:ext cx="10985500" cy="717475"/>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atin typeface="Lato" panose="020F0502020204030203" pitchFamily="34" charset="0"/>
              </a:defRPr>
            </a:lvl1pPr>
          </a:lstStyle>
          <a:p>
            <a:r>
              <a:rPr dirty="0"/>
              <a:t>Slide Subtitle</a:t>
            </a:r>
          </a:p>
        </p:txBody>
      </p:sp>
      <p:sp>
        <p:nvSpPr>
          <p:cNvPr id="4" name="Footer Placeholder 1">
            <a:extLst>
              <a:ext uri="{FF2B5EF4-FFF2-40B4-BE49-F238E27FC236}">
                <a16:creationId xmlns:a16="http://schemas.microsoft.com/office/drawing/2014/main" id="{599252E1-FE81-DB50-B6F1-FC5FEA85B81B}"/>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99679444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3"/>
        <p:cNvGrpSpPr/>
        <p:nvPr/>
      </p:nvGrpSpPr>
      <p:grpSpPr>
        <a:xfrm>
          <a:off x="0" y="0"/>
          <a:ext cx="0" cy="0"/>
          <a:chOff x="0" y="0"/>
          <a:chExt cx="0" cy="0"/>
        </a:xfrm>
      </p:grpSpPr>
      <p:sp>
        <p:nvSpPr>
          <p:cNvPr id="14" name="Google Shape;14;p17"/>
          <p:cNvSpPr txBox="1">
            <a:spLocks noGrp="1"/>
          </p:cNvSpPr>
          <p:nvPr>
            <p:ph type="body" idx="1"/>
          </p:nvPr>
        </p:nvSpPr>
        <p:spPr>
          <a:xfrm>
            <a:off x="838200" y="1825625"/>
            <a:ext cx="10515600" cy="40381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5" name="Google Shape;15;p17"/>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326591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3919147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185789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type="titleOnly" preserve="1">
  <p:cSld name="Title Only">
    <p:spTree>
      <p:nvGrpSpPr>
        <p:cNvPr id="1" name="Shape 19"/>
        <p:cNvGrpSpPr/>
        <p:nvPr/>
      </p:nvGrpSpPr>
      <p:grpSpPr>
        <a:xfrm>
          <a:off x="0" y="0"/>
          <a:ext cx="0" cy="0"/>
          <a:chOff x="0" y="0"/>
          <a:chExt cx="0" cy="0"/>
        </a:xfrm>
      </p:grpSpPr>
      <p:sp>
        <p:nvSpPr>
          <p:cNvPr id="20" name="Google Shape;20;p21"/>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97218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990D6F0-F9A4-3147-8A12-B86BD9541C5F}"/>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p>
            <a:fld id="{2F8AF2E6-64A8-0F46-AF27-0A96D82A033B}" type="slidenum">
              <a:rPr lang="en-US" smtClean="0"/>
              <a:t>‹#›</a:t>
            </a:fld>
            <a:endParaRPr lang="en-US" dirty="0"/>
          </a:p>
        </p:txBody>
      </p:sp>
      <p:sp>
        <p:nvSpPr>
          <p:cNvPr id="8" name="Text Placeholder 7">
            <a:extLst>
              <a:ext uri="{FF2B5EF4-FFF2-40B4-BE49-F238E27FC236}">
                <a16:creationId xmlns:a16="http://schemas.microsoft.com/office/drawing/2014/main" id="{670C82F1-21DF-994A-BB68-99B611B80F78}"/>
              </a:ext>
            </a:extLst>
          </p:cNvPr>
          <p:cNvSpPr>
            <a:spLocks noGrp="1"/>
          </p:cNvSpPr>
          <p:nvPr>
            <p:ph type="body" sz="quarter" idx="13" hasCustomPrompt="1"/>
          </p:nvPr>
        </p:nvSpPr>
        <p:spPr>
          <a:xfrm>
            <a:off x="838200" y="1694938"/>
            <a:ext cx="7553960" cy="406400"/>
          </a:xfrm>
        </p:spPr>
        <p:txBody>
          <a:bodyPr>
            <a:noAutofit/>
          </a:bodyPr>
          <a:lstStyle>
            <a:lvl1pPr>
              <a:defRPr sz="1600" b="0" i="0">
                <a:solidFill>
                  <a:schemeClr val="accent3"/>
                </a:solidFill>
              </a:defRPr>
            </a:lvl1pPr>
          </a:lstStyle>
          <a:p>
            <a:pPr lvl="0"/>
            <a:r>
              <a:rPr lang="en-US" dirty="0"/>
              <a:t>OPTIONAL SUBTITLE HERE (For 2-line titles, shift everything down below)</a:t>
            </a:r>
          </a:p>
        </p:txBody>
      </p:sp>
      <p:sp>
        <p:nvSpPr>
          <p:cNvPr id="10" name="Content Placeholder 9">
            <a:extLst>
              <a:ext uri="{FF2B5EF4-FFF2-40B4-BE49-F238E27FC236}">
                <a16:creationId xmlns:a16="http://schemas.microsoft.com/office/drawing/2014/main" id="{A3331BE0-7720-904A-993F-7B4D5CAE4C56}"/>
              </a:ext>
            </a:extLst>
          </p:cNvPr>
          <p:cNvSpPr>
            <a:spLocks noGrp="1"/>
          </p:cNvSpPr>
          <p:nvPr>
            <p:ph sz="quarter" idx="14"/>
          </p:nvPr>
        </p:nvSpPr>
        <p:spPr>
          <a:xfrm>
            <a:off x="854698" y="2214563"/>
            <a:ext cx="10575301" cy="3973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0554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EB892A-0720-4522-8CCD-FC5898E2B8F1}"/>
              </a:ext>
            </a:extLst>
          </p:cNvPr>
          <p:cNvSpPr>
            <a:spLocks noGrp="1"/>
          </p:cNvSpPr>
          <p:nvPr>
            <p:ph type="title"/>
          </p:nvPr>
        </p:nvSpPr>
        <p:spPr>
          <a:xfrm>
            <a:off x="839788" y="914403"/>
            <a:ext cx="3932237" cy="1600200"/>
          </a:xfrm>
          <a:prstGeom prst="rect">
            <a:avLst/>
          </a:prstGeo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6164B497-6BF3-42EF-84B2-6D75B3729D77}"/>
              </a:ext>
            </a:extLst>
          </p:cNvPr>
          <p:cNvSpPr>
            <a:spLocks noGrp="1"/>
          </p:cNvSpPr>
          <p:nvPr>
            <p:ph type="pic" idx="1"/>
          </p:nvPr>
        </p:nvSpPr>
        <p:spPr>
          <a:xfrm>
            <a:off x="5183188" y="1444628"/>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162E451E-1B1C-4BC4-9ED9-DE9669E5BAAB}"/>
              </a:ext>
            </a:extLst>
          </p:cNvPr>
          <p:cNvSpPr>
            <a:spLocks noGrp="1"/>
          </p:cNvSpPr>
          <p:nvPr>
            <p:ph type="body" sz="half" idx="2"/>
          </p:nvPr>
        </p:nvSpPr>
        <p:spPr>
          <a:xfrm>
            <a:off x="839788" y="2514603"/>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Tree>
    <p:extLst>
      <p:ext uri="{BB962C8B-B14F-4D97-AF65-F5344CB8AC3E}">
        <p14:creationId xmlns:p14="http://schemas.microsoft.com/office/powerpoint/2010/main" val="191159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FA48-B087-C49A-C6D4-529E78FB0B97}"/>
              </a:ext>
            </a:extLst>
          </p:cNvPr>
          <p:cNvSpPr>
            <a:spLocks noGrp="1"/>
          </p:cNvSpPr>
          <p:nvPr>
            <p:ph type="title"/>
          </p:nvPr>
        </p:nvSpPr>
        <p:spPr>
          <a:xfrm>
            <a:off x="920261" y="353402"/>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482F2F7-384C-26CC-271C-788BB7F2E04C}"/>
              </a:ext>
            </a:extLst>
          </p:cNvPr>
          <p:cNvSpPr>
            <a:spLocks noGrp="1"/>
          </p:cNvSpPr>
          <p:nvPr>
            <p:ph idx="1"/>
          </p:nvPr>
        </p:nvSpPr>
        <p:spPr>
          <a:xfrm>
            <a:off x="920261" y="1813902"/>
            <a:ext cx="10515600" cy="4690696"/>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1">
            <a:extLst>
              <a:ext uri="{FF2B5EF4-FFF2-40B4-BE49-F238E27FC236}">
                <a16:creationId xmlns:a16="http://schemas.microsoft.com/office/drawing/2014/main" id="{59240D50-5448-4091-F747-45808162D547}"/>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79041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12BE-DB44-0E11-EFE9-2D5FFA5F45A6}"/>
              </a:ext>
            </a:extLst>
          </p:cNvPr>
          <p:cNvSpPr>
            <a:spLocks noGrp="1"/>
          </p:cNvSpPr>
          <p:nvPr>
            <p:ph type="title"/>
          </p:nvPr>
        </p:nvSpPr>
        <p:spPr>
          <a:xfrm>
            <a:off x="913911" y="1826968"/>
            <a:ext cx="10515600" cy="3061555"/>
          </a:xfrm>
          <a:prstGeom prst="rect">
            <a:avLst/>
          </a:prstGeom>
        </p:spPr>
        <p:txBody>
          <a:bodyPr anchor="b"/>
          <a:lstStyle>
            <a:lvl1pPr>
              <a:defRPr sz="6000" spc="-100" baseline="0"/>
            </a:lvl1pPr>
          </a:lstStyle>
          <a:p>
            <a:r>
              <a:rPr lang="en-US" dirty="0"/>
              <a:t>Click to edit Master title style</a:t>
            </a:r>
          </a:p>
        </p:txBody>
      </p:sp>
      <p:sp>
        <p:nvSpPr>
          <p:cNvPr id="3" name="Text Placeholder 2">
            <a:extLst>
              <a:ext uri="{FF2B5EF4-FFF2-40B4-BE49-F238E27FC236}">
                <a16:creationId xmlns:a16="http://schemas.microsoft.com/office/drawing/2014/main" id="{030D7E36-A62D-32E2-82CD-80E61C026040}"/>
              </a:ext>
            </a:extLst>
          </p:cNvPr>
          <p:cNvSpPr>
            <a:spLocks noGrp="1"/>
          </p:cNvSpPr>
          <p:nvPr>
            <p:ph type="body" idx="1"/>
          </p:nvPr>
        </p:nvSpPr>
        <p:spPr>
          <a:xfrm>
            <a:off x="913911" y="4888523"/>
            <a:ext cx="10515600" cy="1318357"/>
          </a:xfrm>
          <a:prstGeom prst="rect">
            <a:avLst/>
          </a:prstGeom>
        </p:spPr>
        <p:txBody>
          <a:bodyPr/>
          <a:lstStyle>
            <a:lvl1pPr marL="0" indent="0">
              <a:buNone/>
              <a:defRPr sz="2400" baseline="0">
                <a:solidFill>
                  <a:schemeClr val="accent3"/>
                </a:solidFill>
                <a:latin typeface="Lato" panose="020F0502020204030203"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1">
            <a:extLst>
              <a:ext uri="{FF2B5EF4-FFF2-40B4-BE49-F238E27FC236}">
                <a16:creationId xmlns:a16="http://schemas.microsoft.com/office/drawing/2014/main" id="{23060975-04EE-8B79-044F-C803C6B4E2E0}"/>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81709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hart Placeholder 2"/>
          <p:cNvSpPr>
            <a:spLocks noGrp="1"/>
          </p:cNvSpPr>
          <p:nvPr>
            <p:ph type="chart" sz="half" idx="1"/>
          </p:nvPr>
        </p:nvSpPr>
        <p:spPr>
          <a:xfrm>
            <a:off x="609600" y="1600201"/>
            <a:ext cx="5384800" cy="4525963"/>
          </a:xfrm>
          <a:prstGeom prst="rect">
            <a:avLst/>
          </a:prstGeo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dirty="0">
                <a:latin typeface="Aharoni" panose="02010803020104030203" pitchFamily="2" charset="-79"/>
              </a:rPr>
              <a:t>  # </a:t>
            </a:r>
            <a:fld id="{9158F5A2-BF5A-42AC-9C0D-F2F2C5BF5A03}" type="slidenum">
              <a:rPr lang="en-US" smtClean="0">
                <a:latin typeface="Aharoni" panose="02010803020104030203" pitchFamily="2" charset="-79"/>
              </a:rPr>
              <a:pPr>
                <a:defRPr/>
              </a:pPr>
              <a:t>‹#›</a:t>
            </a:fld>
            <a:endParaRPr lang="en-US" dirty="0">
              <a:latin typeface="Aharoni" panose="02010803020104030203" pitchFamily="2" charset="-79"/>
            </a:endParaRPr>
          </a:p>
        </p:txBody>
      </p:sp>
    </p:spTree>
    <p:extLst>
      <p:ext uri="{BB962C8B-B14F-4D97-AF65-F5344CB8AC3E}">
        <p14:creationId xmlns:p14="http://schemas.microsoft.com/office/powerpoint/2010/main" val="170948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2251-A078-3637-8DF9-27A1EB4770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3C6D07-2A3D-EC88-CF33-24459DC9EF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10EAAA-01B0-BB97-F1E2-A420571C3F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
            <a:extLst>
              <a:ext uri="{FF2B5EF4-FFF2-40B4-BE49-F238E27FC236}">
                <a16:creationId xmlns:a16="http://schemas.microsoft.com/office/drawing/2014/main" id="{A9AF4A95-1226-C4EC-7352-27447CEDF2ED}"/>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240523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_&amp;_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7AA8BC-6160-489C-B345-531922CB4351}"/>
              </a:ext>
            </a:extLst>
          </p:cNvPr>
          <p:cNvSpPr>
            <a:spLocks noGrp="1"/>
          </p:cNvSpPr>
          <p:nvPr>
            <p:ph type="title"/>
          </p:nvPr>
        </p:nvSpPr>
        <p:spPr>
          <a:xfrm>
            <a:off x="404429" y="1822201"/>
            <a:ext cx="11567138" cy="498470"/>
          </a:xfrm>
        </p:spPr>
        <p:txBody>
          <a:bodyPr wrap="square" tIns="0" bIns="0">
            <a:spAutoFit/>
          </a:bodyPr>
          <a:lstStyle>
            <a:lvl1pPr>
              <a:defRPr lang="en-US" sz="3599" b="1" dirty="0">
                <a:solidFill>
                  <a:srgbClr val="000334"/>
                </a:solidFill>
                <a:latin typeface="Avenir Next LT Pro" panose="020B0504020202020204" pitchFamily="34" charset="0"/>
                <a:ea typeface="+mn-ea"/>
                <a:cs typeface="Poppins" pitchFamily="2" charset="77"/>
              </a:defRPr>
            </a:lvl1pPr>
          </a:lstStyle>
          <a:p>
            <a:pPr marL="0" lvl="0" defTabSz="457063"/>
            <a:r>
              <a:rPr lang="en-US"/>
              <a:t>Click to edit Master title style</a:t>
            </a:r>
          </a:p>
        </p:txBody>
      </p:sp>
      <p:sp>
        <p:nvSpPr>
          <p:cNvPr id="11" name="Text Placeholder 4">
            <a:extLst>
              <a:ext uri="{FF2B5EF4-FFF2-40B4-BE49-F238E27FC236}">
                <a16:creationId xmlns:a16="http://schemas.microsoft.com/office/drawing/2014/main" id="{4E03A474-A685-492B-B93C-FA9FB5B047F5}"/>
              </a:ext>
            </a:extLst>
          </p:cNvPr>
          <p:cNvSpPr>
            <a:spLocks noGrp="1"/>
          </p:cNvSpPr>
          <p:nvPr>
            <p:ph type="body" sz="quarter" idx="13"/>
          </p:nvPr>
        </p:nvSpPr>
        <p:spPr>
          <a:xfrm>
            <a:off x="1256340" y="1541051"/>
            <a:ext cx="9863316" cy="4281667"/>
          </a:xfrm>
        </p:spPr>
        <p:txBody>
          <a:bodyPr/>
          <a:lstStyle>
            <a:lvl1pPr marL="0" indent="0">
              <a:lnSpc>
                <a:spcPct val="110000"/>
              </a:lnSpc>
              <a:spcBef>
                <a:spcPts val="0"/>
              </a:spcBef>
              <a:buNone/>
              <a:defRPr sz="1799" b="1">
                <a:latin typeface="Avenir Next LT Pro" panose="020B0504020202020204" pitchFamily="34" charset="0"/>
              </a:defRPr>
            </a:lvl1pPr>
            <a:lvl2pPr marL="226945" indent="-226945">
              <a:lnSpc>
                <a:spcPct val="110000"/>
              </a:lnSpc>
              <a:spcBef>
                <a:spcPts val="0"/>
              </a:spcBef>
              <a:defRPr sz="1600">
                <a:latin typeface="Avenir Next LT Pro" panose="020B0504020202020204" pitchFamily="34" charset="0"/>
              </a:defRPr>
            </a:lvl2pPr>
            <a:lvl3pPr>
              <a:lnSpc>
                <a:spcPct val="110000"/>
              </a:lnSpc>
              <a:spcBef>
                <a:spcPts val="0"/>
              </a:spcBef>
              <a:defRPr sz="1500">
                <a:latin typeface="Avenir Next LT Pro" panose="020B0504020202020204" pitchFamily="34" charset="0"/>
              </a:defRPr>
            </a:lvl3pPr>
            <a:lvl4pPr>
              <a:lnSpc>
                <a:spcPct val="110000"/>
              </a:lnSpc>
              <a:spcBef>
                <a:spcPts val="0"/>
              </a:spcBef>
              <a:defRPr sz="1400">
                <a:latin typeface="Avenir Next LT Pro" panose="020B0504020202020204" pitchFamily="34" charset="0"/>
              </a:defRPr>
            </a:lvl4pPr>
            <a:lvl5pPr>
              <a:lnSpc>
                <a:spcPct val="110000"/>
              </a:lnSpc>
              <a:spcBef>
                <a:spcPts val="0"/>
              </a:spcBef>
              <a:defRPr sz="14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347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userDrawn="1">
  <p:cSld name="1_Blank">
    <p:spTree>
      <p:nvGrpSpPr>
        <p:cNvPr id="1" name="Shape 482"/>
        <p:cNvGrpSpPr/>
        <p:nvPr/>
      </p:nvGrpSpPr>
      <p:grpSpPr>
        <a:xfrm>
          <a:off x="0" y="0"/>
          <a:ext cx="0" cy="0"/>
          <a:chOff x="0" y="0"/>
          <a:chExt cx="0" cy="0"/>
        </a:xfrm>
      </p:grpSpPr>
      <p:sp>
        <p:nvSpPr>
          <p:cNvPr id="483" name="Google Shape;483;p34"/>
          <p:cNvSpPr txBox="1">
            <a:spLocks noGrp="1"/>
          </p:cNvSpPr>
          <p:nvPr>
            <p:ph type="title"/>
          </p:nvPr>
        </p:nvSpPr>
        <p:spPr>
          <a:xfrm>
            <a:off x="296952" y="258725"/>
            <a:ext cx="8879312" cy="937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E2E36"/>
              </a:buClr>
              <a:buSzPts val="4800"/>
              <a:buNone/>
              <a:defRPr sz="4800" b="1">
                <a:solidFill>
                  <a:srgbClr val="2E2E36"/>
                </a:solidFill>
              </a:defRPr>
            </a:lvl1pPr>
            <a:lvl2pPr lvl="1" rtl="0">
              <a:spcBef>
                <a:spcPts val="0"/>
              </a:spcBef>
              <a:spcAft>
                <a:spcPts val="0"/>
              </a:spcAft>
              <a:buClr>
                <a:srgbClr val="2E2E36"/>
              </a:buClr>
              <a:buSzPts val="1400"/>
              <a:buNone/>
              <a:defRPr>
                <a:solidFill>
                  <a:srgbClr val="2E2E36"/>
                </a:solidFill>
              </a:defRPr>
            </a:lvl2pPr>
            <a:lvl3pPr lvl="2" rtl="0">
              <a:spcBef>
                <a:spcPts val="0"/>
              </a:spcBef>
              <a:spcAft>
                <a:spcPts val="0"/>
              </a:spcAft>
              <a:buClr>
                <a:srgbClr val="2E2E36"/>
              </a:buClr>
              <a:buSzPts val="1400"/>
              <a:buNone/>
              <a:defRPr>
                <a:solidFill>
                  <a:srgbClr val="2E2E36"/>
                </a:solidFill>
              </a:defRPr>
            </a:lvl3pPr>
            <a:lvl4pPr lvl="3" rtl="0">
              <a:spcBef>
                <a:spcPts val="0"/>
              </a:spcBef>
              <a:spcAft>
                <a:spcPts val="0"/>
              </a:spcAft>
              <a:buClr>
                <a:srgbClr val="2E2E36"/>
              </a:buClr>
              <a:buSzPts val="1400"/>
              <a:buNone/>
              <a:defRPr>
                <a:solidFill>
                  <a:srgbClr val="2E2E36"/>
                </a:solidFill>
              </a:defRPr>
            </a:lvl4pPr>
            <a:lvl5pPr lvl="4" rtl="0">
              <a:spcBef>
                <a:spcPts val="0"/>
              </a:spcBef>
              <a:spcAft>
                <a:spcPts val="0"/>
              </a:spcAft>
              <a:buClr>
                <a:srgbClr val="2E2E36"/>
              </a:buClr>
              <a:buSzPts val="1400"/>
              <a:buNone/>
              <a:defRPr>
                <a:solidFill>
                  <a:srgbClr val="2E2E36"/>
                </a:solidFill>
              </a:defRPr>
            </a:lvl5pPr>
            <a:lvl6pPr lvl="5" rtl="0">
              <a:spcBef>
                <a:spcPts val="0"/>
              </a:spcBef>
              <a:spcAft>
                <a:spcPts val="0"/>
              </a:spcAft>
              <a:buClr>
                <a:srgbClr val="2E2E36"/>
              </a:buClr>
              <a:buSzPts val="1400"/>
              <a:buNone/>
              <a:defRPr>
                <a:solidFill>
                  <a:srgbClr val="2E2E36"/>
                </a:solidFill>
              </a:defRPr>
            </a:lvl6pPr>
            <a:lvl7pPr lvl="6" rtl="0">
              <a:spcBef>
                <a:spcPts val="0"/>
              </a:spcBef>
              <a:spcAft>
                <a:spcPts val="0"/>
              </a:spcAft>
              <a:buClr>
                <a:srgbClr val="2E2E36"/>
              </a:buClr>
              <a:buSzPts val="1400"/>
              <a:buNone/>
              <a:defRPr>
                <a:solidFill>
                  <a:srgbClr val="2E2E36"/>
                </a:solidFill>
              </a:defRPr>
            </a:lvl7pPr>
            <a:lvl8pPr lvl="7" rtl="0">
              <a:spcBef>
                <a:spcPts val="0"/>
              </a:spcBef>
              <a:spcAft>
                <a:spcPts val="0"/>
              </a:spcAft>
              <a:buClr>
                <a:srgbClr val="2E2E36"/>
              </a:buClr>
              <a:buSzPts val="1400"/>
              <a:buNone/>
              <a:defRPr>
                <a:solidFill>
                  <a:srgbClr val="2E2E36"/>
                </a:solidFill>
              </a:defRPr>
            </a:lvl8pPr>
            <a:lvl9pPr lvl="8" rtl="0">
              <a:spcBef>
                <a:spcPts val="0"/>
              </a:spcBef>
              <a:spcAft>
                <a:spcPts val="0"/>
              </a:spcAft>
              <a:buClr>
                <a:srgbClr val="2E2E36"/>
              </a:buClr>
              <a:buSzPts val="1400"/>
              <a:buNone/>
              <a:defRPr>
                <a:solidFill>
                  <a:srgbClr val="2E2E36"/>
                </a:solidFill>
              </a:defRPr>
            </a:lvl9pPr>
          </a:lstStyle>
          <a:p>
            <a:r>
              <a:rPr lang="en-US"/>
              <a:t>Click to edit Master title style</a:t>
            </a:r>
            <a:endParaRPr/>
          </a:p>
        </p:txBody>
      </p:sp>
      <p:sp>
        <p:nvSpPr>
          <p:cNvPr id="484" name="Google Shape;484;p34"/>
          <p:cNvSpPr txBox="1">
            <a:spLocks noGrp="1"/>
          </p:cNvSpPr>
          <p:nvPr>
            <p:ph type="body" idx="1"/>
          </p:nvPr>
        </p:nvSpPr>
        <p:spPr>
          <a:xfrm>
            <a:off x="296952" y="1408675"/>
            <a:ext cx="9929586" cy="5190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Char char="●"/>
              <a:defRPr>
                <a:solidFill>
                  <a:schemeClr val="dk1"/>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Slide Number Placeholder 1">
            <a:extLst>
              <a:ext uri="{FF2B5EF4-FFF2-40B4-BE49-F238E27FC236}">
                <a16:creationId xmlns:a16="http://schemas.microsoft.com/office/drawing/2014/main" id="{FD48046B-0405-DD2B-BC3B-533C03DA8837}"/>
              </a:ext>
            </a:extLst>
          </p:cNvPr>
          <p:cNvSpPr>
            <a:spLocks noGrp="1"/>
          </p:cNvSpPr>
          <p:nvPr>
            <p:ph type="sldNum" idx="10"/>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83887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p:nvPr/>
        </p:nvSpPr>
        <p:spPr>
          <a:xfrm>
            <a:off x="0" y="0"/>
            <a:ext cx="12192000" cy="466725"/>
          </a:xfrm>
          <a:prstGeom prst="rect">
            <a:avLst/>
          </a:prstGeom>
          <a:solidFill>
            <a:srgbClr val="29A9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
        <p:nvSpPr>
          <p:cNvPr id="11" name="Google Shape;11;p14"/>
          <p:cNvSpPr txBox="1">
            <a:spLocks noGrp="1"/>
          </p:cNvSpPr>
          <p:nvPr>
            <p:ph type="title"/>
          </p:nvPr>
        </p:nvSpPr>
        <p:spPr>
          <a:xfrm>
            <a:off x="838200" y="466725"/>
            <a:ext cx="10515600" cy="12239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pic>
        <p:nvPicPr>
          <p:cNvPr id="13" name="Google Shape;13;p14"/>
          <p:cNvPicPr preferRelativeResize="0"/>
          <p:nvPr/>
        </p:nvPicPr>
        <p:blipFill rotWithShape="1">
          <a:blip r:embed="rId11">
            <a:alphaModFix/>
          </a:blip>
          <a:srcRect/>
          <a:stretch/>
        </p:blipFill>
        <p:spPr>
          <a:xfrm>
            <a:off x="11009656" y="5735425"/>
            <a:ext cx="803563" cy="803563"/>
          </a:xfrm>
          <a:prstGeom prst="rect">
            <a:avLst/>
          </a:prstGeom>
          <a:noFill/>
          <a:ln>
            <a:noFill/>
          </a:ln>
        </p:spPr>
      </p:pic>
      <p:pic>
        <p:nvPicPr>
          <p:cNvPr id="14" name="Google Shape;14;p14"/>
          <p:cNvPicPr preferRelativeResize="0"/>
          <p:nvPr/>
        </p:nvPicPr>
        <p:blipFill rotWithShape="1">
          <a:blip r:embed="rId12">
            <a:alphaModFix/>
          </a:blip>
          <a:srcRect/>
          <a:stretch/>
        </p:blipFill>
        <p:spPr>
          <a:xfrm>
            <a:off x="9056137" y="5755303"/>
            <a:ext cx="1933641" cy="803564"/>
          </a:xfrm>
          <a:prstGeom prst="rect">
            <a:avLst/>
          </a:prstGeom>
          <a:noFill/>
          <a:ln>
            <a:noFill/>
          </a:ln>
        </p:spPr>
      </p:pic>
    </p:spTree>
    <p:extLst>
      <p:ext uri="{BB962C8B-B14F-4D97-AF65-F5344CB8AC3E}">
        <p14:creationId xmlns:p14="http://schemas.microsoft.com/office/powerpoint/2010/main" val="3702664496"/>
      </p:ext>
    </p:extLst>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82" r:id="rId5"/>
    <p:sldLayoutId id="2147483683" r:id="rId6"/>
    <p:sldLayoutId id="2147483685" r:id="rId7"/>
    <p:sldLayoutId id="2147483686" r:id="rId8"/>
    <p:sldLayoutId id="2147483687" r:id="rId9"/>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6F21FD29-DC11-3343-E2C3-4B88F75BD3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Box 7">
            <a:extLst>
              <a:ext uri="{FF2B5EF4-FFF2-40B4-BE49-F238E27FC236}">
                <a16:creationId xmlns:a16="http://schemas.microsoft.com/office/drawing/2014/main" id="{9318C99E-A4B1-F567-0545-696113A101DF}"/>
              </a:ext>
            </a:extLst>
          </p:cNvPr>
          <p:cNvSpPr txBox="1"/>
          <p:nvPr/>
        </p:nvSpPr>
        <p:spPr>
          <a:xfrm rot="16200000">
            <a:off x="-2172702" y="2087563"/>
            <a:ext cx="4727448" cy="457200"/>
          </a:xfrm>
          <a:prstGeom prst="rect">
            <a:avLst/>
          </a:prstGeom>
          <a:solidFill>
            <a:srgbClr val="29A9E1"/>
          </a:solidFill>
        </p:spPr>
        <p:txBody>
          <a:bodyPr wrap="square" rtlCol="0" anchor="ctr">
            <a:spAutoFit/>
          </a:bodyPr>
          <a:lstStyle/>
          <a:p>
            <a:pPr>
              <a:spcBef>
                <a:spcPts val="600"/>
              </a:spcBef>
              <a:spcAft>
                <a:spcPts val="600"/>
              </a:spcAft>
            </a:pP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2025 LOINC CONFERENCE</a:t>
            </a:r>
          </a:p>
        </p:txBody>
      </p:sp>
      <p:sp>
        <p:nvSpPr>
          <p:cNvPr id="9" name="TextBox 8">
            <a:extLst>
              <a:ext uri="{FF2B5EF4-FFF2-40B4-BE49-F238E27FC236}">
                <a16:creationId xmlns:a16="http://schemas.microsoft.com/office/drawing/2014/main" id="{1278C39A-FA20-1F80-CC30-C873955C9F03}"/>
              </a:ext>
            </a:extLst>
          </p:cNvPr>
          <p:cNvSpPr txBox="1"/>
          <p:nvPr/>
        </p:nvSpPr>
        <p:spPr>
          <a:xfrm rot="16200000">
            <a:off x="-951272" y="5593580"/>
            <a:ext cx="2284586" cy="457200"/>
          </a:xfrm>
          <a:prstGeom prst="rect">
            <a:avLst/>
          </a:prstGeom>
          <a:solidFill>
            <a:srgbClr val="002E5D"/>
          </a:solidFill>
        </p:spPr>
        <p:txBody>
          <a:bodyPr wrap="square" rtlCol="0" anchor="ctr">
            <a:spAutoFit/>
          </a:bodyPr>
          <a:lstStyle/>
          <a:p>
            <a:pPr algn="r">
              <a:spcBef>
                <a:spcPts val="600"/>
              </a:spcBef>
              <a:spcAft>
                <a:spcPts val="600"/>
              </a:spcAft>
            </a:pP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MONTREAL, QC</a:t>
            </a:r>
          </a:p>
        </p:txBody>
      </p:sp>
      <p:sp>
        <p:nvSpPr>
          <p:cNvPr id="3" name="Footer Placeholder 1">
            <a:extLst>
              <a:ext uri="{FF2B5EF4-FFF2-40B4-BE49-F238E27FC236}">
                <a16:creationId xmlns:a16="http://schemas.microsoft.com/office/drawing/2014/main" id="{BEF4136C-1947-CA29-E9C8-23DC0C6438CC}"/>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4563010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lvl1pPr algn="l" defTabSz="914400" rtl="0" eaLnBrk="1" latinLnBrk="0" hangingPunct="1">
        <a:lnSpc>
          <a:spcPct val="90000"/>
        </a:lnSpc>
        <a:spcBef>
          <a:spcPct val="0"/>
        </a:spcBef>
        <a:buNone/>
        <a:defRPr sz="4400" b="1" i="0" kern="1200" baseline="0">
          <a:solidFill>
            <a:schemeClr val="tx1"/>
          </a:solidFill>
          <a:latin typeface="Lato Medium"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p:nvPr/>
        </p:nvSpPr>
        <p:spPr>
          <a:xfrm>
            <a:off x="0" y="0"/>
            <a:ext cx="12192000" cy="466725"/>
          </a:xfrm>
          <a:prstGeom prst="rect">
            <a:avLst/>
          </a:prstGeom>
          <a:solidFill>
            <a:srgbClr val="29A9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
        <p:nvSpPr>
          <p:cNvPr id="11" name="Google Shape;11;p14"/>
          <p:cNvSpPr txBox="1">
            <a:spLocks noGrp="1"/>
          </p:cNvSpPr>
          <p:nvPr>
            <p:ph type="title"/>
          </p:nvPr>
        </p:nvSpPr>
        <p:spPr>
          <a:xfrm>
            <a:off x="838200" y="466725"/>
            <a:ext cx="10515600" cy="12239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231103998"/>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5.xml"/><Relationship Id="rId16" Type="http://schemas.openxmlformats.org/officeDocument/2006/relationships/image" Target="../media/image41.svg"/><Relationship Id="rId1" Type="http://schemas.openxmlformats.org/officeDocument/2006/relationships/slideLayout" Target="../slideLayouts/slideLayout8.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sv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sv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hyperlink" Target="https://dev.opencem.org/#/"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zibs.nl/wiki/HCIM_Release_2024(EN)#group:_Administrative.2C_count:_8" TargetMode="External"/><Relationship Id="rId2" Type="http://schemas.openxmlformats.org/officeDocument/2006/relationships/hyperlink" Target="https://ckm.openehr.org/ckm/"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pxhere.com/id/photo/913928"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svg"/><Relationship Id="rId1" Type="http://schemas.openxmlformats.org/officeDocument/2006/relationships/slideLayout" Target="../slideLayouts/slideLayout9.xml"/><Relationship Id="rId4" Type="http://schemas.openxmlformats.org/officeDocument/2006/relationships/image" Target="../media/image46.sv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35"/>
        <p:cNvGrpSpPr/>
        <p:nvPr/>
      </p:nvGrpSpPr>
      <p:grpSpPr>
        <a:xfrm>
          <a:off x="0" y="0"/>
          <a:ext cx="0" cy="0"/>
          <a:chOff x="0" y="0"/>
          <a:chExt cx="0" cy="0"/>
        </a:xfrm>
      </p:grpSpPr>
      <p:sp>
        <p:nvSpPr>
          <p:cNvPr id="36" name="Google Shape;36;p1"/>
          <p:cNvSpPr txBox="1">
            <a:spLocks noGrp="1"/>
          </p:cNvSpPr>
          <p:nvPr>
            <p:ph type="body" idx="1"/>
          </p:nvPr>
        </p:nvSpPr>
        <p:spPr>
          <a:xfrm>
            <a:off x="10244378" y="1825625"/>
            <a:ext cx="1109422" cy="10671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endParaRPr sz="3200"/>
          </a:p>
          <a:p>
            <a:pPr marL="0" lvl="0" indent="0" algn="l" rtl="0">
              <a:lnSpc>
                <a:spcPct val="90000"/>
              </a:lnSpc>
              <a:spcBef>
                <a:spcPts val="1000"/>
              </a:spcBef>
              <a:spcAft>
                <a:spcPts val="0"/>
              </a:spcAft>
              <a:buSzPts val="2800"/>
              <a:buNone/>
            </a:pPr>
            <a:endParaRPr/>
          </a:p>
        </p:txBody>
      </p:sp>
      <p:sp>
        <p:nvSpPr>
          <p:cNvPr id="37" name="Google Shape;37;p1"/>
          <p:cNvSpPr txBox="1">
            <a:spLocks noGrp="1"/>
          </p:cNvSpPr>
          <p:nvPr>
            <p:ph type="title"/>
          </p:nvPr>
        </p:nvSpPr>
        <p:spPr>
          <a:xfrm>
            <a:off x="838200" y="852240"/>
            <a:ext cx="10515600" cy="2040539"/>
          </a:xfrm>
          <a:prstGeom prst="rect">
            <a:avLst/>
          </a:prstGeom>
          <a:noFill/>
          <a:ln>
            <a:noFill/>
          </a:ln>
        </p:spPr>
        <p:txBody>
          <a:bodyPr spcFirstLastPara="1" wrap="square" lIns="91425" tIns="45700" rIns="91425" bIns="45700" anchor="ctr" anchorCtr="0">
            <a:noAutofit/>
          </a:bodyPr>
          <a:lstStyle/>
          <a:p>
            <a:pPr lvl="0" algn="ctr">
              <a:buSzPts val="4400"/>
            </a:pPr>
            <a:r>
              <a:rPr lang="en-US" sz="4800" dirty="0">
                <a:solidFill>
                  <a:srgbClr val="00B0F0"/>
                </a:solidFill>
                <a:latin typeface="Lato Medium" panose="020F0502020204030203" pitchFamily="34" charset="0"/>
                <a:ea typeface="Lato Medium" panose="020F0502020204030203" pitchFamily="34" charset="0"/>
                <a:cs typeface="Lato Medium" panose="020F0502020204030203" pitchFamily="34" charset="0"/>
                <a:sym typeface="Calibri"/>
              </a:rPr>
              <a:t>Building CDE Models for All:</a:t>
            </a:r>
            <a:br>
              <a:rPr lang="en-US" sz="4800" dirty="0">
                <a:solidFill>
                  <a:srgbClr val="00B0F0"/>
                </a:solidFill>
                <a:latin typeface="Lato Medium" panose="020F0502020204030203" pitchFamily="34" charset="0"/>
                <a:ea typeface="Lato Medium" panose="020F0502020204030203" pitchFamily="34" charset="0"/>
                <a:cs typeface="Lato Medium" panose="020F0502020204030203" pitchFamily="34" charset="0"/>
                <a:sym typeface="Calibri"/>
              </a:rPr>
            </a:br>
            <a:r>
              <a:rPr lang="en-US" sz="4800" dirty="0">
                <a:solidFill>
                  <a:srgbClr val="00B0F0"/>
                </a:solidFill>
                <a:latin typeface="Lato Medium" panose="020F0502020204030203" pitchFamily="34" charset="0"/>
                <a:ea typeface="Lato Medium" panose="020F0502020204030203" pitchFamily="34" charset="0"/>
                <a:cs typeface="Lato Medium" panose="020F0502020204030203" pitchFamily="34" charset="0"/>
                <a:sym typeface="Calibri"/>
              </a:rPr>
              <a:t>The Graphite Health Approach and a Hands-on Blueprint for Taiwan</a:t>
            </a:r>
            <a:endParaRPr sz="2800" dirty="0">
              <a:solidFill>
                <a:srgbClr val="00B0F0"/>
              </a:solidFill>
              <a:latin typeface="Lato"/>
              <a:ea typeface="Lato"/>
              <a:cs typeface="Lato"/>
              <a:sym typeface="Lato"/>
            </a:endParaRPr>
          </a:p>
        </p:txBody>
      </p:sp>
      <p:sp>
        <p:nvSpPr>
          <p:cNvPr id="38" name="Google Shape;38;p1"/>
          <p:cNvSpPr txBox="1"/>
          <p:nvPr/>
        </p:nvSpPr>
        <p:spPr>
          <a:xfrm>
            <a:off x="1866719" y="3220285"/>
            <a:ext cx="8932370" cy="28007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333333"/>
                </a:solidFill>
                <a:effectLst/>
                <a:uLnTx/>
                <a:uFillTx/>
                <a:latin typeface="Lato"/>
                <a:ea typeface="Lato"/>
                <a:cs typeface="Lato"/>
                <a:sym typeface="Lato"/>
              </a:rPr>
              <a:t>Wanfang Hospital</a:t>
            </a:r>
            <a:r>
              <a:rPr lang="en-US" sz="3600" dirty="0">
                <a:solidFill>
                  <a:srgbClr val="333333"/>
                </a:solidFill>
                <a:latin typeface="Lato"/>
                <a:ea typeface="Lato"/>
                <a:cs typeface="Lato"/>
                <a:sym typeface="Lato"/>
              </a:rPr>
              <a:t>, Taipei</a:t>
            </a: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0" i="0" u="none" strike="noStrike" kern="0" cap="none" spc="0" normalizeH="0" baseline="0" noProof="0" dirty="0">
                <a:ln>
                  <a:noFill/>
                </a:ln>
                <a:solidFill>
                  <a:srgbClr val="333333"/>
                </a:solidFill>
                <a:effectLst/>
                <a:uLnTx/>
                <a:uFillTx/>
                <a:latin typeface="Lato"/>
                <a:ea typeface="Lato"/>
                <a:cs typeface="Lato"/>
                <a:sym typeface="Lato"/>
              </a:rPr>
              <a:t>March 26, 2026</a:t>
            </a: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0" i="0" u="none" strike="noStrike" kern="0" cap="none" spc="0" normalizeH="0" baseline="0" noProof="0" dirty="0">
                <a:ln>
                  <a:noFill/>
                </a:ln>
                <a:solidFill>
                  <a:srgbClr val="333333"/>
                </a:solidFill>
                <a:effectLst/>
                <a:uLnTx/>
                <a:uFillTx/>
                <a:latin typeface="Lato"/>
                <a:ea typeface="Lato"/>
                <a:cs typeface="Lato"/>
                <a:sym typeface="Lato"/>
              </a:rPr>
              <a:t>Stanley M. Huff, MD</a:t>
            </a: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0" i="0" u="none" strike="noStrike" kern="0" cap="none" spc="0" normalizeH="0" baseline="0" noProof="0" dirty="0">
                <a:ln>
                  <a:noFill/>
                </a:ln>
                <a:solidFill>
                  <a:srgbClr val="333333"/>
                </a:solidFill>
                <a:effectLst/>
                <a:uLnTx/>
                <a:uFillTx/>
                <a:latin typeface="Lato"/>
                <a:ea typeface="Lato"/>
                <a:cs typeface="Lato"/>
                <a:sym typeface="Lato"/>
              </a:rPr>
              <a:t>Professor (Clinical) Department of Biomedical Informatics, University of Utah School of Medicine</a:t>
            </a: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0" i="0" u="none" strike="noStrike" kern="0" cap="none" spc="0" normalizeH="0" baseline="0" noProof="0" dirty="0">
                <a:ln>
                  <a:noFill/>
                </a:ln>
                <a:solidFill>
                  <a:srgbClr val="333333"/>
                </a:solidFill>
                <a:effectLst/>
                <a:uLnTx/>
                <a:uFillTx/>
                <a:latin typeface="Lato"/>
                <a:ea typeface="Lato"/>
                <a:cs typeface="Lato"/>
                <a:sym typeface="Lato"/>
              </a:rPr>
              <a:t>Chair, Clinical LOINC Committee</a:t>
            </a:r>
            <a:endParaRPr kumimoji="0" sz="2800" b="0" i="0" u="none" strike="noStrike" kern="0" cap="none" spc="0" normalizeH="0" baseline="0" noProof="0" dirty="0">
              <a:ln>
                <a:noFill/>
              </a:ln>
              <a:solidFill>
                <a:srgbClr val="333333"/>
              </a:solidFill>
              <a:effectLst/>
              <a:uLnTx/>
              <a:uFillTx/>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3506" name="Rectangle 2">
            <a:extLst>
              <a:ext uri="{FF2B5EF4-FFF2-40B4-BE49-F238E27FC236}">
                <a16:creationId xmlns:a16="http://schemas.microsoft.com/office/drawing/2014/main" id="{03571880-1B5D-12D4-2520-8FDDAB2F5AB9}"/>
              </a:ext>
            </a:extLst>
          </p:cNvPr>
          <p:cNvSpPr>
            <a:spLocks noGrp="1" noChangeArrowheads="1"/>
          </p:cNvSpPr>
          <p:nvPr>
            <p:ph type="title"/>
          </p:nvPr>
        </p:nvSpPr>
        <p:spPr/>
        <p:txBody>
          <a:bodyPr/>
          <a:lstStyle/>
          <a:p>
            <a:pPr>
              <a:defRPr/>
            </a:pPr>
            <a:r>
              <a:rPr lang="en-US"/>
              <a:t>Goals of the system</a:t>
            </a:r>
          </a:p>
        </p:txBody>
      </p:sp>
      <p:sp>
        <p:nvSpPr>
          <p:cNvPr id="533507" name="Rectangle 3">
            <a:extLst>
              <a:ext uri="{FF2B5EF4-FFF2-40B4-BE49-F238E27FC236}">
                <a16:creationId xmlns:a16="http://schemas.microsoft.com/office/drawing/2014/main" id="{6D30DB0C-5C3F-41FA-A937-461955B06BAB}"/>
              </a:ext>
            </a:extLst>
          </p:cNvPr>
          <p:cNvSpPr>
            <a:spLocks noGrp="1" noChangeArrowheads="1"/>
          </p:cNvSpPr>
          <p:nvPr>
            <p:ph type="body" idx="1"/>
          </p:nvPr>
        </p:nvSpPr>
        <p:spPr>
          <a:xfrm>
            <a:off x="920261" y="1634314"/>
            <a:ext cx="10515600" cy="3589371"/>
          </a:xfrm>
        </p:spPr>
        <p:txBody>
          <a:bodyPr/>
          <a:lstStyle/>
          <a:p>
            <a:pPr>
              <a:defRPr/>
            </a:pPr>
            <a:r>
              <a:rPr lang="en-US" dirty="0"/>
              <a:t>High performance and reliability</a:t>
            </a:r>
          </a:p>
          <a:p>
            <a:pPr>
              <a:defRPr/>
            </a:pPr>
            <a:r>
              <a:rPr lang="en-US" dirty="0"/>
              <a:t>Decision support integrated with patient care</a:t>
            </a:r>
          </a:p>
          <a:p>
            <a:pPr>
              <a:defRPr/>
            </a:pPr>
            <a:r>
              <a:rPr lang="en-US" dirty="0"/>
              <a:t>Patient centered longitudinal record used for care in both inpatient and outpatient environments</a:t>
            </a:r>
          </a:p>
          <a:p>
            <a:pPr>
              <a:defRPr/>
            </a:pPr>
            <a:r>
              <a:rPr lang="en-US" b="1" u="sng" dirty="0"/>
              <a:t>Formal information model for detailed patient data</a:t>
            </a:r>
          </a:p>
          <a:p>
            <a:pPr>
              <a:defRPr/>
            </a:pPr>
            <a:r>
              <a:rPr lang="en-US" b="1" u="sng" dirty="0"/>
              <a:t>Standard coded terminology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706" name="Rectangle 2">
            <a:extLst>
              <a:ext uri="{FF2B5EF4-FFF2-40B4-BE49-F238E27FC236}">
                <a16:creationId xmlns:a16="http://schemas.microsoft.com/office/drawing/2014/main" id="{F812E0B7-DE0B-FB91-11A1-10364B879E1F}"/>
              </a:ext>
            </a:extLst>
          </p:cNvPr>
          <p:cNvSpPr>
            <a:spLocks noGrp="1" noChangeArrowheads="1"/>
          </p:cNvSpPr>
          <p:nvPr>
            <p:ph type="title"/>
          </p:nvPr>
        </p:nvSpPr>
        <p:spPr/>
        <p:txBody>
          <a:bodyPr/>
          <a:lstStyle/>
          <a:p>
            <a:pPr>
              <a:defRPr/>
            </a:pPr>
            <a:r>
              <a:rPr lang="en-US"/>
              <a:t>Detailed clinical models at IHC</a:t>
            </a:r>
          </a:p>
        </p:txBody>
      </p:sp>
      <p:sp>
        <p:nvSpPr>
          <p:cNvPr id="584707" name="Rectangle 3">
            <a:extLst>
              <a:ext uri="{FF2B5EF4-FFF2-40B4-BE49-F238E27FC236}">
                <a16:creationId xmlns:a16="http://schemas.microsoft.com/office/drawing/2014/main" id="{66E484F6-8156-990D-99AB-4BFE211DACF3}"/>
              </a:ext>
            </a:extLst>
          </p:cNvPr>
          <p:cNvSpPr>
            <a:spLocks noGrp="1" noChangeArrowheads="1"/>
          </p:cNvSpPr>
          <p:nvPr>
            <p:ph type="body" idx="1"/>
          </p:nvPr>
        </p:nvSpPr>
        <p:spPr>
          <a:xfrm>
            <a:off x="920261" y="1813902"/>
            <a:ext cx="10515600" cy="3953053"/>
          </a:xfrm>
        </p:spPr>
        <p:txBody>
          <a:bodyPr/>
          <a:lstStyle/>
          <a:p>
            <a:pPr>
              <a:lnSpc>
                <a:spcPct val="90000"/>
              </a:lnSpc>
              <a:defRPr/>
            </a:pPr>
            <a:r>
              <a:rPr lang="en-US" dirty="0"/>
              <a:t>Use of ASN.1 as the formalism to describe the detailed models</a:t>
            </a:r>
          </a:p>
          <a:p>
            <a:pPr>
              <a:lnSpc>
                <a:spcPct val="90000"/>
              </a:lnSpc>
              <a:defRPr/>
            </a:pPr>
            <a:r>
              <a:rPr lang="en-US" dirty="0"/>
              <a:t>Two generations of ASN.1 models</a:t>
            </a:r>
          </a:p>
          <a:p>
            <a:pPr lvl="1">
              <a:lnSpc>
                <a:spcPct val="90000"/>
              </a:lnSpc>
              <a:defRPr/>
            </a:pPr>
            <a:r>
              <a:rPr lang="en-US" sz="2800" b="1" dirty="0"/>
              <a:t>~6,000 detailed models were created</a:t>
            </a:r>
          </a:p>
          <a:p>
            <a:pPr>
              <a:lnSpc>
                <a:spcPct val="90000"/>
              </a:lnSpc>
              <a:defRPr/>
            </a:pPr>
            <a:r>
              <a:rPr lang="en-US" dirty="0"/>
              <a:t>The system based on these models was in production use at 14 enterprises for 15+ years</a:t>
            </a:r>
          </a:p>
          <a:p>
            <a:pPr>
              <a:lnSpc>
                <a:spcPct val="90000"/>
              </a:lnSpc>
              <a:defRPr/>
            </a:pPr>
            <a:r>
              <a:rPr lang="en-US" dirty="0"/>
              <a:t>3M HIS contributed a set of the ASN.1 models to HL7</a:t>
            </a:r>
          </a:p>
          <a:p>
            <a:pPr>
              <a:lnSpc>
                <a:spcPct val="90000"/>
              </a:lnSpc>
              <a:defRPr/>
            </a:pPr>
            <a:r>
              <a:rPr lang="en-US" dirty="0"/>
              <a:t>IHC is creating a third generation of the models using CEML (an XML dialect)  as the semantic model</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BC149BE-65B0-ECC6-7E1F-E351DAD5932A}"/>
              </a:ext>
            </a:extLst>
          </p:cNvPr>
          <p:cNvSpPr>
            <a:spLocks noChangeArrowheads="1"/>
          </p:cNvSpPr>
          <p:nvPr/>
        </p:nvSpPr>
        <p:spPr bwMode="auto">
          <a:xfrm>
            <a:off x="5445125" y="868363"/>
            <a:ext cx="4025900" cy="5702300"/>
          </a:xfrm>
          <a:prstGeom prst="rect">
            <a:avLst/>
          </a:prstGeom>
          <a:gradFill rotWithShape="0">
            <a:gsLst>
              <a:gs pos="0">
                <a:srgbClr val="D93192"/>
              </a:gs>
              <a:gs pos="100000">
                <a:srgbClr val="C32C83"/>
              </a:gs>
            </a:gsLst>
            <a:lin ang="5400000" scaled="1"/>
          </a:gradFill>
          <a:ln w="12700">
            <a:solidFill>
              <a:srgbClr val="472F08"/>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sz="1600">
              <a:solidFill>
                <a:srgbClr val="FFFFFF"/>
              </a:solidFill>
            </a:endParaRPr>
          </a:p>
        </p:txBody>
      </p:sp>
      <p:sp>
        <p:nvSpPr>
          <p:cNvPr id="569347" name="Rectangle 3">
            <a:extLst>
              <a:ext uri="{FF2B5EF4-FFF2-40B4-BE49-F238E27FC236}">
                <a16:creationId xmlns:a16="http://schemas.microsoft.com/office/drawing/2014/main" id="{D896EFF4-B479-19CF-7DD3-90702CC7F3A2}"/>
              </a:ext>
            </a:extLst>
          </p:cNvPr>
          <p:cNvSpPr>
            <a:spLocks noGrp="1" noChangeArrowheads="1"/>
          </p:cNvSpPr>
          <p:nvPr>
            <p:ph type="title"/>
          </p:nvPr>
        </p:nvSpPr>
        <p:spPr>
          <a:xfrm>
            <a:off x="1524000" y="1"/>
            <a:ext cx="7620000" cy="733425"/>
          </a:xfrm>
        </p:spPr>
        <p:txBody>
          <a:bodyPr>
            <a:normAutofit fontScale="90000"/>
          </a:bodyPr>
          <a:lstStyle/>
          <a:p>
            <a:pPr>
              <a:defRPr/>
            </a:pPr>
            <a:r>
              <a:rPr lang="en-US" sz="3600"/>
              <a:t>CDR System Architecture (version 7.0)</a:t>
            </a:r>
          </a:p>
        </p:txBody>
      </p:sp>
      <p:sp>
        <p:nvSpPr>
          <p:cNvPr id="569348" name="Rectangle 4">
            <a:extLst>
              <a:ext uri="{FF2B5EF4-FFF2-40B4-BE49-F238E27FC236}">
                <a16:creationId xmlns:a16="http://schemas.microsoft.com/office/drawing/2014/main" id="{877A69CF-4F97-4310-A9D7-7742D612208C}"/>
              </a:ext>
            </a:extLst>
          </p:cNvPr>
          <p:cNvSpPr>
            <a:spLocks noChangeArrowheads="1"/>
          </p:cNvSpPr>
          <p:nvPr/>
        </p:nvSpPr>
        <p:spPr bwMode="auto">
          <a:xfrm>
            <a:off x="1676401" y="1104900"/>
            <a:ext cx="2162175" cy="336550"/>
          </a:xfrm>
          <a:prstGeom prst="rect">
            <a:avLst/>
          </a:prstGeom>
          <a:noFill/>
          <a:ln w="9525">
            <a:noFill/>
            <a:miter lim="800000"/>
            <a:headEnd/>
            <a:tailEnd/>
          </a:ln>
          <a:effectLst/>
        </p:spPr>
        <p:txBody>
          <a:bodyPr lIns="92064" tIns="46033" rIns="92064" bIns="46033">
            <a:spAutoFit/>
          </a:bodyPr>
          <a:lstStyle/>
          <a:p>
            <a:pPr algn="l">
              <a:spcBef>
                <a:spcPct val="50000"/>
              </a:spcBef>
              <a:defRPr/>
            </a:pPr>
            <a:r>
              <a:rPr lang="en-US" sz="1600" b="1">
                <a:solidFill>
                  <a:srgbClr val="FAFD00"/>
                </a:solidFill>
                <a:effectLst>
                  <a:outerShdw blurRad="38100" dist="38100" dir="2700000" algn="tl">
                    <a:srgbClr val="000000"/>
                  </a:outerShdw>
                </a:effectLst>
                <a:latin typeface="Helvetica" pitchFamily="34" charset="0"/>
              </a:rPr>
              <a:t>External Clients</a:t>
            </a:r>
          </a:p>
        </p:txBody>
      </p:sp>
      <p:sp>
        <p:nvSpPr>
          <p:cNvPr id="18437" name="Rectangle 5">
            <a:extLst>
              <a:ext uri="{FF2B5EF4-FFF2-40B4-BE49-F238E27FC236}">
                <a16:creationId xmlns:a16="http://schemas.microsoft.com/office/drawing/2014/main" id="{F71868FA-F923-DB63-5318-159102B34488}"/>
              </a:ext>
            </a:extLst>
          </p:cNvPr>
          <p:cNvSpPr>
            <a:spLocks noChangeArrowheads="1"/>
          </p:cNvSpPr>
          <p:nvPr/>
        </p:nvSpPr>
        <p:spPr bwMode="auto">
          <a:xfrm>
            <a:off x="7308851" y="901701"/>
            <a:ext cx="1376363" cy="30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3" rIns="92064" bIns="46033">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en-US" altLang="en-US" b="1">
                <a:solidFill>
                  <a:srgbClr val="FFFFFF"/>
                </a:solidFill>
                <a:latin typeface="Helvetica" pitchFamily="2" charset="0"/>
              </a:rPr>
              <a:t>Unix Server</a:t>
            </a:r>
          </a:p>
        </p:txBody>
      </p:sp>
      <p:sp>
        <p:nvSpPr>
          <p:cNvPr id="569350" name="Rectangle 6">
            <a:extLst>
              <a:ext uri="{FF2B5EF4-FFF2-40B4-BE49-F238E27FC236}">
                <a16:creationId xmlns:a16="http://schemas.microsoft.com/office/drawing/2014/main" id="{CA1C8C57-79DE-3F16-0785-8258104B4793}"/>
              </a:ext>
            </a:extLst>
          </p:cNvPr>
          <p:cNvSpPr>
            <a:spLocks noChangeArrowheads="1"/>
          </p:cNvSpPr>
          <p:nvPr/>
        </p:nvSpPr>
        <p:spPr bwMode="auto">
          <a:xfrm>
            <a:off x="2746375" y="3375025"/>
            <a:ext cx="1397000" cy="523852"/>
          </a:xfrm>
          <a:prstGeom prst="rect">
            <a:avLst/>
          </a:prstGeom>
          <a:gradFill rotWithShape="0">
            <a:gsLst>
              <a:gs pos="0">
                <a:srgbClr val="DADADA"/>
              </a:gs>
              <a:gs pos="100000">
                <a:srgbClr val="DADADA">
                  <a:gamma/>
                  <a:tint val="50196"/>
                  <a:invGamma/>
                </a:srgbClr>
              </a:gs>
            </a:gsLst>
            <a:lin ang="5400000" scaled="1"/>
          </a:gradFill>
          <a:ln w="9525">
            <a:noFill/>
            <a:miter lim="800000"/>
            <a:headEnd/>
            <a:tailEnd/>
          </a:ln>
          <a:effectLst>
            <a:outerShdw dist="107763" dir="2700000" algn="ctr" rotWithShape="0">
              <a:schemeClr val="folHlink"/>
            </a:outerShdw>
          </a:effectLst>
        </p:spPr>
        <p:txBody>
          <a:bodyPr lIns="92064" tIns="46033" rIns="92064" bIns="46033">
            <a:spAutoFit/>
          </a:bodyPr>
          <a:lstStyle/>
          <a:p>
            <a:pPr>
              <a:defRPr/>
            </a:pPr>
            <a:r>
              <a:rPr lang="en-US" b="1">
                <a:solidFill>
                  <a:srgbClr val="00279F"/>
                </a:solidFill>
                <a:effectLst>
                  <a:outerShdw blurRad="38100" dist="38100" dir="2700000" algn="tl">
                    <a:srgbClr val="000000"/>
                  </a:outerShdw>
                </a:effectLst>
                <a:latin typeface="Helvetica" pitchFamily="34" charset="0"/>
              </a:rPr>
              <a:t>Interface </a:t>
            </a:r>
          </a:p>
          <a:p>
            <a:pPr>
              <a:defRPr/>
            </a:pPr>
            <a:r>
              <a:rPr lang="en-US" b="1">
                <a:solidFill>
                  <a:srgbClr val="00279F"/>
                </a:solidFill>
                <a:effectLst>
                  <a:outerShdw blurRad="38100" dist="38100" dir="2700000" algn="tl">
                    <a:srgbClr val="000000"/>
                  </a:outerShdw>
                </a:effectLst>
                <a:latin typeface="Helvetica" pitchFamily="34" charset="0"/>
              </a:rPr>
              <a:t>Engine</a:t>
            </a:r>
          </a:p>
        </p:txBody>
      </p:sp>
      <p:sp>
        <p:nvSpPr>
          <p:cNvPr id="569351" name="Rectangle 7">
            <a:extLst>
              <a:ext uri="{FF2B5EF4-FFF2-40B4-BE49-F238E27FC236}">
                <a16:creationId xmlns:a16="http://schemas.microsoft.com/office/drawing/2014/main" id="{B7C1ABC9-4D13-A841-E02C-A6BF1B7E9D70}"/>
              </a:ext>
            </a:extLst>
          </p:cNvPr>
          <p:cNvSpPr>
            <a:spLocks noChangeArrowheads="1"/>
          </p:cNvSpPr>
          <p:nvPr/>
        </p:nvSpPr>
        <p:spPr bwMode="auto">
          <a:xfrm>
            <a:off x="1747839" y="4724400"/>
            <a:ext cx="1920875" cy="739296"/>
          </a:xfrm>
          <a:prstGeom prst="rect">
            <a:avLst/>
          </a:prstGeom>
          <a:gradFill rotWithShape="0">
            <a:gsLst>
              <a:gs pos="0">
                <a:srgbClr val="F6BF69"/>
              </a:gs>
              <a:gs pos="100000">
                <a:srgbClr val="F6BF69">
                  <a:gamma/>
                  <a:shade val="69804"/>
                  <a:invGamma/>
                </a:srgbClr>
              </a:gs>
            </a:gsLst>
            <a:lin ang="5400000" scaled="1"/>
          </a:gradFill>
          <a:ln w="9525">
            <a:noFill/>
            <a:miter lim="800000"/>
            <a:headEnd/>
            <a:tailEnd/>
          </a:ln>
          <a:effectLst>
            <a:outerShdw dist="107763" dir="2700000" algn="ctr" rotWithShape="0">
              <a:schemeClr val="folHlink"/>
            </a:outerShdw>
          </a:effectLst>
        </p:spPr>
        <p:txBody>
          <a:bodyPr lIns="92064" tIns="46033" rIns="92064" bIns="46033">
            <a:spAutoFit/>
          </a:bodyPr>
          <a:lstStyle/>
          <a:p>
            <a:pPr>
              <a:defRPr/>
            </a:pPr>
            <a:r>
              <a:rPr lang="en-US" b="1">
                <a:solidFill>
                  <a:srgbClr val="FFFFFF"/>
                </a:solidFill>
                <a:effectLst>
                  <a:outerShdw blurRad="38100" dist="38100" dir="2700000" algn="tl">
                    <a:srgbClr val="000000"/>
                  </a:outerShdw>
                </a:effectLst>
                <a:latin typeface="Helvetica" pitchFamily="34" charset="0"/>
              </a:rPr>
              <a:t>Laboratory or</a:t>
            </a:r>
          </a:p>
          <a:p>
            <a:pPr>
              <a:defRPr/>
            </a:pPr>
            <a:r>
              <a:rPr lang="en-US" b="1">
                <a:solidFill>
                  <a:srgbClr val="FFFFFF"/>
                </a:solidFill>
                <a:effectLst>
                  <a:outerShdw blurRad="38100" dist="38100" dir="2700000" algn="tl">
                    <a:srgbClr val="000000"/>
                  </a:outerShdw>
                </a:effectLst>
                <a:latin typeface="Helvetica" pitchFamily="34" charset="0"/>
              </a:rPr>
              <a:t>other Ancillary </a:t>
            </a:r>
          </a:p>
          <a:p>
            <a:pPr>
              <a:defRPr/>
            </a:pPr>
            <a:r>
              <a:rPr lang="en-US" b="1">
                <a:solidFill>
                  <a:srgbClr val="FFFFFF"/>
                </a:solidFill>
                <a:effectLst>
                  <a:outerShdw blurRad="38100" dist="38100" dir="2700000" algn="tl">
                    <a:srgbClr val="000000"/>
                  </a:outerShdw>
                </a:effectLst>
                <a:latin typeface="Helvetica" pitchFamily="34" charset="0"/>
              </a:rPr>
              <a:t>System</a:t>
            </a:r>
          </a:p>
        </p:txBody>
      </p:sp>
      <p:sp>
        <p:nvSpPr>
          <p:cNvPr id="569352" name="Rectangle 8">
            <a:extLst>
              <a:ext uri="{FF2B5EF4-FFF2-40B4-BE49-F238E27FC236}">
                <a16:creationId xmlns:a16="http://schemas.microsoft.com/office/drawing/2014/main" id="{4126590B-9B12-32A3-B23A-76C9AF24CDB1}"/>
              </a:ext>
            </a:extLst>
          </p:cNvPr>
          <p:cNvSpPr>
            <a:spLocks noChangeArrowheads="1"/>
          </p:cNvSpPr>
          <p:nvPr/>
        </p:nvSpPr>
        <p:spPr bwMode="auto">
          <a:xfrm>
            <a:off x="1660526" y="1460500"/>
            <a:ext cx="1539875" cy="523852"/>
          </a:xfrm>
          <a:prstGeom prst="rect">
            <a:avLst/>
          </a:prstGeom>
          <a:gradFill rotWithShape="0">
            <a:gsLst>
              <a:gs pos="0">
                <a:srgbClr val="00DFCA"/>
              </a:gs>
              <a:gs pos="100000">
                <a:srgbClr val="00DFCA">
                  <a:gamma/>
                  <a:shade val="89804"/>
                  <a:invGamma/>
                </a:srgbClr>
              </a:gs>
            </a:gsLst>
            <a:lin ang="5400000" scaled="1"/>
          </a:gradFill>
          <a:ln w="9525">
            <a:noFill/>
            <a:miter lim="800000"/>
            <a:headEnd/>
            <a:tailEnd/>
          </a:ln>
          <a:effectLst/>
        </p:spPr>
        <p:txBody>
          <a:bodyPr lIns="92064" tIns="46033" rIns="92064" bIns="46033">
            <a:spAutoFit/>
          </a:bodyPr>
          <a:lstStyle/>
          <a:p>
            <a:pPr>
              <a:defRPr/>
            </a:pPr>
            <a:r>
              <a:rPr lang="en-US" b="1">
                <a:solidFill>
                  <a:srgbClr val="FFFFFF"/>
                </a:solidFill>
                <a:effectLst>
                  <a:outerShdw blurRad="38100" dist="38100" dir="2700000" algn="tl">
                    <a:srgbClr val="000000"/>
                  </a:outerShdw>
                </a:effectLst>
                <a:latin typeface="Helvetica" pitchFamily="34" charset="0"/>
              </a:rPr>
              <a:t>Clinical Workstation</a:t>
            </a:r>
          </a:p>
        </p:txBody>
      </p:sp>
      <p:sp>
        <p:nvSpPr>
          <p:cNvPr id="569353" name="Rectangle 9">
            <a:extLst>
              <a:ext uri="{FF2B5EF4-FFF2-40B4-BE49-F238E27FC236}">
                <a16:creationId xmlns:a16="http://schemas.microsoft.com/office/drawing/2014/main" id="{DF64D0F9-DB89-3AD3-38CF-0FD8184DEDA7}"/>
              </a:ext>
            </a:extLst>
          </p:cNvPr>
          <p:cNvSpPr>
            <a:spLocks noChangeArrowheads="1"/>
          </p:cNvSpPr>
          <p:nvPr/>
        </p:nvSpPr>
        <p:spPr bwMode="auto">
          <a:xfrm>
            <a:off x="7699376" y="1308101"/>
            <a:ext cx="1597025" cy="308409"/>
          </a:xfrm>
          <a:prstGeom prst="rect">
            <a:avLst/>
          </a:prstGeom>
          <a:gradFill rotWithShape="0">
            <a:gsLst>
              <a:gs pos="0">
                <a:srgbClr val="618FFD"/>
              </a:gs>
              <a:gs pos="100000">
                <a:srgbClr val="618FFD">
                  <a:gamma/>
                  <a:shade val="80000"/>
                  <a:invGamma/>
                </a:srgbClr>
              </a:gs>
            </a:gsLst>
            <a:lin ang="5400000" scaled="1"/>
          </a:gradFill>
          <a:ln w="9525">
            <a:noFill/>
            <a:miter lim="800000"/>
            <a:headEnd/>
            <a:tailEnd/>
          </a:ln>
          <a:effectLst/>
        </p:spPr>
        <p:txBody>
          <a:bodyPr lIns="92064" tIns="46033" rIns="92064" bIns="46033">
            <a:spAutoFit/>
          </a:bodyPr>
          <a:lstStyle/>
          <a:p>
            <a:pPr>
              <a:defRPr/>
            </a:pPr>
            <a:r>
              <a:rPr lang="en-US" b="1">
                <a:solidFill>
                  <a:srgbClr val="FAFD00"/>
                </a:solidFill>
                <a:effectLst>
                  <a:outerShdw blurRad="38100" dist="38100" dir="2700000" algn="tl">
                    <a:srgbClr val="000000"/>
                  </a:outerShdw>
                </a:effectLst>
                <a:latin typeface="Helvetica" pitchFamily="34" charset="0"/>
              </a:rPr>
              <a:t>Event Manager</a:t>
            </a:r>
          </a:p>
        </p:txBody>
      </p:sp>
      <p:sp>
        <p:nvSpPr>
          <p:cNvPr id="569354" name="Rectangle 10">
            <a:extLst>
              <a:ext uri="{FF2B5EF4-FFF2-40B4-BE49-F238E27FC236}">
                <a16:creationId xmlns:a16="http://schemas.microsoft.com/office/drawing/2014/main" id="{A2D9DCA8-A425-89C3-3263-B327E8DD9F2A}"/>
              </a:ext>
            </a:extLst>
          </p:cNvPr>
          <p:cNvSpPr>
            <a:spLocks noChangeArrowheads="1"/>
          </p:cNvSpPr>
          <p:nvPr/>
        </p:nvSpPr>
        <p:spPr bwMode="auto">
          <a:xfrm>
            <a:off x="5562600" y="927100"/>
            <a:ext cx="1295400" cy="739296"/>
          </a:xfrm>
          <a:prstGeom prst="rect">
            <a:avLst/>
          </a:prstGeom>
          <a:gradFill rotWithShape="0">
            <a:gsLst>
              <a:gs pos="0">
                <a:srgbClr val="618FFD"/>
              </a:gs>
              <a:gs pos="100000">
                <a:srgbClr val="618FFD">
                  <a:gamma/>
                  <a:shade val="89804"/>
                  <a:invGamma/>
                </a:srgbClr>
              </a:gs>
            </a:gsLst>
            <a:lin ang="5400000" scaled="1"/>
          </a:gradFill>
          <a:ln w="9525">
            <a:noFill/>
            <a:miter lim="800000"/>
            <a:headEnd/>
            <a:tailEnd/>
          </a:ln>
          <a:effectLst/>
        </p:spPr>
        <p:txBody>
          <a:bodyPr lIns="92064" tIns="46033" rIns="92064" bIns="46033">
            <a:spAutoFit/>
          </a:bodyPr>
          <a:lstStyle/>
          <a:p>
            <a:pPr>
              <a:defRPr/>
            </a:pPr>
            <a:r>
              <a:rPr lang="en-US" b="1">
                <a:solidFill>
                  <a:srgbClr val="FAFD00"/>
                </a:solidFill>
                <a:effectLst>
                  <a:outerShdw blurRad="38100" dist="38100" dir="2700000" algn="tl">
                    <a:srgbClr val="000000"/>
                  </a:outerShdw>
                </a:effectLst>
                <a:latin typeface="Helvetica" pitchFamily="34" charset="0"/>
              </a:rPr>
              <a:t>MMI Update Data Access</a:t>
            </a:r>
          </a:p>
          <a:p>
            <a:pPr>
              <a:defRPr/>
            </a:pPr>
            <a:r>
              <a:rPr lang="en-US" b="1">
                <a:solidFill>
                  <a:srgbClr val="FAFD00"/>
                </a:solidFill>
                <a:effectLst>
                  <a:outerShdw blurRad="38100" dist="38100" dir="2700000" algn="tl">
                    <a:srgbClr val="000000"/>
                  </a:outerShdw>
                </a:effectLst>
                <a:latin typeface="Helvetica" pitchFamily="34" charset="0"/>
              </a:rPr>
              <a:t>Data Store</a:t>
            </a:r>
          </a:p>
        </p:txBody>
      </p:sp>
      <p:sp>
        <p:nvSpPr>
          <p:cNvPr id="569355" name="Rectangle 11">
            <a:extLst>
              <a:ext uri="{FF2B5EF4-FFF2-40B4-BE49-F238E27FC236}">
                <a16:creationId xmlns:a16="http://schemas.microsoft.com/office/drawing/2014/main" id="{CCFA678F-C0E1-FC62-D15D-100C6F9B71CC}"/>
              </a:ext>
            </a:extLst>
          </p:cNvPr>
          <p:cNvSpPr>
            <a:spLocks noChangeArrowheads="1"/>
          </p:cNvSpPr>
          <p:nvPr/>
        </p:nvSpPr>
        <p:spPr bwMode="auto">
          <a:xfrm>
            <a:off x="8001001" y="2674938"/>
            <a:ext cx="1216025" cy="523852"/>
          </a:xfrm>
          <a:prstGeom prst="rect">
            <a:avLst/>
          </a:prstGeom>
          <a:gradFill rotWithShape="0">
            <a:gsLst>
              <a:gs pos="0">
                <a:srgbClr val="618FFD"/>
              </a:gs>
              <a:gs pos="100000">
                <a:srgbClr val="618FFD">
                  <a:gamma/>
                  <a:shade val="80000"/>
                  <a:invGamma/>
                </a:srgbClr>
              </a:gs>
            </a:gsLst>
            <a:lin ang="5400000" scaled="1"/>
          </a:gradFill>
          <a:ln w="9525">
            <a:noFill/>
            <a:miter lim="800000"/>
            <a:headEnd/>
            <a:tailEnd/>
          </a:ln>
          <a:effectLst/>
        </p:spPr>
        <p:txBody>
          <a:bodyPr lIns="92064" tIns="46033" rIns="92064" bIns="46033">
            <a:spAutoFit/>
          </a:bodyPr>
          <a:lstStyle/>
          <a:p>
            <a:pPr>
              <a:defRPr/>
            </a:pPr>
            <a:r>
              <a:rPr lang="en-US" b="1">
                <a:solidFill>
                  <a:srgbClr val="FAFD00"/>
                </a:solidFill>
                <a:effectLst>
                  <a:outerShdw blurRad="38100" dist="38100" dir="2700000" algn="tl">
                    <a:srgbClr val="000000"/>
                  </a:outerShdw>
                </a:effectLst>
                <a:latin typeface="Helvetica" pitchFamily="34" charset="0"/>
              </a:rPr>
              <a:t>Clinical Alert Mgmt</a:t>
            </a:r>
          </a:p>
        </p:txBody>
      </p:sp>
      <p:sp>
        <p:nvSpPr>
          <p:cNvPr id="569356" name="Rectangle 12">
            <a:extLst>
              <a:ext uri="{FF2B5EF4-FFF2-40B4-BE49-F238E27FC236}">
                <a16:creationId xmlns:a16="http://schemas.microsoft.com/office/drawing/2014/main" id="{2613DDCC-C798-1FD7-59E6-0E1C77DF0057}"/>
              </a:ext>
            </a:extLst>
          </p:cNvPr>
          <p:cNvSpPr>
            <a:spLocks noChangeArrowheads="1"/>
          </p:cNvSpPr>
          <p:nvPr/>
        </p:nvSpPr>
        <p:spPr bwMode="auto">
          <a:xfrm>
            <a:off x="5565776" y="2598738"/>
            <a:ext cx="1292225" cy="739296"/>
          </a:xfrm>
          <a:prstGeom prst="rect">
            <a:avLst/>
          </a:prstGeom>
          <a:gradFill rotWithShape="0">
            <a:gsLst>
              <a:gs pos="0">
                <a:srgbClr val="618FFD"/>
              </a:gs>
              <a:gs pos="100000">
                <a:srgbClr val="618FFD">
                  <a:gamma/>
                  <a:shade val="80000"/>
                  <a:invGamma/>
                </a:srgbClr>
              </a:gs>
            </a:gsLst>
            <a:lin ang="5400000" scaled="1"/>
          </a:gradFill>
          <a:ln w="9525">
            <a:noFill/>
            <a:miter lim="800000"/>
            <a:headEnd/>
            <a:tailEnd/>
          </a:ln>
          <a:effectLst/>
        </p:spPr>
        <p:txBody>
          <a:bodyPr lIns="92064" tIns="46033" rIns="92064" bIns="46033">
            <a:spAutoFit/>
          </a:bodyPr>
          <a:lstStyle/>
          <a:p>
            <a:pPr>
              <a:defRPr/>
            </a:pPr>
            <a:r>
              <a:rPr lang="en-US" b="1">
                <a:solidFill>
                  <a:srgbClr val="FAFD00"/>
                </a:solidFill>
                <a:effectLst>
                  <a:outerShdw blurRad="38100" dist="38100" dir="2700000" algn="tl">
                    <a:srgbClr val="000000"/>
                  </a:outerShdw>
                </a:effectLst>
                <a:latin typeface="Helvetica" pitchFamily="34" charset="0"/>
              </a:rPr>
              <a:t>HL7 Interface Service</a:t>
            </a:r>
          </a:p>
        </p:txBody>
      </p:sp>
      <p:sp>
        <p:nvSpPr>
          <p:cNvPr id="18445" name="Rectangle 13">
            <a:extLst>
              <a:ext uri="{FF2B5EF4-FFF2-40B4-BE49-F238E27FC236}">
                <a16:creationId xmlns:a16="http://schemas.microsoft.com/office/drawing/2014/main" id="{7DE2C1DD-51A7-44CD-C881-BD1ADC2A50AB}"/>
              </a:ext>
            </a:extLst>
          </p:cNvPr>
          <p:cNvSpPr>
            <a:spLocks noChangeArrowheads="1"/>
          </p:cNvSpPr>
          <p:nvPr/>
        </p:nvSpPr>
        <p:spPr bwMode="auto">
          <a:xfrm>
            <a:off x="7204076" y="3848100"/>
            <a:ext cx="454025" cy="228600"/>
          </a:xfrm>
          <a:prstGeom prst="rect">
            <a:avLst/>
          </a:prstGeom>
          <a:gradFill rotWithShape="0">
            <a:gsLst>
              <a:gs pos="0">
                <a:srgbClr val="618FFD"/>
              </a:gs>
              <a:gs pos="100000">
                <a:srgbClr val="4E72C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18446" name="Rectangle 14">
            <a:extLst>
              <a:ext uri="{FF2B5EF4-FFF2-40B4-BE49-F238E27FC236}">
                <a16:creationId xmlns:a16="http://schemas.microsoft.com/office/drawing/2014/main" id="{468749A7-374A-E22A-5759-EB66BA139716}"/>
              </a:ext>
            </a:extLst>
          </p:cNvPr>
          <p:cNvSpPr>
            <a:spLocks noChangeArrowheads="1"/>
          </p:cNvSpPr>
          <p:nvPr/>
        </p:nvSpPr>
        <p:spPr bwMode="auto">
          <a:xfrm>
            <a:off x="7204076" y="4152900"/>
            <a:ext cx="454025" cy="228600"/>
          </a:xfrm>
          <a:prstGeom prst="rect">
            <a:avLst/>
          </a:prstGeom>
          <a:gradFill rotWithShape="0">
            <a:gsLst>
              <a:gs pos="0">
                <a:srgbClr val="618FFD"/>
              </a:gs>
              <a:gs pos="100000">
                <a:srgbClr val="4E72C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18447" name="Rectangle 15">
            <a:extLst>
              <a:ext uri="{FF2B5EF4-FFF2-40B4-BE49-F238E27FC236}">
                <a16:creationId xmlns:a16="http://schemas.microsoft.com/office/drawing/2014/main" id="{B31952B0-B59B-A91D-1988-4C642A5A838A}"/>
              </a:ext>
            </a:extLst>
          </p:cNvPr>
          <p:cNvSpPr>
            <a:spLocks noChangeArrowheads="1"/>
          </p:cNvSpPr>
          <p:nvPr/>
        </p:nvSpPr>
        <p:spPr bwMode="auto">
          <a:xfrm>
            <a:off x="7204076" y="4457700"/>
            <a:ext cx="454025" cy="228600"/>
          </a:xfrm>
          <a:prstGeom prst="rect">
            <a:avLst/>
          </a:prstGeom>
          <a:gradFill rotWithShape="0">
            <a:gsLst>
              <a:gs pos="0">
                <a:srgbClr val="618FFD"/>
              </a:gs>
              <a:gs pos="100000">
                <a:srgbClr val="4E72C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18448" name="Line 16">
            <a:extLst>
              <a:ext uri="{FF2B5EF4-FFF2-40B4-BE49-F238E27FC236}">
                <a16:creationId xmlns:a16="http://schemas.microsoft.com/office/drawing/2014/main" id="{B5AD5502-B507-6A5A-6155-52CBA42EA23B}"/>
              </a:ext>
            </a:extLst>
          </p:cNvPr>
          <p:cNvSpPr>
            <a:spLocks noChangeShapeType="1"/>
          </p:cNvSpPr>
          <p:nvPr/>
        </p:nvSpPr>
        <p:spPr bwMode="auto">
          <a:xfrm>
            <a:off x="5372100" y="3314700"/>
            <a:ext cx="4038600" cy="0"/>
          </a:xfrm>
          <a:prstGeom prst="line">
            <a:avLst/>
          </a:prstGeom>
          <a:noFill/>
          <a:ln w="12700">
            <a:solidFill>
              <a:srgbClr val="FAFD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49" name="Line 17">
            <a:extLst>
              <a:ext uri="{FF2B5EF4-FFF2-40B4-BE49-F238E27FC236}">
                <a16:creationId xmlns:a16="http://schemas.microsoft.com/office/drawing/2014/main" id="{AD9E3EA3-7938-F67C-D99D-27098A0005C6}"/>
              </a:ext>
            </a:extLst>
          </p:cNvPr>
          <p:cNvSpPr>
            <a:spLocks noChangeShapeType="1"/>
          </p:cNvSpPr>
          <p:nvPr/>
        </p:nvSpPr>
        <p:spPr bwMode="auto">
          <a:xfrm>
            <a:off x="5410200" y="4762500"/>
            <a:ext cx="3962400" cy="0"/>
          </a:xfrm>
          <a:prstGeom prst="line">
            <a:avLst/>
          </a:prstGeom>
          <a:noFill/>
          <a:ln w="12700">
            <a:solidFill>
              <a:srgbClr val="FAFD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50" name="Line 18">
            <a:extLst>
              <a:ext uri="{FF2B5EF4-FFF2-40B4-BE49-F238E27FC236}">
                <a16:creationId xmlns:a16="http://schemas.microsoft.com/office/drawing/2014/main" id="{DB619540-363D-9865-8492-B67EAAF68DAC}"/>
              </a:ext>
            </a:extLst>
          </p:cNvPr>
          <p:cNvSpPr>
            <a:spLocks noChangeShapeType="1"/>
          </p:cNvSpPr>
          <p:nvPr/>
        </p:nvSpPr>
        <p:spPr bwMode="auto">
          <a:xfrm>
            <a:off x="5410200" y="5829300"/>
            <a:ext cx="4000500" cy="0"/>
          </a:xfrm>
          <a:prstGeom prst="line">
            <a:avLst/>
          </a:prstGeom>
          <a:noFill/>
          <a:ln w="12700">
            <a:solidFill>
              <a:srgbClr val="FAFD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51" name="Line 19">
            <a:extLst>
              <a:ext uri="{FF2B5EF4-FFF2-40B4-BE49-F238E27FC236}">
                <a16:creationId xmlns:a16="http://schemas.microsoft.com/office/drawing/2014/main" id="{3AE0C798-B15E-4187-7DBA-84FB5174F471}"/>
              </a:ext>
            </a:extLst>
          </p:cNvPr>
          <p:cNvSpPr>
            <a:spLocks noChangeShapeType="1"/>
          </p:cNvSpPr>
          <p:nvPr/>
        </p:nvSpPr>
        <p:spPr bwMode="auto">
          <a:xfrm flipV="1">
            <a:off x="7086600" y="3543300"/>
            <a:ext cx="0" cy="3048000"/>
          </a:xfrm>
          <a:prstGeom prst="line">
            <a:avLst/>
          </a:prstGeom>
          <a:noFill/>
          <a:ln w="12700">
            <a:solidFill>
              <a:srgbClr val="FAFD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52" name="Rectangle 20">
            <a:extLst>
              <a:ext uri="{FF2B5EF4-FFF2-40B4-BE49-F238E27FC236}">
                <a16:creationId xmlns:a16="http://schemas.microsoft.com/office/drawing/2014/main" id="{05E89B7C-867E-5301-15FB-DF80AAF9F77F}"/>
              </a:ext>
            </a:extLst>
          </p:cNvPr>
          <p:cNvSpPr>
            <a:spLocks noChangeArrowheads="1"/>
          </p:cNvSpPr>
          <p:nvPr/>
        </p:nvSpPr>
        <p:spPr bwMode="auto">
          <a:xfrm>
            <a:off x="5432425" y="3863975"/>
            <a:ext cx="1295400"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3" rIns="92064" bIns="46033">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en-US" altLang="en-US" b="1">
                <a:solidFill>
                  <a:srgbClr val="FFFFFF"/>
                </a:solidFill>
                <a:latin typeface="Helvetica" pitchFamily="2" charset="0"/>
              </a:rPr>
              <a:t>Patient Data Objects (ASN.1)</a:t>
            </a:r>
          </a:p>
        </p:txBody>
      </p:sp>
      <p:sp>
        <p:nvSpPr>
          <p:cNvPr id="18453" name="Rectangle 21">
            <a:extLst>
              <a:ext uri="{FF2B5EF4-FFF2-40B4-BE49-F238E27FC236}">
                <a16:creationId xmlns:a16="http://schemas.microsoft.com/office/drawing/2014/main" id="{3DF40D49-FA46-4BA0-E221-49405662D7AD}"/>
              </a:ext>
            </a:extLst>
          </p:cNvPr>
          <p:cNvSpPr>
            <a:spLocks noChangeArrowheads="1"/>
          </p:cNvSpPr>
          <p:nvPr/>
        </p:nvSpPr>
        <p:spPr bwMode="auto">
          <a:xfrm>
            <a:off x="5432425" y="4930775"/>
            <a:ext cx="1295400"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3" rIns="92064" bIns="46033">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en-US" altLang="en-US" b="1">
                <a:solidFill>
                  <a:srgbClr val="FFFFFF"/>
                </a:solidFill>
                <a:latin typeface="Helvetica" pitchFamily="2" charset="0"/>
              </a:rPr>
              <a:t>Dictionary Data Objects (ASN.1)</a:t>
            </a:r>
          </a:p>
        </p:txBody>
      </p:sp>
      <p:sp>
        <p:nvSpPr>
          <p:cNvPr id="18454" name="Rectangle 22">
            <a:extLst>
              <a:ext uri="{FF2B5EF4-FFF2-40B4-BE49-F238E27FC236}">
                <a16:creationId xmlns:a16="http://schemas.microsoft.com/office/drawing/2014/main" id="{DA685C15-9C38-E3AC-4A64-53368A52A8B1}"/>
              </a:ext>
            </a:extLst>
          </p:cNvPr>
          <p:cNvSpPr>
            <a:spLocks noChangeArrowheads="1"/>
          </p:cNvSpPr>
          <p:nvPr/>
        </p:nvSpPr>
        <p:spPr bwMode="auto">
          <a:xfrm>
            <a:off x="5432426" y="5845175"/>
            <a:ext cx="1311275"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3" rIns="92064" bIns="46033">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en-US" altLang="en-US" b="1">
                <a:solidFill>
                  <a:srgbClr val="FFFFFF"/>
                </a:solidFill>
                <a:latin typeface="Helvetica" pitchFamily="2" charset="0"/>
              </a:rPr>
              <a:t>Other Non- Patient Data (ASN.1) </a:t>
            </a:r>
          </a:p>
        </p:txBody>
      </p:sp>
      <p:sp>
        <p:nvSpPr>
          <p:cNvPr id="18455" name="Rectangle 23">
            <a:extLst>
              <a:ext uri="{FF2B5EF4-FFF2-40B4-BE49-F238E27FC236}">
                <a16:creationId xmlns:a16="http://schemas.microsoft.com/office/drawing/2014/main" id="{FFDFC5DD-B14C-85B8-3484-01531A7D8FB7}"/>
              </a:ext>
            </a:extLst>
          </p:cNvPr>
          <p:cNvSpPr>
            <a:spLocks noChangeArrowheads="1"/>
          </p:cNvSpPr>
          <p:nvPr/>
        </p:nvSpPr>
        <p:spPr bwMode="auto">
          <a:xfrm>
            <a:off x="6423025" y="3336926"/>
            <a:ext cx="1359324" cy="30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4" tIns="46033" rIns="92064" bIns="46033">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en-US" altLang="en-US" b="1">
                <a:solidFill>
                  <a:srgbClr val="FFFFFF"/>
                </a:solidFill>
                <a:latin typeface="Helvetica" pitchFamily="2" charset="0"/>
              </a:rPr>
              <a:t>Oracle Tables</a:t>
            </a:r>
          </a:p>
        </p:txBody>
      </p:sp>
      <p:sp>
        <p:nvSpPr>
          <p:cNvPr id="18456" name="Rectangle 24">
            <a:extLst>
              <a:ext uri="{FF2B5EF4-FFF2-40B4-BE49-F238E27FC236}">
                <a16:creationId xmlns:a16="http://schemas.microsoft.com/office/drawing/2014/main" id="{C399FB15-0DEA-0D7B-E2CC-986462ED7425}"/>
              </a:ext>
            </a:extLst>
          </p:cNvPr>
          <p:cNvSpPr>
            <a:spLocks noChangeArrowheads="1"/>
          </p:cNvSpPr>
          <p:nvPr/>
        </p:nvSpPr>
        <p:spPr bwMode="auto">
          <a:xfrm>
            <a:off x="7204076" y="4876800"/>
            <a:ext cx="454025" cy="228600"/>
          </a:xfrm>
          <a:prstGeom prst="rect">
            <a:avLst/>
          </a:prstGeom>
          <a:gradFill rotWithShape="0">
            <a:gsLst>
              <a:gs pos="0">
                <a:srgbClr val="618FFD"/>
              </a:gs>
              <a:gs pos="100000">
                <a:srgbClr val="4E72C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18457" name="Rectangle 25">
            <a:extLst>
              <a:ext uri="{FF2B5EF4-FFF2-40B4-BE49-F238E27FC236}">
                <a16:creationId xmlns:a16="http://schemas.microsoft.com/office/drawing/2014/main" id="{A360F4BE-2FEE-CBD8-CC63-B07FD7B7EE10}"/>
              </a:ext>
            </a:extLst>
          </p:cNvPr>
          <p:cNvSpPr>
            <a:spLocks noChangeArrowheads="1"/>
          </p:cNvSpPr>
          <p:nvPr/>
        </p:nvSpPr>
        <p:spPr bwMode="auto">
          <a:xfrm>
            <a:off x="7204076" y="5181600"/>
            <a:ext cx="454025" cy="228600"/>
          </a:xfrm>
          <a:prstGeom prst="rect">
            <a:avLst/>
          </a:prstGeom>
          <a:gradFill rotWithShape="0">
            <a:gsLst>
              <a:gs pos="0">
                <a:srgbClr val="618FFD"/>
              </a:gs>
              <a:gs pos="100000">
                <a:srgbClr val="4E72C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18458" name="Rectangle 26">
            <a:extLst>
              <a:ext uri="{FF2B5EF4-FFF2-40B4-BE49-F238E27FC236}">
                <a16:creationId xmlns:a16="http://schemas.microsoft.com/office/drawing/2014/main" id="{49181AE9-B755-79F8-05A5-8243908C4515}"/>
              </a:ext>
            </a:extLst>
          </p:cNvPr>
          <p:cNvSpPr>
            <a:spLocks noChangeArrowheads="1"/>
          </p:cNvSpPr>
          <p:nvPr/>
        </p:nvSpPr>
        <p:spPr bwMode="auto">
          <a:xfrm>
            <a:off x="7204076" y="5486400"/>
            <a:ext cx="454025" cy="228600"/>
          </a:xfrm>
          <a:prstGeom prst="rect">
            <a:avLst/>
          </a:prstGeom>
          <a:gradFill rotWithShape="0">
            <a:gsLst>
              <a:gs pos="0">
                <a:srgbClr val="618FFD"/>
              </a:gs>
              <a:gs pos="100000">
                <a:srgbClr val="4E72C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18459" name="Rectangle 27">
            <a:extLst>
              <a:ext uri="{FF2B5EF4-FFF2-40B4-BE49-F238E27FC236}">
                <a16:creationId xmlns:a16="http://schemas.microsoft.com/office/drawing/2014/main" id="{204D244E-4F2F-F748-7371-3C410CE3686F}"/>
              </a:ext>
            </a:extLst>
          </p:cNvPr>
          <p:cNvSpPr>
            <a:spLocks noChangeArrowheads="1"/>
          </p:cNvSpPr>
          <p:nvPr/>
        </p:nvSpPr>
        <p:spPr bwMode="auto">
          <a:xfrm>
            <a:off x="7200901" y="5905500"/>
            <a:ext cx="454025" cy="228600"/>
          </a:xfrm>
          <a:prstGeom prst="rect">
            <a:avLst/>
          </a:prstGeom>
          <a:gradFill rotWithShape="0">
            <a:gsLst>
              <a:gs pos="0">
                <a:srgbClr val="618FFD"/>
              </a:gs>
              <a:gs pos="100000">
                <a:srgbClr val="4E72C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18460" name="Rectangle 28">
            <a:extLst>
              <a:ext uri="{FF2B5EF4-FFF2-40B4-BE49-F238E27FC236}">
                <a16:creationId xmlns:a16="http://schemas.microsoft.com/office/drawing/2014/main" id="{724A7F39-20CB-9D3C-40CA-EB8240B03775}"/>
              </a:ext>
            </a:extLst>
          </p:cNvPr>
          <p:cNvSpPr>
            <a:spLocks noChangeArrowheads="1"/>
          </p:cNvSpPr>
          <p:nvPr/>
        </p:nvSpPr>
        <p:spPr bwMode="auto">
          <a:xfrm>
            <a:off x="7200901" y="6210300"/>
            <a:ext cx="454025" cy="228600"/>
          </a:xfrm>
          <a:prstGeom prst="rect">
            <a:avLst/>
          </a:prstGeom>
          <a:gradFill rotWithShape="0">
            <a:gsLst>
              <a:gs pos="0">
                <a:srgbClr val="618FFD"/>
              </a:gs>
              <a:gs pos="100000">
                <a:srgbClr val="4E72C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569373" name="Rectangle 29">
            <a:extLst>
              <a:ext uri="{FF2B5EF4-FFF2-40B4-BE49-F238E27FC236}">
                <a16:creationId xmlns:a16="http://schemas.microsoft.com/office/drawing/2014/main" id="{EA7007E7-04F0-2ED1-0006-B135FB6B6F77}"/>
              </a:ext>
            </a:extLst>
          </p:cNvPr>
          <p:cNvSpPr>
            <a:spLocks noChangeArrowheads="1"/>
          </p:cNvSpPr>
          <p:nvPr/>
        </p:nvSpPr>
        <p:spPr bwMode="auto">
          <a:xfrm>
            <a:off x="9448800" y="2416175"/>
            <a:ext cx="1066800" cy="739296"/>
          </a:xfrm>
          <a:prstGeom prst="rect">
            <a:avLst/>
          </a:prstGeom>
          <a:gradFill rotWithShape="0">
            <a:gsLst>
              <a:gs pos="0">
                <a:srgbClr val="F6BF69"/>
              </a:gs>
              <a:gs pos="100000">
                <a:srgbClr val="F6BF69">
                  <a:gamma/>
                  <a:shade val="69804"/>
                  <a:invGamma/>
                </a:srgbClr>
              </a:gs>
            </a:gsLst>
            <a:lin ang="5400000" scaled="1"/>
          </a:gradFill>
          <a:ln w="9525">
            <a:noFill/>
            <a:miter lim="800000"/>
            <a:headEnd/>
            <a:tailEnd/>
          </a:ln>
          <a:effectLst>
            <a:outerShdw dist="107763" dir="2700000" algn="ctr" rotWithShape="0">
              <a:schemeClr val="folHlink"/>
            </a:outerShdw>
          </a:effectLst>
        </p:spPr>
        <p:txBody>
          <a:bodyPr lIns="92064" tIns="46033" rIns="92064" bIns="46033">
            <a:spAutoFit/>
          </a:bodyPr>
          <a:lstStyle/>
          <a:p>
            <a:pPr>
              <a:defRPr/>
            </a:pPr>
            <a:r>
              <a:rPr lang="en-US" b="1">
                <a:solidFill>
                  <a:srgbClr val="FFFFFF"/>
                </a:solidFill>
                <a:effectLst>
                  <a:outerShdw blurRad="38100" dist="38100" dir="2700000" algn="tl">
                    <a:srgbClr val="000000"/>
                  </a:outerShdw>
                </a:effectLst>
                <a:latin typeface="Helvetica" pitchFamily="34" charset="0"/>
              </a:rPr>
              <a:t>Third Party SQL Tools</a:t>
            </a:r>
          </a:p>
        </p:txBody>
      </p:sp>
      <p:sp>
        <p:nvSpPr>
          <p:cNvPr id="18462" name="Rectangle 30">
            <a:extLst>
              <a:ext uri="{FF2B5EF4-FFF2-40B4-BE49-F238E27FC236}">
                <a16:creationId xmlns:a16="http://schemas.microsoft.com/office/drawing/2014/main" id="{2A54388D-173F-8C5A-A37D-87C338E460F4}"/>
              </a:ext>
            </a:extLst>
          </p:cNvPr>
          <p:cNvSpPr>
            <a:spLocks noChangeArrowheads="1"/>
          </p:cNvSpPr>
          <p:nvPr/>
        </p:nvSpPr>
        <p:spPr bwMode="auto">
          <a:xfrm>
            <a:off x="8001001" y="5845175"/>
            <a:ext cx="1387475"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3" rIns="92064" bIns="46033">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en-US" altLang="en-US" b="1">
                <a:solidFill>
                  <a:srgbClr val="FFFFFF"/>
                </a:solidFill>
                <a:latin typeface="Helvetica" pitchFamily="2" charset="0"/>
              </a:rPr>
              <a:t>Other Relational Tables</a:t>
            </a:r>
          </a:p>
        </p:txBody>
      </p:sp>
      <p:sp>
        <p:nvSpPr>
          <p:cNvPr id="18463" name="Rectangle 31">
            <a:extLst>
              <a:ext uri="{FF2B5EF4-FFF2-40B4-BE49-F238E27FC236}">
                <a16:creationId xmlns:a16="http://schemas.microsoft.com/office/drawing/2014/main" id="{E9C0BC2C-B6E7-63AE-1CD4-19597D253B60}"/>
              </a:ext>
            </a:extLst>
          </p:cNvPr>
          <p:cNvSpPr>
            <a:spLocks noChangeArrowheads="1"/>
          </p:cNvSpPr>
          <p:nvPr/>
        </p:nvSpPr>
        <p:spPr bwMode="auto">
          <a:xfrm>
            <a:off x="8001001" y="4930775"/>
            <a:ext cx="1158875"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3" rIns="92064" bIns="46033">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en-US" altLang="en-US" b="1">
                <a:solidFill>
                  <a:srgbClr val="FFFFFF"/>
                </a:solidFill>
                <a:latin typeface="Helvetica" pitchFamily="2" charset="0"/>
              </a:rPr>
              <a:t>Relational Dictionary Tables</a:t>
            </a:r>
          </a:p>
        </p:txBody>
      </p:sp>
      <p:sp>
        <p:nvSpPr>
          <p:cNvPr id="18464" name="Rectangle 32">
            <a:extLst>
              <a:ext uri="{FF2B5EF4-FFF2-40B4-BE49-F238E27FC236}">
                <a16:creationId xmlns:a16="http://schemas.microsoft.com/office/drawing/2014/main" id="{1E25C22E-6E87-7A21-44E9-0BC83A7238E4}"/>
              </a:ext>
            </a:extLst>
          </p:cNvPr>
          <p:cNvSpPr>
            <a:spLocks noChangeArrowheads="1"/>
          </p:cNvSpPr>
          <p:nvPr/>
        </p:nvSpPr>
        <p:spPr bwMode="auto">
          <a:xfrm>
            <a:off x="8001001" y="3863975"/>
            <a:ext cx="1311275"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3" rIns="92064" bIns="46033">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en-US" altLang="en-US" b="1">
                <a:solidFill>
                  <a:srgbClr val="FFFFFF"/>
                </a:solidFill>
                <a:latin typeface="Helvetica" pitchFamily="2" charset="0"/>
              </a:rPr>
              <a:t>Relational Patient Data Tables</a:t>
            </a:r>
          </a:p>
        </p:txBody>
      </p:sp>
      <p:sp>
        <p:nvSpPr>
          <p:cNvPr id="18465" name="Line 33">
            <a:extLst>
              <a:ext uri="{FF2B5EF4-FFF2-40B4-BE49-F238E27FC236}">
                <a16:creationId xmlns:a16="http://schemas.microsoft.com/office/drawing/2014/main" id="{81DC9CA2-1B01-FF68-9155-A8597E8A88A1}"/>
              </a:ext>
            </a:extLst>
          </p:cNvPr>
          <p:cNvSpPr>
            <a:spLocks noChangeShapeType="1"/>
          </p:cNvSpPr>
          <p:nvPr/>
        </p:nvSpPr>
        <p:spPr bwMode="auto">
          <a:xfrm flipH="1">
            <a:off x="9453564" y="3305175"/>
            <a:ext cx="319087" cy="814388"/>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466" name="Line 34">
            <a:extLst>
              <a:ext uri="{FF2B5EF4-FFF2-40B4-BE49-F238E27FC236}">
                <a16:creationId xmlns:a16="http://schemas.microsoft.com/office/drawing/2014/main" id="{09B78B18-F669-E5CA-D28C-A8BF9A2505AB}"/>
              </a:ext>
            </a:extLst>
          </p:cNvPr>
          <p:cNvSpPr>
            <a:spLocks noChangeShapeType="1"/>
          </p:cNvSpPr>
          <p:nvPr/>
        </p:nvSpPr>
        <p:spPr bwMode="auto">
          <a:xfrm flipH="1">
            <a:off x="9448801" y="3305176"/>
            <a:ext cx="542925" cy="1914525"/>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467" name="Line 35">
            <a:extLst>
              <a:ext uri="{FF2B5EF4-FFF2-40B4-BE49-F238E27FC236}">
                <a16:creationId xmlns:a16="http://schemas.microsoft.com/office/drawing/2014/main" id="{2BCE4EA0-FBA2-1646-9CAB-6313FA729711}"/>
              </a:ext>
            </a:extLst>
          </p:cNvPr>
          <p:cNvSpPr>
            <a:spLocks noChangeShapeType="1"/>
          </p:cNvSpPr>
          <p:nvPr/>
        </p:nvSpPr>
        <p:spPr bwMode="auto">
          <a:xfrm flipH="1">
            <a:off x="9448801" y="3305176"/>
            <a:ext cx="771525" cy="2809875"/>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468" name="Line 36">
            <a:extLst>
              <a:ext uri="{FF2B5EF4-FFF2-40B4-BE49-F238E27FC236}">
                <a16:creationId xmlns:a16="http://schemas.microsoft.com/office/drawing/2014/main" id="{275E3C36-2F02-F2F7-88DC-4D104AD71F30}"/>
              </a:ext>
            </a:extLst>
          </p:cNvPr>
          <p:cNvSpPr>
            <a:spLocks noChangeShapeType="1"/>
          </p:cNvSpPr>
          <p:nvPr/>
        </p:nvSpPr>
        <p:spPr bwMode="auto">
          <a:xfrm flipH="1">
            <a:off x="6858000" y="1485900"/>
            <a:ext cx="838200" cy="0"/>
          </a:xfrm>
          <a:prstGeom prst="line">
            <a:avLst/>
          </a:prstGeom>
          <a:noFill/>
          <a:ln w="12700">
            <a:solidFill>
              <a:srgbClr val="FAFD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69" name="Rectangle 37">
            <a:extLst>
              <a:ext uri="{FF2B5EF4-FFF2-40B4-BE49-F238E27FC236}">
                <a16:creationId xmlns:a16="http://schemas.microsoft.com/office/drawing/2014/main" id="{300DC455-839F-CC1F-E46E-6F8C1757C977}"/>
              </a:ext>
            </a:extLst>
          </p:cNvPr>
          <p:cNvSpPr>
            <a:spLocks noChangeArrowheads="1"/>
          </p:cNvSpPr>
          <p:nvPr/>
        </p:nvSpPr>
        <p:spPr bwMode="auto">
          <a:xfrm rot="-60000">
            <a:off x="6895830" y="1131672"/>
            <a:ext cx="714917" cy="30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4" tIns="46033" rIns="92064" bIns="46033">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r>
              <a:rPr lang="en-US" altLang="en-US" b="1">
                <a:solidFill>
                  <a:srgbClr val="FFFFFF"/>
                </a:solidFill>
                <a:latin typeface="Helvetica" pitchFamily="2" charset="0"/>
              </a:rPr>
              <a:t>ASN.1</a:t>
            </a:r>
          </a:p>
        </p:txBody>
      </p:sp>
      <p:sp>
        <p:nvSpPr>
          <p:cNvPr id="18470" name="Line 38">
            <a:extLst>
              <a:ext uri="{FF2B5EF4-FFF2-40B4-BE49-F238E27FC236}">
                <a16:creationId xmlns:a16="http://schemas.microsoft.com/office/drawing/2014/main" id="{97A65B1F-7B81-7DA6-40C6-2CB59899D9DA}"/>
              </a:ext>
            </a:extLst>
          </p:cNvPr>
          <p:cNvSpPr>
            <a:spLocks noChangeShapeType="1"/>
          </p:cNvSpPr>
          <p:nvPr/>
        </p:nvSpPr>
        <p:spPr bwMode="auto">
          <a:xfrm flipH="1">
            <a:off x="2747964" y="4143376"/>
            <a:ext cx="433387" cy="519113"/>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471" name="Line 39">
            <a:extLst>
              <a:ext uri="{FF2B5EF4-FFF2-40B4-BE49-F238E27FC236}">
                <a16:creationId xmlns:a16="http://schemas.microsoft.com/office/drawing/2014/main" id="{4A816B90-2A17-1FB3-F816-4C2FC2B3F7E4}"/>
              </a:ext>
            </a:extLst>
          </p:cNvPr>
          <p:cNvSpPr>
            <a:spLocks noChangeShapeType="1"/>
          </p:cNvSpPr>
          <p:nvPr/>
        </p:nvSpPr>
        <p:spPr bwMode="auto">
          <a:xfrm flipH="1">
            <a:off x="4267200" y="2857500"/>
            <a:ext cx="1295400" cy="76200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472" name="Rectangle 40">
            <a:extLst>
              <a:ext uri="{FF2B5EF4-FFF2-40B4-BE49-F238E27FC236}">
                <a16:creationId xmlns:a16="http://schemas.microsoft.com/office/drawing/2014/main" id="{7E89ECC2-F32C-BEF6-B6CC-2BC0D13191C2}"/>
              </a:ext>
            </a:extLst>
          </p:cNvPr>
          <p:cNvSpPr>
            <a:spLocks noChangeArrowheads="1"/>
          </p:cNvSpPr>
          <p:nvPr/>
        </p:nvSpPr>
        <p:spPr bwMode="auto">
          <a:xfrm rot="-1800000">
            <a:off x="4033839" y="2842086"/>
            <a:ext cx="1558925" cy="38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3" rIns="92064" bIns="46033">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nSpc>
                <a:spcPct val="150000"/>
              </a:lnSpc>
            </a:pPr>
            <a:r>
              <a:rPr lang="en-US" altLang="en-US" b="1" dirty="0">
                <a:solidFill>
                  <a:srgbClr val="FFFFFF"/>
                </a:solidFill>
                <a:latin typeface="Helvetica" pitchFamily="2" charset="0"/>
              </a:rPr>
              <a:t>HL7 2.3</a:t>
            </a:r>
          </a:p>
        </p:txBody>
      </p:sp>
      <p:sp>
        <p:nvSpPr>
          <p:cNvPr id="18473" name="Line 41">
            <a:extLst>
              <a:ext uri="{FF2B5EF4-FFF2-40B4-BE49-F238E27FC236}">
                <a16:creationId xmlns:a16="http://schemas.microsoft.com/office/drawing/2014/main" id="{44EEA48A-3439-5708-F3F5-A8EA83F7F115}"/>
              </a:ext>
            </a:extLst>
          </p:cNvPr>
          <p:cNvSpPr>
            <a:spLocks noChangeShapeType="1"/>
          </p:cNvSpPr>
          <p:nvPr/>
        </p:nvSpPr>
        <p:spPr bwMode="auto">
          <a:xfrm flipH="1">
            <a:off x="4724400" y="1257300"/>
            <a:ext cx="838200" cy="22860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474" name="Rectangle 42">
            <a:extLst>
              <a:ext uri="{FF2B5EF4-FFF2-40B4-BE49-F238E27FC236}">
                <a16:creationId xmlns:a16="http://schemas.microsoft.com/office/drawing/2014/main" id="{87874B0E-2BAB-28D4-9466-65937E92DABF}"/>
              </a:ext>
            </a:extLst>
          </p:cNvPr>
          <p:cNvSpPr>
            <a:spLocks noChangeArrowheads="1"/>
          </p:cNvSpPr>
          <p:nvPr/>
        </p:nvSpPr>
        <p:spPr bwMode="auto">
          <a:xfrm rot="-692862">
            <a:off x="4800600" y="1026897"/>
            <a:ext cx="615950" cy="30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3" rIns="92064" bIns="46033">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r>
              <a:rPr lang="en-US" altLang="en-US" b="1">
                <a:solidFill>
                  <a:srgbClr val="FFFFFF"/>
                </a:solidFill>
                <a:latin typeface="Helvetica" pitchFamily="2" charset="0"/>
              </a:rPr>
              <a:t>XML</a:t>
            </a:r>
          </a:p>
        </p:txBody>
      </p:sp>
      <p:sp>
        <p:nvSpPr>
          <p:cNvPr id="18475" name="Line 43">
            <a:extLst>
              <a:ext uri="{FF2B5EF4-FFF2-40B4-BE49-F238E27FC236}">
                <a16:creationId xmlns:a16="http://schemas.microsoft.com/office/drawing/2014/main" id="{EE8DA5E9-CAF0-B62C-2F1E-810E86E39EFF}"/>
              </a:ext>
            </a:extLst>
          </p:cNvPr>
          <p:cNvSpPr>
            <a:spLocks noChangeShapeType="1"/>
          </p:cNvSpPr>
          <p:nvPr/>
        </p:nvSpPr>
        <p:spPr bwMode="auto">
          <a:xfrm flipV="1">
            <a:off x="8382000" y="1638300"/>
            <a:ext cx="0" cy="99060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476" name="Rectangle 44">
            <a:extLst>
              <a:ext uri="{FF2B5EF4-FFF2-40B4-BE49-F238E27FC236}">
                <a16:creationId xmlns:a16="http://schemas.microsoft.com/office/drawing/2014/main" id="{AA523C76-3E9B-349A-038B-BD91AEE465F4}"/>
              </a:ext>
            </a:extLst>
          </p:cNvPr>
          <p:cNvSpPr>
            <a:spLocks noChangeArrowheads="1"/>
          </p:cNvSpPr>
          <p:nvPr/>
        </p:nvSpPr>
        <p:spPr bwMode="auto">
          <a:xfrm rot="5220000">
            <a:off x="8170592" y="1888910"/>
            <a:ext cx="714917" cy="30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4" tIns="46033" rIns="92064" bIns="46033">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r>
              <a:rPr lang="en-US" altLang="en-US" b="1">
                <a:solidFill>
                  <a:srgbClr val="FFFFFF"/>
                </a:solidFill>
                <a:latin typeface="Helvetica" pitchFamily="2" charset="0"/>
              </a:rPr>
              <a:t>ASN.1</a:t>
            </a:r>
          </a:p>
        </p:txBody>
      </p:sp>
      <p:sp>
        <p:nvSpPr>
          <p:cNvPr id="18477" name="Line 45">
            <a:extLst>
              <a:ext uri="{FF2B5EF4-FFF2-40B4-BE49-F238E27FC236}">
                <a16:creationId xmlns:a16="http://schemas.microsoft.com/office/drawing/2014/main" id="{57A4615E-D844-C94D-710E-110E49DE9E01}"/>
              </a:ext>
            </a:extLst>
          </p:cNvPr>
          <p:cNvSpPr>
            <a:spLocks noChangeShapeType="1"/>
          </p:cNvSpPr>
          <p:nvPr/>
        </p:nvSpPr>
        <p:spPr bwMode="auto">
          <a:xfrm>
            <a:off x="6248400" y="1714500"/>
            <a:ext cx="0" cy="83820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478" name="Rectangle 46">
            <a:extLst>
              <a:ext uri="{FF2B5EF4-FFF2-40B4-BE49-F238E27FC236}">
                <a16:creationId xmlns:a16="http://schemas.microsoft.com/office/drawing/2014/main" id="{3487F78E-FB49-5E75-ABEC-4D3CFE139B19}"/>
              </a:ext>
            </a:extLst>
          </p:cNvPr>
          <p:cNvSpPr>
            <a:spLocks noChangeArrowheads="1"/>
          </p:cNvSpPr>
          <p:nvPr/>
        </p:nvSpPr>
        <p:spPr bwMode="auto">
          <a:xfrm rot="-5520000">
            <a:off x="5697267" y="2065123"/>
            <a:ext cx="714917" cy="30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4" tIns="46033" rIns="92064" bIns="46033">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r>
              <a:rPr lang="en-US" altLang="en-US" b="1">
                <a:solidFill>
                  <a:srgbClr val="FFFFFF"/>
                </a:solidFill>
                <a:latin typeface="Helvetica" pitchFamily="2" charset="0"/>
              </a:rPr>
              <a:t>ASN.1</a:t>
            </a:r>
          </a:p>
        </p:txBody>
      </p:sp>
      <p:sp>
        <p:nvSpPr>
          <p:cNvPr id="569391" name="Rectangle 47">
            <a:extLst>
              <a:ext uri="{FF2B5EF4-FFF2-40B4-BE49-F238E27FC236}">
                <a16:creationId xmlns:a16="http://schemas.microsoft.com/office/drawing/2014/main" id="{1914AC93-E868-2736-FAF2-BDA8553AA8CF}"/>
              </a:ext>
            </a:extLst>
          </p:cNvPr>
          <p:cNvSpPr>
            <a:spLocks noChangeArrowheads="1"/>
          </p:cNvSpPr>
          <p:nvPr/>
        </p:nvSpPr>
        <p:spPr bwMode="auto">
          <a:xfrm>
            <a:off x="1724026" y="2233614"/>
            <a:ext cx="1976481" cy="308409"/>
          </a:xfrm>
          <a:prstGeom prst="rect">
            <a:avLst/>
          </a:prstGeom>
          <a:noFill/>
          <a:ln w="9525">
            <a:noFill/>
            <a:miter lim="800000"/>
            <a:headEnd/>
            <a:tailEnd/>
          </a:ln>
          <a:effectLst/>
        </p:spPr>
        <p:txBody>
          <a:bodyPr wrap="none" lIns="92064" tIns="46033" rIns="92064" bIns="46033">
            <a:spAutoFit/>
          </a:bodyPr>
          <a:lstStyle/>
          <a:p>
            <a:pPr>
              <a:defRPr/>
            </a:pPr>
            <a:r>
              <a:rPr lang="en-US" b="1">
                <a:solidFill>
                  <a:srgbClr val="FAFD00"/>
                </a:solidFill>
                <a:effectLst>
                  <a:outerShdw blurRad="38100" dist="38100" dir="2700000" algn="tl">
                    <a:srgbClr val="000000"/>
                  </a:outerShdw>
                </a:effectLst>
                <a:latin typeface="Helvetica" pitchFamily="34" charset="0"/>
              </a:rPr>
              <a:t>Web Results  Review</a:t>
            </a:r>
          </a:p>
        </p:txBody>
      </p:sp>
      <p:sp>
        <p:nvSpPr>
          <p:cNvPr id="18480" name="Line 48">
            <a:extLst>
              <a:ext uri="{FF2B5EF4-FFF2-40B4-BE49-F238E27FC236}">
                <a16:creationId xmlns:a16="http://schemas.microsoft.com/office/drawing/2014/main" id="{2FFD71B6-20C5-9101-F6E3-31BC243FC83B}"/>
              </a:ext>
            </a:extLst>
          </p:cNvPr>
          <p:cNvSpPr>
            <a:spLocks noChangeShapeType="1"/>
          </p:cNvSpPr>
          <p:nvPr/>
        </p:nvSpPr>
        <p:spPr bwMode="auto">
          <a:xfrm flipH="1" flipV="1">
            <a:off x="6629400" y="1733550"/>
            <a:ext cx="1066800" cy="158115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481" name="Rectangle 49">
            <a:extLst>
              <a:ext uri="{FF2B5EF4-FFF2-40B4-BE49-F238E27FC236}">
                <a16:creationId xmlns:a16="http://schemas.microsoft.com/office/drawing/2014/main" id="{E1D80273-E44D-066E-3EA3-DFA12CCDCCBA}"/>
              </a:ext>
            </a:extLst>
          </p:cNvPr>
          <p:cNvSpPr>
            <a:spLocks noChangeArrowheads="1"/>
          </p:cNvSpPr>
          <p:nvPr/>
        </p:nvSpPr>
        <p:spPr bwMode="auto">
          <a:xfrm rot="3360000">
            <a:off x="6886305" y="2209585"/>
            <a:ext cx="714917" cy="30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4" tIns="46033" rIns="92064" bIns="46033">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r>
              <a:rPr lang="en-US" altLang="en-US" b="1">
                <a:solidFill>
                  <a:srgbClr val="FFFFFF"/>
                </a:solidFill>
                <a:latin typeface="Helvetica" pitchFamily="2" charset="0"/>
              </a:rPr>
              <a:t>ASN.1</a:t>
            </a:r>
          </a:p>
        </p:txBody>
      </p:sp>
      <p:sp>
        <p:nvSpPr>
          <p:cNvPr id="18482" name="Line 50">
            <a:extLst>
              <a:ext uri="{FF2B5EF4-FFF2-40B4-BE49-F238E27FC236}">
                <a16:creationId xmlns:a16="http://schemas.microsoft.com/office/drawing/2014/main" id="{4337298D-5CD3-B6A0-61E4-B9868716B3AA}"/>
              </a:ext>
            </a:extLst>
          </p:cNvPr>
          <p:cNvSpPr>
            <a:spLocks noChangeShapeType="1"/>
          </p:cNvSpPr>
          <p:nvPr/>
        </p:nvSpPr>
        <p:spPr bwMode="auto">
          <a:xfrm flipH="1" flipV="1">
            <a:off x="6851650" y="1636714"/>
            <a:ext cx="1225550" cy="992187"/>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483" name="Rectangle 51">
            <a:extLst>
              <a:ext uri="{FF2B5EF4-FFF2-40B4-BE49-F238E27FC236}">
                <a16:creationId xmlns:a16="http://schemas.microsoft.com/office/drawing/2014/main" id="{0D8559B0-7188-F557-72AC-10078FDEF46B}"/>
              </a:ext>
            </a:extLst>
          </p:cNvPr>
          <p:cNvSpPr>
            <a:spLocks noChangeArrowheads="1"/>
          </p:cNvSpPr>
          <p:nvPr/>
        </p:nvSpPr>
        <p:spPr bwMode="auto">
          <a:xfrm rot="2340000">
            <a:off x="7141893" y="1819060"/>
            <a:ext cx="714917" cy="30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4" tIns="46033" rIns="92064" bIns="46033">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r>
              <a:rPr lang="en-US" altLang="en-US" b="1">
                <a:solidFill>
                  <a:srgbClr val="FFFFFF"/>
                </a:solidFill>
                <a:latin typeface="Helvetica" pitchFamily="2" charset="0"/>
              </a:rPr>
              <a:t>ASN.1</a:t>
            </a:r>
          </a:p>
        </p:txBody>
      </p:sp>
      <p:sp>
        <p:nvSpPr>
          <p:cNvPr id="18484" name="Line 52">
            <a:extLst>
              <a:ext uri="{FF2B5EF4-FFF2-40B4-BE49-F238E27FC236}">
                <a16:creationId xmlns:a16="http://schemas.microsoft.com/office/drawing/2014/main" id="{A8354A80-A1A1-28D7-4B5E-BFEB26BA0742}"/>
              </a:ext>
            </a:extLst>
          </p:cNvPr>
          <p:cNvSpPr>
            <a:spLocks noChangeShapeType="1"/>
          </p:cNvSpPr>
          <p:nvPr/>
        </p:nvSpPr>
        <p:spPr bwMode="auto">
          <a:xfrm flipH="1">
            <a:off x="6858000" y="2628900"/>
            <a:ext cx="381000" cy="68580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9397" name="Rectangle 53">
            <a:extLst>
              <a:ext uri="{FF2B5EF4-FFF2-40B4-BE49-F238E27FC236}">
                <a16:creationId xmlns:a16="http://schemas.microsoft.com/office/drawing/2014/main" id="{C048F67E-FC58-8624-568D-BC832F7CD960}"/>
              </a:ext>
            </a:extLst>
          </p:cNvPr>
          <p:cNvSpPr>
            <a:spLocks noChangeArrowheads="1"/>
          </p:cNvSpPr>
          <p:nvPr/>
        </p:nvSpPr>
        <p:spPr bwMode="auto">
          <a:xfrm>
            <a:off x="9509126" y="1308101"/>
            <a:ext cx="1006475" cy="581025"/>
          </a:xfrm>
          <a:prstGeom prst="rect">
            <a:avLst/>
          </a:prstGeom>
          <a:gradFill rotWithShape="0">
            <a:gsLst>
              <a:gs pos="0">
                <a:srgbClr val="00DFCA"/>
              </a:gs>
              <a:gs pos="100000">
                <a:srgbClr val="00DFCA">
                  <a:gamma/>
                  <a:shade val="89804"/>
                  <a:invGamma/>
                </a:srgbClr>
              </a:gs>
            </a:gsLst>
            <a:lin ang="5400000" scaled="1"/>
          </a:gradFill>
          <a:ln w="9525">
            <a:noFill/>
            <a:miter lim="800000"/>
            <a:headEnd/>
            <a:tailEnd/>
          </a:ln>
          <a:effectLst/>
        </p:spPr>
        <p:txBody>
          <a:bodyPr lIns="92064" tIns="46033" rIns="92064" bIns="46033">
            <a:spAutoFit/>
          </a:bodyPr>
          <a:lstStyle/>
          <a:p>
            <a:pPr>
              <a:defRPr/>
            </a:pPr>
            <a:r>
              <a:rPr lang="en-US" sz="1600" b="1">
                <a:solidFill>
                  <a:srgbClr val="FFFFFF"/>
                </a:solidFill>
                <a:effectLst>
                  <a:outerShdw blurRad="38100" dist="38100" dir="2700000" algn="tl">
                    <a:srgbClr val="000000"/>
                  </a:outerShdw>
                </a:effectLst>
                <a:latin typeface="Helvetica" pitchFamily="34" charset="0"/>
              </a:rPr>
              <a:t>Alert  Notify</a:t>
            </a:r>
          </a:p>
        </p:txBody>
      </p:sp>
      <p:sp>
        <p:nvSpPr>
          <p:cNvPr id="18486" name="Line 54">
            <a:extLst>
              <a:ext uri="{FF2B5EF4-FFF2-40B4-BE49-F238E27FC236}">
                <a16:creationId xmlns:a16="http://schemas.microsoft.com/office/drawing/2014/main" id="{BB7CF88E-BBE5-BB15-96CA-296061B52DB1}"/>
              </a:ext>
            </a:extLst>
          </p:cNvPr>
          <p:cNvSpPr>
            <a:spLocks noChangeShapeType="1"/>
          </p:cNvSpPr>
          <p:nvPr/>
        </p:nvSpPr>
        <p:spPr bwMode="auto">
          <a:xfrm flipH="1">
            <a:off x="8991600" y="1924050"/>
            <a:ext cx="762000" cy="70485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487" name="Rectangle 55">
            <a:extLst>
              <a:ext uri="{FF2B5EF4-FFF2-40B4-BE49-F238E27FC236}">
                <a16:creationId xmlns:a16="http://schemas.microsoft.com/office/drawing/2014/main" id="{04BA2BF0-0CFA-9908-B4FB-CAC19A25BE70}"/>
              </a:ext>
            </a:extLst>
          </p:cNvPr>
          <p:cNvSpPr>
            <a:spLocks noChangeArrowheads="1"/>
          </p:cNvSpPr>
          <p:nvPr/>
        </p:nvSpPr>
        <p:spPr bwMode="auto">
          <a:xfrm rot="-2520000">
            <a:off x="8873855" y="1960347"/>
            <a:ext cx="714917" cy="30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4" tIns="46033" rIns="92064" bIns="46033">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r>
              <a:rPr lang="en-US" altLang="en-US" b="1">
                <a:solidFill>
                  <a:srgbClr val="FFFFFF"/>
                </a:solidFill>
                <a:latin typeface="Helvetica" pitchFamily="2" charset="0"/>
              </a:rPr>
              <a:t>ASN.1</a:t>
            </a:r>
          </a:p>
        </p:txBody>
      </p:sp>
      <p:sp>
        <p:nvSpPr>
          <p:cNvPr id="569400" name="Oval 56">
            <a:extLst>
              <a:ext uri="{FF2B5EF4-FFF2-40B4-BE49-F238E27FC236}">
                <a16:creationId xmlns:a16="http://schemas.microsoft.com/office/drawing/2014/main" id="{E07F5F94-6586-93E5-39D0-07E827FE1FFC}"/>
              </a:ext>
            </a:extLst>
          </p:cNvPr>
          <p:cNvSpPr>
            <a:spLocks noChangeArrowheads="1"/>
          </p:cNvSpPr>
          <p:nvPr/>
        </p:nvSpPr>
        <p:spPr bwMode="invGray">
          <a:xfrm>
            <a:off x="3886200" y="1257300"/>
            <a:ext cx="838200" cy="762000"/>
          </a:xfrm>
          <a:prstGeom prst="ellipse">
            <a:avLst/>
          </a:prstGeom>
          <a:solidFill>
            <a:srgbClr val="993366"/>
          </a:solidFill>
          <a:ln w="9525">
            <a:noFill/>
            <a:round/>
            <a:headEnd/>
            <a:tailEnd/>
          </a:ln>
          <a:effectLst>
            <a:outerShdw dist="13470" dir="2700000" algn="ctr" rotWithShape="0">
              <a:schemeClr val="bg2"/>
            </a:outerShdw>
          </a:effectLst>
        </p:spPr>
        <p:txBody>
          <a:bodyPr wrap="none" lIns="92075" tIns="46038" rIns="92075" bIns="46038" anchor="ctr"/>
          <a:lstStyle/>
          <a:p>
            <a:pPr>
              <a:defRPr/>
            </a:pPr>
            <a:r>
              <a:rPr lang="en-US" b="1" dirty="0">
                <a:solidFill>
                  <a:schemeClr val="bg1"/>
                </a:solidFill>
                <a:effectLst>
                  <a:outerShdw blurRad="38100" dist="38100" dir="2700000" algn="tl">
                    <a:srgbClr val="000000"/>
                  </a:outerShdw>
                </a:effectLst>
                <a:latin typeface="Helvetica" pitchFamily="34" charset="0"/>
              </a:rPr>
              <a:t>Web</a:t>
            </a:r>
          </a:p>
          <a:p>
            <a:pPr>
              <a:defRPr/>
            </a:pPr>
            <a:r>
              <a:rPr lang="en-US" b="1" dirty="0">
                <a:solidFill>
                  <a:schemeClr val="bg1"/>
                </a:solidFill>
                <a:effectLst>
                  <a:outerShdw blurRad="38100" dist="38100" dir="2700000" algn="tl">
                    <a:srgbClr val="000000"/>
                  </a:outerShdw>
                </a:effectLst>
                <a:latin typeface="Helvetica" pitchFamily="34" charset="0"/>
              </a:rPr>
              <a:t>Server</a:t>
            </a:r>
          </a:p>
        </p:txBody>
      </p:sp>
      <p:sp>
        <p:nvSpPr>
          <p:cNvPr id="18489" name="Line 57">
            <a:extLst>
              <a:ext uri="{FF2B5EF4-FFF2-40B4-BE49-F238E27FC236}">
                <a16:creationId xmlns:a16="http://schemas.microsoft.com/office/drawing/2014/main" id="{83346E86-9498-F721-4C9E-97D575A09712}"/>
              </a:ext>
            </a:extLst>
          </p:cNvPr>
          <p:cNvSpPr>
            <a:spLocks noChangeShapeType="1"/>
          </p:cNvSpPr>
          <p:nvPr/>
        </p:nvSpPr>
        <p:spPr bwMode="auto">
          <a:xfrm flipH="1">
            <a:off x="3276600" y="1714500"/>
            <a:ext cx="609600" cy="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490" name="Rectangle 58">
            <a:extLst>
              <a:ext uri="{FF2B5EF4-FFF2-40B4-BE49-F238E27FC236}">
                <a16:creationId xmlns:a16="http://schemas.microsoft.com/office/drawing/2014/main" id="{11CDFCED-BAB9-6652-B03B-74A4BF8C048B}"/>
              </a:ext>
            </a:extLst>
          </p:cNvPr>
          <p:cNvSpPr>
            <a:spLocks noChangeArrowheads="1"/>
          </p:cNvSpPr>
          <p:nvPr/>
        </p:nvSpPr>
        <p:spPr bwMode="auto">
          <a:xfrm rot="-2596">
            <a:off x="3225801" y="1371385"/>
            <a:ext cx="688975" cy="30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3" rIns="92064" bIns="46033">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r>
              <a:rPr lang="en-US" altLang="en-US" b="1">
                <a:solidFill>
                  <a:srgbClr val="FFFFFF"/>
                </a:solidFill>
                <a:latin typeface="Helvetica" pitchFamily="2" charset="0"/>
              </a:rPr>
              <a:t>HTML</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6CE35-B43F-7FA5-E673-785C73A9DFC9}"/>
              </a:ext>
            </a:extLst>
          </p:cNvPr>
          <p:cNvSpPr>
            <a:spLocks noGrp="1"/>
          </p:cNvSpPr>
          <p:nvPr>
            <p:ph type="title"/>
          </p:nvPr>
        </p:nvSpPr>
        <p:spPr/>
        <p:txBody>
          <a:bodyPr>
            <a:normAutofit/>
          </a:bodyPr>
          <a:lstStyle/>
          <a:p>
            <a:r>
              <a:rPr lang="en-US" sz="5400" dirty="0"/>
              <a:t>Using a detailed clinical model to create a data entry application</a:t>
            </a:r>
          </a:p>
        </p:txBody>
      </p:sp>
      <p:sp>
        <p:nvSpPr>
          <p:cNvPr id="3" name="Text Placeholder 2">
            <a:extLst>
              <a:ext uri="{FF2B5EF4-FFF2-40B4-BE49-F238E27FC236}">
                <a16:creationId xmlns:a16="http://schemas.microsoft.com/office/drawing/2014/main" id="{628E2BF3-C7D5-6180-8953-D59913CA6D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95672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8018" name="Rectangle 2">
            <a:extLst>
              <a:ext uri="{FF2B5EF4-FFF2-40B4-BE49-F238E27FC236}">
                <a16:creationId xmlns:a16="http://schemas.microsoft.com/office/drawing/2014/main" id="{FF2E3188-C294-74DD-60AA-B36614B314C5}"/>
              </a:ext>
            </a:extLst>
          </p:cNvPr>
          <p:cNvSpPr>
            <a:spLocks noGrp="1" noChangeArrowheads="1"/>
          </p:cNvSpPr>
          <p:nvPr>
            <p:ph type="title"/>
          </p:nvPr>
        </p:nvSpPr>
        <p:spPr/>
        <p:txBody>
          <a:bodyPr>
            <a:normAutofit/>
          </a:bodyPr>
          <a:lstStyle/>
          <a:p>
            <a:pPr>
              <a:defRPr/>
            </a:pPr>
            <a:r>
              <a:rPr lang="en-US"/>
              <a:t>The complete asn.1 for WeightObs</a:t>
            </a:r>
          </a:p>
        </p:txBody>
      </p:sp>
      <p:sp>
        <p:nvSpPr>
          <p:cNvPr id="598019" name="Rectangle 3">
            <a:extLst>
              <a:ext uri="{FF2B5EF4-FFF2-40B4-BE49-F238E27FC236}">
                <a16:creationId xmlns:a16="http://schemas.microsoft.com/office/drawing/2014/main" id="{CCCEE14A-7200-6CDB-7367-9654D8F0D289}"/>
              </a:ext>
            </a:extLst>
          </p:cNvPr>
          <p:cNvSpPr>
            <a:spLocks noGrp="1" noChangeArrowheads="1"/>
          </p:cNvSpPr>
          <p:nvPr>
            <p:ph type="body" idx="4294967295"/>
          </p:nvPr>
        </p:nvSpPr>
        <p:spPr>
          <a:xfrm>
            <a:off x="2226829" y="1568739"/>
            <a:ext cx="5788025" cy="4608513"/>
          </a:xfrm>
        </p:spPr>
        <p:txBody>
          <a:bodyPr>
            <a:normAutofit fontScale="92500" lnSpcReduction="20000"/>
          </a:bodyPr>
          <a:lstStyle/>
          <a:p>
            <a:pPr lvl="1">
              <a:lnSpc>
                <a:spcPct val="90000"/>
              </a:lnSpc>
              <a:buClr>
                <a:schemeClr val="tx1"/>
              </a:buClr>
              <a:buFont typeface="Monotype Sorts" pitchFamily="2" charset="2"/>
              <a:buNone/>
              <a:defRPr/>
            </a:pPr>
            <a:r>
              <a:rPr lang="en-US" sz="1800" b="1" dirty="0" err="1">
                <a:cs typeface="Times New Roman" pitchFamily="18" charset="0"/>
              </a:rPr>
              <a:t>WeightObs</a:t>
            </a:r>
            <a:r>
              <a:rPr lang="en-US" sz="1800" dirty="0">
                <a:cs typeface="Times New Roman" pitchFamily="18" charset="0"/>
              </a:rPr>
              <a:t> ::= </a:t>
            </a:r>
            <a:r>
              <a:rPr lang="en-US" sz="1800" dirty="0" err="1">
                <a:cs typeface="Times New Roman" pitchFamily="18" charset="0"/>
              </a:rPr>
              <a:t>PatientObservation</a:t>
            </a:r>
            <a:r>
              <a:rPr lang="en-US" sz="1800" dirty="0">
                <a:cs typeface="Times New Roman" pitchFamily="18" charset="0"/>
              </a:rPr>
              <a:t> (WCS {</a:t>
            </a:r>
          </a:p>
          <a:p>
            <a:pPr lvl="1">
              <a:lnSpc>
                <a:spcPct val="90000"/>
              </a:lnSpc>
              <a:buClr>
                <a:schemeClr val="tx1"/>
              </a:buClr>
              <a:buFont typeface="Monotype Sorts" pitchFamily="2" charset="2"/>
              <a:buNone/>
              <a:defRPr/>
            </a:pPr>
            <a:r>
              <a:rPr lang="en-US" sz="1800" dirty="0">
                <a:cs typeface="Times New Roman" pitchFamily="18" charset="0"/>
              </a:rPr>
              <a:t>	</a:t>
            </a:r>
            <a:r>
              <a:rPr lang="en-US" sz="1800" dirty="0" err="1">
                <a:cs typeface="Times New Roman" pitchFamily="18" charset="0"/>
              </a:rPr>
              <a:t>obsId</a:t>
            </a:r>
            <a:r>
              <a:rPr lang="en-US" sz="1800" dirty="0">
                <a:cs typeface="Times New Roman" pitchFamily="18" charset="0"/>
              </a:rPr>
              <a:t> (</a:t>
            </a:r>
            <a:r>
              <a:rPr lang="en-US" sz="1800" dirty="0" err="1">
                <a:cs typeface="Times New Roman" pitchFamily="18" charset="0"/>
              </a:rPr>
              <a:t>RCodedTerm</a:t>
            </a:r>
            <a:r>
              <a:rPr lang="en-US" sz="1800" dirty="0">
                <a:cs typeface="Times New Roman" pitchFamily="18" charset="0"/>
              </a:rPr>
              <a:t> (</a:t>
            </a:r>
            <a:r>
              <a:rPr lang="en-US" sz="1800" dirty="0" err="1">
                <a:cs typeface="Times New Roman" pitchFamily="18" charset="0"/>
              </a:rPr>
              <a:t>WeightId</a:t>
            </a:r>
            <a:r>
              <a:rPr lang="en-US" sz="1800" dirty="0">
                <a:cs typeface="Times New Roman" pitchFamily="18" charset="0"/>
              </a:rPr>
              <a:t>)),</a:t>
            </a:r>
            <a:endParaRPr lang="en-US" sz="1800" dirty="0">
              <a:latin typeface="Courier New" pitchFamily="49" charset="0"/>
              <a:cs typeface="Courier New" pitchFamily="49" charset="0"/>
            </a:endParaRPr>
          </a:p>
          <a:p>
            <a:pPr lvl="1">
              <a:lnSpc>
                <a:spcPct val="90000"/>
              </a:lnSpc>
              <a:buClr>
                <a:schemeClr val="tx1"/>
              </a:buClr>
              <a:buFont typeface="Monotype Sorts" pitchFamily="2" charset="2"/>
              <a:buNone/>
              <a:defRPr/>
            </a:pPr>
            <a:r>
              <a:rPr lang="en-US" sz="1800" dirty="0">
                <a:cs typeface="Times New Roman" pitchFamily="18" charset="0"/>
              </a:rPr>
              <a:t>	</a:t>
            </a:r>
            <a:r>
              <a:rPr lang="en-US" sz="1800" dirty="0" err="1">
                <a:cs typeface="Times New Roman" pitchFamily="18" charset="0"/>
              </a:rPr>
              <a:t>decUObsVal</a:t>
            </a:r>
            <a:r>
              <a:rPr lang="en-US" sz="1800" dirty="0">
                <a:cs typeface="Times New Roman" pitchFamily="18" charset="0"/>
              </a:rPr>
              <a:t> (</a:t>
            </a:r>
            <a:r>
              <a:rPr lang="en-US" sz="1800" dirty="0" err="1">
                <a:cs typeface="Times New Roman" pitchFamily="18" charset="0"/>
              </a:rPr>
              <a:t>MassUnits</a:t>
            </a:r>
            <a:r>
              <a:rPr lang="en-US" sz="1800" dirty="0">
                <a:cs typeface="Times New Roman" pitchFamily="18" charset="0"/>
              </a:rPr>
              <a:t>),</a:t>
            </a:r>
            <a:endParaRPr lang="en-US" sz="1800" dirty="0">
              <a:latin typeface="Courier New" pitchFamily="49" charset="0"/>
              <a:cs typeface="Courier New" pitchFamily="49" charset="0"/>
            </a:endParaRPr>
          </a:p>
          <a:p>
            <a:pPr lvl="1">
              <a:lnSpc>
                <a:spcPct val="90000"/>
              </a:lnSpc>
              <a:buClr>
                <a:schemeClr val="tx1"/>
              </a:buClr>
              <a:buFont typeface="Monotype Sorts" pitchFamily="2" charset="2"/>
              <a:buNone/>
              <a:defRPr/>
            </a:pPr>
            <a:r>
              <a:rPr lang="en-US" sz="1800" dirty="0">
                <a:cs typeface="Times New Roman" pitchFamily="18" charset="0"/>
              </a:rPr>
              <a:t>	</a:t>
            </a:r>
            <a:r>
              <a:rPr lang="en-US" sz="1800" dirty="0" err="1">
                <a:cs typeface="Times New Roman" pitchFamily="18" charset="0"/>
              </a:rPr>
              <a:t>abnFlag</a:t>
            </a:r>
            <a:r>
              <a:rPr lang="en-US" sz="1800" dirty="0">
                <a:cs typeface="Times New Roman" pitchFamily="18" charset="0"/>
              </a:rPr>
              <a:t> (</a:t>
            </a:r>
            <a:r>
              <a:rPr lang="en-US" sz="1800" dirty="0" err="1">
                <a:cs typeface="Times New Roman" pitchFamily="18" charset="0"/>
              </a:rPr>
              <a:t>RCodedDomain</a:t>
            </a:r>
            <a:r>
              <a:rPr lang="en-US" sz="1800" dirty="0">
                <a:cs typeface="Times New Roman" pitchFamily="18" charset="0"/>
              </a:rPr>
              <a:t> (</a:t>
            </a:r>
            <a:r>
              <a:rPr lang="en-US" sz="1800" dirty="0" err="1">
                <a:cs typeface="Times New Roman" pitchFamily="18" charset="0"/>
              </a:rPr>
              <a:t>NumericAbnormal</a:t>
            </a:r>
            <a:r>
              <a:rPr lang="en-US" sz="1800" dirty="0">
                <a:cs typeface="Times New Roman" pitchFamily="18" charset="0"/>
              </a:rPr>
              <a:t>)),</a:t>
            </a:r>
          </a:p>
          <a:p>
            <a:pPr lvl="1">
              <a:lnSpc>
                <a:spcPct val="90000"/>
              </a:lnSpc>
              <a:buClr>
                <a:schemeClr val="tx1"/>
              </a:buClr>
              <a:buFont typeface="Monotype Sorts" pitchFamily="2" charset="2"/>
              <a:buNone/>
              <a:defRPr/>
            </a:pPr>
            <a:r>
              <a:rPr lang="en-US" sz="1800" dirty="0">
                <a:cs typeface="Times New Roman" pitchFamily="18" charset="0"/>
              </a:rPr>
              <a:t>	</a:t>
            </a:r>
            <a:r>
              <a:rPr lang="en-US" sz="1800" dirty="0" err="1">
                <a:cs typeface="Times New Roman" pitchFamily="18" charset="0"/>
              </a:rPr>
              <a:t>deltaFlag</a:t>
            </a:r>
            <a:r>
              <a:rPr lang="en-US" sz="1800" dirty="0">
                <a:cs typeface="Times New Roman" pitchFamily="18" charset="0"/>
              </a:rPr>
              <a:t> (</a:t>
            </a:r>
            <a:r>
              <a:rPr lang="en-US" sz="1800" dirty="0" err="1">
                <a:cs typeface="Times New Roman" pitchFamily="18" charset="0"/>
              </a:rPr>
              <a:t>RCodedDomain</a:t>
            </a:r>
            <a:r>
              <a:rPr lang="en-US" sz="1800" dirty="0">
                <a:cs typeface="Times New Roman" pitchFamily="18" charset="0"/>
              </a:rPr>
              <a:t> (</a:t>
            </a:r>
            <a:r>
              <a:rPr lang="en-US" sz="1800" dirty="0" err="1">
                <a:cs typeface="Times New Roman" pitchFamily="18" charset="0"/>
              </a:rPr>
              <a:t>NumericDelta</a:t>
            </a:r>
            <a:r>
              <a:rPr lang="en-US" sz="1800" dirty="0">
                <a:cs typeface="Times New Roman" pitchFamily="18" charset="0"/>
              </a:rPr>
              <a:t>)),</a:t>
            </a:r>
          </a:p>
          <a:p>
            <a:pPr lvl="1">
              <a:lnSpc>
                <a:spcPct val="90000"/>
              </a:lnSpc>
              <a:buClr>
                <a:schemeClr val="tx1"/>
              </a:buClr>
              <a:buFont typeface="Monotype Sorts" pitchFamily="2" charset="2"/>
              <a:buNone/>
              <a:defRPr/>
            </a:pPr>
            <a:r>
              <a:rPr lang="en-US" sz="1800" dirty="0">
                <a:cs typeface="Times New Roman" pitchFamily="18" charset="0"/>
              </a:rPr>
              <a:t>	</a:t>
            </a:r>
            <a:r>
              <a:rPr lang="en-US" sz="1800" dirty="0" err="1">
                <a:cs typeface="Times New Roman" pitchFamily="18" charset="0"/>
              </a:rPr>
              <a:t>refRange</a:t>
            </a:r>
            <a:r>
              <a:rPr lang="en-US" sz="1800" dirty="0">
                <a:cs typeface="Times New Roman" pitchFamily="18" charset="0"/>
              </a:rPr>
              <a:t>,</a:t>
            </a:r>
          </a:p>
          <a:p>
            <a:pPr lvl="1">
              <a:lnSpc>
                <a:spcPct val="90000"/>
              </a:lnSpc>
              <a:buClr>
                <a:schemeClr val="tx1"/>
              </a:buClr>
              <a:buFont typeface="Monotype Sorts" pitchFamily="2" charset="2"/>
              <a:buNone/>
              <a:defRPr/>
            </a:pPr>
            <a:r>
              <a:rPr lang="en-US" sz="1800" dirty="0">
                <a:cs typeface="Times New Roman" pitchFamily="18" charset="0"/>
              </a:rPr>
              <a:t>	status,</a:t>
            </a:r>
          </a:p>
          <a:p>
            <a:pPr lvl="1">
              <a:lnSpc>
                <a:spcPct val="90000"/>
              </a:lnSpc>
              <a:buClr>
                <a:schemeClr val="tx1"/>
              </a:buClr>
              <a:buFont typeface="Monotype Sorts" pitchFamily="2" charset="2"/>
              <a:buNone/>
              <a:defRPr/>
            </a:pPr>
            <a:r>
              <a:rPr lang="en-US" sz="1800" dirty="0">
                <a:cs typeface="Times New Roman" pitchFamily="18" charset="0"/>
              </a:rPr>
              <a:t>	</a:t>
            </a:r>
            <a:r>
              <a:rPr lang="en-US" sz="1800" dirty="0" err="1">
                <a:cs typeface="Times New Roman" pitchFamily="18" charset="0"/>
              </a:rPr>
              <a:t>reportFlag</a:t>
            </a:r>
            <a:r>
              <a:rPr lang="en-US" sz="1800" dirty="0">
                <a:cs typeface="Times New Roman" pitchFamily="18" charset="0"/>
              </a:rPr>
              <a:t>,</a:t>
            </a:r>
          </a:p>
          <a:p>
            <a:pPr lvl="1">
              <a:lnSpc>
                <a:spcPct val="90000"/>
              </a:lnSpc>
              <a:buClr>
                <a:schemeClr val="tx1"/>
              </a:buClr>
              <a:buFont typeface="Monotype Sorts" pitchFamily="2" charset="2"/>
              <a:buNone/>
              <a:defRPr/>
            </a:pPr>
            <a:r>
              <a:rPr lang="en-US" sz="1800" dirty="0">
                <a:cs typeface="Times New Roman" pitchFamily="18" charset="0"/>
              </a:rPr>
              <a:t>	comments (</a:t>
            </a:r>
            <a:r>
              <a:rPr lang="en-US" sz="1800" dirty="0" err="1">
                <a:cs typeface="Times New Roman" pitchFamily="18" charset="0"/>
              </a:rPr>
              <a:t>RComments</a:t>
            </a:r>
            <a:r>
              <a:rPr lang="en-US" sz="1800" dirty="0">
                <a:cs typeface="Times New Roman" pitchFamily="18" charset="0"/>
              </a:rPr>
              <a:t> (</a:t>
            </a:r>
            <a:r>
              <a:rPr lang="en-US" sz="1800" dirty="0" err="1">
                <a:cs typeface="Times New Roman" pitchFamily="18" charset="0"/>
              </a:rPr>
              <a:t>PatObsComment</a:t>
            </a:r>
            <a:r>
              <a:rPr lang="en-US" sz="1800" dirty="0">
                <a:cs typeface="Times New Roman" pitchFamily="18" charset="0"/>
              </a:rPr>
              <a:t>)) ,</a:t>
            </a:r>
          </a:p>
          <a:p>
            <a:pPr lvl="1">
              <a:lnSpc>
                <a:spcPct val="90000"/>
              </a:lnSpc>
              <a:buClr>
                <a:schemeClr val="tx1"/>
              </a:buClr>
              <a:buFont typeface="Monotype Sorts" pitchFamily="2" charset="2"/>
              <a:buNone/>
              <a:defRPr/>
            </a:pPr>
            <a:r>
              <a:rPr lang="en-US" sz="1800" dirty="0">
                <a:cs typeface="Times New Roman" pitchFamily="18" charset="0"/>
              </a:rPr>
              <a:t>	</a:t>
            </a:r>
            <a:r>
              <a:rPr lang="en-US" sz="1800" dirty="0" err="1">
                <a:cs typeface="Times New Roman" pitchFamily="18" charset="0"/>
              </a:rPr>
              <a:t>obsMods</a:t>
            </a:r>
            <a:r>
              <a:rPr lang="en-US" sz="1800" dirty="0">
                <a:cs typeface="Times New Roman" pitchFamily="18" charset="0"/>
              </a:rPr>
              <a:t> (WITH TYPES {</a:t>
            </a:r>
          </a:p>
          <a:p>
            <a:pPr lvl="1">
              <a:lnSpc>
                <a:spcPct val="90000"/>
              </a:lnSpc>
              <a:buClr>
                <a:schemeClr val="tx1"/>
              </a:buClr>
              <a:buFont typeface="Monotype Sorts" pitchFamily="2" charset="2"/>
              <a:buNone/>
              <a:defRPr/>
            </a:pPr>
            <a:r>
              <a:rPr lang="en-US" sz="1800" dirty="0">
                <a:cs typeface="Times New Roman" pitchFamily="18" charset="0"/>
              </a:rPr>
              <a:t>		</a:t>
            </a:r>
            <a:r>
              <a:rPr lang="en-US" sz="1800" dirty="0" err="1">
                <a:cs typeface="Times New Roman" pitchFamily="18" charset="0"/>
              </a:rPr>
              <a:t>NormalizedWeightObs</a:t>
            </a:r>
            <a:r>
              <a:rPr lang="en-US" sz="1800" dirty="0">
                <a:cs typeface="Times New Roman" pitchFamily="18" charset="0"/>
              </a:rPr>
              <a:t> % ,</a:t>
            </a:r>
          </a:p>
          <a:p>
            <a:pPr lvl="1">
              <a:lnSpc>
                <a:spcPct val="90000"/>
              </a:lnSpc>
              <a:buClr>
                <a:schemeClr val="tx1"/>
              </a:buClr>
              <a:buFont typeface="Monotype Sorts" pitchFamily="2" charset="2"/>
              <a:buNone/>
              <a:defRPr/>
            </a:pPr>
            <a:r>
              <a:rPr lang="en-US" sz="1800" dirty="0">
                <a:cs typeface="Times New Roman" pitchFamily="18" charset="0"/>
              </a:rPr>
              <a:t>		</a:t>
            </a:r>
            <a:r>
              <a:rPr lang="en-US" sz="1800" dirty="0" err="1">
                <a:cs typeface="Times New Roman" pitchFamily="18" charset="0"/>
              </a:rPr>
              <a:t>WeightMeasureInstrumentObs</a:t>
            </a:r>
            <a:r>
              <a:rPr lang="en-US" sz="1800" dirty="0">
                <a:cs typeface="Times New Roman" pitchFamily="18" charset="0"/>
              </a:rPr>
              <a:t> % ,</a:t>
            </a:r>
          </a:p>
          <a:p>
            <a:pPr lvl="1">
              <a:lnSpc>
                <a:spcPct val="90000"/>
              </a:lnSpc>
              <a:buClr>
                <a:schemeClr val="tx1"/>
              </a:buClr>
              <a:buFont typeface="Monotype Sorts" pitchFamily="2" charset="2"/>
              <a:buNone/>
              <a:defRPr/>
            </a:pPr>
            <a:r>
              <a:rPr lang="en-US" sz="1800" dirty="0">
                <a:cs typeface="Times New Roman" pitchFamily="18" charset="0"/>
              </a:rPr>
              <a:t>		</a:t>
            </a:r>
            <a:r>
              <a:rPr lang="en-US" sz="1800" dirty="0" err="1">
                <a:cs typeface="Times New Roman" pitchFamily="18" charset="0"/>
              </a:rPr>
              <a:t>WeightMeasurementTypeObs</a:t>
            </a:r>
            <a:r>
              <a:rPr lang="en-US" sz="1800" dirty="0">
                <a:cs typeface="Times New Roman" pitchFamily="18" charset="0"/>
              </a:rPr>
              <a:t> % ,</a:t>
            </a:r>
          </a:p>
          <a:p>
            <a:pPr lvl="1">
              <a:lnSpc>
                <a:spcPct val="90000"/>
              </a:lnSpc>
              <a:buClr>
                <a:schemeClr val="tx1"/>
              </a:buClr>
              <a:buFont typeface="Monotype Sorts" pitchFamily="2" charset="2"/>
              <a:buNone/>
              <a:defRPr/>
            </a:pPr>
            <a:r>
              <a:rPr lang="en-US" sz="1800" dirty="0">
                <a:cs typeface="Times New Roman" pitchFamily="18" charset="0"/>
              </a:rPr>
              <a:t>		</a:t>
            </a:r>
            <a:r>
              <a:rPr lang="en-US" sz="1800" dirty="0" err="1">
                <a:cs typeface="Times New Roman" pitchFamily="18" charset="0"/>
              </a:rPr>
              <a:t>PatConditionObs</a:t>
            </a:r>
            <a:r>
              <a:rPr lang="en-US" sz="1800" dirty="0">
                <a:cs typeface="Times New Roman" pitchFamily="18" charset="0"/>
              </a:rPr>
              <a:t> % ,</a:t>
            </a:r>
          </a:p>
          <a:p>
            <a:pPr lvl="1">
              <a:lnSpc>
                <a:spcPct val="90000"/>
              </a:lnSpc>
              <a:buClr>
                <a:schemeClr val="tx1"/>
              </a:buClr>
              <a:buFont typeface="Monotype Sorts" pitchFamily="2" charset="2"/>
              <a:buNone/>
              <a:defRPr/>
            </a:pPr>
            <a:r>
              <a:rPr lang="en-US" sz="1800" dirty="0">
                <a:cs typeface="Times New Roman" pitchFamily="18" charset="0"/>
              </a:rPr>
              <a:t>		</a:t>
            </a:r>
            <a:r>
              <a:rPr lang="en-US" sz="1800" dirty="0" err="1">
                <a:cs typeface="Times New Roman" pitchFamily="18" charset="0"/>
              </a:rPr>
              <a:t>PatTimingObs</a:t>
            </a:r>
            <a:r>
              <a:rPr lang="en-US" sz="1800" dirty="0">
                <a:cs typeface="Times New Roman" pitchFamily="18" charset="0"/>
              </a:rPr>
              <a:t> % ,</a:t>
            </a:r>
          </a:p>
          <a:p>
            <a:pPr lvl="1">
              <a:lnSpc>
                <a:spcPct val="90000"/>
              </a:lnSpc>
              <a:buClr>
                <a:schemeClr val="tx1"/>
              </a:buClr>
              <a:buFont typeface="Monotype Sorts" pitchFamily="2" charset="2"/>
              <a:buNone/>
              <a:defRPr/>
            </a:pPr>
            <a:r>
              <a:rPr lang="en-US" sz="1800" dirty="0">
                <a:cs typeface="Times New Roman" pitchFamily="18" charset="0"/>
              </a:rPr>
              <a:t>		</a:t>
            </a:r>
            <a:r>
              <a:rPr lang="en-US" sz="1800" dirty="0" err="1">
                <a:cs typeface="Times New Roman" pitchFamily="18" charset="0"/>
              </a:rPr>
              <a:t>WeightMeasureMethodObs</a:t>
            </a:r>
            <a:r>
              <a:rPr lang="en-US" sz="1800" dirty="0">
                <a:cs typeface="Times New Roman" pitchFamily="18" charset="0"/>
              </a:rPr>
              <a:t> % ,</a:t>
            </a:r>
          </a:p>
          <a:p>
            <a:pPr lvl="1">
              <a:lnSpc>
                <a:spcPct val="90000"/>
              </a:lnSpc>
              <a:buClr>
                <a:schemeClr val="tx1"/>
              </a:buClr>
              <a:buFont typeface="Monotype Sorts" pitchFamily="2" charset="2"/>
              <a:buNone/>
              <a:defRPr/>
            </a:pPr>
            <a:r>
              <a:rPr lang="en-US" sz="1800" dirty="0">
                <a:cs typeface="Times New Roman" pitchFamily="18" charset="0"/>
              </a:rPr>
              <a:t>		</a:t>
            </a:r>
            <a:r>
              <a:rPr lang="en-US" sz="1800" dirty="0" err="1">
                <a:cs typeface="Times New Roman" pitchFamily="18" charset="0"/>
              </a:rPr>
              <a:t>OccurredAtOrDuringEventObs</a:t>
            </a:r>
            <a:r>
              <a:rPr lang="en-US" sz="1800" dirty="0">
                <a:cs typeface="Times New Roman" pitchFamily="18" charset="0"/>
              </a:rPr>
              <a:t> % ,</a:t>
            </a:r>
          </a:p>
          <a:p>
            <a:pPr lvl="1">
              <a:lnSpc>
                <a:spcPct val="90000"/>
              </a:lnSpc>
              <a:buClr>
                <a:schemeClr val="tx1"/>
              </a:buClr>
              <a:buFont typeface="Monotype Sorts" pitchFamily="2" charset="2"/>
              <a:buNone/>
              <a:defRPr/>
            </a:pPr>
            <a:r>
              <a:rPr lang="en-US" sz="1800" dirty="0">
                <a:cs typeface="Times New Roman" pitchFamily="18" charset="0"/>
              </a:rPr>
              <a:t>		</a:t>
            </a:r>
            <a:r>
              <a:rPr lang="en-US" sz="1800" dirty="0" err="1">
                <a:cs typeface="Times New Roman" pitchFamily="18" charset="0"/>
              </a:rPr>
              <a:t>PatPositionObs</a:t>
            </a:r>
            <a:r>
              <a:rPr lang="en-US" sz="1800" dirty="0">
                <a:cs typeface="Times New Roman" pitchFamily="18" charset="0"/>
              </a:rPr>
              <a:t> % })  })</a:t>
            </a:r>
          </a:p>
          <a:p>
            <a:pPr>
              <a:lnSpc>
                <a:spcPct val="90000"/>
              </a:lnSpc>
              <a:defRPr/>
            </a:pPr>
            <a:endParaRPr lang="en-US" sz="2000"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3" name="Picture 2">
            <a:extLst>
              <a:ext uri="{FF2B5EF4-FFF2-40B4-BE49-F238E27FC236}">
                <a16:creationId xmlns:a16="http://schemas.microsoft.com/office/drawing/2014/main" id="{7352E24B-FBDD-9501-7D18-95D507EF1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5844" name="Text Box 3">
            <a:extLst>
              <a:ext uri="{FF2B5EF4-FFF2-40B4-BE49-F238E27FC236}">
                <a16:creationId xmlns:a16="http://schemas.microsoft.com/office/drawing/2014/main" id="{8458682D-F3E5-EEA0-2FC4-A1E00386510C}"/>
              </a:ext>
            </a:extLst>
          </p:cNvPr>
          <p:cNvSpPr txBox="1">
            <a:spLocks noChangeArrowheads="1"/>
          </p:cNvSpPr>
          <p:nvPr/>
        </p:nvSpPr>
        <p:spPr bwMode="auto">
          <a:xfrm>
            <a:off x="2743200" y="3352800"/>
            <a:ext cx="6858000" cy="2114550"/>
          </a:xfrm>
          <a:prstGeom prst="rect">
            <a:avLst/>
          </a:prstGeom>
          <a:solidFill>
            <a:srgbClr val="FF99CC"/>
          </a:solidFill>
          <a:ln w="12700">
            <a:solidFill>
              <a:schemeClr val="tx1"/>
            </a:solidFill>
            <a:miter lim="800000"/>
            <a:headEnd/>
            <a:tailEnd/>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0" fontAlgn="base" hangingPunct="0">
              <a:spcBef>
                <a:spcPct val="50000"/>
              </a:spcBef>
              <a:spcAft>
                <a:spcPct val="0"/>
              </a:spcAft>
              <a:buClrTx/>
            </a:pPr>
            <a:r>
              <a:rPr lang="en-US" altLang="en-US" sz="4400" kern="1200">
                <a:solidFill>
                  <a:srgbClr val="0000FF"/>
                </a:solidFill>
                <a:ea typeface="+mn-ea"/>
                <a:cs typeface="+mn-cs"/>
              </a:rPr>
              <a:t>This is the data entry screen that we want to create using Chart Notes Wizard.</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7" name="Picture 2">
            <a:extLst>
              <a:ext uri="{FF2B5EF4-FFF2-40B4-BE49-F238E27FC236}">
                <a16:creationId xmlns:a16="http://schemas.microsoft.com/office/drawing/2014/main" id="{DAA9A3B9-A7DD-5269-7579-31C13F33C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1" name="Picture 2">
            <a:extLst>
              <a:ext uri="{FF2B5EF4-FFF2-40B4-BE49-F238E27FC236}">
                <a16:creationId xmlns:a16="http://schemas.microsoft.com/office/drawing/2014/main" id="{660E7A2A-98A1-E835-93A8-6FD00D4CD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5" name="Picture 2">
            <a:extLst>
              <a:ext uri="{FF2B5EF4-FFF2-40B4-BE49-F238E27FC236}">
                <a16:creationId xmlns:a16="http://schemas.microsoft.com/office/drawing/2014/main" id="{4E30BC4C-3494-59D1-C7BA-A0836F4FF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9" name="Picture 2">
            <a:extLst>
              <a:ext uri="{FF2B5EF4-FFF2-40B4-BE49-F238E27FC236}">
                <a16:creationId xmlns:a16="http://schemas.microsoft.com/office/drawing/2014/main" id="{2F951DB6-A929-6786-45E2-B87624E1A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9+ Hundred Lego Rainbow Royalty-Free Images, Stock Photos &amp; Pictures |  Shutterstock">
            <a:extLst>
              <a:ext uri="{FF2B5EF4-FFF2-40B4-BE49-F238E27FC236}">
                <a16:creationId xmlns:a16="http://schemas.microsoft.com/office/drawing/2014/main" id="{7333E8AF-DA45-4EA8-7BFA-AE4113125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4324350"/>
            <a:ext cx="12192000" cy="4105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E3C295-09F8-A837-80EB-AD2F67BD7BDF}"/>
              </a:ext>
            </a:extLst>
          </p:cNvPr>
          <p:cNvSpPr>
            <a:spLocks noGrp="1"/>
          </p:cNvSpPr>
          <p:nvPr>
            <p:ph type="title"/>
          </p:nvPr>
        </p:nvSpPr>
        <p:spPr>
          <a:xfrm>
            <a:off x="920261" y="353402"/>
            <a:ext cx="10515600" cy="1325563"/>
          </a:xfrm>
        </p:spPr>
        <p:txBody>
          <a:bodyPr/>
          <a:lstStyle/>
          <a:p>
            <a:r>
              <a:rPr lang="en-US" dirty="0"/>
              <a:t>Topics</a:t>
            </a:r>
          </a:p>
        </p:txBody>
      </p:sp>
      <p:sp>
        <p:nvSpPr>
          <p:cNvPr id="3" name="Content Placeholder 2">
            <a:extLst>
              <a:ext uri="{FF2B5EF4-FFF2-40B4-BE49-F238E27FC236}">
                <a16:creationId xmlns:a16="http://schemas.microsoft.com/office/drawing/2014/main" id="{9090FF42-A1F1-7A1E-6937-5EC4A5FD47FB}"/>
              </a:ext>
            </a:extLst>
          </p:cNvPr>
          <p:cNvSpPr>
            <a:spLocks noGrp="1"/>
          </p:cNvSpPr>
          <p:nvPr>
            <p:ph idx="1"/>
          </p:nvPr>
        </p:nvSpPr>
        <p:spPr>
          <a:xfrm>
            <a:off x="920261" y="1623902"/>
            <a:ext cx="10515600" cy="2900602"/>
          </a:xfrm>
        </p:spPr>
        <p:txBody>
          <a:bodyPr/>
          <a:lstStyle/>
          <a:p>
            <a:r>
              <a:rPr lang="en-US" dirty="0"/>
              <a:t>Lessons from the HELP System</a:t>
            </a:r>
          </a:p>
          <a:p>
            <a:r>
              <a:rPr lang="en-US" dirty="0"/>
              <a:t>Lessons from the HELP</a:t>
            </a:r>
            <a:r>
              <a:rPr lang="en-US" baseline="30000" dirty="0"/>
              <a:t>2</a:t>
            </a:r>
            <a:r>
              <a:rPr lang="en-US" dirty="0"/>
              <a:t> System</a:t>
            </a:r>
          </a:p>
          <a:p>
            <a:r>
              <a:rPr lang="en-US" dirty="0"/>
              <a:t>Graphite Health and the Graphite Foundry</a:t>
            </a:r>
          </a:p>
          <a:p>
            <a:r>
              <a:rPr lang="en-US" dirty="0"/>
              <a:t>Brief demonstration of the CEM browser</a:t>
            </a:r>
          </a:p>
          <a:p>
            <a:r>
              <a:rPr lang="en-US" dirty="0"/>
              <a:t>Some existing model repositories</a:t>
            </a:r>
          </a:p>
          <a:p>
            <a:endParaRPr lang="en-US" dirty="0"/>
          </a:p>
        </p:txBody>
      </p:sp>
      <p:sp>
        <p:nvSpPr>
          <p:cNvPr id="4" name="Slide Number Placeholder 6">
            <a:extLst>
              <a:ext uri="{FF2B5EF4-FFF2-40B4-BE49-F238E27FC236}">
                <a16:creationId xmlns:a16="http://schemas.microsoft.com/office/drawing/2014/main" id="{CEDF7D3F-A5BF-7174-BCCE-B2D245326A1D}"/>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Lato" panose="020F0502020204030203" pitchFamily="34" charset="0"/>
                <a:ea typeface="+mn-ea"/>
                <a:cs typeface="+mn-cs"/>
              </a:rPr>
              <a:t>© Regenstrief Institute, Inc.</a:t>
            </a:r>
          </a:p>
        </p:txBody>
      </p:sp>
    </p:spTree>
    <p:extLst>
      <p:ext uri="{BB962C8B-B14F-4D97-AF65-F5344CB8AC3E}">
        <p14:creationId xmlns:p14="http://schemas.microsoft.com/office/powerpoint/2010/main" val="765442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3" name="Picture 2">
            <a:extLst>
              <a:ext uri="{FF2B5EF4-FFF2-40B4-BE49-F238E27FC236}">
                <a16:creationId xmlns:a16="http://schemas.microsoft.com/office/drawing/2014/main" id="{C4E31597-6766-E454-6873-1F9555B26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7" name="Picture 2">
            <a:extLst>
              <a:ext uri="{FF2B5EF4-FFF2-40B4-BE49-F238E27FC236}">
                <a16:creationId xmlns:a16="http://schemas.microsoft.com/office/drawing/2014/main" id="{C58512F2-9F2C-0069-3880-9D4151537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1" name="Picture 2">
            <a:extLst>
              <a:ext uri="{FF2B5EF4-FFF2-40B4-BE49-F238E27FC236}">
                <a16:creationId xmlns:a16="http://schemas.microsoft.com/office/drawing/2014/main" id="{AB12C6F4-7275-86CF-A77B-6CF69E504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5" name="Picture 2">
            <a:extLst>
              <a:ext uri="{FF2B5EF4-FFF2-40B4-BE49-F238E27FC236}">
                <a16:creationId xmlns:a16="http://schemas.microsoft.com/office/drawing/2014/main" id="{F0F160BB-9AAD-7947-B111-9FBC58226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9" name="Picture 2">
            <a:extLst>
              <a:ext uri="{FF2B5EF4-FFF2-40B4-BE49-F238E27FC236}">
                <a16:creationId xmlns:a16="http://schemas.microsoft.com/office/drawing/2014/main" id="{6244E4AB-E540-ACB1-D268-873C250629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3" name="Picture 2">
            <a:extLst>
              <a:ext uri="{FF2B5EF4-FFF2-40B4-BE49-F238E27FC236}">
                <a16:creationId xmlns:a16="http://schemas.microsoft.com/office/drawing/2014/main" id="{972C78E4-5FC2-FEB3-459A-60F136D5B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7" name="Picture 2">
            <a:extLst>
              <a:ext uri="{FF2B5EF4-FFF2-40B4-BE49-F238E27FC236}">
                <a16:creationId xmlns:a16="http://schemas.microsoft.com/office/drawing/2014/main" id="{7A5AD0A2-55A8-E8DF-D569-4DD8DC63D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1" name="Picture 2">
            <a:extLst>
              <a:ext uri="{FF2B5EF4-FFF2-40B4-BE49-F238E27FC236}">
                <a16:creationId xmlns:a16="http://schemas.microsoft.com/office/drawing/2014/main" id="{D945C2D0-9BA9-90F5-FAE0-D06A847E0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5" name="Picture 1026">
            <a:extLst>
              <a:ext uri="{FF2B5EF4-FFF2-40B4-BE49-F238E27FC236}">
                <a16:creationId xmlns:a16="http://schemas.microsoft.com/office/drawing/2014/main" id="{7380EFDC-DADE-2027-20F6-E46BF1F5A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9" name="Picture 2">
            <a:extLst>
              <a:ext uri="{FF2B5EF4-FFF2-40B4-BE49-F238E27FC236}">
                <a16:creationId xmlns:a16="http://schemas.microsoft.com/office/drawing/2014/main" id="{7BEBAFF1-2D3E-D0A7-1E7A-DCF14EC9B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9436DD66-8A8A-5B94-AE70-2BE03C9144BC}"/>
              </a:ext>
            </a:extLst>
          </p:cNvPr>
          <p:cNvSpPr>
            <a:spLocks noGrp="1" noChangeArrowheads="1"/>
          </p:cNvSpPr>
          <p:nvPr>
            <p:ph type="ctrTitle"/>
          </p:nvPr>
        </p:nvSpPr>
        <p:spPr>
          <a:xfrm>
            <a:off x="1641475" y="2389189"/>
            <a:ext cx="8942388" cy="1514475"/>
          </a:xfrm>
        </p:spPr>
        <p:txBody>
          <a:bodyPr/>
          <a:lstStyle/>
          <a:p>
            <a:r>
              <a:rPr lang="en-US" altLang="en-US" sz="4800">
                <a:cs typeface="Times New Roman" panose="02020603050405020304" pitchFamily="18" charset="0"/>
              </a:rPr>
              <a:t>Lessons from the HELP System</a:t>
            </a:r>
            <a:r>
              <a:rPr lang="en-US" altLang="en-US" sz="4800"/>
              <a:t> </a:t>
            </a:r>
          </a:p>
        </p:txBody>
      </p:sp>
      <p:sp>
        <p:nvSpPr>
          <p:cNvPr id="3" name="Subtitle 2">
            <a:extLst>
              <a:ext uri="{FF2B5EF4-FFF2-40B4-BE49-F238E27FC236}">
                <a16:creationId xmlns:a16="http://schemas.microsoft.com/office/drawing/2014/main" id="{E34EE611-C48B-8947-8D00-E355A566A1C0}"/>
              </a:ext>
            </a:extLst>
          </p:cNvPr>
          <p:cNvSpPr>
            <a:spLocks noGrp="1"/>
          </p:cNvSpPr>
          <p:nvPr>
            <p:ph type="subTitle"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3" name="Picture 2">
            <a:extLst>
              <a:ext uri="{FF2B5EF4-FFF2-40B4-BE49-F238E27FC236}">
                <a16:creationId xmlns:a16="http://schemas.microsoft.com/office/drawing/2014/main" id="{AFBDED98-7EA3-FC8C-4672-C417F509A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7" name="Picture 2">
            <a:extLst>
              <a:ext uri="{FF2B5EF4-FFF2-40B4-BE49-F238E27FC236}">
                <a16:creationId xmlns:a16="http://schemas.microsoft.com/office/drawing/2014/main" id="{C2B6673F-C6A2-BFCA-DD34-C4DDF4B7C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1" name="Picture 2">
            <a:extLst>
              <a:ext uri="{FF2B5EF4-FFF2-40B4-BE49-F238E27FC236}">
                <a16:creationId xmlns:a16="http://schemas.microsoft.com/office/drawing/2014/main" id="{A524E166-8623-DDCE-DB09-A54FBA8F5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5" name="Picture 2">
            <a:extLst>
              <a:ext uri="{FF2B5EF4-FFF2-40B4-BE49-F238E27FC236}">
                <a16:creationId xmlns:a16="http://schemas.microsoft.com/office/drawing/2014/main" id="{E1139550-1487-53FD-8CD5-5338B854A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9" name="Picture 2">
            <a:extLst>
              <a:ext uri="{FF2B5EF4-FFF2-40B4-BE49-F238E27FC236}">
                <a16:creationId xmlns:a16="http://schemas.microsoft.com/office/drawing/2014/main" id="{48FA91FE-82D1-BD2B-85A2-D8633E736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3" name="Picture 2">
            <a:extLst>
              <a:ext uri="{FF2B5EF4-FFF2-40B4-BE49-F238E27FC236}">
                <a16:creationId xmlns:a16="http://schemas.microsoft.com/office/drawing/2014/main" id="{83167190-0EB5-C0FB-11CE-F8D364B1A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8F8F-2793-0EB4-0041-CC55F70C984E}"/>
              </a:ext>
            </a:extLst>
          </p:cNvPr>
          <p:cNvSpPr>
            <a:spLocks noGrp="1"/>
          </p:cNvSpPr>
          <p:nvPr>
            <p:ph type="title"/>
          </p:nvPr>
        </p:nvSpPr>
        <p:spPr/>
        <p:txBody>
          <a:bodyPr/>
          <a:lstStyle/>
          <a:p>
            <a:r>
              <a:rPr lang="en-US" dirty="0"/>
              <a:t>Graphite Foundry, INC.</a:t>
            </a:r>
          </a:p>
        </p:txBody>
      </p:sp>
      <p:sp>
        <p:nvSpPr>
          <p:cNvPr id="3" name="Text Placeholder 2">
            <a:extLst>
              <a:ext uri="{FF2B5EF4-FFF2-40B4-BE49-F238E27FC236}">
                <a16:creationId xmlns:a16="http://schemas.microsoft.com/office/drawing/2014/main" id="{EB357ACC-1D91-2BE0-CD65-D4259ABC8645}"/>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BD3CCFBE-2E95-CAAD-13C5-3153F3BAF5C2}"/>
              </a:ext>
            </a:extLst>
          </p:cNvPr>
          <p:cNvSpPr>
            <a:spLocks noGrp="1"/>
          </p:cNvSpPr>
          <p:nvPr>
            <p:ph type="ftr" sz="quarter" idx="3"/>
          </p:nvPr>
        </p:nvSpPr>
        <p:spPr/>
        <p:txBody>
          <a:bodyPr/>
          <a:lstStyle/>
          <a:p>
            <a:r>
              <a:rPr lang="en-US"/>
              <a:t>© Regenstrief Institute, Inc.</a:t>
            </a:r>
            <a:endParaRPr lang="en-US" dirty="0"/>
          </a:p>
        </p:txBody>
      </p:sp>
    </p:spTree>
    <p:extLst>
      <p:ext uri="{BB962C8B-B14F-4D97-AF65-F5344CB8AC3E}">
        <p14:creationId xmlns:p14="http://schemas.microsoft.com/office/powerpoint/2010/main" val="143045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74E967-7801-FA0B-53FC-35F0343E4CA5}"/>
              </a:ext>
            </a:extLst>
          </p:cNvPr>
          <p:cNvSpPr>
            <a:spLocks noGrp="1"/>
          </p:cNvSpPr>
          <p:nvPr>
            <p:ph type="body" idx="1"/>
          </p:nvPr>
        </p:nvSpPr>
        <p:spPr/>
        <p:txBody>
          <a:bodyPr>
            <a:normAutofit fontScale="77500" lnSpcReduction="20000"/>
          </a:bodyPr>
          <a:lstStyle/>
          <a:p>
            <a:r>
              <a:rPr lang="en-US" dirty="0"/>
              <a:t>Graphite Health, INC. was established in 2019 as a not-for-profit Delaware Corporation</a:t>
            </a:r>
          </a:p>
          <a:p>
            <a:r>
              <a:rPr lang="en-US" dirty="0"/>
              <a:t>The founding members were: Intermountain Health, SSM Health, Presbyterian Health, and Kaiser Permanente </a:t>
            </a:r>
          </a:p>
          <a:p>
            <a:r>
              <a:rPr lang="en-US" sz="3100" b="1" dirty="0"/>
              <a:t>Graphite Health inherited ~7,500 CDEs/CEMs from Intermountain Health and Logica Health</a:t>
            </a:r>
          </a:p>
          <a:p>
            <a:r>
              <a:rPr lang="en-US" sz="3100" b="1" dirty="0"/>
              <a:t>There were 7 expert biomedical informaticist creating the models</a:t>
            </a:r>
            <a:endParaRPr lang="en-US" b="1" dirty="0"/>
          </a:p>
          <a:p>
            <a:r>
              <a:rPr lang="en-US" dirty="0"/>
              <a:t>Graphite Health went out of business in May 2025. As the major investor, Intermountain obtained all the IP rights to the models</a:t>
            </a:r>
          </a:p>
          <a:p>
            <a:r>
              <a:rPr lang="en-US" dirty="0"/>
              <a:t>Intermountain established a new company named Graphite Foundry, INC. in January 2026 as a not-for-profit Delaware Corporation</a:t>
            </a:r>
          </a:p>
          <a:p>
            <a:r>
              <a:rPr lang="en-US" dirty="0"/>
              <a:t>The new company is still being organized and is not yet functioning</a:t>
            </a:r>
          </a:p>
          <a:p>
            <a:endParaRPr lang="en-US" dirty="0"/>
          </a:p>
          <a:p>
            <a:endParaRPr lang="en-US" dirty="0"/>
          </a:p>
        </p:txBody>
      </p:sp>
      <p:sp>
        <p:nvSpPr>
          <p:cNvPr id="3" name="Title 2">
            <a:extLst>
              <a:ext uri="{FF2B5EF4-FFF2-40B4-BE49-F238E27FC236}">
                <a16:creationId xmlns:a16="http://schemas.microsoft.com/office/drawing/2014/main" id="{13CF5D8C-AB4B-7F4B-5AC9-3DD3644102F7}"/>
              </a:ext>
            </a:extLst>
          </p:cNvPr>
          <p:cNvSpPr>
            <a:spLocks noGrp="1"/>
          </p:cNvSpPr>
          <p:nvPr>
            <p:ph type="title"/>
          </p:nvPr>
        </p:nvSpPr>
        <p:spPr/>
        <p:txBody>
          <a:bodyPr>
            <a:noAutofit/>
          </a:bodyPr>
          <a:lstStyle/>
          <a:p>
            <a:r>
              <a:rPr lang="en-US" sz="3200" dirty="0"/>
              <a:t>Brief History of Graphite Health and Graphite Foundry</a:t>
            </a:r>
          </a:p>
        </p:txBody>
      </p:sp>
    </p:spTree>
    <p:extLst>
      <p:ext uri="{BB962C8B-B14F-4D97-AF65-F5344CB8AC3E}">
        <p14:creationId xmlns:p14="http://schemas.microsoft.com/office/powerpoint/2010/main" val="2482939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CDEC8F-4F3A-8163-543A-1B5EA750C739}"/>
              </a:ext>
            </a:extLst>
          </p:cNvPr>
          <p:cNvSpPr>
            <a:spLocks noGrp="1"/>
          </p:cNvSpPr>
          <p:nvPr>
            <p:ph type="body" idx="1"/>
          </p:nvPr>
        </p:nvSpPr>
        <p:spPr/>
        <p:txBody>
          <a:bodyPr>
            <a:normAutofit fontScale="92500" lnSpcReduction="20000"/>
          </a:bodyPr>
          <a:lstStyle/>
          <a:p>
            <a:r>
              <a:rPr lang="en-US" dirty="0"/>
              <a:t>The vision of the Graphite Foundry is to enable an </a:t>
            </a:r>
            <a:r>
              <a:rPr lang="en-US" sz="3200" b="1" i="1" u="sng" dirty="0"/>
              <a:t>open</a:t>
            </a:r>
            <a:r>
              <a:rPr lang="en-US" dirty="0"/>
              <a:t> semantically interoperable ecosystem for health and health care (see next slide)</a:t>
            </a:r>
          </a:p>
          <a:p>
            <a:pPr lvl="1"/>
            <a:r>
              <a:rPr lang="en-US" dirty="0"/>
              <a:t>The open models will be available when the company is operational</a:t>
            </a:r>
          </a:p>
          <a:p>
            <a:r>
              <a:rPr lang="en-US" dirty="0"/>
              <a:t>The things that the company will produce include:</a:t>
            </a:r>
          </a:p>
          <a:p>
            <a:pPr marL="1028700" lvl="1" indent="-457200">
              <a:buFont typeface="+mj-lt"/>
              <a:buAutoNum type="arabicPeriod"/>
            </a:pPr>
            <a:r>
              <a:rPr lang="en-US" b="1" dirty="0"/>
              <a:t>A library of detailed clinical element models</a:t>
            </a:r>
            <a:r>
              <a:rPr lang="en-US" dirty="0"/>
              <a:t> (aka CDEs, CEMs), starting with the models created by Intermountain, Logica, and Graphite Health</a:t>
            </a:r>
          </a:p>
          <a:p>
            <a:pPr marL="1028700" lvl="1" indent="-457200">
              <a:buFont typeface="+mj-lt"/>
              <a:buAutoNum type="arabicPeriod"/>
            </a:pPr>
            <a:r>
              <a:rPr lang="en-US" b="1" dirty="0"/>
              <a:t>A mapping table for transforming data</a:t>
            </a:r>
            <a:r>
              <a:rPr lang="en-US" dirty="0"/>
              <a:t> between </a:t>
            </a:r>
            <a:r>
              <a:rPr lang="en-US" dirty="0" err="1"/>
              <a:t>isosemantic</a:t>
            </a:r>
            <a:r>
              <a:rPr lang="en-US" dirty="0"/>
              <a:t> models (models that have identical meaning but different structures)</a:t>
            </a:r>
          </a:p>
          <a:p>
            <a:pPr marL="1028700" lvl="1" indent="-457200">
              <a:buFont typeface="+mj-lt"/>
              <a:buAutoNum type="arabicPeriod"/>
            </a:pPr>
            <a:r>
              <a:rPr lang="en-US" b="1" dirty="0"/>
              <a:t>A library of FHIR profiles </a:t>
            </a:r>
            <a:r>
              <a:rPr lang="en-US" dirty="0"/>
              <a:t>generated from the CEMs</a:t>
            </a:r>
          </a:p>
          <a:p>
            <a:pPr marL="1028700" lvl="1" indent="-457200">
              <a:buFont typeface="+mj-lt"/>
              <a:buAutoNum type="arabicPeriod"/>
            </a:pPr>
            <a:r>
              <a:rPr lang="en-US" b="1" dirty="0"/>
              <a:t>A sandbox </a:t>
            </a:r>
            <a:r>
              <a:rPr lang="en-US" dirty="0"/>
              <a:t>(development environment) where software applications can be developed and certified as compliant with the standard model</a:t>
            </a:r>
          </a:p>
          <a:p>
            <a:endParaRPr lang="en-US" dirty="0"/>
          </a:p>
        </p:txBody>
      </p:sp>
      <p:sp>
        <p:nvSpPr>
          <p:cNvPr id="3" name="Title 2">
            <a:extLst>
              <a:ext uri="{FF2B5EF4-FFF2-40B4-BE49-F238E27FC236}">
                <a16:creationId xmlns:a16="http://schemas.microsoft.com/office/drawing/2014/main" id="{9347E62C-F567-BCA0-4EFD-6C1016C10A46}"/>
              </a:ext>
            </a:extLst>
          </p:cNvPr>
          <p:cNvSpPr>
            <a:spLocks noGrp="1"/>
          </p:cNvSpPr>
          <p:nvPr>
            <p:ph type="title"/>
          </p:nvPr>
        </p:nvSpPr>
        <p:spPr/>
        <p:txBody>
          <a:bodyPr/>
          <a:lstStyle/>
          <a:p>
            <a:r>
              <a:rPr lang="en-US" dirty="0"/>
              <a:t>Graphite Foundry</a:t>
            </a:r>
          </a:p>
        </p:txBody>
      </p:sp>
    </p:spTree>
    <p:extLst>
      <p:ext uri="{BB962C8B-B14F-4D97-AF65-F5344CB8AC3E}">
        <p14:creationId xmlns:p14="http://schemas.microsoft.com/office/powerpoint/2010/main" val="886023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 name="Rectangle: Rounded Corners 88">
            <a:extLst>
              <a:ext uri="{FF2B5EF4-FFF2-40B4-BE49-F238E27FC236}">
                <a16:creationId xmlns:a16="http://schemas.microsoft.com/office/drawing/2014/main" id="{2E9BFF0D-3086-44A7-9765-CEDFE4103F08}"/>
              </a:ext>
            </a:extLst>
          </p:cNvPr>
          <p:cNvSpPr/>
          <p:nvPr/>
        </p:nvSpPr>
        <p:spPr>
          <a:xfrm>
            <a:off x="6901912" y="4091072"/>
            <a:ext cx="3382399" cy="1736908"/>
          </a:xfrm>
          <a:prstGeom prst="roundRect">
            <a:avLst>
              <a:gd name="adj" fmla="val 4759"/>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endParaRPr lang="en-US" sz="1000" b="1" dirty="0">
              <a:solidFill>
                <a:srgbClr val="3A77A5"/>
              </a:solidFill>
              <a:latin typeface="Avenir Next LT Pro" panose="020B0504020202020204" pitchFamily="34" charset="77"/>
            </a:endParaRPr>
          </a:p>
        </p:txBody>
      </p:sp>
      <p:sp>
        <p:nvSpPr>
          <p:cNvPr id="71" name="Rectangle: Rounded Corners 70">
            <a:extLst>
              <a:ext uri="{FF2B5EF4-FFF2-40B4-BE49-F238E27FC236}">
                <a16:creationId xmlns:a16="http://schemas.microsoft.com/office/drawing/2014/main" id="{0DAB1444-8FD8-4052-A44D-9711F3E2348F}"/>
              </a:ext>
            </a:extLst>
          </p:cNvPr>
          <p:cNvSpPr/>
          <p:nvPr/>
        </p:nvSpPr>
        <p:spPr>
          <a:xfrm>
            <a:off x="4356743" y="1746965"/>
            <a:ext cx="3382399" cy="1736908"/>
          </a:xfrm>
          <a:prstGeom prst="roundRect">
            <a:avLst>
              <a:gd name="adj" fmla="val 4301"/>
            </a:avLst>
          </a:prstGeom>
        </p:spPr>
        <p:txBody>
          <a:bodyPr rtlCol="0" anchor="t"/>
          <a:lstStyle/>
          <a:p>
            <a:pPr algn="r">
              <a:buClrTx/>
            </a:pPr>
            <a:endParaRPr lang="en-US" sz="1100" b="1" dirty="0">
              <a:solidFill>
                <a:srgbClr val="3A77A5"/>
              </a:solidFill>
              <a:latin typeface="Avenir Next LT Pro" panose="020B0504020202020204" pitchFamily="34" charset="77"/>
            </a:endParaRPr>
          </a:p>
        </p:txBody>
      </p:sp>
      <p:sp>
        <p:nvSpPr>
          <p:cNvPr id="75" name="Rounded Rectangle 7">
            <a:extLst>
              <a:ext uri="{FF2B5EF4-FFF2-40B4-BE49-F238E27FC236}">
                <a16:creationId xmlns:a16="http://schemas.microsoft.com/office/drawing/2014/main" id="{9D6078FB-E00D-4ECB-B4FE-AC3CA8988F1C}"/>
              </a:ext>
            </a:extLst>
          </p:cNvPr>
          <p:cNvSpPr/>
          <p:nvPr/>
        </p:nvSpPr>
        <p:spPr>
          <a:xfrm>
            <a:off x="6058026" y="2145034"/>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DEVELOPMENT ENVIRONMENT</a:t>
            </a:r>
          </a:p>
        </p:txBody>
      </p:sp>
      <p:cxnSp>
        <p:nvCxnSpPr>
          <p:cNvPr id="1045" name="Straight Arrow Connector 1044">
            <a:extLst>
              <a:ext uri="{FF2B5EF4-FFF2-40B4-BE49-F238E27FC236}">
                <a16:creationId xmlns:a16="http://schemas.microsoft.com/office/drawing/2014/main" id="{705216C0-56BF-40B9-8CEB-AA9ECD423C14}"/>
              </a:ext>
            </a:extLst>
          </p:cNvPr>
          <p:cNvCxnSpPr>
            <a:cxnSpLocks/>
          </p:cNvCxnSpPr>
          <p:nvPr/>
        </p:nvCxnSpPr>
        <p:spPr>
          <a:xfrm>
            <a:off x="6174953" y="5018020"/>
            <a:ext cx="469614" cy="0"/>
          </a:xfrm>
          <a:prstGeom prst="straightConnector1">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nvGrpSpPr>
          <p:cNvPr id="118" name="Group 117">
            <a:extLst>
              <a:ext uri="{FF2B5EF4-FFF2-40B4-BE49-F238E27FC236}">
                <a16:creationId xmlns:a16="http://schemas.microsoft.com/office/drawing/2014/main" id="{134ACBB4-6272-4670-A552-7730757B48B3}"/>
              </a:ext>
            </a:extLst>
          </p:cNvPr>
          <p:cNvGrpSpPr/>
          <p:nvPr/>
        </p:nvGrpSpPr>
        <p:grpSpPr>
          <a:xfrm>
            <a:off x="6644568" y="3829610"/>
            <a:ext cx="3905453" cy="2508407"/>
            <a:chOff x="6698829" y="3803914"/>
            <a:chExt cx="3906470" cy="2509060"/>
          </a:xfrm>
        </p:grpSpPr>
        <p:sp>
          <p:nvSpPr>
            <p:cNvPr id="36" name="Rectangle: Rounded Corners 35">
              <a:extLst>
                <a:ext uri="{FF2B5EF4-FFF2-40B4-BE49-F238E27FC236}">
                  <a16:creationId xmlns:a16="http://schemas.microsoft.com/office/drawing/2014/main" id="{A969EF13-26DB-364B-802B-FACA34D8167B}"/>
                </a:ext>
              </a:extLst>
            </p:cNvPr>
            <p:cNvSpPr/>
            <p:nvPr/>
          </p:nvSpPr>
          <p:spPr>
            <a:xfrm>
              <a:off x="6698829" y="3803914"/>
              <a:ext cx="3906470" cy="2377440"/>
            </a:xfrm>
            <a:prstGeom prst="roundRect">
              <a:avLst>
                <a:gd name="adj" fmla="val 3609"/>
              </a:avLst>
            </a:prstGeom>
            <a:noFill/>
            <a:ln w="190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venir Next LT Pro" panose="020B0504020202020204" pitchFamily="34" charset="77"/>
              </a:endParaRPr>
            </a:p>
          </p:txBody>
        </p:sp>
        <p:sp>
          <p:nvSpPr>
            <p:cNvPr id="37" name="Rectangle: Diagonal Corners Rounded 36">
              <a:extLst>
                <a:ext uri="{FF2B5EF4-FFF2-40B4-BE49-F238E27FC236}">
                  <a16:creationId xmlns:a16="http://schemas.microsoft.com/office/drawing/2014/main" id="{218000E7-70EF-D642-BC94-0DAED8548E26}"/>
                </a:ext>
              </a:extLst>
            </p:cNvPr>
            <p:cNvSpPr/>
            <p:nvPr/>
          </p:nvSpPr>
          <p:spPr>
            <a:xfrm>
              <a:off x="7524651" y="6040559"/>
              <a:ext cx="2254827" cy="272415"/>
            </a:xfrm>
            <a:prstGeom prst="round2DiagRect">
              <a:avLst/>
            </a:prstGeom>
            <a:solidFill>
              <a:schemeClr val="bg1"/>
            </a:solidFill>
            <a:ln w="19050">
              <a:solidFill>
                <a:schemeClr val="accent3"/>
              </a:solidFill>
            </a:ln>
          </p:spPr>
          <p:txBody>
            <a:bodyPr wrap="square" rtlCol="0" anchor="ctr">
              <a:spAutoFit/>
            </a:bodyPr>
            <a:lstStyle/>
            <a:p>
              <a:pPr algn="ctr" defTabSz="914126">
                <a:defRPr/>
              </a:pPr>
              <a:r>
                <a:rPr lang="en-US" sz="1000" b="1" dirty="0">
                  <a:solidFill>
                    <a:srgbClr val="3A77A5"/>
                  </a:solidFill>
                  <a:latin typeface="Avenir Next LT Pro" panose="020B0504020202020204" pitchFamily="34" charset="77"/>
                </a:rPr>
                <a:t>SHARED TRUST ENVIRONMENT</a:t>
              </a:r>
            </a:p>
          </p:txBody>
        </p:sp>
      </p:grpSp>
      <p:sp>
        <p:nvSpPr>
          <p:cNvPr id="4" name="Rectangle: Rounded Corners 3">
            <a:extLst>
              <a:ext uri="{FF2B5EF4-FFF2-40B4-BE49-F238E27FC236}">
                <a16:creationId xmlns:a16="http://schemas.microsoft.com/office/drawing/2014/main" id="{E6AC9C0D-63B3-6841-A870-29FD88C9DAED}"/>
              </a:ext>
            </a:extLst>
          </p:cNvPr>
          <p:cNvSpPr/>
          <p:nvPr/>
        </p:nvSpPr>
        <p:spPr>
          <a:xfrm>
            <a:off x="870738" y="3829611"/>
            <a:ext cx="5304217" cy="2376821"/>
          </a:xfrm>
          <a:prstGeom prst="roundRect">
            <a:avLst>
              <a:gd name="adj" fmla="val 3971"/>
            </a:avLst>
          </a:prstGeom>
          <a:solidFill>
            <a:schemeClr val="lt1"/>
          </a:solidFill>
          <a:ln w="190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venir Next LT Pro" panose="020B0504020202020204" pitchFamily="34" charset="77"/>
            </a:endParaRPr>
          </a:p>
        </p:txBody>
      </p:sp>
      <p:sp>
        <p:nvSpPr>
          <p:cNvPr id="10" name="Rectangle: Rounded Corners 9">
            <a:extLst>
              <a:ext uri="{FF2B5EF4-FFF2-40B4-BE49-F238E27FC236}">
                <a16:creationId xmlns:a16="http://schemas.microsoft.com/office/drawing/2014/main" id="{2D018192-E736-6C41-9EA0-0E4951B2C121}"/>
              </a:ext>
            </a:extLst>
          </p:cNvPr>
          <p:cNvSpPr/>
          <p:nvPr/>
        </p:nvSpPr>
        <p:spPr>
          <a:xfrm>
            <a:off x="2561355" y="4387469"/>
            <a:ext cx="3382399" cy="1736908"/>
          </a:xfrm>
          <a:prstGeom prst="roundRect">
            <a:avLst>
              <a:gd name="adj" fmla="val 5234"/>
            </a:avLst>
          </a:prstGeom>
          <a:solidFill>
            <a:srgbClr val="80B1D6">
              <a:lumMod val="40000"/>
              <a:lumOff val="60000"/>
            </a:srgbClr>
          </a:solidFill>
          <a:ln w="19050" cap="flat" cmpd="sng" algn="ctr">
            <a:noFill/>
            <a:prstDash val="solid"/>
            <a:miter lim="800000"/>
          </a:ln>
          <a:effectLst>
            <a:outerShdw blurRad="76200" dir="18900000" sy="23000" kx="-1200000" algn="bl" rotWithShape="0">
              <a:prstClr val="black">
                <a:alpha val="15000"/>
              </a:prstClr>
            </a:outerShdw>
          </a:effectLst>
        </p:spPr>
        <p:txBody>
          <a:bodyPr rtlCol="0" anchor="t"/>
          <a:lstStyle/>
          <a:p>
            <a:pPr algn="r">
              <a:buClrTx/>
            </a:pPr>
            <a:endParaRPr lang="en-US" sz="1100" b="1">
              <a:solidFill>
                <a:srgbClr val="3A77A5"/>
              </a:solidFill>
              <a:latin typeface="Avenir Next LT Pro" panose="020B0504020202020204" pitchFamily="34" charset="77"/>
            </a:endParaRPr>
          </a:p>
        </p:txBody>
      </p:sp>
      <p:sp>
        <p:nvSpPr>
          <p:cNvPr id="7" name="Rectangle 6">
            <a:extLst>
              <a:ext uri="{FF2B5EF4-FFF2-40B4-BE49-F238E27FC236}">
                <a16:creationId xmlns:a16="http://schemas.microsoft.com/office/drawing/2014/main" id="{12C5D5B4-E8E6-A847-89A8-0014F6A34D7C}"/>
              </a:ext>
            </a:extLst>
          </p:cNvPr>
          <p:cNvSpPr/>
          <p:nvPr/>
        </p:nvSpPr>
        <p:spPr>
          <a:xfrm>
            <a:off x="2821961" y="4573070"/>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STANDARDIZATION</a:t>
            </a:r>
          </a:p>
          <a:p>
            <a:pPr algn="ctr">
              <a:buClrTx/>
            </a:pPr>
            <a:r>
              <a:rPr lang="en-US" sz="1000" b="1" dirty="0">
                <a:solidFill>
                  <a:srgbClr val="3A77A5"/>
                </a:solidFill>
                <a:latin typeface="Avenir Next LT Pro" panose="020B0504020202020204" pitchFamily="34" charset="77"/>
              </a:rPr>
              <a:t>SERVICE</a:t>
            </a:r>
          </a:p>
        </p:txBody>
      </p:sp>
      <p:sp>
        <p:nvSpPr>
          <p:cNvPr id="19" name="Rectangle 18">
            <a:extLst>
              <a:ext uri="{FF2B5EF4-FFF2-40B4-BE49-F238E27FC236}">
                <a16:creationId xmlns:a16="http://schemas.microsoft.com/office/drawing/2014/main" id="{902178AD-75D5-654F-B410-8561CCC00F4C}"/>
              </a:ext>
            </a:extLst>
          </p:cNvPr>
          <p:cNvSpPr/>
          <p:nvPr/>
        </p:nvSpPr>
        <p:spPr>
          <a:xfrm>
            <a:off x="948871" y="4276372"/>
            <a:ext cx="1462659" cy="825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6" tIns="91416" rIns="91416" bIns="91416" rtlCol="0" anchor="t"/>
          <a:lstStyle/>
          <a:p>
            <a:pPr algn="ctr" defTabSz="914126">
              <a:defRPr/>
            </a:pPr>
            <a:r>
              <a:rPr lang="en-US" sz="1000" b="1" dirty="0">
                <a:solidFill>
                  <a:srgbClr val="3A77A5"/>
                </a:solidFill>
                <a:latin typeface="Avenir Next LT Pro" panose="020B0504020202020204" pitchFamily="34" charset="77"/>
              </a:rPr>
              <a:t>Patient Data </a:t>
            </a:r>
          </a:p>
          <a:p>
            <a:pPr algn="ctr" defTabSz="914126">
              <a:defRPr/>
            </a:pPr>
            <a:r>
              <a:rPr lang="en-US" sz="1000" b="1" dirty="0">
                <a:solidFill>
                  <a:srgbClr val="3A77A5"/>
                </a:solidFill>
                <a:latin typeface="Avenir Next LT Pro" panose="020B0504020202020204" pitchFamily="34" charset="77"/>
              </a:rPr>
              <a:t>Sources</a:t>
            </a:r>
          </a:p>
        </p:txBody>
      </p:sp>
      <p:cxnSp>
        <p:nvCxnSpPr>
          <p:cNvPr id="21" name="Straight Connector 11">
            <a:extLst>
              <a:ext uri="{FF2B5EF4-FFF2-40B4-BE49-F238E27FC236}">
                <a16:creationId xmlns:a16="http://schemas.microsoft.com/office/drawing/2014/main" id="{3D4F905B-B667-C44E-B1BB-BB6C0338DC4E}"/>
              </a:ext>
            </a:extLst>
          </p:cNvPr>
          <p:cNvCxnSpPr>
            <a:cxnSpLocks/>
          </p:cNvCxnSpPr>
          <p:nvPr/>
        </p:nvCxnSpPr>
        <p:spPr>
          <a:xfrm>
            <a:off x="2324092" y="5018020"/>
            <a:ext cx="457081" cy="0"/>
          </a:xfrm>
          <a:prstGeom prst="straightConnector1">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247ACB2F-3C2C-48FB-AFF6-CD5B509907DF}"/>
              </a:ext>
            </a:extLst>
          </p:cNvPr>
          <p:cNvSpPr/>
          <p:nvPr/>
        </p:nvSpPr>
        <p:spPr>
          <a:xfrm>
            <a:off x="4297543" y="4581045"/>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DATA MANAGEMENT </a:t>
            </a:r>
          </a:p>
          <a:p>
            <a:pPr algn="ctr">
              <a:buClrTx/>
            </a:pPr>
            <a:r>
              <a:rPr lang="en-US" sz="1000" b="1" dirty="0">
                <a:solidFill>
                  <a:srgbClr val="3A77A5"/>
                </a:solidFill>
                <a:latin typeface="Avenir Next LT Pro" panose="020B0504020202020204" pitchFamily="34" charset="77"/>
              </a:rPr>
              <a:t>SERVICE</a:t>
            </a:r>
          </a:p>
        </p:txBody>
      </p:sp>
      <p:sp>
        <p:nvSpPr>
          <p:cNvPr id="73" name="Rectangle 72">
            <a:extLst>
              <a:ext uri="{FF2B5EF4-FFF2-40B4-BE49-F238E27FC236}">
                <a16:creationId xmlns:a16="http://schemas.microsoft.com/office/drawing/2014/main" id="{E266624C-112B-4C16-BCC6-FAC3880A7703}"/>
              </a:ext>
            </a:extLst>
          </p:cNvPr>
          <p:cNvSpPr/>
          <p:nvPr/>
        </p:nvSpPr>
        <p:spPr>
          <a:xfrm>
            <a:off x="8667838" y="4719531"/>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PURCHASED APPLICATIONS</a:t>
            </a:r>
          </a:p>
        </p:txBody>
      </p:sp>
      <p:sp>
        <p:nvSpPr>
          <p:cNvPr id="84" name="Rectangle: Diagonal Corners Rounded 83">
            <a:extLst>
              <a:ext uri="{FF2B5EF4-FFF2-40B4-BE49-F238E27FC236}">
                <a16:creationId xmlns:a16="http://schemas.microsoft.com/office/drawing/2014/main" id="{4A3038D6-809E-4F3C-B228-B4DE4C733C83}"/>
              </a:ext>
            </a:extLst>
          </p:cNvPr>
          <p:cNvSpPr/>
          <p:nvPr/>
        </p:nvSpPr>
        <p:spPr>
          <a:xfrm>
            <a:off x="6911212" y="4091075"/>
            <a:ext cx="3382398" cy="306387"/>
          </a:xfrm>
          <a:prstGeom prst="round2Diag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126">
              <a:defRPr/>
            </a:pPr>
            <a:r>
              <a:rPr lang="en-US" sz="1200" b="1" dirty="0">
                <a:solidFill>
                  <a:srgbClr val="FFC53A"/>
                </a:solidFill>
                <a:latin typeface="Avenir Next LT Pro" panose="020B0504020202020204" pitchFamily="34" charset="77"/>
              </a:rPr>
              <a:t>APPLICATION  PLATFORM</a:t>
            </a:r>
          </a:p>
        </p:txBody>
      </p:sp>
      <p:grpSp>
        <p:nvGrpSpPr>
          <p:cNvPr id="123" name="Group 122">
            <a:extLst>
              <a:ext uri="{FF2B5EF4-FFF2-40B4-BE49-F238E27FC236}">
                <a16:creationId xmlns:a16="http://schemas.microsoft.com/office/drawing/2014/main" id="{00C77C2B-4D5C-4197-95BB-3A5BEAFF3A8F}"/>
              </a:ext>
            </a:extLst>
          </p:cNvPr>
          <p:cNvGrpSpPr>
            <a:grpSpLocks noChangeAspect="1"/>
          </p:cNvGrpSpPr>
          <p:nvPr/>
        </p:nvGrpSpPr>
        <p:grpSpPr>
          <a:xfrm>
            <a:off x="4428224" y="5146627"/>
            <a:ext cx="1166034" cy="457081"/>
            <a:chOff x="4573348" y="5178424"/>
            <a:chExt cx="981262" cy="384651"/>
          </a:xfrm>
          <a:solidFill>
            <a:srgbClr val="0070C0"/>
          </a:solidFill>
        </p:grpSpPr>
        <p:pic>
          <p:nvPicPr>
            <p:cNvPr id="59" name="Graphic 58">
              <a:extLst>
                <a:ext uri="{FF2B5EF4-FFF2-40B4-BE49-F238E27FC236}">
                  <a16:creationId xmlns:a16="http://schemas.microsoft.com/office/drawing/2014/main" id="{6639B3F3-E742-48C0-818E-DFCCFBD0C9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3348" y="5184173"/>
              <a:ext cx="295729" cy="378902"/>
            </a:xfrm>
            <a:prstGeom prst="rect">
              <a:avLst/>
            </a:prstGeom>
          </p:spPr>
        </p:pic>
        <p:pic>
          <p:nvPicPr>
            <p:cNvPr id="92" name="Graphic 91">
              <a:extLst>
                <a:ext uri="{FF2B5EF4-FFF2-40B4-BE49-F238E27FC236}">
                  <a16:creationId xmlns:a16="http://schemas.microsoft.com/office/drawing/2014/main" id="{4CAD85A7-1529-4448-80B6-24B41657FFD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6115" y="5178424"/>
              <a:ext cx="295729" cy="378902"/>
            </a:xfrm>
            <a:prstGeom prst="rect">
              <a:avLst/>
            </a:prstGeom>
          </p:spPr>
        </p:pic>
        <p:pic>
          <p:nvPicPr>
            <p:cNvPr id="93" name="Graphic 92">
              <a:extLst>
                <a:ext uri="{FF2B5EF4-FFF2-40B4-BE49-F238E27FC236}">
                  <a16:creationId xmlns:a16="http://schemas.microsoft.com/office/drawing/2014/main" id="{B83ADCB2-C77E-4A8F-BFBE-774A7E799CE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58881" y="5178424"/>
              <a:ext cx="295729" cy="378902"/>
            </a:xfrm>
            <a:prstGeom prst="rect">
              <a:avLst/>
            </a:prstGeom>
          </p:spPr>
        </p:pic>
      </p:grpSp>
      <p:sp>
        <p:nvSpPr>
          <p:cNvPr id="165" name="Rectangle 164">
            <a:extLst>
              <a:ext uri="{FF2B5EF4-FFF2-40B4-BE49-F238E27FC236}">
                <a16:creationId xmlns:a16="http://schemas.microsoft.com/office/drawing/2014/main" id="{C938B8A3-1F45-4D83-83FF-95A43CECE7FB}"/>
              </a:ext>
            </a:extLst>
          </p:cNvPr>
          <p:cNvSpPr/>
          <p:nvPr/>
        </p:nvSpPr>
        <p:spPr>
          <a:xfrm>
            <a:off x="7179332" y="4719830"/>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INTERNAL APPLICATIONS</a:t>
            </a:r>
          </a:p>
        </p:txBody>
      </p:sp>
      <p:sp>
        <p:nvSpPr>
          <p:cNvPr id="68" name="Rectangle: Rounded Corners 67">
            <a:extLst>
              <a:ext uri="{FF2B5EF4-FFF2-40B4-BE49-F238E27FC236}">
                <a16:creationId xmlns:a16="http://schemas.microsoft.com/office/drawing/2014/main" id="{488C902A-E16A-42ED-B256-AEF07742CDAB}"/>
              </a:ext>
            </a:extLst>
          </p:cNvPr>
          <p:cNvSpPr/>
          <p:nvPr/>
        </p:nvSpPr>
        <p:spPr>
          <a:xfrm>
            <a:off x="534906" y="1746965"/>
            <a:ext cx="3382399" cy="1736908"/>
          </a:xfrm>
          <a:prstGeom prst="roundRect">
            <a:avLst>
              <a:gd name="adj" fmla="val 4021"/>
            </a:avLst>
          </a:prstGeom>
          <a:solidFill>
            <a:srgbClr val="80B1D6">
              <a:lumMod val="40000"/>
              <a:lumOff val="60000"/>
            </a:srgbClr>
          </a:solidFill>
          <a:ln w="19050" cap="flat" cmpd="sng" algn="ctr">
            <a:noFill/>
            <a:prstDash val="solid"/>
            <a:miter lim="800000"/>
          </a:ln>
          <a:effectLst>
            <a:outerShdw blurRad="76200" dir="18900000" sy="23000" kx="-1200000" algn="bl" rotWithShape="0">
              <a:prstClr val="black">
                <a:alpha val="15000"/>
              </a:prstClr>
            </a:outerShdw>
          </a:effectLst>
        </p:spPr>
        <p:txBody>
          <a:bodyPr rtlCol="0" anchor="t"/>
          <a:lstStyle/>
          <a:p>
            <a:pPr algn="r">
              <a:buClrTx/>
            </a:pPr>
            <a:r>
              <a:rPr lang="en-US" sz="1100" b="1" dirty="0">
                <a:solidFill>
                  <a:srgbClr val="3A77A5"/>
                </a:solidFill>
                <a:latin typeface="Avenir Next LT Pro" panose="020B0504020202020204" pitchFamily="34" charset="77"/>
              </a:rPr>
              <a:t> </a:t>
            </a:r>
          </a:p>
        </p:txBody>
      </p:sp>
      <p:sp>
        <p:nvSpPr>
          <p:cNvPr id="85" name="Rectangle: Diagonal Corners Rounded 84">
            <a:extLst>
              <a:ext uri="{FF2B5EF4-FFF2-40B4-BE49-F238E27FC236}">
                <a16:creationId xmlns:a16="http://schemas.microsoft.com/office/drawing/2014/main" id="{79D1F7AC-01DF-4A0E-BF1B-3A3DD95F630B}"/>
              </a:ext>
            </a:extLst>
          </p:cNvPr>
          <p:cNvSpPr/>
          <p:nvPr/>
        </p:nvSpPr>
        <p:spPr>
          <a:xfrm>
            <a:off x="534906" y="1646239"/>
            <a:ext cx="3382399" cy="306387"/>
          </a:xfrm>
          <a:prstGeom prst="round2Diag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126">
              <a:defRPr/>
            </a:pPr>
            <a:r>
              <a:rPr lang="en-US" sz="1200" b="1" dirty="0">
                <a:solidFill>
                  <a:srgbClr val="FFC53A"/>
                </a:solidFill>
                <a:latin typeface="Avenir Next LT Pro" panose="020B0504020202020204" pitchFamily="34" charset="77"/>
              </a:rPr>
              <a:t> STANDARDIZATION &amp; POLICY</a:t>
            </a:r>
          </a:p>
        </p:txBody>
      </p:sp>
      <p:sp>
        <p:nvSpPr>
          <p:cNvPr id="53" name="Rectangle 52">
            <a:extLst>
              <a:ext uri="{FF2B5EF4-FFF2-40B4-BE49-F238E27FC236}">
                <a16:creationId xmlns:a16="http://schemas.microsoft.com/office/drawing/2014/main" id="{ECE8B714-E3F8-45B7-84CD-3BE67D2B8397}"/>
              </a:ext>
            </a:extLst>
          </p:cNvPr>
          <p:cNvSpPr/>
          <p:nvPr/>
        </p:nvSpPr>
        <p:spPr>
          <a:xfrm>
            <a:off x="1275426" y="1719929"/>
            <a:ext cx="1188410" cy="870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100">
              <a:solidFill>
                <a:srgbClr val="3A77A5"/>
              </a:solidFill>
              <a:latin typeface="Avenir Next LT Pro" panose="020B0504020202020204" pitchFamily="34" charset="77"/>
            </a:endParaRPr>
          </a:p>
        </p:txBody>
      </p:sp>
      <p:sp>
        <p:nvSpPr>
          <p:cNvPr id="82" name="Rounded Rectangle 7">
            <a:extLst>
              <a:ext uri="{FF2B5EF4-FFF2-40B4-BE49-F238E27FC236}">
                <a16:creationId xmlns:a16="http://schemas.microsoft.com/office/drawing/2014/main" id="{8B88DEA9-06E8-4EC4-834C-1E4E8F19E85A}"/>
              </a:ext>
            </a:extLst>
          </p:cNvPr>
          <p:cNvSpPr/>
          <p:nvPr/>
        </p:nvSpPr>
        <p:spPr>
          <a:xfrm>
            <a:off x="753538" y="2157408"/>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MODEL DEV. SERVICES</a:t>
            </a:r>
          </a:p>
        </p:txBody>
      </p:sp>
      <p:sp>
        <p:nvSpPr>
          <p:cNvPr id="83" name="Rounded Rectangle 7">
            <a:extLst>
              <a:ext uri="{FF2B5EF4-FFF2-40B4-BE49-F238E27FC236}">
                <a16:creationId xmlns:a16="http://schemas.microsoft.com/office/drawing/2014/main" id="{D7FC0138-337F-4FA1-A745-732AC6018F27}"/>
              </a:ext>
            </a:extLst>
          </p:cNvPr>
          <p:cNvSpPr/>
          <p:nvPr/>
        </p:nvSpPr>
        <p:spPr>
          <a:xfrm>
            <a:off x="2210477" y="2157408"/>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Open</a:t>
            </a:r>
          </a:p>
          <a:p>
            <a:pPr algn="ctr">
              <a:buClrTx/>
            </a:pPr>
            <a:r>
              <a:rPr lang="en-US" sz="1000" b="1" dirty="0">
                <a:solidFill>
                  <a:srgbClr val="3A77A5"/>
                </a:solidFill>
                <a:latin typeface="Avenir Next LT Pro" panose="020B0504020202020204" pitchFamily="34" charset="77"/>
              </a:rPr>
              <a:t> STANDARD</a:t>
            </a:r>
          </a:p>
        </p:txBody>
      </p:sp>
      <p:pic>
        <p:nvPicPr>
          <p:cNvPr id="15" name="Picture 14" descr="Shape&#10;&#10;Description automatically generated with low confidence">
            <a:extLst>
              <a:ext uri="{FF2B5EF4-FFF2-40B4-BE49-F238E27FC236}">
                <a16:creationId xmlns:a16="http://schemas.microsoft.com/office/drawing/2014/main" id="{69AC5BE7-E543-4A35-BD3D-FA836347471D}"/>
              </a:ext>
            </a:extLst>
          </p:cNvPr>
          <p:cNvPicPr>
            <a:picLocks noChangeAspect="1"/>
          </p:cNvPicPr>
          <p:nvPr/>
        </p:nvPicPr>
        <p:blipFill>
          <a:blip r:embed="rId4" cstate="screen">
            <a:duotone>
              <a:srgbClr val="80B1D6">
                <a:shade val="45000"/>
                <a:satMod val="135000"/>
              </a:srgbClr>
              <a:prstClr val="white"/>
            </a:duotone>
            <a:extLst>
              <a:ext uri="{28A0092B-C50C-407E-A947-70E740481C1C}">
                <a14:useLocalDpi xmlns:a14="http://schemas.microsoft.com/office/drawing/2010/main"/>
              </a:ext>
            </a:extLst>
          </a:blip>
          <a:stretch>
            <a:fillRect/>
          </a:stretch>
        </p:blipFill>
        <p:spPr>
          <a:xfrm>
            <a:off x="1184760" y="2622702"/>
            <a:ext cx="613900" cy="548497"/>
          </a:xfrm>
          <a:prstGeom prst="rect">
            <a:avLst/>
          </a:prstGeom>
        </p:spPr>
      </p:pic>
      <p:cxnSp>
        <p:nvCxnSpPr>
          <p:cNvPr id="17" name="Straight Arrow Connector 16">
            <a:extLst>
              <a:ext uri="{FF2B5EF4-FFF2-40B4-BE49-F238E27FC236}">
                <a16:creationId xmlns:a16="http://schemas.microsoft.com/office/drawing/2014/main" id="{3C1F7916-84B9-47A6-AD82-8F02B8B5C954}"/>
              </a:ext>
            </a:extLst>
          </p:cNvPr>
          <p:cNvCxnSpPr>
            <a:cxnSpLocks/>
          </p:cNvCxnSpPr>
          <p:nvPr/>
        </p:nvCxnSpPr>
        <p:spPr>
          <a:xfrm flipV="1">
            <a:off x="7511121" y="2480033"/>
            <a:ext cx="645542" cy="150"/>
          </a:xfrm>
          <a:prstGeom prst="straightConnector1">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5B86E2BF-911C-41E2-A892-9B4A9113EE6A}"/>
              </a:ext>
            </a:extLst>
          </p:cNvPr>
          <p:cNvCxnSpPr>
            <a:cxnSpLocks/>
            <a:endCxn id="84" idx="3"/>
          </p:cNvCxnSpPr>
          <p:nvPr/>
        </p:nvCxnSpPr>
        <p:spPr>
          <a:xfrm rot="5400000">
            <a:off x="8541669" y="2661388"/>
            <a:ext cx="1490430" cy="1368944"/>
          </a:xfrm>
          <a:prstGeom prst="curvedConnector3">
            <a:avLst>
              <a:gd name="adj1" fmla="val 50000"/>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9C72E31-39F5-4160-9625-3BE4D6B6B74D}"/>
              </a:ext>
            </a:extLst>
          </p:cNvPr>
          <p:cNvCxnSpPr>
            <a:cxnSpLocks/>
            <a:stCxn id="68" idx="2"/>
            <a:endCxn id="42" idx="3"/>
          </p:cNvCxnSpPr>
          <p:nvPr/>
        </p:nvCxnSpPr>
        <p:spPr>
          <a:xfrm rot="16200000" flipH="1">
            <a:off x="2942821" y="2767158"/>
            <a:ext cx="607201" cy="2040630"/>
          </a:xfrm>
          <a:prstGeom prst="curvedConnector3">
            <a:avLst>
              <a:gd name="adj1" fmla="val 50000"/>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42" name="Rectangle: Diagonal Corners Rounded 41">
            <a:extLst>
              <a:ext uri="{FF2B5EF4-FFF2-40B4-BE49-F238E27FC236}">
                <a16:creationId xmlns:a16="http://schemas.microsoft.com/office/drawing/2014/main" id="{8E004730-CC29-984D-BF51-BA37AB073C62}"/>
              </a:ext>
            </a:extLst>
          </p:cNvPr>
          <p:cNvSpPr/>
          <p:nvPr/>
        </p:nvSpPr>
        <p:spPr>
          <a:xfrm>
            <a:off x="2575534" y="4091075"/>
            <a:ext cx="3382400" cy="306387"/>
          </a:xfrm>
          <a:prstGeom prst="round2Diag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126">
              <a:defRPr/>
            </a:pPr>
            <a:r>
              <a:rPr lang="en-US" sz="1200" b="1" dirty="0">
                <a:solidFill>
                  <a:srgbClr val="FFC53A"/>
                </a:solidFill>
                <a:latin typeface="Avenir Next LT Pro" panose="020B0504020202020204" pitchFamily="34" charset="77"/>
              </a:rPr>
              <a:t>  INTEROPERABILITY  PLATFORM</a:t>
            </a:r>
          </a:p>
        </p:txBody>
      </p:sp>
      <p:sp>
        <p:nvSpPr>
          <p:cNvPr id="86" name="Rectangle: Diagonal Corners Rounded 85">
            <a:extLst>
              <a:ext uri="{FF2B5EF4-FFF2-40B4-BE49-F238E27FC236}">
                <a16:creationId xmlns:a16="http://schemas.microsoft.com/office/drawing/2014/main" id="{7FFFE154-AD26-49AC-98E0-75F2E5A17870}"/>
              </a:ext>
            </a:extLst>
          </p:cNvPr>
          <p:cNvSpPr/>
          <p:nvPr/>
        </p:nvSpPr>
        <p:spPr>
          <a:xfrm>
            <a:off x="4356742" y="1646239"/>
            <a:ext cx="3382398" cy="306387"/>
          </a:xfrm>
          <a:prstGeom prst="round2Diag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126">
              <a:defRPr/>
            </a:pPr>
            <a:r>
              <a:rPr lang="en-US" sz="1200" b="1" dirty="0">
                <a:solidFill>
                  <a:srgbClr val="FFC53A"/>
                </a:solidFill>
                <a:latin typeface="Avenir Next LT Pro" panose="020B0504020202020204" pitchFamily="34" charset="77"/>
              </a:rPr>
              <a:t>DEVELOPMENT LAB (sandbox)</a:t>
            </a:r>
          </a:p>
        </p:txBody>
      </p:sp>
      <p:sp>
        <p:nvSpPr>
          <p:cNvPr id="74" name="Rounded Rectangle 7">
            <a:extLst>
              <a:ext uri="{FF2B5EF4-FFF2-40B4-BE49-F238E27FC236}">
                <a16:creationId xmlns:a16="http://schemas.microsoft.com/office/drawing/2014/main" id="{1B8AE91F-36C4-43A9-8FBF-01F83D777260}"/>
              </a:ext>
            </a:extLst>
          </p:cNvPr>
          <p:cNvSpPr/>
          <p:nvPr/>
        </p:nvSpPr>
        <p:spPr>
          <a:xfrm>
            <a:off x="4596147" y="2157408"/>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ENGAGEMENT SERVICES</a:t>
            </a:r>
          </a:p>
        </p:txBody>
      </p:sp>
      <p:pic>
        <p:nvPicPr>
          <p:cNvPr id="28" name="Graphic 27">
            <a:extLst>
              <a:ext uri="{FF2B5EF4-FFF2-40B4-BE49-F238E27FC236}">
                <a16:creationId xmlns:a16="http://schemas.microsoft.com/office/drawing/2014/main" id="{51F1BBF5-C312-4E2C-BC67-1AC0C3BD094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9612" y="2670338"/>
            <a:ext cx="576044" cy="463645"/>
          </a:xfrm>
          <a:prstGeom prst="rect">
            <a:avLst/>
          </a:prstGeom>
        </p:spPr>
      </p:pic>
      <p:sp>
        <p:nvSpPr>
          <p:cNvPr id="60" name="Rectangle: Rounded Corners 59">
            <a:extLst>
              <a:ext uri="{FF2B5EF4-FFF2-40B4-BE49-F238E27FC236}">
                <a16:creationId xmlns:a16="http://schemas.microsoft.com/office/drawing/2014/main" id="{07860F3D-2DC4-4B4C-ACE3-7B5A99A60B5C}"/>
              </a:ext>
            </a:extLst>
          </p:cNvPr>
          <p:cNvSpPr/>
          <p:nvPr/>
        </p:nvSpPr>
        <p:spPr>
          <a:xfrm>
            <a:off x="8178580" y="1746965"/>
            <a:ext cx="3382399" cy="1736908"/>
          </a:xfrm>
          <a:prstGeom prst="roundRect">
            <a:avLst>
              <a:gd name="adj" fmla="val 4788"/>
            </a:avLst>
          </a:prstGeom>
          <a:solidFill>
            <a:srgbClr val="80B1D6">
              <a:lumMod val="40000"/>
              <a:lumOff val="60000"/>
            </a:srgbClr>
          </a:solidFill>
          <a:ln w="19050" cap="flat" cmpd="sng" algn="ctr">
            <a:noFill/>
            <a:prstDash val="solid"/>
            <a:miter lim="800000"/>
          </a:ln>
          <a:effectLst>
            <a:outerShdw blurRad="76200" dir="18900000" sy="23000" kx="-1200000" algn="bl" rotWithShape="0">
              <a:prstClr val="black">
                <a:alpha val="15000"/>
              </a:prstClr>
            </a:outerShdw>
          </a:effectLst>
        </p:spPr>
        <p:txBody>
          <a:bodyPr rtlCol="0" anchor="t"/>
          <a:lstStyle/>
          <a:p>
            <a:pPr algn="r">
              <a:buClrTx/>
            </a:pPr>
            <a:endParaRPr lang="en-US" sz="1100" b="1" dirty="0">
              <a:solidFill>
                <a:srgbClr val="3A77A5"/>
              </a:solidFill>
              <a:latin typeface="Avenir Next LT Pro" panose="020B0504020202020204" pitchFamily="34" charset="77"/>
            </a:endParaRPr>
          </a:p>
        </p:txBody>
      </p:sp>
      <p:sp>
        <p:nvSpPr>
          <p:cNvPr id="61" name="Rectangle: Diagonal Corners Rounded 60">
            <a:extLst>
              <a:ext uri="{FF2B5EF4-FFF2-40B4-BE49-F238E27FC236}">
                <a16:creationId xmlns:a16="http://schemas.microsoft.com/office/drawing/2014/main" id="{600F56E8-72C1-46D3-8110-4E92FA69509F}"/>
              </a:ext>
            </a:extLst>
          </p:cNvPr>
          <p:cNvSpPr/>
          <p:nvPr/>
        </p:nvSpPr>
        <p:spPr>
          <a:xfrm>
            <a:off x="8178577" y="1646239"/>
            <a:ext cx="3382398" cy="306387"/>
          </a:xfrm>
          <a:prstGeom prst="round2Diag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126">
              <a:defRPr/>
            </a:pPr>
            <a:r>
              <a:rPr lang="en-US" sz="1200" b="1" dirty="0">
                <a:solidFill>
                  <a:srgbClr val="FFC53A"/>
                </a:solidFill>
                <a:latin typeface="Avenir Next LT Pro" panose="020B0504020202020204" pitchFamily="34" charset="77"/>
              </a:rPr>
              <a:t> MARKETPLACE</a:t>
            </a:r>
          </a:p>
        </p:txBody>
      </p:sp>
      <p:sp>
        <p:nvSpPr>
          <p:cNvPr id="8" name="Rectangle 7">
            <a:extLst>
              <a:ext uri="{FF2B5EF4-FFF2-40B4-BE49-F238E27FC236}">
                <a16:creationId xmlns:a16="http://schemas.microsoft.com/office/drawing/2014/main" id="{6B6566D5-1375-4778-9B22-DEE1AC48C426}"/>
              </a:ext>
            </a:extLst>
          </p:cNvPr>
          <p:cNvSpPr/>
          <p:nvPr/>
        </p:nvSpPr>
        <p:spPr>
          <a:xfrm>
            <a:off x="8395937" y="2157408"/>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Compliance CERTIFICATION</a:t>
            </a:r>
          </a:p>
        </p:txBody>
      </p:sp>
      <p:pic>
        <p:nvPicPr>
          <p:cNvPr id="106" name="Picture 105" descr="Shape&#10;&#10;Description automatically generated with low confidence">
            <a:extLst>
              <a:ext uri="{FF2B5EF4-FFF2-40B4-BE49-F238E27FC236}">
                <a16:creationId xmlns:a16="http://schemas.microsoft.com/office/drawing/2014/main" id="{E4AD0F65-3F4E-49F0-BDF3-3E686B8D9125}"/>
              </a:ext>
            </a:extLst>
          </p:cNvPr>
          <p:cNvPicPr>
            <a:picLocks noChangeAspect="1"/>
          </p:cNvPicPr>
          <p:nvPr/>
        </p:nvPicPr>
        <p:blipFill>
          <a:blip r:embed="rId6" cstate="screen">
            <a:duotone>
              <a:srgbClr val="80B1D6">
                <a:shade val="45000"/>
                <a:satMod val="135000"/>
              </a:srgbClr>
              <a:prstClr val="white"/>
            </a:duotone>
            <a:extLst>
              <a:ext uri="{28A0092B-C50C-407E-A947-70E740481C1C}">
                <a14:useLocalDpi xmlns:a14="http://schemas.microsoft.com/office/drawing/2010/main"/>
              </a:ext>
            </a:extLst>
          </a:blip>
          <a:stretch>
            <a:fillRect/>
          </a:stretch>
        </p:blipFill>
        <p:spPr>
          <a:xfrm>
            <a:off x="8890258" y="2642361"/>
            <a:ext cx="457081" cy="457081"/>
          </a:xfrm>
          <a:prstGeom prst="rect">
            <a:avLst/>
          </a:prstGeom>
        </p:spPr>
      </p:pic>
      <p:sp>
        <p:nvSpPr>
          <p:cNvPr id="50" name="Rectangle 49">
            <a:extLst>
              <a:ext uri="{FF2B5EF4-FFF2-40B4-BE49-F238E27FC236}">
                <a16:creationId xmlns:a16="http://schemas.microsoft.com/office/drawing/2014/main" id="{33944848-98F7-4C6B-A488-244ED422BEB7}"/>
              </a:ext>
            </a:extLst>
          </p:cNvPr>
          <p:cNvSpPr/>
          <p:nvPr/>
        </p:nvSpPr>
        <p:spPr>
          <a:xfrm>
            <a:off x="9859048" y="2157408"/>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CERTIFIED</a:t>
            </a:r>
          </a:p>
          <a:p>
            <a:pPr algn="ctr">
              <a:buClrTx/>
            </a:pPr>
            <a:r>
              <a:rPr lang="en-US" sz="1000" b="1" dirty="0">
                <a:solidFill>
                  <a:srgbClr val="3A77A5"/>
                </a:solidFill>
                <a:latin typeface="Avenir Next LT Pro" panose="020B0504020202020204" pitchFamily="34" charset="77"/>
              </a:rPr>
              <a:t>APPLICATIONS</a:t>
            </a:r>
          </a:p>
        </p:txBody>
      </p:sp>
      <p:pic>
        <p:nvPicPr>
          <p:cNvPr id="1026" name="Picture 2">
            <a:extLst>
              <a:ext uri="{FF2B5EF4-FFF2-40B4-BE49-F238E27FC236}">
                <a16:creationId xmlns:a16="http://schemas.microsoft.com/office/drawing/2014/main" id="{BFD12E1C-BC0D-40CE-AA9F-B57403CFEC4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316128" y="2642362"/>
            <a:ext cx="498237" cy="498237"/>
          </a:xfrm>
          <a:prstGeom prst="rect">
            <a:avLst/>
          </a:prstGeom>
          <a:noFill/>
          <a:extLst>
            <a:ext uri="{909E8E84-426E-40DD-AFC4-6F175D3DCCD1}">
              <a14:hiddenFill xmlns:a14="http://schemas.microsoft.com/office/drawing/2010/main">
                <a:solidFill>
                  <a:srgbClr val="FFFFFF"/>
                </a:solidFill>
              </a14:hiddenFill>
            </a:ext>
          </a:extLst>
        </p:spPr>
      </p:pic>
      <p:pic>
        <p:nvPicPr>
          <p:cNvPr id="117" name="Graphic 116">
            <a:extLst>
              <a:ext uri="{FF2B5EF4-FFF2-40B4-BE49-F238E27FC236}">
                <a16:creationId xmlns:a16="http://schemas.microsoft.com/office/drawing/2014/main" id="{8F137541-E07F-4261-88E0-AB5A11420FF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3217235" y="5128453"/>
            <a:ext cx="639913" cy="483837"/>
          </a:xfrm>
          <a:prstGeom prst="rect">
            <a:avLst/>
          </a:prstGeom>
        </p:spPr>
      </p:pic>
      <p:pic>
        <p:nvPicPr>
          <p:cNvPr id="130" name="Graphic 129">
            <a:extLst>
              <a:ext uri="{FF2B5EF4-FFF2-40B4-BE49-F238E27FC236}">
                <a16:creationId xmlns:a16="http://schemas.microsoft.com/office/drawing/2014/main" id="{19F00E26-ACF9-4A25-B40B-B6FAE76EB2D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23925" y="5161617"/>
            <a:ext cx="396313" cy="393090"/>
          </a:xfrm>
          <a:prstGeom prst="rect">
            <a:avLst/>
          </a:prstGeom>
        </p:spPr>
      </p:pic>
      <p:pic>
        <p:nvPicPr>
          <p:cNvPr id="121" name="Graphic 120">
            <a:extLst>
              <a:ext uri="{FF2B5EF4-FFF2-40B4-BE49-F238E27FC236}">
                <a16:creationId xmlns:a16="http://schemas.microsoft.com/office/drawing/2014/main" id="{5987C001-2087-442E-B111-243BB4BD5F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72865" y="5164324"/>
            <a:ext cx="319956" cy="447213"/>
          </a:xfrm>
          <a:prstGeom prst="rect">
            <a:avLst/>
          </a:prstGeom>
        </p:spPr>
      </p:pic>
      <p:pic>
        <p:nvPicPr>
          <p:cNvPr id="125" name="Graphic 124">
            <a:extLst>
              <a:ext uri="{FF2B5EF4-FFF2-40B4-BE49-F238E27FC236}">
                <a16:creationId xmlns:a16="http://schemas.microsoft.com/office/drawing/2014/main" id="{00C9C462-1343-4DB1-A595-3C69C2AD025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73911" y="5128453"/>
            <a:ext cx="319957" cy="470740"/>
          </a:xfrm>
          <a:prstGeom prst="rect">
            <a:avLst/>
          </a:prstGeom>
        </p:spPr>
      </p:pic>
      <p:pic>
        <p:nvPicPr>
          <p:cNvPr id="1034" name="Graphic 1033">
            <a:extLst>
              <a:ext uri="{FF2B5EF4-FFF2-40B4-BE49-F238E27FC236}">
                <a16:creationId xmlns:a16="http://schemas.microsoft.com/office/drawing/2014/main" id="{4D3824BF-D325-4A84-8AB8-27ACB236A2A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70792" y="2615420"/>
            <a:ext cx="301673" cy="515359"/>
          </a:xfrm>
          <a:prstGeom prst="rect">
            <a:avLst/>
          </a:prstGeom>
        </p:spPr>
      </p:pic>
      <p:pic>
        <p:nvPicPr>
          <p:cNvPr id="1027" name="Graphic 1026">
            <a:extLst>
              <a:ext uri="{FF2B5EF4-FFF2-40B4-BE49-F238E27FC236}">
                <a16:creationId xmlns:a16="http://schemas.microsoft.com/office/drawing/2014/main" id="{B5E4C68A-DC19-4038-BC8B-78A159E1747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22866" y="5133005"/>
            <a:ext cx="440110" cy="432953"/>
          </a:xfrm>
          <a:prstGeom prst="rect">
            <a:avLst/>
          </a:prstGeom>
        </p:spPr>
      </p:pic>
      <p:pic>
        <p:nvPicPr>
          <p:cNvPr id="1038" name="Graphic 1037">
            <a:extLst>
              <a:ext uri="{FF2B5EF4-FFF2-40B4-BE49-F238E27FC236}">
                <a16:creationId xmlns:a16="http://schemas.microsoft.com/office/drawing/2014/main" id="{B816C4F4-93F3-437F-8E1F-356CA9C016C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85508" y="5322981"/>
            <a:ext cx="420984" cy="533828"/>
          </a:xfrm>
          <a:prstGeom prst="rect">
            <a:avLst/>
          </a:prstGeom>
        </p:spPr>
      </p:pic>
      <p:grpSp>
        <p:nvGrpSpPr>
          <p:cNvPr id="1044" name="Group 1043">
            <a:extLst>
              <a:ext uri="{FF2B5EF4-FFF2-40B4-BE49-F238E27FC236}">
                <a16:creationId xmlns:a16="http://schemas.microsoft.com/office/drawing/2014/main" id="{AB281514-34B7-42C0-AEA7-BD321FF2B56F}"/>
              </a:ext>
            </a:extLst>
          </p:cNvPr>
          <p:cNvGrpSpPr/>
          <p:nvPr/>
        </p:nvGrpSpPr>
        <p:grpSpPr>
          <a:xfrm>
            <a:off x="1480791" y="5103538"/>
            <a:ext cx="388276" cy="499112"/>
            <a:chOff x="1928817" y="5274147"/>
            <a:chExt cx="353415" cy="454300"/>
          </a:xfrm>
        </p:grpSpPr>
        <p:sp>
          <p:nvSpPr>
            <p:cNvPr id="1043" name="Rectangle 1042">
              <a:extLst>
                <a:ext uri="{FF2B5EF4-FFF2-40B4-BE49-F238E27FC236}">
                  <a16:creationId xmlns:a16="http://schemas.microsoft.com/office/drawing/2014/main" id="{2A0BA03F-BD37-43E2-B6AB-B6D52338A41E}"/>
                </a:ext>
              </a:extLst>
            </p:cNvPr>
            <p:cNvSpPr/>
            <p:nvPr/>
          </p:nvSpPr>
          <p:spPr>
            <a:xfrm>
              <a:off x="1929430" y="5278188"/>
              <a:ext cx="334153" cy="450259"/>
            </a:xfrm>
            <a:custGeom>
              <a:avLst/>
              <a:gdLst>
                <a:gd name="connsiteX0" fmla="*/ 0 w 334153"/>
                <a:gd name="connsiteY0" fmla="*/ 0 h 485899"/>
                <a:gd name="connsiteX1" fmla="*/ 334153 w 334153"/>
                <a:gd name="connsiteY1" fmla="*/ 0 h 485899"/>
                <a:gd name="connsiteX2" fmla="*/ 334153 w 334153"/>
                <a:gd name="connsiteY2" fmla="*/ 485899 h 485899"/>
                <a:gd name="connsiteX3" fmla="*/ 0 w 334153"/>
                <a:gd name="connsiteY3" fmla="*/ 485899 h 485899"/>
                <a:gd name="connsiteX4" fmla="*/ 0 w 334153"/>
                <a:gd name="connsiteY4" fmla="*/ 0 h 485899"/>
                <a:gd name="connsiteX0" fmla="*/ 0 w 334153"/>
                <a:gd name="connsiteY0" fmla="*/ 0 h 487911"/>
                <a:gd name="connsiteX1" fmla="*/ 334153 w 334153"/>
                <a:gd name="connsiteY1" fmla="*/ 0 h 487911"/>
                <a:gd name="connsiteX2" fmla="*/ 334153 w 334153"/>
                <a:gd name="connsiteY2" fmla="*/ 485899 h 487911"/>
                <a:gd name="connsiteX3" fmla="*/ 281266 w 334153"/>
                <a:gd name="connsiteY3" fmla="*/ 487911 h 487911"/>
                <a:gd name="connsiteX4" fmla="*/ 0 w 334153"/>
                <a:gd name="connsiteY4" fmla="*/ 485899 h 487911"/>
                <a:gd name="connsiteX5" fmla="*/ 0 w 334153"/>
                <a:gd name="connsiteY5" fmla="*/ 0 h 487911"/>
                <a:gd name="connsiteX0" fmla="*/ 0 w 339532"/>
                <a:gd name="connsiteY0" fmla="*/ 0 h 487911"/>
                <a:gd name="connsiteX1" fmla="*/ 334153 w 339532"/>
                <a:gd name="connsiteY1" fmla="*/ 0 h 487911"/>
                <a:gd name="connsiteX2" fmla="*/ 339532 w 339532"/>
                <a:gd name="connsiteY2" fmla="*/ 394459 h 487911"/>
                <a:gd name="connsiteX3" fmla="*/ 281266 w 339532"/>
                <a:gd name="connsiteY3" fmla="*/ 487911 h 487911"/>
                <a:gd name="connsiteX4" fmla="*/ 0 w 339532"/>
                <a:gd name="connsiteY4" fmla="*/ 485899 h 487911"/>
                <a:gd name="connsiteX5" fmla="*/ 0 w 339532"/>
                <a:gd name="connsiteY5" fmla="*/ 0 h 487911"/>
                <a:gd name="connsiteX0" fmla="*/ 0 w 339532"/>
                <a:gd name="connsiteY0" fmla="*/ 0 h 493290"/>
                <a:gd name="connsiteX1" fmla="*/ 334153 w 339532"/>
                <a:gd name="connsiteY1" fmla="*/ 0 h 493290"/>
                <a:gd name="connsiteX2" fmla="*/ 339532 w 339532"/>
                <a:gd name="connsiteY2" fmla="*/ 394459 h 493290"/>
                <a:gd name="connsiteX3" fmla="*/ 238236 w 339532"/>
                <a:gd name="connsiteY3" fmla="*/ 493290 h 493290"/>
                <a:gd name="connsiteX4" fmla="*/ 0 w 339532"/>
                <a:gd name="connsiteY4" fmla="*/ 485899 h 493290"/>
                <a:gd name="connsiteX5" fmla="*/ 0 w 339532"/>
                <a:gd name="connsiteY5" fmla="*/ 0 h 493290"/>
                <a:gd name="connsiteX0" fmla="*/ 0 w 339532"/>
                <a:gd name="connsiteY0" fmla="*/ 0 h 485899"/>
                <a:gd name="connsiteX1" fmla="*/ 334153 w 339532"/>
                <a:gd name="connsiteY1" fmla="*/ 0 h 485899"/>
                <a:gd name="connsiteX2" fmla="*/ 339532 w 339532"/>
                <a:gd name="connsiteY2" fmla="*/ 394459 h 485899"/>
                <a:gd name="connsiteX3" fmla="*/ 195205 w 339532"/>
                <a:gd name="connsiteY3" fmla="*/ 450259 h 485899"/>
                <a:gd name="connsiteX4" fmla="*/ 0 w 339532"/>
                <a:gd name="connsiteY4" fmla="*/ 485899 h 485899"/>
                <a:gd name="connsiteX5" fmla="*/ 0 w 339532"/>
                <a:gd name="connsiteY5" fmla="*/ 0 h 485899"/>
                <a:gd name="connsiteX0" fmla="*/ 0 w 334153"/>
                <a:gd name="connsiteY0" fmla="*/ 0 h 485899"/>
                <a:gd name="connsiteX1" fmla="*/ 334153 w 334153"/>
                <a:gd name="connsiteY1" fmla="*/ 0 h 485899"/>
                <a:gd name="connsiteX2" fmla="*/ 328775 w 334153"/>
                <a:gd name="connsiteY2" fmla="*/ 319155 h 485899"/>
                <a:gd name="connsiteX3" fmla="*/ 195205 w 334153"/>
                <a:gd name="connsiteY3" fmla="*/ 450259 h 485899"/>
                <a:gd name="connsiteX4" fmla="*/ 0 w 334153"/>
                <a:gd name="connsiteY4" fmla="*/ 485899 h 485899"/>
                <a:gd name="connsiteX5" fmla="*/ 0 w 334153"/>
                <a:gd name="connsiteY5" fmla="*/ 0 h 485899"/>
                <a:gd name="connsiteX0" fmla="*/ 5379 w 339532"/>
                <a:gd name="connsiteY0" fmla="*/ 0 h 450259"/>
                <a:gd name="connsiteX1" fmla="*/ 339532 w 339532"/>
                <a:gd name="connsiteY1" fmla="*/ 0 h 450259"/>
                <a:gd name="connsiteX2" fmla="*/ 334154 w 339532"/>
                <a:gd name="connsiteY2" fmla="*/ 319155 h 450259"/>
                <a:gd name="connsiteX3" fmla="*/ 200584 w 339532"/>
                <a:gd name="connsiteY3" fmla="*/ 450259 h 450259"/>
                <a:gd name="connsiteX4" fmla="*/ 0 w 339532"/>
                <a:gd name="connsiteY4" fmla="*/ 437489 h 450259"/>
                <a:gd name="connsiteX5" fmla="*/ 5379 w 339532"/>
                <a:gd name="connsiteY5" fmla="*/ 0 h 450259"/>
                <a:gd name="connsiteX0" fmla="*/ 0 w 334153"/>
                <a:gd name="connsiteY0" fmla="*/ 0 h 450259"/>
                <a:gd name="connsiteX1" fmla="*/ 334153 w 334153"/>
                <a:gd name="connsiteY1" fmla="*/ 0 h 450259"/>
                <a:gd name="connsiteX2" fmla="*/ 328775 w 334153"/>
                <a:gd name="connsiteY2" fmla="*/ 319155 h 450259"/>
                <a:gd name="connsiteX3" fmla="*/ 195205 w 334153"/>
                <a:gd name="connsiteY3" fmla="*/ 450259 h 450259"/>
                <a:gd name="connsiteX4" fmla="*/ 10757 w 334153"/>
                <a:gd name="connsiteY4" fmla="*/ 437489 h 450259"/>
                <a:gd name="connsiteX5" fmla="*/ 0 w 334153"/>
                <a:gd name="connsiteY5" fmla="*/ 0 h 4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53" h="450259">
                  <a:moveTo>
                    <a:pt x="0" y="0"/>
                  </a:moveTo>
                  <a:lnTo>
                    <a:pt x="334153" y="0"/>
                  </a:lnTo>
                  <a:cubicBezTo>
                    <a:pt x="332360" y="106385"/>
                    <a:pt x="330568" y="212770"/>
                    <a:pt x="328775" y="319155"/>
                  </a:cubicBezTo>
                  <a:lnTo>
                    <a:pt x="195205" y="450259"/>
                  </a:lnTo>
                  <a:lnTo>
                    <a:pt x="10757" y="43748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a:endParaRPr>
            </a:p>
          </p:txBody>
        </p:sp>
        <p:pic>
          <p:nvPicPr>
            <p:cNvPr id="1036" name="Graphic 1035">
              <a:extLst>
                <a:ext uri="{FF2B5EF4-FFF2-40B4-BE49-F238E27FC236}">
                  <a16:creationId xmlns:a16="http://schemas.microsoft.com/office/drawing/2014/main" id="{32A6CB1A-97CC-4029-AB3A-7EF6895F50D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928817" y="5274147"/>
              <a:ext cx="353415" cy="452814"/>
            </a:xfrm>
            <a:prstGeom prst="rect">
              <a:avLst/>
            </a:prstGeom>
          </p:spPr>
        </p:pic>
      </p:grpSp>
      <p:cxnSp>
        <p:nvCxnSpPr>
          <p:cNvPr id="66" name="Straight Arrow Connector 65">
            <a:extLst>
              <a:ext uri="{FF2B5EF4-FFF2-40B4-BE49-F238E27FC236}">
                <a16:creationId xmlns:a16="http://schemas.microsoft.com/office/drawing/2014/main" id="{FF71542A-B1BB-4384-A1B3-23430A9003F6}"/>
              </a:ext>
            </a:extLst>
          </p:cNvPr>
          <p:cNvCxnSpPr>
            <a:cxnSpLocks/>
          </p:cNvCxnSpPr>
          <p:nvPr/>
        </p:nvCxnSpPr>
        <p:spPr>
          <a:xfrm>
            <a:off x="3917304" y="2480033"/>
            <a:ext cx="678842" cy="0"/>
          </a:xfrm>
          <a:prstGeom prst="straightConnector1">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D68D8FFC-A3FE-CACE-C107-BB385B7B4D73}"/>
              </a:ext>
            </a:extLst>
          </p:cNvPr>
          <p:cNvSpPr>
            <a:spLocks noGrp="1"/>
          </p:cNvSpPr>
          <p:nvPr>
            <p:ph type="title"/>
          </p:nvPr>
        </p:nvSpPr>
        <p:spPr>
          <a:xfrm>
            <a:off x="3578837" y="3268552"/>
            <a:ext cx="5236070" cy="664797"/>
          </a:xfrm>
        </p:spPr>
        <p:txBody>
          <a:bodyPr/>
          <a:lstStyle/>
          <a:p>
            <a:pPr algn="ctr">
              <a:defRPr/>
            </a:pPr>
            <a:r>
              <a:rPr lang="en-US" sz="2400" dirty="0">
                <a:solidFill>
                  <a:srgbClr val="3A77A5">
                    <a:lumMod val="75000"/>
                  </a:srgbClr>
                </a:solidFill>
                <a:latin typeface="Avenir Next LT Pro"/>
              </a:rPr>
              <a:t>Open Interoperability </a:t>
            </a:r>
            <a:r>
              <a:rPr lang="en-US" sz="2400" i="1" u="sng" dirty="0">
                <a:solidFill>
                  <a:srgbClr val="3A77A5">
                    <a:lumMod val="75000"/>
                  </a:srgbClr>
                </a:solidFill>
                <a:latin typeface="Avenir Next LT Pro"/>
              </a:rPr>
              <a:t>Ecosystem</a:t>
            </a:r>
            <a:endParaRPr lang="en-US" sz="2400" dirty="0"/>
          </a:p>
        </p:txBody>
      </p:sp>
      <p:sp>
        <p:nvSpPr>
          <p:cNvPr id="14" name="TextBox 13">
            <a:extLst>
              <a:ext uri="{FF2B5EF4-FFF2-40B4-BE49-F238E27FC236}">
                <a16:creationId xmlns:a16="http://schemas.microsoft.com/office/drawing/2014/main" id="{B91A629C-CDD9-8B64-3D9D-3782E3B323F6}"/>
              </a:ext>
            </a:extLst>
          </p:cNvPr>
          <p:cNvSpPr txBox="1"/>
          <p:nvPr/>
        </p:nvSpPr>
        <p:spPr>
          <a:xfrm>
            <a:off x="7810515" y="4768852"/>
            <a:ext cx="1926431" cy="923330"/>
          </a:xfrm>
          <a:prstGeom prst="rect">
            <a:avLst/>
          </a:prstGeom>
          <a:solidFill>
            <a:schemeClr val="bg1"/>
          </a:solidFill>
        </p:spPr>
        <p:txBody>
          <a:bodyPr wrap="square" rtlCol="0">
            <a:spAutoFit/>
          </a:bodyPr>
          <a:lstStyle/>
          <a:p>
            <a:pPr algn="ctr"/>
            <a:r>
              <a:rPr lang="en-US" b="1" dirty="0">
                <a:solidFill>
                  <a:schemeClr val="accent1">
                    <a:lumMod val="75000"/>
                  </a:schemeClr>
                </a:solidFill>
              </a:rPr>
              <a:t>Includes Generative and </a:t>
            </a:r>
          </a:p>
          <a:p>
            <a:pPr algn="ctr"/>
            <a:r>
              <a:rPr lang="en-US" b="1" dirty="0">
                <a:solidFill>
                  <a:schemeClr val="accent1">
                    <a:lumMod val="75000"/>
                  </a:schemeClr>
                </a:solidFill>
              </a:rPr>
              <a:t>Agentic AI</a:t>
            </a:r>
          </a:p>
        </p:txBody>
      </p:sp>
      <p:sp>
        <p:nvSpPr>
          <p:cNvPr id="18" name="TextBox 17">
            <a:extLst>
              <a:ext uri="{FF2B5EF4-FFF2-40B4-BE49-F238E27FC236}">
                <a16:creationId xmlns:a16="http://schemas.microsoft.com/office/drawing/2014/main" id="{AC6C6ABE-61F8-599C-65BF-D1E48FE8F066}"/>
              </a:ext>
            </a:extLst>
          </p:cNvPr>
          <p:cNvSpPr txBox="1"/>
          <p:nvPr/>
        </p:nvSpPr>
        <p:spPr>
          <a:xfrm>
            <a:off x="4409502" y="4857633"/>
            <a:ext cx="1222866" cy="646331"/>
          </a:xfrm>
          <a:prstGeom prst="rect">
            <a:avLst/>
          </a:prstGeom>
          <a:solidFill>
            <a:schemeClr val="bg1"/>
          </a:solidFill>
        </p:spPr>
        <p:txBody>
          <a:bodyPr wrap="square" rtlCol="0">
            <a:spAutoFit/>
          </a:bodyPr>
          <a:lstStyle/>
          <a:p>
            <a:pPr algn="ctr"/>
            <a:r>
              <a:rPr lang="en-US" dirty="0">
                <a:solidFill>
                  <a:srgbClr val="FF0000"/>
                </a:solidFill>
              </a:rPr>
              <a:t> </a:t>
            </a:r>
            <a:r>
              <a:rPr lang="en-US" b="1" dirty="0">
                <a:solidFill>
                  <a:schemeClr val="accent1">
                    <a:lumMod val="75000"/>
                  </a:schemeClr>
                </a:solidFill>
              </a:rPr>
              <a:t>Could be</a:t>
            </a:r>
          </a:p>
          <a:p>
            <a:pPr algn="ctr"/>
            <a:r>
              <a:rPr lang="en-US" b="1" dirty="0">
                <a:solidFill>
                  <a:schemeClr val="accent1">
                    <a:lumMod val="75000"/>
                  </a:schemeClr>
                </a:solidFill>
              </a:rPr>
              <a:t>a PHR</a:t>
            </a:r>
          </a:p>
        </p:txBody>
      </p:sp>
      <p:sp>
        <p:nvSpPr>
          <p:cNvPr id="22" name="TextBox 21">
            <a:extLst>
              <a:ext uri="{FF2B5EF4-FFF2-40B4-BE49-F238E27FC236}">
                <a16:creationId xmlns:a16="http://schemas.microsoft.com/office/drawing/2014/main" id="{7CE42F8A-25CC-DB2A-1433-CCDBB00A1686}"/>
              </a:ext>
            </a:extLst>
          </p:cNvPr>
          <p:cNvSpPr txBox="1"/>
          <p:nvPr/>
        </p:nvSpPr>
        <p:spPr>
          <a:xfrm>
            <a:off x="6131040" y="4640005"/>
            <a:ext cx="635110" cy="338554"/>
          </a:xfrm>
          <a:prstGeom prst="rect">
            <a:avLst/>
          </a:prstGeom>
          <a:noFill/>
        </p:spPr>
        <p:txBody>
          <a:bodyPr wrap="none" rtlCol="0">
            <a:spAutoFit/>
          </a:bodyPr>
          <a:lstStyle/>
          <a:p>
            <a:r>
              <a:rPr lang="en-US" sz="1600" b="1" dirty="0"/>
              <a:t>FHIR</a:t>
            </a:r>
          </a:p>
        </p:txBody>
      </p:sp>
      <p:pic>
        <p:nvPicPr>
          <p:cNvPr id="44" name="Graphic 43">
            <a:extLst>
              <a:ext uri="{FF2B5EF4-FFF2-40B4-BE49-F238E27FC236}">
                <a16:creationId xmlns:a16="http://schemas.microsoft.com/office/drawing/2014/main" id="{9022DB2E-37EA-47D6-81E9-F986A20DA68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10974" y="2693532"/>
            <a:ext cx="365665" cy="428349"/>
          </a:xfrm>
          <a:prstGeom prst="rect">
            <a:avLst/>
          </a:prstGeom>
        </p:spPr>
      </p:pic>
      <p:grpSp>
        <p:nvGrpSpPr>
          <p:cNvPr id="154" name="Group 153">
            <a:extLst>
              <a:ext uri="{FF2B5EF4-FFF2-40B4-BE49-F238E27FC236}">
                <a16:creationId xmlns:a16="http://schemas.microsoft.com/office/drawing/2014/main" id="{5912FB3B-A3B6-4605-91FE-BA27F464388C}"/>
              </a:ext>
            </a:extLst>
          </p:cNvPr>
          <p:cNvGrpSpPr>
            <a:grpSpLocks noChangeAspect="1"/>
          </p:cNvGrpSpPr>
          <p:nvPr/>
        </p:nvGrpSpPr>
        <p:grpSpPr>
          <a:xfrm flipH="1">
            <a:off x="1800780" y="4770316"/>
            <a:ext cx="377682" cy="563061"/>
            <a:chOff x="4788406" y="599933"/>
            <a:chExt cx="2615151" cy="3898757"/>
          </a:xfrm>
          <a:solidFill>
            <a:srgbClr val="0070C0"/>
          </a:solidFill>
        </p:grpSpPr>
        <p:sp>
          <p:nvSpPr>
            <p:cNvPr id="155" name="Freeform: Shape 154">
              <a:extLst>
                <a:ext uri="{FF2B5EF4-FFF2-40B4-BE49-F238E27FC236}">
                  <a16:creationId xmlns:a16="http://schemas.microsoft.com/office/drawing/2014/main" id="{48761EED-1F83-4A6D-A26F-93AE7F3B395E}"/>
                </a:ext>
              </a:extLst>
            </p:cNvPr>
            <p:cNvSpPr/>
            <p:nvPr/>
          </p:nvSpPr>
          <p:spPr>
            <a:xfrm>
              <a:off x="5602184" y="2578882"/>
              <a:ext cx="987610" cy="987610"/>
            </a:xfrm>
            <a:custGeom>
              <a:avLst/>
              <a:gdLst>
                <a:gd name="connsiteX0" fmla="*/ 658407 w 987610"/>
                <a:gd name="connsiteY0" fmla="*/ 329204 h 987610"/>
                <a:gd name="connsiteX1" fmla="*/ 987611 w 987610"/>
                <a:gd name="connsiteY1" fmla="*/ 329204 h 987610"/>
                <a:gd name="connsiteX2" fmla="*/ 987611 w 987610"/>
                <a:gd name="connsiteY2" fmla="*/ 658407 h 987610"/>
                <a:gd name="connsiteX3" fmla="*/ 658407 w 987610"/>
                <a:gd name="connsiteY3" fmla="*/ 658407 h 987610"/>
                <a:gd name="connsiteX4" fmla="*/ 658407 w 987610"/>
                <a:gd name="connsiteY4" fmla="*/ 987611 h 987610"/>
                <a:gd name="connsiteX5" fmla="*/ 329204 w 987610"/>
                <a:gd name="connsiteY5" fmla="*/ 987611 h 987610"/>
                <a:gd name="connsiteX6" fmla="*/ 329204 w 987610"/>
                <a:gd name="connsiteY6" fmla="*/ 658407 h 987610"/>
                <a:gd name="connsiteX7" fmla="*/ 0 w 987610"/>
                <a:gd name="connsiteY7" fmla="*/ 658407 h 987610"/>
                <a:gd name="connsiteX8" fmla="*/ 0 w 987610"/>
                <a:gd name="connsiteY8" fmla="*/ 329204 h 987610"/>
                <a:gd name="connsiteX9" fmla="*/ 329204 w 987610"/>
                <a:gd name="connsiteY9" fmla="*/ 329204 h 987610"/>
                <a:gd name="connsiteX10" fmla="*/ 329204 w 987610"/>
                <a:gd name="connsiteY10" fmla="*/ 0 h 987610"/>
                <a:gd name="connsiteX11" fmla="*/ 658407 w 987610"/>
                <a:gd name="connsiteY11" fmla="*/ 0 h 98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7610" h="987610">
                  <a:moveTo>
                    <a:pt x="658407" y="329204"/>
                  </a:moveTo>
                  <a:lnTo>
                    <a:pt x="987611" y="329204"/>
                  </a:lnTo>
                  <a:lnTo>
                    <a:pt x="987611" y="658407"/>
                  </a:lnTo>
                  <a:lnTo>
                    <a:pt x="658407" y="658407"/>
                  </a:lnTo>
                  <a:lnTo>
                    <a:pt x="658407" y="987611"/>
                  </a:lnTo>
                  <a:lnTo>
                    <a:pt x="329204" y="987611"/>
                  </a:lnTo>
                  <a:lnTo>
                    <a:pt x="329204" y="658407"/>
                  </a:lnTo>
                  <a:lnTo>
                    <a:pt x="0" y="658407"/>
                  </a:lnTo>
                  <a:lnTo>
                    <a:pt x="0" y="329204"/>
                  </a:lnTo>
                  <a:lnTo>
                    <a:pt x="329204" y="329204"/>
                  </a:lnTo>
                  <a:lnTo>
                    <a:pt x="329204" y="0"/>
                  </a:lnTo>
                  <a:lnTo>
                    <a:pt x="658407" y="0"/>
                  </a:lnTo>
                  <a:close/>
                </a:path>
              </a:pathLst>
            </a:custGeom>
            <a:grpFill/>
            <a:ln w="9797" cap="flat">
              <a:noFill/>
              <a:prstDash val="solid"/>
              <a:miter/>
            </a:ln>
          </p:spPr>
          <p:txBody>
            <a:bodyPr rtlCol="0" anchor="ctr"/>
            <a:lstStyle/>
            <a:p>
              <a:pPr defTabSz="914126">
                <a:defRPr/>
              </a:pPr>
              <a:endParaRPr lang="en-US" sz="1799">
                <a:latin typeface="Calibri"/>
              </a:endParaRPr>
            </a:p>
          </p:txBody>
        </p:sp>
        <p:sp>
          <p:nvSpPr>
            <p:cNvPr id="156" name="Freeform: Shape 155">
              <a:extLst>
                <a:ext uri="{FF2B5EF4-FFF2-40B4-BE49-F238E27FC236}">
                  <a16:creationId xmlns:a16="http://schemas.microsoft.com/office/drawing/2014/main" id="{AB36B5FB-3A81-4835-AE05-80AE608D2D17}"/>
                </a:ext>
              </a:extLst>
            </p:cNvPr>
            <p:cNvSpPr/>
            <p:nvPr/>
          </p:nvSpPr>
          <p:spPr>
            <a:xfrm>
              <a:off x="5254787" y="1772087"/>
              <a:ext cx="923537" cy="54883"/>
            </a:xfrm>
            <a:custGeom>
              <a:avLst/>
              <a:gdLst>
                <a:gd name="connsiteX0" fmla="*/ 896174 w 923537"/>
                <a:gd name="connsiteY0" fmla="*/ 54883 h 54883"/>
                <a:gd name="connsiteX1" fmla="*/ 27442 w 923537"/>
                <a:gd name="connsiteY1" fmla="*/ 54883 h 54883"/>
                <a:gd name="connsiteX2" fmla="*/ 0 w 923537"/>
                <a:gd name="connsiteY2" fmla="*/ 27442 h 54883"/>
                <a:gd name="connsiteX3" fmla="*/ 27442 w 923537"/>
                <a:gd name="connsiteY3" fmla="*/ 0 h 54883"/>
                <a:gd name="connsiteX4" fmla="*/ 896096 w 923537"/>
                <a:gd name="connsiteY4" fmla="*/ 0 h 54883"/>
                <a:gd name="connsiteX5" fmla="*/ 923538 w 923537"/>
                <a:gd name="connsiteY5" fmla="*/ 27442 h 54883"/>
                <a:gd name="connsiteX6" fmla="*/ 896174 w 923537"/>
                <a:gd name="connsiteY6" fmla="*/ 54883 h 5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537" h="54883">
                  <a:moveTo>
                    <a:pt x="896174" y="54883"/>
                  </a:moveTo>
                  <a:lnTo>
                    <a:pt x="27442" y="54883"/>
                  </a:lnTo>
                  <a:cubicBezTo>
                    <a:pt x="12286" y="54883"/>
                    <a:pt x="0" y="42598"/>
                    <a:pt x="0" y="27442"/>
                  </a:cubicBezTo>
                  <a:cubicBezTo>
                    <a:pt x="0" y="12286"/>
                    <a:pt x="12286" y="0"/>
                    <a:pt x="27442" y="0"/>
                  </a:cubicBezTo>
                  <a:lnTo>
                    <a:pt x="896096" y="0"/>
                  </a:lnTo>
                  <a:cubicBezTo>
                    <a:pt x="911252" y="0"/>
                    <a:pt x="923538" y="12286"/>
                    <a:pt x="923538" y="27442"/>
                  </a:cubicBezTo>
                  <a:cubicBezTo>
                    <a:pt x="923538" y="42598"/>
                    <a:pt x="911330" y="54883"/>
                    <a:pt x="896174" y="54883"/>
                  </a:cubicBezTo>
                  <a:close/>
                </a:path>
              </a:pathLst>
            </a:custGeom>
            <a:grpFill/>
            <a:ln w="9797" cap="flat">
              <a:noFill/>
              <a:prstDash val="solid"/>
              <a:miter/>
            </a:ln>
          </p:spPr>
          <p:txBody>
            <a:bodyPr rtlCol="0" anchor="ctr"/>
            <a:lstStyle/>
            <a:p>
              <a:pPr defTabSz="914126">
                <a:defRPr/>
              </a:pPr>
              <a:endParaRPr lang="en-US" sz="1799">
                <a:latin typeface="Calibri"/>
              </a:endParaRPr>
            </a:p>
          </p:txBody>
        </p:sp>
        <p:sp>
          <p:nvSpPr>
            <p:cNvPr id="157" name="Freeform: Shape 156">
              <a:extLst>
                <a:ext uri="{FF2B5EF4-FFF2-40B4-BE49-F238E27FC236}">
                  <a16:creationId xmlns:a16="http://schemas.microsoft.com/office/drawing/2014/main" id="{A6E88521-A2A8-4B10-A4A2-8CE0187730FC}"/>
                </a:ext>
              </a:extLst>
            </p:cNvPr>
            <p:cNvSpPr/>
            <p:nvPr/>
          </p:nvSpPr>
          <p:spPr>
            <a:xfrm>
              <a:off x="5254787" y="1936875"/>
              <a:ext cx="923537" cy="54883"/>
            </a:xfrm>
            <a:custGeom>
              <a:avLst/>
              <a:gdLst>
                <a:gd name="connsiteX0" fmla="*/ 896174 w 923537"/>
                <a:gd name="connsiteY0" fmla="*/ 54884 h 54883"/>
                <a:gd name="connsiteX1" fmla="*/ 27442 w 923537"/>
                <a:gd name="connsiteY1" fmla="*/ 54884 h 54883"/>
                <a:gd name="connsiteX2" fmla="*/ 0 w 923537"/>
                <a:gd name="connsiteY2" fmla="*/ 27442 h 54883"/>
                <a:gd name="connsiteX3" fmla="*/ 27442 w 923537"/>
                <a:gd name="connsiteY3" fmla="*/ 0 h 54883"/>
                <a:gd name="connsiteX4" fmla="*/ 896096 w 923537"/>
                <a:gd name="connsiteY4" fmla="*/ 0 h 54883"/>
                <a:gd name="connsiteX5" fmla="*/ 923538 w 923537"/>
                <a:gd name="connsiteY5" fmla="*/ 27442 h 54883"/>
                <a:gd name="connsiteX6" fmla="*/ 896174 w 923537"/>
                <a:gd name="connsiteY6" fmla="*/ 54884 h 5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537" h="54883">
                  <a:moveTo>
                    <a:pt x="896174" y="54884"/>
                  </a:moveTo>
                  <a:lnTo>
                    <a:pt x="27442" y="54884"/>
                  </a:lnTo>
                  <a:cubicBezTo>
                    <a:pt x="12286" y="54884"/>
                    <a:pt x="0" y="42598"/>
                    <a:pt x="0" y="27442"/>
                  </a:cubicBezTo>
                  <a:cubicBezTo>
                    <a:pt x="0" y="12286"/>
                    <a:pt x="12286" y="0"/>
                    <a:pt x="27442" y="0"/>
                  </a:cubicBezTo>
                  <a:lnTo>
                    <a:pt x="896096" y="0"/>
                  </a:lnTo>
                  <a:cubicBezTo>
                    <a:pt x="911252" y="0"/>
                    <a:pt x="923538" y="12286"/>
                    <a:pt x="923538" y="27442"/>
                  </a:cubicBezTo>
                  <a:cubicBezTo>
                    <a:pt x="923538" y="42598"/>
                    <a:pt x="911330" y="54884"/>
                    <a:pt x="896174" y="54884"/>
                  </a:cubicBezTo>
                  <a:close/>
                </a:path>
              </a:pathLst>
            </a:custGeom>
            <a:grpFill/>
            <a:ln w="9797" cap="flat">
              <a:noFill/>
              <a:prstDash val="solid"/>
              <a:miter/>
            </a:ln>
          </p:spPr>
          <p:txBody>
            <a:bodyPr rtlCol="0" anchor="ctr"/>
            <a:lstStyle/>
            <a:p>
              <a:pPr defTabSz="914126">
                <a:defRPr/>
              </a:pPr>
              <a:endParaRPr lang="en-US" sz="1799">
                <a:latin typeface="Calibri"/>
              </a:endParaRPr>
            </a:p>
          </p:txBody>
        </p:sp>
        <p:sp>
          <p:nvSpPr>
            <p:cNvPr id="158" name="Freeform: Shape 157">
              <a:extLst>
                <a:ext uri="{FF2B5EF4-FFF2-40B4-BE49-F238E27FC236}">
                  <a16:creationId xmlns:a16="http://schemas.microsoft.com/office/drawing/2014/main" id="{9D6F8908-04FC-44FE-8C46-57A1B1962D75}"/>
                </a:ext>
              </a:extLst>
            </p:cNvPr>
            <p:cNvSpPr/>
            <p:nvPr/>
          </p:nvSpPr>
          <p:spPr>
            <a:xfrm>
              <a:off x="5254787" y="2101565"/>
              <a:ext cx="923537" cy="54883"/>
            </a:xfrm>
            <a:custGeom>
              <a:avLst/>
              <a:gdLst>
                <a:gd name="connsiteX0" fmla="*/ 896174 w 923537"/>
                <a:gd name="connsiteY0" fmla="*/ 54884 h 54883"/>
                <a:gd name="connsiteX1" fmla="*/ 27442 w 923537"/>
                <a:gd name="connsiteY1" fmla="*/ 54884 h 54883"/>
                <a:gd name="connsiteX2" fmla="*/ 0 w 923537"/>
                <a:gd name="connsiteY2" fmla="*/ 27442 h 54883"/>
                <a:gd name="connsiteX3" fmla="*/ 27442 w 923537"/>
                <a:gd name="connsiteY3" fmla="*/ 0 h 54883"/>
                <a:gd name="connsiteX4" fmla="*/ 896096 w 923537"/>
                <a:gd name="connsiteY4" fmla="*/ 0 h 54883"/>
                <a:gd name="connsiteX5" fmla="*/ 923538 w 923537"/>
                <a:gd name="connsiteY5" fmla="*/ 27442 h 54883"/>
                <a:gd name="connsiteX6" fmla="*/ 896174 w 923537"/>
                <a:gd name="connsiteY6" fmla="*/ 54884 h 5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537" h="54883">
                  <a:moveTo>
                    <a:pt x="896174" y="54884"/>
                  </a:moveTo>
                  <a:lnTo>
                    <a:pt x="27442" y="54884"/>
                  </a:lnTo>
                  <a:cubicBezTo>
                    <a:pt x="12286" y="54884"/>
                    <a:pt x="0" y="42598"/>
                    <a:pt x="0" y="27442"/>
                  </a:cubicBezTo>
                  <a:cubicBezTo>
                    <a:pt x="0" y="12286"/>
                    <a:pt x="12286" y="0"/>
                    <a:pt x="27442" y="0"/>
                  </a:cubicBezTo>
                  <a:lnTo>
                    <a:pt x="896096" y="0"/>
                  </a:lnTo>
                  <a:cubicBezTo>
                    <a:pt x="911252" y="0"/>
                    <a:pt x="923538" y="12286"/>
                    <a:pt x="923538" y="27442"/>
                  </a:cubicBezTo>
                  <a:cubicBezTo>
                    <a:pt x="923538" y="42598"/>
                    <a:pt x="911330" y="54884"/>
                    <a:pt x="896174" y="54884"/>
                  </a:cubicBezTo>
                  <a:close/>
                </a:path>
              </a:pathLst>
            </a:custGeom>
            <a:grpFill/>
            <a:ln w="9797" cap="flat">
              <a:noFill/>
              <a:prstDash val="solid"/>
              <a:miter/>
            </a:ln>
          </p:spPr>
          <p:txBody>
            <a:bodyPr rtlCol="0" anchor="ctr"/>
            <a:lstStyle/>
            <a:p>
              <a:pPr defTabSz="914126">
                <a:defRPr/>
              </a:pPr>
              <a:endParaRPr lang="en-US" sz="1799">
                <a:latin typeface="Calibri"/>
              </a:endParaRPr>
            </a:p>
          </p:txBody>
        </p:sp>
        <p:sp>
          <p:nvSpPr>
            <p:cNvPr id="159" name="Freeform: Shape 158">
              <a:extLst>
                <a:ext uri="{FF2B5EF4-FFF2-40B4-BE49-F238E27FC236}">
                  <a16:creationId xmlns:a16="http://schemas.microsoft.com/office/drawing/2014/main" id="{15694ABD-D710-48B3-9239-CBBE4FBE7D6B}"/>
                </a:ext>
              </a:extLst>
            </p:cNvPr>
            <p:cNvSpPr/>
            <p:nvPr/>
          </p:nvSpPr>
          <p:spPr>
            <a:xfrm>
              <a:off x="4788406" y="599933"/>
              <a:ext cx="2615151" cy="3898757"/>
            </a:xfrm>
            <a:custGeom>
              <a:avLst/>
              <a:gdLst>
                <a:gd name="connsiteX0" fmla="*/ 2267696 w 2615151"/>
                <a:gd name="connsiteY0" fmla="*/ 387716 h 3898757"/>
                <a:gd name="connsiteX1" fmla="*/ 1676654 w 2615151"/>
                <a:gd name="connsiteY1" fmla="*/ 387716 h 3898757"/>
                <a:gd name="connsiteX2" fmla="*/ 1677957 w 2615151"/>
                <a:gd name="connsiteY2" fmla="*/ 370342 h 3898757"/>
                <a:gd name="connsiteX3" fmla="*/ 1307615 w 2615151"/>
                <a:gd name="connsiteY3" fmla="*/ 0 h 3898757"/>
                <a:gd name="connsiteX4" fmla="*/ 937234 w 2615151"/>
                <a:gd name="connsiteY4" fmla="*/ 370342 h 3898757"/>
                <a:gd name="connsiteX5" fmla="*/ 938537 w 2615151"/>
                <a:gd name="connsiteY5" fmla="*/ 387716 h 3898757"/>
                <a:gd name="connsiteX6" fmla="*/ 347456 w 2615151"/>
                <a:gd name="connsiteY6" fmla="*/ 387716 h 3898757"/>
                <a:gd name="connsiteX7" fmla="*/ 0 w 2615151"/>
                <a:gd name="connsiteY7" fmla="*/ 735172 h 3898757"/>
                <a:gd name="connsiteX8" fmla="*/ 0 w 2615151"/>
                <a:gd name="connsiteY8" fmla="*/ 3551263 h 3898757"/>
                <a:gd name="connsiteX9" fmla="*/ 347456 w 2615151"/>
                <a:gd name="connsiteY9" fmla="*/ 3898757 h 3898757"/>
                <a:gd name="connsiteX10" fmla="*/ 2267696 w 2615151"/>
                <a:gd name="connsiteY10" fmla="*/ 3898757 h 3898757"/>
                <a:gd name="connsiteX11" fmla="*/ 2615151 w 2615151"/>
                <a:gd name="connsiteY11" fmla="*/ 3551263 h 3898757"/>
                <a:gd name="connsiteX12" fmla="*/ 2615151 w 2615151"/>
                <a:gd name="connsiteY12" fmla="*/ 735270 h 3898757"/>
                <a:gd name="connsiteX13" fmla="*/ 2267696 w 2615151"/>
                <a:gd name="connsiteY13" fmla="*/ 387775 h 3898757"/>
                <a:gd name="connsiteX14" fmla="*/ 1307576 w 2615151"/>
                <a:gd name="connsiteY14" fmla="*/ 54839 h 3898757"/>
                <a:gd name="connsiteX15" fmla="*/ 1623034 w 2615151"/>
                <a:gd name="connsiteY15" fmla="*/ 370297 h 3898757"/>
                <a:gd name="connsiteX16" fmla="*/ 1596631 w 2615151"/>
                <a:gd name="connsiteY16" fmla="*/ 496660 h 3898757"/>
                <a:gd name="connsiteX17" fmla="*/ 1580054 w 2615151"/>
                <a:gd name="connsiteY17" fmla="*/ 534967 h 3898757"/>
                <a:gd name="connsiteX18" fmla="*/ 1821887 w 2615151"/>
                <a:gd name="connsiteY18" fmla="*/ 534967 h 3898757"/>
                <a:gd name="connsiteX19" fmla="*/ 1965934 w 2615151"/>
                <a:gd name="connsiteY19" fmla="*/ 679093 h 3898757"/>
                <a:gd name="connsiteX20" fmla="*/ 1965934 w 2615151"/>
                <a:gd name="connsiteY20" fmla="*/ 720231 h 3898757"/>
                <a:gd name="connsiteX21" fmla="*/ 649198 w 2615151"/>
                <a:gd name="connsiteY21" fmla="*/ 720231 h 3898757"/>
                <a:gd name="connsiteX22" fmla="*/ 649198 w 2615151"/>
                <a:gd name="connsiteY22" fmla="*/ 679093 h 3898757"/>
                <a:gd name="connsiteX23" fmla="*/ 793206 w 2615151"/>
                <a:gd name="connsiteY23" fmla="*/ 535006 h 3898757"/>
                <a:gd name="connsiteX24" fmla="*/ 1035421 w 2615151"/>
                <a:gd name="connsiteY24" fmla="*/ 535006 h 3898757"/>
                <a:gd name="connsiteX25" fmla="*/ 1018511 w 2615151"/>
                <a:gd name="connsiteY25" fmla="*/ 496543 h 3898757"/>
                <a:gd name="connsiteX26" fmla="*/ 992029 w 2615151"/>
                <a:gd name="connsiteY26" fmla="*/ 370369 h 3898757"/>
                <a:gd name="connsiteX27" fmla="*/ 1307566 w 2615151"/>
                <a:gd name="connsiteY27" fmla="*/ 54833 h 3898757"/>
                <a:gd name="connsiteX28" fmla="*/ 2404856 w 2615151"/>
                <a:gd name="connsiteY28" fmla="*/ 3642650 h 3898757"/>
                <a:gd name="connsiteX29" fmla="*/ 210296 w 2615151"/>
                <a:gd name="connsiteY29" fmla="*/ 3642650 h 3898757"/>
                <a:gd name="connsiteX30" fmla="*/ 210296 w 2615151"/>
                <a:gd name="connsiteY30" fmla="*/ 643843 h 3898757"/>
                <a:gd name="connsiteX31" fmla="*/ 597890 w 2615151"/>
                <a:gd name="connsiteY31" fmla="*/ 643843 h 3898757"/>
                <a:gd name="connsiteX32" fmla="*/ 594334 w 2615151"/>
                <a:gd name="connsiteY32" fmla="*/ 679093 h 3898757"/>
                <a:gd name="connsiteX33" fmla="*/ 594334 w 2615151"/>
                <a:gd name="connsiteY33" fmla="*/ 775115 h 3898757"/>
                <a:gd name="connsiteX34" fmla="*/ 2020798 w 2615151"/>
                <a:gd name="connsiteY34" fmla="*/ 775115 h 3898757"/>
                <a:gd name="connsiteX35" fmla="*/ 2020798 w 2615151"/>
                <a:gd name="connsiteY35" fmla="*/ 679093 h 3898757"/>
                <a:gd name="connsiteX36" fmla="*/ 2017271 w 2615151"/>
                <a:gd name="connsiteY36" fmla="*/ 643882 h 3898757"/>
                <a:gd name="connsiteX37" fmla="*/ 2404836 w 2615151"/>
                <a:gd name="connsiteY37" fmla="*/ 643843 h 38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15151" h="3898757">
                  <a:moveTo>
                    <a:pt x="2267696" y="387716"/>
                  </a:moveTo>
                  <a:lnTo>
                    <a:pt x="1676654" y="387716"/>
                  </a:lnTo>
                  <a:cubicBezTo>
                    <a:pt x="1676997" y="381897"/>
                    <a:pt x="1677957" y="376197"/>
                    <a:pt x="1677957" y="370342"/>
                  </a:cubicBezTo>
                  <a:cubicBezTo>
                    <a:pt x="1677957" y="166130"/>
                    <a:pt x="1511826" y="0"/>
                    <a:pt x="1307615" y="0"/>
                  </a:cubicBezTo>
                  <a:cubicBezTo>
                    <a:pt x="1103364" y="0"/>
                    <a:pt x="937234" y="166130"/>
                    <a:pt x="937234" y="370342"/>
                  </a:cubicBezTo>
                  <a:cubicBezTo>
                    <a:pt x="937234" y="376198"/>
                    <a:pt x="938262" y="381897"/>
                    <a:pt x="938537" y="387716"/>
                  </a:cubicBezTo>
                  <a:lnTo>
                    <a:pt x="347456" y="387716"/>
                  </a:lnTo>
                  <a:cubicBezTo>
                    <a:pt x="155873" y="387716"/>
                    <a:pt x="0" y="543589"/>
                    <a:pt x="0" y="735172"/>
                  </a:cubicBezTo>
                  <a:lnTo>
                    <a:pt x="0" y="3551263"/>
                  </a:lnTo>
                  <a:cubicBezTo>
                    <a:pt x="0" y="3742846"/>
                    <a:pt x="155873" y="3898757"/>
                    <a:pt x="347456" y="3898757"/>
                  </a:cubicBezTo>
                  <a:lnTo>
                    <a:pt x="2267696" y="3898757"/>
                  </a:lnTo>
                  <a:cubicBezTo>
                    <a:pt x="2459279" y="3898757"/>
                    <a:pt x="2615151" y="3742846"/>
                    <a:pt x="2615151" y="3551263"/>
                  </a:cubicBezTo>
                  <a:lnTo>
                    <a:pt x="2615151" y="735270"/>
                  </a:lnTo>
                  <a:cubicBezTo>
                    <a:pt x="2615151" y="543687"/>
                    <a:pt x="2459279" y="387775"/>
                    <a:pt x="2267696" y="387775"/>
                  </a:cubicBezTo>
                  <a:close/>
                  <a:moveTo>
                    <a:pt x="1307576" y="54839"/>
                  </a:moveTo>
                  <a:cubicBezTo>
                    <a:pt x="1481514" y="54839"/>
                    <a:pt x="1623034" y="196397"/>
                    <a:pt x="1623034" y="370297"/>
                  </a:cubicBezTo>
                  <a:cubicBezTo>
                    <a:pt x="1623034" y="413580"/>
                    <a:pt x="1614158" y="456100"/>
                    <a:pt x="1596631" y="496660"/>
                  </a:cubicBezTo>
                  <a:lnTo>
                    <a:pt x="1580054" y="534967"/>
                  </a:lnTo>
                  <a:lnTo>
                    <a:pt x="1821887" y="534967"/>
                  </a:lnTo>
                  <a:cubicBezTo>
                    <a:pt x="1901380" y="535006"/>
                    <a:pt x="1965934" y="599648"/>
                    <a:pt x="1965934" y="679093"/>
                  </a:cubicBezTo>
                  <a:lnTo>
                    <a:pt x="1965934" y="720231"/>
                  </a:lnTo>
                  <a:lnTo>
                    <a:pt x="649198" y="720231"/>
                  </a:lnTo>
                  <a:lnTo>
                    <a:pt x="649198" y="679093"/>
                  </a:lnTo>
                  <a:cubicBezTo>
                    <a:pt x="649198" y="599648"/>
                    <a:pt x="713839" y="535006"/>
                    <a:pt x="793206" y="535006"/>
                  </a:cubicBezTo>
                  <a:lnTo>
                    <a:pt x="1035421" y="535006"/>
                  </a:lnTo>
                  <a:lnTo>
                    <a:pt x="1018511" y="496543"/>
                  </a:lnTo>
                  <a:cubicBezTo>
                    <a:pt x="1000945" y="456551"/>
                    <a:pt x="992029" y="414070"/>
                    <a:pt x="992029" y="370369"/>
                  </a:cubicBezTo>
                  <a:cubicBezTo>
                    <a:pt x="992098" y="196392"/>
                    <a:pt x="1133627" y="54833"/>
                    <a:pt x="1307566" y="54833"/>
                  </a:cubicBezTo>
                  <a:close/>
                  <a:moveTo>
                    <a:pt x="2404856" y="3642650"/>
                  </a:moveTo>
                  <a:lnTo>
                    <a:pt x="210296" y="3642650"/>
                  </a:lnTo>
                  <a:lnTo>
                    <a:pt x="210296" y="643843"/>
                  </a:lnTo>
                  <a:lnTo>
                    <a:pt x="597890" y="643843"/>
                  </a:lnTo>
                  <a:cubicBezTo>
                    <a:pt x="595823" y="655325"/>
                    <a:pt x="594334" y="666993"/>
                    <a:pt x="594334" y="679093"/>
                  </a:cubicBezTo>
                  <a:lnTo>
                    <a:pt x="594334" y="775115"/>
                  </a:lnTo>
                  <a:lnTo>
                    <a:pt x="2020798" y="775115"/>
                  </a:lnTo>
                  <a:lnTo>
                    <a:pt x="2020798" y="679093"/>
                  </a:lnTo>
                  <a:cubicBezTo>
                    <a:pt x="2020798" y="667033"/>
                    <a:pt x="2019299" y="655325"/>
                    <a:pt x="2017271" y="643882"/>
                  </a:cubicBezTo>
                  <a:lnTo>
                    <a:pt x="2404836" y="643843"/>
                  </a:lnTo>
                  <a:close/>
                </a:path>
              </a:pathLst>
            </a:custGeom>
            <a:grpFill/>
            <a:ln w="9797" cap="flat">
              <a:noFill/>
              <a:prstDash val="solid"/>
              <a:miter/>
            </a:ln>
          </p:spPr>
          <p:txBody>
            <a:bodyPr rtlCol="0" anchor="ctr"/>
            <a:lstStyle/>
            <a:p>
              <a:pPr defTabSz="914126">
                <a:defRPr/>
              </a:pPr>
              <a:endParaRPr lang="en-US" sz="1799" dirty="0">
                <a:latin typeface="Calibri"/>
              </a:endParaRPr>
            </a:p>
          </p:txBody>
        </p:sp>
        <p:sp>
          <p:nvSpPr>
            <p:cNvPr id="160" name="Freeform: Shape 159">
              <a:extLst>
                <a:ext uri="{FF2B5EF4-FFF2-40B4-BE49-F238E27FC236}">
                  <a16:creationId xmlns:a16="http://schemas.microsoft.com/office/drawing/2014/main" id="{5AC86A76-3142-4682-AEEA-9F7B6E1BB114}"/>
                </a:ext>
              </a:extLst>
            </p:cNvPr>
            <p:cNvSpPr/>
            <p:nvPr/>
          </p:nvSpPr>
          <p:spPr>
            <a:xfrm>
              <a:off x="5948582" y="822822"/>
              <a:ext cx="294952" cy="295031"/>
            </a:xfrm>
            <a:custGeom>
              <a:avLst/>
              <a:gdLst>
                <a:gd name="connsiteX0" fmla="*/ 147418 w 294952"/>
                <a:gd name="connsiteY0" fmla="*/ 295031 h 295031"/>
                <a:gd name="connsiteX1" fmla="*/ 294953 w 294952"/>
                <a:gd name="connsiteY1" fmla="*/ 147496 h 295031"/>
                <a:gd name="connsiteX2" fmla="*/ 147418 w 294952"/>
                <a:gd name="connsiteY2" fmla="*/ 0 h 295031"/>
                <a:gd name="connsiteX3" fmla="*/ 0 w 294952"/>
                <a:gd name="connsiteY3" fmla="*/ 147496 h 295031"/>
                <a:gd name="connsiteX4" fmla="*/ 147418 w 294952"/>
                <a:gd name="connsiteY4" fmla="*/ 295031 h 295031"/>
                <a:gd name="connsiteX5" fmla="*/ 147418 w 294952"/>
                <a:gd name="connsiteY5" fmla="*/ 54884 h 295031"/>
                <a:gd name="connsiteX6" fmla="*/ 240069 w 294952"/>
                <a:gd name="connsiteY6" fmla="*/ 147497 h 295031"/>
                <a:gd name="connsiteX7" fmla="*/ 238306 w 294952"/>
                <a:gd name="connsiteY7" fmla="*/ 164866 h 295031"/>
                <a:gd name="connsiteX8" fmla="*/ 56598 w 294952"/>
                <a:gd name="connsiteY8" fmla="*/ 164866 h 295031"/>
                <a:gd name="connsiteX9" fmla="*/ 54844 w 294952"/>
                <a:gd name="connsiteY9" fmla="*/ 147497 h 295031"/>
                <a:gd name="connsiteX10" fmla="*/ 147418 w 294952"/>
                <a:gd name="connsiteY10" fmla="*/ 54884 h 29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952" h="295031">
                  <a:moveTo>
                    <a:pt x="147418" y="295031"/>
                  </a:moveTo>
                  <a:cubicBezTo>
                    <a:pt x="228783" y="295031"/>
                    <a:pt x="294953" y="228822"/>
                    <a:pt x="294953" y="147496"/>
                  </a:cubicBezTo>
                  <a:cubicBezTo>
                    <a:pt x="294953" y="66168"/>
                    <a:pt x="228783" y="0"/>
                    <a:pt x="147418" y="0"/>
                  </a:cubicBezTo>
                  <a:cubicBezTo>
                    <a:pt x="66170" y="0"/>
                    <a:pt x="0" y="66169"/>
                    <a:pt x="0" y="147496"/>
                  </a:cubicBezTo>
                  <a:cubicBezTo>
                    <a:pt x="0" y="228783"/>
                    <a:pt x="66170" y="295031"/>
                    <a:pt x="147418" y="295031"/>
                  </a:cubicBezTo>
                  <a:close/>
                  <a:moveTo>
                    <a:pt x="147418" y="54884"/>
                  </a:moveTo>
                  <a:cubicBezTo>
                    <a:pt x="198510" y="54884"/>
                    <a:pt x="240069" y="96407"/>
                    <a:pt x="240069" y="147497"/>
                  </a:cubicBezTo>
                  <a:cubicBezTo>
                    <a:pt x="240069" y="153467"/>
                    <a:pt x="239344" y="159243"/>
                    <a:pt x="238306" y="164866"/>
                  </a:cubicBezTo>
                  <a:lnTo>
                    <a:pt x="56598" y="164866"/>
                  </a:lnTo>
                  <a:cubicBezTo>
                    <a:pt x="55491" y="159204"/>
                    <a:pt x="54844" y="153466"/>
                    <a:pt x="54844" y="147497"/>
                  </a:cubicBezTo>
                  <a:cubicBezTo>
                    <a:pt x="54883" y="96368"/>
                    <a:pt x="96404" y="54884"/>
                    <a:pt x="147418" y="54884"/>
                  </a:cubicBezTo>
                  <a:close/>
                </a:path>
              </a:pathLst>
            </a:custGeom>
            <a:grpFill/>
            <a:ln w="9797" cap="flat">
              <a:noFill/>
              <a:prstDash val="solid"/>
              <a:miter/>
            </a:ln>
          </p:spPr>
          <p:txBody>
            <a:bodyPr rtlCol="0" anchor="ctr"/>
            <a:lstStyle/>
            <a:p>
              <a:pPr defTabSz="914126">
                <a:defRPr/>
              </a:pPr>
              <a:endParaRPr lang="en-US" sz="1799">
                <a:latin typeface="Calibri"/>
              </a:endParaRPr>
            </a:p>
          </p:txBody>
        </p:sp>
      </p:grpSp>
      <p:sp>
        <p:nvSpPr>
          <p:cNvPr id="3" name="Title 2">
            <a:extLst>
              <a:ext uri="{FF2B5EF4-FFF2-40B4-BE49-F238E27FC236}">
                <a16:creationId xmlns:a16="http://schemas.microsoft.com/office/drawing/2014/main" id="{E9E469A5-4C06-DF20-C3F0-4F093990CBE1}"/>
              </a:ext>
            </a:extLst>
          </p:cNvPr>
          <p:cNvSpPr txBox="1">
            <a:spLocks/>
          </p:cNvSpPr>
          <p:nvPr/>
        </p:nvSpPr>
        <p:spPr>
          <a:xfrm>
            <a:off x="471996" y="691017"/>
            <a:ext cx="11564126" cy="498468"/>
          </a:xfrm>
          <a:prstGeom prst="rect">
            <a:avLst/>
          </a:prstGeom>
        </p:spPr>
        <p:txBody>
          <a:bodyPr vert="horz" wrap="square" lIns="91416" tIns="0" rIns="91416" bIns="0" rtlCol="0" anchor="ctr">
            <a:spAutoFit/>
          </a:bodyPr>
          <a:lstStyle>
            <a:lvl1pPr algn="l" defTabSz="914400" rtl="0" eaLnBrk="1" latinLnBrk="0" hangingPunct="1">
              <a:lnSpc>
                <a:spcPct val="90000"/>
              </a:lnSpc>
              <a:spcBef>
                <a:spcPct val="0"/>
              </a:spcBef>
              <a:buNone/>
              <a:defRPr lang="en-US" sz="3600" b="1" i="0" kern="1200" baseline="0" dirty="0">
                <a:solidFill>
                  <a:srgbClr val="000334"/>
                </a:solidFill>
                <a:latin typeface="Avenir Next LT Pro" panose="020B0504020202020204" pitchFamily="34" charset="0"/>
                <a:ea typeface="+mn-ea"/>
                <a:cs typeface="Poppins" pitchFamily="2" charset="77"/>
              </a:defRPr>
            </a:lvl1pPr>
          </a:lstStyle>
          <a:p>
            <a:pPr>
              <a:buClrTx/>
              <a:buFontTx/>
            </a:pPr>
            <a:r>
              <a:rPr lang="en-US" sz="3599" dirty="0">
                <a:latin typeface="Lato" panose="020F0502020204030203" pitchFamily="34" charset="0"/>
                <a:ea typeface="Lato" panose="020F0502020204030203" pitchFamily="34" charset="0"/>
                <a:cs typeface="Lato" panose="020F0502020204030203" pitchFamily="34" charset="0"/>
              </a:rPr>
              <a:t>The role of information models in data standardization</a:t>
            </a:r>
          </a:p>
        </p:txBody>
      </p:sp>
      <p:sp>
        <p:nvSpPr>
          <p:cNvPr id="33" name="TextBox 32">
            <a:extLst>
              <a:ext uri="{FF2B5EF4-FFF2-40B4-BE49-F238E27FC236}">
                <a16:creationId xmlns:a16="http://schemas.microsoft.com/office/drawing/2014/main" id="{6A1436E1-17FE-2C43-883C-D0241D998068}"/>
              </a:ext>
            </a:extLst>
          </p:cNvPr>
          <p:cNvSpPr txBox="1"/>
          <p:nvPr/>
        </p:nvSpPr>
        <p:spPr>
          <a:xfrm>
            <a:off x="3023119" y="6055165"/>
            <a:ext cx="2176300" cy="272344"/>
          </a:xfrm>
          <a:prstGeom prst="round2DiagRect">
            <a:avLst/>
          </a:prstGeom>
          <a:solidFill>
            <a:schemeClr val="bg1"/>
          </a:solidFill>
          <a:ln w="19050">
            <a:solidFill>
              <a:schemeClr val="accent3"/>
            </a:solidFill>
          </a:ln>
        </p:spPr>
        <p:txBody>
          <a:bodyPr wrap="square" rtlCol="0" anchor="ctr">
            <a:spAutoFit/>
          </a:bodyPr>
          <a:lstStyle/>
          <a:p>
            <a:pPr algn="ctr" defTabSz="914126">
              <a:defRPr/>
            </a:pPr>
            <a:r>
              <a:rPr lang="en-US" sz="1000" b="1" dirty="0">
                <a:solidFill>
                  <a:srgbClr val="3A77A5"/>
                </a:solidFill>
                <a:latin typeface="Avenir Next LT Pro" panose="020B0504020202020204" pitchFamily="34" charset="77"/>
              </a:rPr>
              <a:t>SYSTEM FIREWALL</a:t>
            </a:r>
          </a:p>
        </p:txBody>
      </p:sp>
    </p:spTree>
    <p:extLst>
      <p:ext uri="{BB962C8B-B14F-4D97-AF65-F5344CB8AC3E}">
        <p14:creationId xmlns:p14="http://schemas.microsoft.com/office/powerpoint/2010/main" val="375125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ppt_w/2"/>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ppt_w</p:attrName>
                                        </p:attrNameLst>
                                      </p:cBhvr>
                                      <p:tavLst>
                                        <p:tav tm="0">
                                          <p:val>
                                            <p:fltVal val="0"/>
                                          </p:val>
                                        </p:tav>
                                        <p:tav tm="100000">
                                          <p:val>
                                            <p:strVal val="#ppt_w"/>
                                          </p:val>
                                        </p:tav>
                                      </p:tavLst>
                                    </p:anim>
                                    <p:anim calcmode="lin" valueType="num">
                                      <p:cBhvr>
                                        <p:cTn id="10"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ppt_w/2"/>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2802" name="Shape 332801">
            <a:extLst>
              <a:ext uri="{FF2B5EF4-FFF2-40B4-BE49-F238E27FC236}">
                <a16:creationId xmlns:a16="http://schemas.microsoft.com/office/drawing/2014/main" id="{A5331E88-B64D-0A45-39B0-1606CC9E7563}"/>
              </a:ext>
            </a:extLst>
          </p:cNvPr>
          <p:cNvSpPr>
            <a:spLocks noGrp="1" noChangeArrowheads="1"/>
          </p:cNvSpPr>
          <p:nvPr>
            <p:ph type="title"/>
          </p:nvPr>
        </p:nvSpPr>
        <p:spPr>
          <a:noFill/>
          <a:ln/>
          <a:effectLst>
            <a:outerShdw dist="13470" dir="2700000" algn="ctr" rotWithShape="0">
              <a:schemeClr val="tx1"/>
            </a:outerShdw>
          </a:effectLst>
        </p:spPr>
        <p:txBody>
          <a:bodyPr/>
          <a:lstStyle/>
          <a:p>
            <a:r>
              <a:rPr lang="en-US" altLang="en-US" sz="3900"/>
              <a:t>Homer Warner and HELP</a:t>
            </a:r>
            <a:endParaRPr lang="en-US" altLang="en-US"/>
          </a:p>
        </p:txBody>
      </p:sp>
      <p:pic>
        <p:nvPicPr>
          <p:cNvPr id="745476" name="Shape 41986">
            <a:extLst>
              <a:ext uri="{FF2B5EF4-FFF2-40B4-BE49-F238E27FC236}">
                <a16:creationId xmlns:a16="http://schemas.microsoft.com/office/drawing/2014/main" id="{F9148E0F-02F1-1EF8-DD3B-391D79EF69D2}"/>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2041525"/>
            <a:ext cx="4343400" cy="3962400"/>
          </a:xfrm>
        </p:spPr>
      </p:pic>
      <p:sp>
        <p:nvSpPr>
          <p:cNvPr id="745477" name="TextBox 41987">
            <a:extLst>
              <a:ext uri="{FF2B5EF4-FFF2-40B4-BE49-F238E27FC236}">
                <a16:creationId xmlns:a16="http://schemas.microsoft.com/office/drawing/2014/main" id="{828314DB-C9DE-1E29-F5D6-A2BF7736CA6F}"/>
              </a:ext>
            </a:extLst>
          </p:cNvPr>
          <p:cNvSpPr txBox="1">
            <a:spLocks noChangeArrowheads="1"/>
          </p:cNvSpPr>
          <p:nvPr/>
        </p:nvSpPr>
        <p:spPr bwMode="auto">
          <a:xfrm>
            <a:off x="3048000" y="6080126"/>
            <a:ext cx="210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solidFill>
                  <a:schemeClr val="bg1"/>
                </a:solidFill>
                <a:latin typeface="Times" pitchFamily="18" charset="0"/>
              </a:rPr>
              <a:t>Dr. Homer Warner</a:t>
            </a:r>
          </a:p>
        </p:txBody>
      </p:sp>
      <p:sp>
        <p:nvSpPr>
          <p:cNvPr id="3" name="Shape 332804">
            <a:extLst>
              <a:ext uri="{FF2B5EF4-FFF2-40B4-BE49-F238E27FC236}">
                <a16:creationId xmlns:a16="http://schemas.microsoft.com/office/drawing/2014/main" id="{BE473273-B4DD-4756-77CE-3666CDC3123B}"/>
              </a:ext>
            </a:extLst>
          </p:cNvPr>
          <p:cNvSpPr txBox="1">
            <a:spLocks noChangeArrowheads="1"/>
          </p:cNvSpPr>
          <p:nvPr/>
        </p:nvSpPr>
        <p:spPr>
          <a:xfrm>
            <a:off x="7550494" y="1759743"/>
            <a:ext cx="4033838" cy="4525963"/>
          </a:xfrm>
          <a:prstGeom prst="rect">
            <a:avLst/>
          </a:prstGeom>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altLang="en-US" dirty="0"/>
              <a:t>The first version of the HELP (Health Evaluation through Logical Processing) system was  in 1967</a:t>
            </a:r>
            <a:endParaRPr lang="en-US" altLang="en-US" sz="3200" dirty="0"/>
          </a:p>
          <a:p>
            <a:pPr>
              <a:buClrTx/>
            </a:pPr>
            <a:r>
              <a:rPr lang="en-US" altLang="en-US" dirty="0"/>
              <a:t>It was focused on cardiac care, and was built primarily to provide decision support</a:t>
            </a:r>
          </a:p>
        </p:txBody>
      </p:sp>
      <p:pic>
        <p:nvPicPr>
          <p:cNvPr id="4" name="Shape 41986">
            <a:extLst>
              <a:ext uri="{FF2B5EF4-FFF2-40B4-BE49-F238E27FC236}">
                <a16:creationId xmlns:a16="http://schemas.microsoft.com/office/drawing/2014/main" id="{B126921A-06C1-44EE-B701-5A5F03747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87509" y="1385343"/>
            <a:ext cx="5598641" cy="5107532"/>
          </a:xfrm>
          <a:prstGeom prst="rect">
            <a:avLst/>
          </a:prstGeom>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61157B0-6408-BC85-8F07-D146ABBAF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3BFA9-9B5C-C870-86E7-810621964013}"/>
              </a:ext>
            </a:extLst>
          </p:cNvPr>
          <p:cNvSpPr>
            <a:spLocks noGrp="1"/>
          </p:cNvSpPr>
          <p:nvPr>
            <p:ph type="title"/>
          </p:nvPr>
        </p:nvSpPr>
        <p:spPr>
          <a:xfrm>
            <a:off x="298463" y="395360"/>
            <a:ext cx="8877000" cy="692869"/>
          </a:xfrm>
        </p:spPr>
        <p:txBody>
          <a:bodyPr/>
          <a:lstStyle/>
          <a:p>
            <a:r>
              <a:rPr lang="en-US" sz="2800" dirty="0"/>
              <a:t>Development of Technology Specific Artifacts</a:t>
            </a:r>
          </a:p>
        </p:txBody>
      </p:sp>
      <p:sp>
        <p:nvSpPr>
          <p:cNvPr id="112" name="Cylinder 103">
            <a:extLst>
              <a:ext uri="{FF2B5EF4-FFF2-40B4-BE49-F238E27FC236}">
                <a16:creationId xmlns:a16="http://schemas.microsoft.com/office/drawing/2014/main" id="{1EA3177C-C248-D1A3-2303-0426E6F1794F}"/>
              </a:ext>
            </a:extLst>
          </p:cNvPr>
          <p:cNvSpPr/>
          <p:nvPr/>
        </p:nvSpPr>
        <p:spPr>
          <a:xfrm>
            <a:off x="892882" y="3591608"/>
            <a:ext cx="1581808" cy="1215835"/>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Model</a:t>
            </a:r>
          </a:p>
          <a:p>
            <a:pPr algn="ctr" defTabSz="914126">
              <a:defRPr/>
            </a:pPr>
            <a:r>
              <a:rPr lang="en-US" b="1" dirty="0">
                <a:solidFill>
                  <a:srgbClr val="000000"/>
                </a:solidFill>
                <a:latin typeface="Calibri"/>
              </a:rPr>
              <a:t>Library</a:t>
            </a:r>
            <a:endParaRPr lang="en-US" sz="1799" b="1" dirty="0">
              <a:solidFill>
                <a:srgbClr val="000000"/>
              </a:solidFill>
              <a:latin typeface="Calibri"/>
            </a:endParaRPr>
          </a:p>
        </p:txBody>
      </p:sp>
      <p:grpSp>
        <p:nvGrpSpPr>
          <p:cNvPr id="12" name="Group 11">
            <a:extLst>
              <a:ext uri="{FF2B5EF4-FFF2-40B4-BE49-F238E27FC236}">
                <a16:creationId xmlns:a16="http://schemas.microsoft.com/office/drawing/2014/main" id="{F7FD49D3-8F13-9A2F-286A-BB1F4F6648D8}"/>
              </a:ext>
            </a:extLst>
          </p:cNvPr>
          <p:cNvGrpSpPr/>
          <p:nvPr/>
        </p:nvGrpSpPr>
        <p:grpSpPr>
          <a:xfrm>
            <a:off x="5400368" y="1609043"/>
            <a:ext cx="1581808" cy="2275606"/>
            <a:chOff x="3899367" y="1385354"/>
            <a:chExt cx="1582220" cy="2276199"/>
          </a:xfrm>
        </p:grpSpPr>
        <p:sp>
          <p:nvSpPr>
            <p:cNvPr id="4" name="Cylinder 103">
              <a:extLst>
                <a:ext uri="{FF2B5EF4-FFF2-40B4-BE49-F238E27FC236}">
                  <a16:creationId xmlns:a16="http://schemas.microsoft.com/office/drawing/2014/main" id="{39724668-8B91-62A8-C9A0-265185912917}"/>
                </a:ext>
              </a:extLst>
            </p:cNvPr>
            <p:cNvSpPr/>
            <p:nvPr/>
          </p:nvSpPr>
          <p:spPr>
            <a:xfrm>
              <a:off x="3899367" y="1385354"/>
              <a:ext cx="1582220" cy="1216152"/>
            </a:xfrm>
            <a:prstGeom prst="can">
              <a:avLst/>
            </a:prstGeom>
            <a:solidFill>
              <a:srgbClr val="FFC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HL7 FHIR</a:t>
              </a:r>
            </a:p>
            <a:p>
              <a:pPr algn="ctr" defTabSz="914126">
                <a:defRPr/>
              </a:pPr>
              <a:r>
                <a:rPr lang="en-US" b="1" dirty="0">
                  <a:solidFill>
                    <a:srgbClr val="000000"/>
                  </a:solidFill>
                  <a:latin typeface="Calibri"/>
                </a:rPr>
                <a:t>Profiles</a:t>
              </a:r>
            </a:p>
            <a:p>
              <a:pPr algn="ctr" defTabSz="914126">
                <a:defRPr/>
              </a:pPr>
              <a:r>
                <a:rPr lang="en-US" sz="1799" b="1" dirty="0">
                  <a:solidFill>
                    <a:srgbClr val="000000"/>
                  </a:solidFill>
                  <a:latin typeface="Calibri"/>
                </a:rPr>
                <a:t>(versions 1-6)</a:t>
              </a:r>
            </a:p>
          </p:txBody>
        </p:sp>
        <p:cxnSp>
          <p:nvCxnSpPr>
            <p:cNvPr id="8" name="Straight Arrow Connector 7">
              <a:extLst>
                <a:ext uri="{FF2B5EF4-FFF2-40B4-BE49-F238E27FC236}">
                  <a16:creationId xmlns:a16="http://schemas.microsoft.com/office/drawing/2014/main" id="{B5ED08D4-6E8D-9102-2D16-4C9549446FEB}"/>
                </a:ext>
              </a:extLst>
            </p:cNvPr>
            <p:cNvCxnSpPr>
              <a:cxnSpLocks/>
              <a:stCxn id="9" idx="7"/>
            </p:cNvCxnSpPr>
            <p:nvPr/>
          </p:nvCxnSpPr>
          <p:spPr>
            <a:xfrm flipV="1">
              <a:off x="4061955" y="2601506"/>
              <a:ext cx="360043" cy="1060047"/>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A692B91B-9C6D-349C-4F36-DF4DD73A2C95}"/>
              </a:ext>
            </a:extLst>
          </p:cNvPr>
          <p:cNvGrpSpPr/>
          <p:nvPr/>
        </p:nvGrpSpPr>
        <p:grpSpPr>
          <a:xfrm>
            <a:off x="5340908" y="2461398"/>
            <a:ext cx="3342779" cy="1601309"/>
            <a:chOff x="2151975" y="1735131"/>
            <a:chExt cx="3343650" cy="1601726"/>
          </a:xfrm>
        </p:grpSpPr>
        <p:sp>
          <p:nvSpPr>
            <p:cNvPr id="14" name="Cylinder 103">
              <a:extLst>
                <a:ext uri="{FF2B5EF4-FFF2-40B4-BE49-F238E27FC236}">
                  <a16:creationId xmlns:a16="http://schemas.microsoft.com/office/drawing/2014/main" id="{AB47103A-747B-7B9B-25C6-14B25657DF68}"/>
                </a:ext>
              </a:extLst>
            </p:cNvPr>
            <p:cNvSpPr/>
            <p:nvPr/>
          </p:nvSpPr>
          <p:spPr>
            <a:xfrm>
              <a:off x="3913405" y="1735131"/>
              <a:ext cx="1582220" cy="1216152"/>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HL7 V2.X</a:t>
              </a:r>
            </a:p>
            <a:p>
              <a:pPr algn="ctr" defTabSz="914126">
                <a:defRPr/>
              </a:pPr>
              <a:r>
                <a:rPr lang="en-US" b="1" dirty="0">
                  <a:solidFill>
                    <a:srgbClr val="000000"/>
                  </a:solidFill>
                  <a:latin typeface="Calibri"/>
                </a:rPr>
                <a:t>IGs</a:t>
              </a:r>
              <a:endParaRPr lang="en-US" sz="1799" b="1" dirty="0">
                <a:solidFill>
                  <a:srgbClr val="000000"/>
                </a:solidFill>
                <a:latin typeface="Calibri"/>
              </a:endParaRPr>
            </a:p>
          </p:txBody>
        </p:sp>
        <p:cxnSp>
          <p:nvCxnSpPr>
            <p:cNvPr id="15" name="Straight Arrow Connector 14">
              <a:extLst>
                <a:ext uri="{FF2B5EF4-FFF2-40B4-BE49-F238E27FC236}">
                  <a16:creationId xmlns:a16="http://schemas.microsoft.com/office/drawing/2014/main" id="{AF52978A-7221-BD70-9B30-525D94190898}"/>
                </a:ext>
              </a:extLst>
            </p:cNvPr>
            <p:cNvCxnSpPr>
              <a:cxnSpLocks/>
            </p:cNvCxnSpPr>
            <p:nvPr/>
          </p:nvCxnSpPr>
          <p:spPr>
            <a:xfrm flipV="1">
              <a:off x="2151975" y="2688995"/>
              <a:ext cx="1761430" cy="647862"/>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672730C5-507F-5500-6059-8218C9128271}"/>
              </a:ext>
            </a:extLst>
          </p:cNvPr>
          <p:cNvGrpSpPr/>
          <p:nvPr/>
        </p:nvGrpSpPr>
        <p:grpSpPr>
          <a:xfrm>
            <a:off x="5340908" y="3748227"/>
            <a:ext cx="3905317" cy="1215835"/>
            <a:chOff x="79440" y="1349075"/>
            <a:chExt cx="3906334" cy="1216152"/>
          </a:xfrm>
        </p:grpSpPr>
        <p:sp>
          <p:nvSpPr>
            <p:cNvPr id="18" name="Cylinder 103">
              <a:extLst>
                <a:ext uri="{FF2B5EF4-FFF2-40B4-BE49-F238E27FC236}">
                  <a16:creationId xmlns:a16="http://schemas.microsoft.com/office/drawing/2014/main" id="{D6C9D5F2-327A-FEF9-9E78-6F11970E9BB5}"/>
                </a:ext>
              </a:extLst>
            </p:cNvPr>
            <p:cNvSpPr/>
            <p:nvPr/>
          </p:nvSpPr>
          <p:spPr>
            <a:xfrm>
              <a:off x="2403554" y="1349075"/>
              <a:ext cx="1582220" cy="1216152"/>
            </a:xfrm>
            <a:prstGeom prst="can">
              <a:avLst/>
            </a:prstGeom>
            <a:solidFill>
              <a:srgbClr val="FB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C-CDA</a:t>
              </a:r>
            </a:p>
            <a:p>
              <a:pPr algn="ctr" defTabSz="914126">
                <a:defRPr/>
              </a:pPr>
              <a:r>
                <a:rPr lang="en-US" b="1" dirty="0">
                  <a:solidFill>
                    <a:srgbClr val="000000"/>
                  </a:solidFill>
                  <a:latin typeface="Calibri"/>
                </a:rPr>
                <a:t>Templates</a:t>
              </a:r>
              <a:endParaRPr lang="en-US" sz="1799" b="1" dirty="0">
                <a:solidFill>
                  <a:srgbClr val="000000"/>
                </a:solidFill>
                <a:latin typeface="Calibri"/>
              </a:endParaRPr>
            </a:p>
          </p:txBody>
        </p:sp>
        <p:cxnSp>
          <p:nvCxnSpPr>
            <p:cNvPr id="19" name="Straight Arrow Connector 18">
              <a:extLst>
                <a:ext uri="{FF2B5EF4-FFF2-40B4-BE49-F238E27FC236}">
                  <a16:creationId xmlns:a16="http://schemas.microsoft.com/office/drawing/2014/main" id="{EE0A4EB4-5C27-2DAF-6D65-DD6502638754}"/>
                </a:ext>
              </a:extLst>
            </p:cNvPr>
            <p:cNvCxnSpPr>
              <a:cxnSpLocks/>
            </p:cNvCxnSpPr>
            <p:nvPr/>
          </p:nvCxnSpPr>
          <p:spPr>
            <a:xfrm>
              <a:off x="79440" y="1806275"/>
              <a:ext cx="2324114" cy="0"/>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233B518F-F8C5-75AD-68F2-DD191A779ACA}"/>
              </a:ext>
            </a:extLst>
          </p:cNvPr>
          <p:cNvGrpSpPr/>
          <p:nvPr/>
        </p:nvGrpSpPr>
        <p:grpSpPr>
          <a:xfrm>
            <a:off x="5340907" y="4383367"/>
            <a:ext cx="3580734" cy="1975099"/>
            <a:chOff x="1872341" y="750706"/>
            <a:chExt cx="3581667" cy="1975613"/>
          </a:xfrm>
        </p:grpSpPr>
        <p:sp>
          <p:nvSpPr>
            <p:cNvPr id="24" name="Cylinder 103">
              <a:extLst>
                <a:ext uri="{FF2B5EF4-FFF2-40B4-BE49-F238E27FC236}">
                  <a16:creationId xmlns:a16="http://schemas.microsoft.com/office/drawing/2014/main" id="{DAA845AE-0E72-0DE8-8780-D76E7A7524AA}"/>
                </a:ext>
              </a:extLst>
            </p:cNvPr>
            <p:cNvSpPr/>
            <p:nvPr/>
          </p:nvSpPr>
          <p:spPr>
            <a:xfrm>
              <a:off x="3871788" y="1510167"/>
              <a:ext cx="1582220" cy="12161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OMOP</a:t>
              </a:r>
            </a:p>
            <a:p>
              <a:pPr algn="ctr" defTabSz="914126">
                <a:defRPr/>
              </a:pPr>
              <a:r>
                <a:rPr lang="en-US" b="1" dirty="0">
                  <a:solidFill>
                    <a:srgbClr val="000000"/>
                  </a:solidFill>
                  <a:latin typeface="Calibri"/>
                </a:rPr>
                <a:t>Format</a:t>
              </a:r>
              <a:endParaRPr lang="en-US" sz="1799" b="1" dirty="0">
                <a:solidFill>
                  <a:srgbClr val="000000"/>
                </a:solidFill>
                <a:latin typeface="Calibri"/>
              </a:endParaRPr>
            </a:p>
          </p:txBody>
        </p:sp>
        <p:cxnSp>
          <p:nvCxnSpPr>
            <p:cNvPr id="25" name="Straight Arrow Connector 24">
              <a:extLst>
                <a:ext uri="{FF2B5EF4-FFF2-40B4-BE49-F238E27FC236}">
                  <a16:creationId xmlns:a16="http://schemas.microsoft.com/office/drawing/2014/main" id="{10C4CC84-47B1-343B-A6A8-CF6A597AA525}"/>
                </a:ext>
              </a:extLst>
            </p:cNvPr>
            <p:cNvCxnSpPr>
              <a:cxnSpLocks/>
            </p:cNvCxnSpPr>
            <p:nvPr/>
          </p:nvCxnSpPr>
          <p:spPr>
            <a:xfrm>
              <a:off x="1872341" y="750706"/>
              <a:ext cx="1976578" cy="874599"/>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17A7ADF-9927-8290-4B61-26E139525346}"/>
              </a:ext>
            </a:extLst>
          </p:cNvPr>
          <p:cNvGrpSpPr/>
          <p:nvPr/>
        </p:nvGrpSpPr>
        <p:grpSpPr>
          <a:xfrm>
            <a:off x="5060425" y="4536026"/>
            <a:ext cx="1384925" cy="1788526"/>
            <a:chOff x="3564149" y="4302841"/>
            <a:chExt cx="1385286" cy="1788992"/>
          </a:xfrm>
        </p:grpSpPr>
        <p:cxnSp>
          <p:nvCxnSpPr>
            <p:cNvPr id="35" name="Straight Arrow Connector 34">
              <a:extLst>
                <a:ext uri="{FF2B5EF4-FFF2-40B4-BE49-F238E27FC236}">
                  <a16:creationId xmlns:a16="http://schemas.microsoft.com/office/drawing/2014/main" id="{EEF6D647-E47C-1164-99CC-258CBE90EBC2}"/>
                </a:ext>
              </a:extLst>
            </p:cNvPr>
            <p:cNvCxnSpPr>
              <a:cxnSpLocks/>
            </p:cNvCxnSpPr>
            <p:nvPr/>
          </p:nvCxnSpPr>
          <p:spPr>
            <a:xfrm>
              <a:off x="3692547" y="4302841"/>
              <a:ext cx="639024" cy="1003945"/>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92563DA-9872-5A03-536A-D864654CD7A8}"/>
                </a:ext>
              </a:extLst>
            </p:cNvPr>
            <p:cNvCxnSpPr>
              <a:cxnSpLocks/>
            </p:cNvCxnSpPr>
            <p:nvPr/>
          </p:nvCxnSpPr>
          <p:spPr>
            <a:xfrm>
              <a:off x="3647784" y="4302841"/>
              <a:ext cx="364275" cy="1201269"/>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9FCBD8E-3D97-ED2D-EBCC-A3EB7888C248}"/>
                </a:ext>
              </a:extLst>
            </p:cNvPr>
            <p:cNvCxnSpPr>
              <a:cxnSpLocks/>
            </p:cNvCxnSpPr>
            <p:nvPr/>
          </p:nvCxnSpPr>
          <p:spPr>
            <a:xfrm>
              <a:off x="3564149" y="4340840"/>
              <a:ext cx="41648" cy="1227901"/>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C518B34-E15D-1368-8325-DD9D8CFC8BBD}"/>
                </a:ext>
              </a:extLst>
            </p:cNvPr>
            <p:cNvSpPr txBox="1"/>
            <p:nvPr/>
          </p:nvSpPr>
          <p:spPr>
            <a:xfrm>
              <a:off x="3605797" y="5568741"/>
              <a:ext cx="1343638" cy="523092"/>
            </a:xfrm>
            <a:prstGeom prst="rect">
              <a:avLst/>
            </a:prstGeom>
            <a:noFill/>
          </p:spPr>
          <p:txBody>
            <a:bodyPr wrap="none" rtlCol="0">
              <a:spAutoFit/>
            </a:bodyPr>
            <a:lstStyle/>
            <a:p>
              <a:r>
                <a:rPr lang="en-US" sz="2799" b="1" dirty="0"/>
                <a:t>Others</a:t>
              </a:r>
            </a:p>
          </p:txBody>
        </p:sp>
      </p:grpSp>
      <p:grpSp>
        <p:nvGrpSpPr>
          <p:cNvPr id="3" name="Group 2">
            <a:extLst>
              <a:ext uri="{FF2B5EF4-FFF2-40B4-BE49-F238E27FC236}">
                <a16:creationId xmlns:a16="http://schemas.microsoft.com/office/drawing/2014/main" id="{87F80AFA-0AAB-6C25-089B-BBB53CD23FC3}"/>
              </a:ext>
            </a:extLst>
          </p:cNvPr>
          <p:cNvGrpSpPr/>
          <p:nvPr/>
        </p:nvGrpSpPr>
        <p:grpSpPr>
          <a:xfrm>
            <a:off x="2474691" y="3324673"/>
            <a:ext cx="3452784" cy="1340262"/>
            <a:chOff x="2474691" y="3324673"/>
            <a:chExt cx="3452784" cy="1340262"/>
          </a:xfrm>
        </p:grpSpPr>
        <p:sp>
          <p:nvSpPr>
            <p:cNvPr id="5" name="Oval 4">
              <a:extLst>
                <a:ext uri="{FF2B5EF4-FFF2-40B4-BE49-F238E27FC236}">
                  <a16:creationId xmlns:a16="http://schemas.microsoft.com/office/drawing/2014/main" id="{29748F99-17D9-B348-E1D5-5643C20EDBF5}"/>
                </a:ext>
              </a:extLst>
            </p:cNvPr>
            <p:cNvSpPr/>
            <p:nvPr/>
          </p:nvSpPr>
          <p:spPr>
            <a:xfrm>
              <a:off x="3062505" y="3324673"/>
              <a:ext cx="1823179" cy="914162"/>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C416F790-802C-E0A4-49F2-6797A753FA7E}"/>
                </a:ext>
              </a:extLst>
            </p:cNvPr>
            <p:cNvSpPr/>
            <p:nvPr/>
          </p:nvSpPr>
          <p:spPr>
            <a:xfrm>
              <a:off x="3214865" y="3477033"/>
              <a:ext cx="1823179" cy="914162"/>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C98D0CEF-1257-6771-D42F-EBD21A764B6C}"/>
                </a:ext>
              </a:extLst>
            </p:cNvPr>
            <p:cNvSpPr/>
            <p:nvPr/>
          </p:nvSpPr>
          <p:spPr>
            <a:xfrm>
              <a:off x="3367226" y="3629394"/>
              <a:ext cx="1823179" cy="914162"/>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8FFDA1A2-C8A5-8C55-877A-BF50F53D0F75}"/>
                </a:ext>
              </a:extLst>
            </p:cNvPr>
            <p:cNvSpPr/>
            <p:nvPr/>
          </p:nvSpPr>
          <p:spPr>
            <a:xfrm>
              <a:off x="3438099" y="3750773"/>
              <a:ext cx="2489376" cy="914162"/>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Model</a:t>
              </a:r>
            </a:p>
            <a:p>
              <a:pPr algn="ctr"/>
              <a:r>
                <a:rPr lang="en-US" sz="1600" b="1" dirty="0">
                  <a:solidFill>
                    <a:schemeClr val="tx1"/>
                  </a:solidFill>
                </a:rPr>
                <a:t>Transformation Widget</a:t>
              </a:r>
            </a:p>
          </p:txBody>
        </p:sp>
        <p:cxnSp>
          <p:nvCxnSpPr>
            <p:cNvPr id="20" name="Straight Arrow Connector 19">
              <a:extLst>
                <a:ext uri="{FF2B5EF4-FFF2-40B4-BE49-F238E27FC236}">
                  <a16:creationId xmlns:a16="http://schemas.microsoft.com/office/drawing/2014/main" id="{BB8AE6C0-B91D-9DEF-BC9F-B5E5273E851F}"/>
                </a:ext>
              </a:extLst>
            </p:cNvPr>
            <p:cNvCxnSpPr>
              <a:cxnSpLocks/>
              <a:stCxn id="112" idx="4"/>
            </p:cNvCxnSpPr>
            <p:nvPr/>
          </p:nvCxnSpPr>
          <p:spPr>
            <a:xfrm>
              <a:off x="2474691" y="4199526"/>
              <a:ext cx="978772" cy="28883"/>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F6ED6411-6BFF-1399-CB13-0A5E727432FD}"/>
              </a:ext>
            </a:extLst>
          </p:cNvPr>
          <p:cNvGrpSpPr/>
          <p:nvPr/>
        </p:nvGrpSpPr>
        <p:grpSpPr>
          <a:xfrm>
            <a:off x="2544646" y="1550377"/>
            <a:ext cx="1823179" cy="2231377"/>
            <a:chOff x="2544646" y="1550377"/>
            <a:chExt cx="1823179" cy="2231377"/>
          </a:xfrm>
        </p:grpSpPr>
        <p:sp>
          <p:nvSpPr>
            <p:cNvPr id="30" name="Cylinder 103">
              <a:extLst>
                <a:ext uri="{FF2B5EF4-FFF2-40B4-BE49-F238E27FC236}">
                  <a16:creationId xmlns:a16="http://schemas.microsoft.com/office/drawing/2014/main" id="{562F7463-5B57-EB64-49C7-A837E13CB440}"/>
                </a:ext>
              </a:extLst>
            </p:cNvPr>
            <p:cNvSpPr/>
            <p:nvPr/>
          </p:nvSpPr>
          <p:spPr>
            <a:xfrm>
              <a:off x="2544646" y="1550377"/>
              <a:ext cx="1823179" cy="1274500"/>
            </a:xfrm>
            <a:prstGeom prst="can">
              <a:avLst/>
            </a:prstGeom>
            <a:solidFill>
              <a:srgbClr val="BF51FF">
                <a:alpha val="56863"/>
              </a:srgbClr>
            </a:solidFill>
            <a:ln>
              <a:solidFill>
                <a:srgbClr val="6E6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Transformation</a:t>
              </a:r>
            </a:p>
            <a:p>
              <a:pPr algn="ctr" defTabSz="914126">
                <a:defRPr/>
              </a:pPr>
              <a:r>
                <a:rPr lang="en-US" sz="1799" b="1" dirty="0">
                  <a:solidFill>
                    <a:srgbClr val="000000"/>
                  </a:solidFill>
                  <a:latin typeface="Calibri"/>
                </a:rPr>
                <a:t>Knowledgebase</a:t>
              </a:r>
            </a:p>
          </p:txBody>
        </p:sp>
        <p:cxnSp>
          <p:nvCxnSpPr>
            <p:cNvPr id="31" name="Straight Arrow Connector 30">
              <a:extLst>
                <a:ext uri="{FF2B5EF4-FFF2-40B4-BE49-F238E27FC236}">
                  <a16:creationId xmlns:a16="http://schemas.microsoft.com/office/drawing/2014/main" id="{844324EB-16CD-4BC8-89A9-C595AC690A14}"/>
                </a:ext>
              </a:extLst>
            </p:cNvPr>
            <p:cNvCxnSpPr>
              <a:cxnSpLocks/>
              <a:stCxn id="30" idx="3"/>
            </p:cNvCxnSpPr>
            <p:nvPr/>
          </p:nvCxnSpPr>
          <p:spPr>
            <a:xfrm>
              <a:off x="3456235" y="2824878"/>
              <a:ext cx="670218" cy="956876"/>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07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ppt_h/2"/>
                                          </p:val>
                                        </p:tav>
                                        <p:tav tm="100000">
                                          <p:val>
                                            <p:strVal val="#ppt_y"/>
                                          </p:val>
                                        </p:tav>
                                      </p:tavLst>
                                    </p:anim>
                                    <p:anim calcmode="lin" valueType="num">
                                      <p:cBhvr>
                                        <p:cTn id="17" dur="500" fill="hold"/>
                                        <p:tgtEl>
                                          <p:spTgt spid="10"/>
                                        </p:tgtEl>
                                        <p:attrNameLst>
                                          <p:attrName>ppt_w</p:attrName>
                                        </p:attrNameLst>
                                      </p:cBhvr>
                                      <p:tavLst>
                                        <p:tav tm="0">
                                          <p:val>
                                            <p:strVal val="#ppt_w"/>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ppt_w/2"/>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ppt_x</p:attrName>
                                        </p:attrNameLst>
                                      </p:cBhvr>
                                      <p:tavLst>
                                        <p:tav tm="0">
                                          <p:val>
                                            <p:strVal val="#ppt_x-#ppt_w/2"/>
                                          </p:val>
                                        </p:tav>
                                        <p:tav tm="100000">
                                          <p:val>
                                            <p:strVal val="#ppt_x"/>
                                          </p:val>
                                        </p:tav>
                                      </p:tavLst>
                                    </p:anim>
                                    <p:anim calcmode="lin" valueType="num">
                                      <p:cBhvr>
                                        <p:cTn id="32" dur="500" fill="hold"/>
                                        <p:tgtEl>
                                          <p:spTgt spid="13"/>
                                        </p:tgtEl>
                                        <p:attrNameLst>
                                          <p:attrName>ppt_y</p:attrName>
                                        </p:attrNameLst>
                                      </p:cBhvr>
                                      <p:tavLst>
                                        <p:tav tm="0">
                                          <p:val>
                                            <p:strVal val="#ppt_y"/>
                                          </p:val>
                                        </p:tav>
                                        <p:tav tm="100000">
                                          <p:val>
                                            <p:strVal val="#ppt_y"/>
                                          </p:val>
                                        </p:tav>
                                      </p:tavLst>
                                    </p:anim>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ppt_x</p:attrName>
                                        </p:attrNameLst>
                                      </p:cBhvr>
                                      <p:tavLst>
                                        <p:tav tm="0">
                                          <p:val>
                                            <p:strVal val="#ppt_x-#ppt_w/2"/>
                                          </p:val>
                                        </p:tav>
                                        <p:tav tm="100000">
                                          <p:val>
                                            <p:strVal val="#ppt_x"/>
                                          </p:val>
                                        </p:tav>
                                      </p:tavLst>
                                    </p:anim>
                                    <p:anim calcmode="lin" valueType="num">
                                      <p:cBhvr>
                                        <p:cTn id="48" dur="500" fill="hold"/>
                                        <p:tgtEl>
                                          <p:spTgt spid="23"/>
                                        </p:tgtEl>
                                        <p:attrNameLst>
                                          <p:attrName>ppt_y</p:attrName>
                                        </p:attrNameLst>
                                      </p:cBhvr>
                                      <p:tavLst>
                                        <p:tav tm="0">
                                          <p:val>
                                            <p:strVal val="#ppt_y"/>
                                          </p:val>
                                        </p:tav>
                                        <p:tav tm="100000">
                                          <p:val>
                                            <p:strVal val="#ppt_y"/>
                                          </p:val>
                                        </p:tav>
                                      </p:tavLst>
                                    </p:anim>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ppt_x</p:attrName>
                                        </p:attrNameLst>
                                      </p:cBhvr>
                                      <p:tavLst>
                                        <p:tav tm="0">
                                          <p:val>
                                            <p:strVal val="#ppt_x"/>
                                          </p:val>
                                        </p:tav>
                                        <p:tav tm="100000">
                                          <p:val>
                                            <p:strVal val="#ppt_x"/>
                                          </p:val>
                                        </p:tav>
                                      </p:tavLst>
                                    </p:anim>
                                    <p:anim calcmode="lin" valueType="num">
                                      <p:cBhvr>
                                        <p:cTn id="56" dur="500" fill="hold"/>
                                        <p:tgtEl>
                                          <p:spTgt spid="49"/>
                                        </p:tgtEl>
                                        <p:attrNameLst>
                                          <p:attrName>ppt_y</p:attrName>
                                        </p:attrNameLst>
                                      </p:cBhvr>
                                      <p:tavLst>
                                        <p:tav tm="0">
                                          <p:val>
                                            <p:strVal val="#ppt_y-#ppt_h/2"/>
                                          </p:val>
                                        </p:tav>
                                        <p:tav tm="100000">
                                          <p:val>
                                            <p:strVal val="#ppt_y"/>
                                          </p:val>
                                        </p:tav>
                                      </p:tavLst>
                                    </p:anim>
                                    <p:anim calcmode="lin" valueType="num">
                                      <p:cBhvr>
                                        <p:cTn id="57" dur="500" fill="hold"/>
                                        <p:tgtEl>
                                          <p:spTgt spid="49"/>
                                        </p:tgtEl>
                                        <p:attrNameLst>
                                          <p:attrName>ppt_w</p:attrName>
                                        </p:attrNameLst>
                                      </p:cBhvr>
                                      <p:tavLst>
                                        <p:tav tm="0">
                                          <p:val>
                                            <p:strVal val="#ppt_w"/>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313D3A-0497-76A6-A64A-699AB2348C19}"/>
              </a:ext>
            </a:extLst>
          </p:cNvPr>
          <p:cNvSpPr>
            <a:spLocks noGrp="1"/>
          </p:cNvSpPr>
          <p:nvPr>
            <p:ph type="title"/>
          </p:nvPr>
        </p:nvSpPr>
        <p:spPr/>
        <p:txBody>
          <a:bodyPr/>
          <a:lstStyle/>
          <a:p>
            <a:r>
              <a:rPr lang="en-US" dirty="0"/>
              <a:t>A brief demonstration of the </a:t>
            </a:r>
            <a:r>
              <a:rPr lang="en-US" dirty="0">
                <a:hlinkClick r:id="rId2"/>
              </a:rPr>
              <a:t>model browser</a:t>
            </a:r>
            <a:endParaRPr lang="en-US" dirty="0"/>
          </a:p>
        </p:txBody>
      </p:sp>
      <p:sp>
        <p:nvSpPr>
          <p:cNvPr id="6" name="Text Placeholder 5">
            <a:extLst>
              <a:ext uri="{FF2B5EF4-FFF2-40B4-BE49-F238E27FC236}">
                <a16:creationId xmlns:a16="http://schemas.microsoft.com/office/drawing/2014/main" id="{AA589020-D986-46EE-47CA-CDE5118D7B66}"/>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9F69C443-97F2-A15F-8CB9-CFE28766C4DB}"/>
              </a:ext>
            </a:extLst>
          </p:cNvPr>
          <p:cNvSpPr>
            <a:spLocks noGrp="1"/>
          </p:cNvSpPr>
          <p:nvPr>
            <p:ph type="ftr" sz="quarter" idx="3"/>
          </p:nvPr>
        </p:nvSpPr>
        <p:spPr/>
        <p:txBody>
          <a:bodyPr/>
          <a:lstStyle/>
          <a:p>
            <a:r>
              <a:rPr lang="en-US"/>
              <a:t>© Regenstrief Institute, Inc.</a:t>
            </a:r>
            <a:endParaRPr lang="en-US" dirty="0"/>
          </a:p>
        </p:txBody>
      </p:sp>
    </p:spTree>
    <p:extLst>
      <p:ext uri="{BB962C8B-B14F-4D97-AF65-F5344CB8AC3E}">
        <p14:creationId xmlns:p14="http://schemas.microsoft.com/office/powerpoint/2010/main" val="2717498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1CAE-E526-2E0A-D03C-33D6CF88AE4C}"/>
              </a:ext>
            </a:extLst>
          </p:cNvPr>
          <p:cNvSpPr>
            <a:spLocks noGrp="1"/>
          </p:cNvSpPr>
          <p:nvPr>
            <p:ph type="title"/>
          </p:nvPr>
        </p:nvSpPr>
        <p:spPr>
          <a:xfrm>
            <a:off x="920261" y="155830"/>
            <a:ext cx="10515600" cy="1325563"/>
          </a:xfrm>
        </p:spPr>
        <p:txBody>
          <a:bodyPr>
            <a:normAutofit/>
          </a:bodyPr>
          <a:lstStyle/>
          <a:p>
            <a:r>
              <a:rPr lang="en-US" sz="4000" dirty="0"/>
              <a:t>Existing Model Repositories</a:t>
            </a:r>
          </a:p>
        </p:txBody>
      </p:sp>
      <p:sp>
        <p:nvSpPr>
          <p:cNvPr id="3" name="Content Placeholder 2">
            <a:extLst>
              <a:ext uri="{FF2B5EF4-FFF2-40B4-BE49-F238E27FC236}">
                <a16:creationId xmlns:a16="http://schemas.microsoft.com/office/drawing/2014/main" id="{060671E1-274E-2ACA-F29F-4BDB0193A23C}"/>
              </a:ext>
            </a:extLst>
          </p:cNvPr>
          <p:cNvSpPr>
            <a:spLocks noGrp="1"/>
          </p:cNvSpPr>
          <p:nvPr>
            <p:ph idx="1"/>
          </p:nvPr>
        </p:nvSpPr>
        <p:spPr>
          <a:xfrm>
            <a:off x="920261" y="1243886"/>
            <a:ext cx="10515600" cy="4690696"/>
          </a:xfrm>
        </p:spPr>
        <p:txBody>
          <a:bodyPr>
            <a:normAutofit fontScale="70000" lnSpcReduction="20000"/>
          </a:bodyPr>
          <a:lstStyle/>
          <a:p>
            <a:r>
              <a:rPr lang="en-US" sz="2400" dirty="0"/>
              <a:t>Logica, Graphite Health, Graphite Foundry</a:t>
            </a:r>
          </a:p>
          <a:p>
            <a:pPr lvl="1"/>
            <a:r>
              <a:rPr lang="en-US" sz="2000" dirty="0"/>
              <a:t>Model language: Clinical Element Modeling Language (CEML)</a:t>
            </a:r>
          </a:p>
          <a:p>
            <a:pPr lvl="1"/>
            <a:r>
              <a:rPr lang="en-US" sz="2000" dirty="0"/>
              <a:t>Number of models ~7,500</a:t>
            </a:r>
          </a:p>
          <a:p>
            <a:pPr lvl="1"/>
            <a:r>
              <a:rPr lang="en-US" sz="2000" dirty="0"/>
              <a:t>Terminology binding </a:t>
            </a:r>
          </a:p>
          <a:p>
            <a:pPr lvl="2"/>
            <a:r>
              <a:rPr lang="en-US" sz="1600" dirty="0"/>
              <a:t>Uses LOINC, SMOMED CT, UCUM</a:t>
            </a:r>
          </a:p>
          <a:p>
            <a:pPr lvl="2"/>
            <a:r>
              <a:rPr lang="en-US" sz="1600" dirty="0"/>
              <a:t>Percent of coded elements with proper value sets - ~90%</a:t>
            </a:r>
          </a:p>
          <a:p>
            <a:r>
              <a:rPr lang="en-US" sz="2400" dirty="0" err="1">
                <a:hlinkClick r:id="rId2"/>
              </a:rPr>
              <a:t>openEHR</a:t>
            </a:r>
            <a:endParaRPr lang="en-US" sz="2400" dirty="0"/>
          </a:p>
          <a:p>
            <a:pPr lvl="1"/>
            <a:r>
              <a:rPr lang="en-US" sz="2000" dirty="0"/>
              <a:t>Model language: Archetype Definition Language (ADL)</a:t>
            </a:r>
          </a:p>
          <a:p>
            <a:pPr lvl="1"/>
            <a:r>
              <a:rPr lang="en-US" sz="2000" dirty="0"/>
              <a:t>Number of models – 1,640 (archetypes and templates)</a:t>
            </a:r>
          </a:p>
          <a:p>
            <a:pPr lvl="1"/>
            <a:r>
              <a:rPr lang="en-US" sz="2000" dirty="0"/>
              <a:t>Terminology binding</a:t>
            </a:r>
          </a:p>
          <a:p>
            <a:pPr lvl="2"/>
            <a:r>
              <a:rPr lang="en-US" sz="1600" dirty="0"/>
              <a:t>Uses local codes, LOINC, SMOMED CT, UCUM</a:t>
            </a:r>
          </a:p>
          <a:p>
            <a:pPr lvl="2"/>
            <a:r>
              <a:rPr lang="en-US" sz="1600" dirty="0"/>
              <a:t>Percent of coded elements with proper value sets - ~10%, mainly free text</a:t>
            </a:r>
            <a:endParaRPr lang="en-US" sz="2000" dirty="0"/>
          </a:p>
          <a:p>
            <a:r>
              <a:rPr lang="en-US" sz="2400" dirty="0">
                <a:hlinkClick r:id="rId3"/>
              </a:rPr>
              <a:t>Netherlands</a:t>
            </a:r>
            <a:endParaRPr lang="en-US" sz="2400" dirty="0"/>
          </a:p>
          <a:p>
            <a:pPr lvl="1"/>
            <a:r>
              <a:rPr lang="en-US" sz="2000" dirty="0"/>
              <a:t>Model language: Unified Modeling Language (UML)</a:t>
            </a:r>
          </a:p>
          <a:p>
            <a:pPr lvl="1"/>
            <a:r>
              <a:rPr lang="en-US" sz="2000" dirty="0"/>
              <a:t>Number of models ~108</a:t>
            </a:r>
          </a:p>
          <a:p>
            <a:pPr lvl="1"/>
            <a:r>
              <a:rPr lang="en-US" sz="2000" dirty="0"/>
              <a:t>Terminology binding</a:t>
            </a:r>
          </a:p>
          <a:p>
            <a:pPr lvl="2"/>
            <a:r>
              <a:rPr lang="en-US" sz="1600" dirty="0"/>
              <a:t>Uses LOINC, SMOMED CT, UCUM</a:t>
            </a:r>
          </a:p>
          <a:p>
            <a:pPr lvl="2"/>
            <a:r>
              <a:rPr lang="en-US" sz="1600" dirty="0"/>
              <a:t>Percent of coded elements with proper value sets (?)</a:t>
            </a:r>
            <a:endParaRPr lang="en-US" sz="2000" dirty="0"/>
          </a:p>
          <a:p>
            <a:pPr lvl="1"/>
            <a:endParaRPr lang="en-US" sz="2000" dirty="0"/>
          </a:p>
          <a:p>
            <a:endParaRPr lang="en-US" sz="2400" dirty="0"/>
          </a:p>
        </p:txBody>
      </p:sp>
    </p:spTree>
    <p:extLst>
      <p:ext uri="{BB962C8B-B14F-4D97-AF65-F5344CB8AC3E}">
        <p14:creationId xmlns:p14="http://schemas.microsoft.com/office/powerpoint/2010/main" val="3039710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34C77D-3C21-81B2-371E-BAB2CC5012E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CC84660F-E13F-B69F-8F46-C84ADDDC65B7}"/>
              </a:ext>
            </a:extLst>
          </p:cNvPr>
          <p:cNvSpPr txBox="1"/>
          <p:nvPr/>
        </p:nvSpPr>
        <p:spPr>
          <a:xfrm>
            <a:off x="1060232" y="3941205"/>
            <a:ext cx="10071536" cy="92975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Thank you for coming!</a:t>
            </a:r>
          </a:p>
        </p:txBody>
      </p:sp>
      <p:pic>
        <p:nvPicPr>
          <p:cNvPr id="12" name="Picture 11" descr="A hand with a map of the world&#10;&#10;AI-generated content may be incorrect.">
            <a:extLst>
              <a:ext uri="{FF2B5EF4-FFF2-40B4-BE49-F238E27FC236}">
                <a16:creationId xmlns:a16="http://schemas.microsoft.com/office/drawing/2014/main" id="{80D6F15A-705D-3AD7-7D1B-83EC6C36A18E}"/>
              </a:ext>
            </a:extLst>
          </p:cNvPr>
          <p:cNvPicPr>
            <a:picLocks noChangeAspect="1"/>
          </p:cNvPicPr>
          <p:nvPr/>
        </p:nvPicPr>
        <p:blipFill>
          <a:blip r:embed="rId3"/>
          <a:stretch>
            <a:fillRect/>
          </a:stretch>
        </p:blipFill>
        <p:spPr>
          <a:xfrm>
            <a:off x="4618497" y="796953"/>
            <a:ext cx="2534351" cy="2999232"/>
          </a:xfrm>
          <a:prstGeom prst="rect">
            <a:avLst/>
          </a:prstGeom>
        </p:spPr>
      </p:pic>
      <p:sp>
        <p:nvSpPr>
          <p:cNvPr id="2" name="Slide Number Placeholder 6">
            <a:extLst>
              <a:ext uri="{FF2B5EF4-FFF2-40B4-BE49-F238E27FC236}">
                <a16:creationId xmlns:a16="http://schemas.microsoft.com/office/drawing/2014/main" id="{8FE46EA7-5695-7F01-6ED3-F076A656DA17}"/>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995260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3" name="Picture 2" descr="A stack of books with red blue and white pages&#10;&#10;AI-generated content may be incorrect.">
            <a:extLst>
              <a:ext uri="{FF2B5EF4-FFF2-40B4-BE49-F238E27FC236}">
                <a16:creationId xmlns:a16="http://schemas.microsoft.com/office/drawing/2014/main" id="{87E84368-63C5-E986-3E56-FB6CA2459C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05000" y="0"/>
            <a:ext cx="10287000" cy="6858000"/>
          </a:xfrm>
          <a:prstGeom prst="rect">
            <a:avLst/>
          </a:prstGeom>
        </p:spPr>
      </p:pic>
      <p:sp>
        <p:nvSpPr>
          <p:cNvPr id="554" name="Google Shape;554;p65"/>
          <p:cNvSpPr txBox="1">
            <a:spLocks noGrp="1"/>
          </p:cNvSpPr>
          <p:nvPr>
            <p:ph type="title"/>
          </p:nvPr>
        </p:nvSpPr>
        <p:spPr>
          <a:xfrm>
            <a:off x="913911" y="1826968"/>
            <a:ext cx="10515600" cy="3061555"/>
          </a:xfrm>
          <a:noFill/>
          <a:ln>
            <a:noFill/>
          </a:ln>
        </p:spPr>
        <p:txBody>
          <a:bodyPr spcFirstLastPara="1" wrap="square" lIns="91425" tIns="45700" rIns="91425" bIns="45700" anchor="ctr" anchorCtr="0">
            <a:normAutofit/>
          </a:bodyPr>
          <a:lstStyle/>
          <a:p>
            <a:pPr lvl="0"/>
            <a:r>
              <a:rPr lang="en-US" dirty="0"/>
              <a:t>Reference Slides </a:t>
            </a:r>
          </a:p>
        </p:txBody>
      </p:sp>
      <p:sp>
        <p:nvSpPr>
          <p:cNvPr id="4" name="Text Placeholder 3">
            <a:extLst>
              <a:ext uri="{FF2B5EF4-FFF2-40B4-BE49-F238E27FC236}">
                <a16:creationId xmlns:a16="http://schemas.microsoft.com/office/drawing/2014/main" id="{B40ED399-B1B5-6C41-9864-7FBC393A3DDA}"/>
              </a:ext>
            </a:extLst>
          </p:cNvPr>
          <p:cNvSpPr>
            <a:spLocks noGrp="1"/>
          </p:cNvSpPr>
          <p:nvPr>
            <p:ph type="body" idx="1"/>
          </p:nvPr>
        </p:nvSpPr>
        <p:spPr/>
        <p:txBody>
          <a:bodyPr/>
          <a:lstStyle/>
          <a:p>
            <a:endParaRPr lang="en-US"/>
          </a:p>
        </p:txBody>
      </p:sp>
      <p:sp>
        <p:nvSpPr>
          <p:cNvPr id="2" name="Slide Number Placeholder 6">
            <a:extLst>
              <a:ext uri="{FF2B5EF4-FFF2-40B4-BE49-F238E27FC236}">
                <a16:creationId xmlns:a16="http://schemas.microsoft.com/office/drawing/2014/main" id="{C986FCF3-25A1-7AD2-365F-84CF4044B57C}"/>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376E78B7-6144-D427-1E27-8BA2ED982DB6}"/>
              </a:ext>
            </a:extLst>
          </p:cNvPr>
          <p:cNvSpPr>
            <a:spLocks noGrp="1" noChangeArrowheads="1"/>
          </p:cNvSpPr>
          <p:nvPr>
            <p:ph type="title"/>
          </p:nvPr>
        </p:nvSpPr>
        <p:spPr>
          <a:xfrm>
            <a:off x="920261" y="259884"/>
            <a:ext cx="10515600" cy="685690"/>
          </a:xfrm>
        </p:spPr>
        <p:txBody>
          <a:bodyPr>
            <a:normAutofit fontScale="90000"/>
          </a:bodyPr>
          <a:lstStyle/>
          <a:p>
            <a:pPr>
              <a:defRPr/>
            </a:pPr>
            <a:r>
              <a:rPr lang="en-US" sz="4800" dirty="0"/>
              <a:t>Strategic Concepts</a:t>
            </a:r>
          </a:p>
        </p:txBody>
      </p:sp>
      <p:sp>
        <p:nvSpPr>
          <p:cNvPr id="508931" name="Rectangle 3">
            <a:extLst>
              <a:ext uri="{FF2B5EF4-FFF2-40B4-BE49-F238E27FC236}">
                <a16:creationId xmlns:a16="http://schemas.microsoft.com/office/drawing/2014/main" id="{249D93DA-B318-E6C3-9660-D303B951ED2E}"/>
              </a:ext>
            </a:extLst>
          </p:cNvPr>
          <p:cNvSpPr>
            <a:spLocks noGrp="1" noChangeArrowheads="1"/>
          </p:cNvSpPr>
          <p:nvPr>
            <p:ph type="body" idx="1"/>
          </p:nvPr>
        </p:nvSpPr>
        <p:spPr>
          <a:xfrm>
            <a:off x="920261" y="1149816"/>
            <a:ext cx="10104494" cy="5105400"/>
          </a:xfrm>
        </p:spPr>
        <p:txBody>
          <a:bodyPr>
            <a:normAutofit lnSpcReduction="10000"/>
          </a:bodyPr>
          <a:lstStyle/>
          <a:p>
            <a:pPr>
              <a:defRPr/>
            </a:pPr>
            <a:r>
              <a:rPr lang="en-US" dirty="0"/>
              <a:t>People need help (decision support)</a:t>
            </a:r>
          </a:p>
          <a:p>
            <a:pPr lvl="1">
              <a:defRPr/>
            </a:pPr>
            <a:r>
              <a:rPr lang="en-US" dirty="0"/>
              <a:t>Patient centered record</a:t>
            </a:r>
          </a:p>
          <a:p>
            <a:pPr lvl="1">
              <a:defRPr/>
            </a:pPr>
            <a:r>
              <a:rPr lang="en-US" dirty="0"/>
              <a:t>Decision support integrated with patient care process</a:t>
            </a:r>
          </a:p>
          <a:p>
            <a:pPr lvl="1">
              <a:defRPr/>
            </a:pPr>
            <a:r>
              <a:rPr lang="en-US" dirty="0"/>
              <a:t>Clinical and administrative research</a:t>
            </a:r>
          </a:p>
          <a:p>
            <a:pPr>
              <a:defRPr/>
            </a:pPr>
            <a:r>
              <a:rPr lang="en-US" dirty="0"/>
              <a:t>Capture data only once</a:t>
            </a:r>
          </a:p>
          <a:p>
            <a:pPr lvl="1">
              <a:defRPr/>
            </a:pPr>
            <a:r>
              <a:rPr lang="en-US" dirty="0"/>
              <a:t>Data capture is expensive in time and resources</a:t>
            </a:r>
          </a:p>
          <a:p>
            <a:pPr lvl="1">
              <a:defRPr/>
            </a:pPr>
            <a:r>
              <a:rPr lang="en-US" dirty="0"/>
              <a:t>Real time, at the point of care</a:t>
            </a:r>
          </a:p>
          <a:p>
            <a:pPr>
              <a:defRPr/>
            </a:pPr>
            <a:r>
              <a:rPr lang="en-US" dirty="0"/>
              <a:t>Data content changes slowly</a:t>
            </a:r>
          </a:p>
          <a:p>
            <a:pPr>
              <a:defRPr/>
            </a:pPr>
            <a:r>
              <a:rPr lang="en-US" dirty="0"/>
              <a:t>Technology changes quickly</a:t>
            </a:r>
          </a:p>
          <a:p>
            <a:pPr>
              <a:defRPr/>
            </a:pPr>
            <a:r>
              <a:rPr lang="en-US" dirty="0"/>
              <a:t>No vendor does it all - you need to develop some things on  your own development</a:t>
            </a:r>
          </a:p>
        </p:txBody>
      </p:sp>
    </p:spTree>
    <p:extLst>
      <p:ext uri="{BB962C8B-B14F-4D97-AF65-F5344CB8AC3E}">
        <p14:creationId xmlns:p14="http://schemas.microsoft.com/office/powerpoint/2010/main" val="1791386997"/>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70C8F-27E6-3696-4A0D-E9772A347C0B}"/>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75C3C3C7-F65F-D4BD-D6C0-FE532A7B54D9}"/>
              </a:ext>
            </a:extLst>
          </p:cNvPr>
          <p:cNvSpPr>
            <a:spLocks noGrp="1"/>
          </p:cNvSpPr>
          <p:nvPr>
            <p:ph type="ftr" sz="quarter" idx="10"/>
          </p:nvPr>
        </p:nvSpPr>
        <p:spPr bwMode="auto">
          <a:xfrm>
            <a:off x="1143000" y="6096000"/>
            <a:ext cx="2895600" cy="457200"/>
          </a:xfrm>
          <a:prstGeom prst="rect">
            <a:avLst/>
          </a:prstGeom>
          <a:noFill/>
          <a:ln w="9525">
            <a:noFill/>
            <a:miter lim="800000"/>
            <a:headEnd/>
            <a:tailEnd/>
          </a:ln>
          <a:effectLst>
            <a:outerShdw dist="13470" dir="2700000" algn="ctr" rotWithShape="0">
              <a:schemeClr val="bg2"/>
            </a:outerShdw>
          </a:effectLst>
        </p:spPr>
        <p:txBody>
          <a:bodyPr vert="horz" wrap="square" lIns="92075" tIns="46038" rIns="92075" bIns="46038" numCol="1" anchor="ctr"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defRPr/>
            </a:pPr>
            <a:endParaRPr lang="en-US"/>
          </a:p>
        </p:txBody>
      </p:sp>
      <p:sp>
        <p:nvSpPr>
          <p:cNvPr id="537602" name="Rectangle 2">
            <a:extLst>
              <a:ext uri="{FF2B5EF4-FFF2-40B4-BE49-F238E27FC236}">
                <a16:creationId xmlns:a16="http://schemas.microsoft.com/office/drawing/2014/main" id="{204C7A17-77C7-A2D9-CE7E-88862C0E1C38}"/>
              </a:ext>
            </a:extLst>
          </p:cNvPr>
          <p:cNvSpPr>
            <a:spLocks noGrp="1" noChangeArrowheads="1"/>
          </p:cNvSpPr>
          <p:nvPr>
            <p:ph type="title"/>
          </p:nvPr>
        </p:nvSpPr>
        <p:spPr>
          <a:xfrm>
            <a:off x="1700214" y="228600"/>
            <a:ext cx="8853487" cy="838200"/>
          </a:xfrm>
        </p:spPr>
        <p:txBody>
          <a:bodyPr/>
          <a:lstStyle/>
          <a:p>
            <a:pPr>
              <a:defRPr/>
            </a:pPr>
            <a:r>
              <a:rPr lang="en-US" sz="3600"/>
              <a:t>Why ASN.1 objects AND relational tables?</a:t>
            </a:r>
          </a:p>
        </p:txBody>
      </p:sp>
      <p:sp>
        <p:nvSpPr>
          <p:cNvPr id="537603" name="Rectangle 3">
            <a:extLst>
              <a:ext uri="{FF2B5EF4-FFF2-40B4-BE49-F238E27FC236}">
                <a16:creationId xmlns:a16="http://schemas.microsoft.com/office/drawing/2014/main" id="{6E8885D3-6CD8-AF7A-AEC0-C4BE2BE56826}"/>
              </a:ext>
            </a:extLst>
          </p:cNvPr>
          <p:cNvSpPr>
            <a:spLocks noGrp="1" noChangeArrowheads="1"/>
          </p:cNvSpPr>
          <p:nvPr>
            <p:ph type="body" idx="1"/>
          </p:nvPr>
        </p:nvSpPr>
        <p:spPr>
          <a:xfrm>
            <a:off x="1700214" y="1119187"/>
            <a:ext cx="7966075" cy="4619625"/>
          </a:xfrm>
        </p:spPr>
        <p:txBody>
          <a:bodyPr>
            <a:normAutofit fontScale="92500"/>
          </a:bodyPr>
          <a:lstStyle/>
          <a:p>
            <a:pPr>
              <a:lnSpc>
                <a:spcPct val="90000"/>
              </a:lnSpc>
              <a:defRPr/>
            </a:pPr>
            <a:r>
              <a:rPr lang="en-US" dirty="0"/>
              <a:t>ASN.1 Objects</a:t>
            </a:r>
          </a:p>
          <a:p>
            <a:pPr lvl="1">
              <a:lnSpc>
                <a:spcPct val="90000"/>
              </a:lnSpc>
              <a:defRPr/>
            </a:pPr>
            <a:r>
              <a:rPr lang="en-US" dirty="0"/>
              <a:t>Intuitive hierarchical structure</a:t>
            </a:r>
          </a:p>
          <a:p>
            <a:pPr lvl="1">
              <a:lnSpc>
                <a:spcPct val="90000"/>
              </a:lnSpc>
              <a:defRPr/>
            </a:pPr>
            <a:r>
              <a:rPr lang="en-US" dirty="0"/>
              <a:t>Fast retrieval for a complex clinical entity</a:t>
            </a:r>
          </a:p>
          <a:p>
            <a:pPr lvl="2">
              <a:lnSpc>
                <a:spcPct val="90000"/>
              </a:lnSpc>
              <a:defRPr/>
            </a:pPr>
            <a:r>
              <a:rPr lang="en-US" dirty="0"/>
              <a:t>CBC, Chem-7, Bacterial Culture, Medication Orders, Problem List</a:t>
            </a:r>
          </a:p>
          <a:p>
            <a:pPr>
              <a:lnSpc>
                <a:spcPct val="90000"/>
              </a:lnSpc>
              <a:defRPr/>
            </a:pPr>
            <a:r>
              <a:rPr lang="en-US" dirty="0"/>
              <a:t>Relational tables</a:t>
            </a:r>
          </a:p>
          <a:p>
            <a:pPr lvl="1">
              <a:lnSpc>
                <a:spcPct val="90000"/>
              </a:lnSpc>
              <a:defRPr/>
            </a:pPr>
            <a:r>
              <a:rPr lang="en-US" dirty="0"/>
              <a:t>Index to object contents</a:t>
            </a:r>
          </a:p>
          <a:p>
            <a:pPr lvl="1">
              <a:lnSpc>
                <a:spcPct val="90000"/>
              </a:lnSpc>
              <a:defRPr/>
            </a:pPr>
            <a:r>
              <a:rPr lang="en-US" dirty="0"/>
              <a:t>Fast for cross-population search</a:t>
            </a:r>
          </a:p>
          <a:p>
            <a:pPr lvl="1">
              <a:lnSpc>
                <a:spcPct val="90000"/>
              </a:lnSpc>
              <a:defRPr/>
            </a:pPr>
            <a:r>
              <a:rPr lang="en-US" dirty="0"/>
              <a:t>Fast for access to a single attribute</a:t>
            </a:r>
          </a:p>
          <a:p>
            <a:pPr lvl="1">
              <a:lnSpc>
                <a:spcPct val="90000"/>
              </a:lnSpc>
              <a:defRPr/>
            </a:pPr>
            <a:r>
              <a:rPr lang="en-US" dirty="0"/>
              <a:t>Mature development environment and development tools</a:t>
            </a:r>
          </a:p>
          <a:p>
            <a:pPr lvl="1">
              <a:lnSpc>
                <a:spcPct val="90000"/>
              </a:lnSpc>
              <a:defRPr/>
            </a:pPr>
            <a:r>
              <a:rPr lang="en-US" dirty="0"/>
              <a:t>Standard query language, data export, 3</a:t>
            </a:r>
            <a:r>
              <a:rPr lang="en-US" baseline="30000" dirty="0"/>
              <a:t>rd</a:t>
            </a:r>
            <a:r>
              <a:rPr lang="en-US" dirty="0"/>
              <a:t> party tools</a:t>
            </a:r>
          </a:p>
        </p:txBody>
      </p:sp>
    </p:spTree>
    <p:extLst>
      <p:ext uri="{BB962C8B-B14F-4D97-AF65-F5344CB8AC3E}">
        <p14:creationId xmlns:p14="http://schemas.microsoft.com/office/powerpoint/2010/main" val="118341254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85C4-952E-4B77-B7D4-3EB1FBF891F2}"/>
              </a:ext>
            </a:extLst>
          </p:cNvPr>
          <p:cNvSpPr>
            <a:spLocks noGrp="1"/>
          </p:cNvSpPr>
          <p:nvPr>
            <p:ph type="title"/>
          </p:nvPr>
        </p:nvSpPr>
        <p:spPr>
          <a:xfrm>
            <a:off x="433144" y="258725"/>
            <a:ext cx="8879312" cy="758754"/>
          </a:xfrm>
        </p:spPr>
        <p:txBody>
          <a:bodyPr>
            <a:normAutofit/>
          </a:bodyPr>
          <a:lstStyle/>
          <a:p>
            <a:r>
              <a:rPr lang="en-US" sz="3599" dirty="0"/>
              <a:t>Model Development Workflow</a:t>
            </a:r>
          </a:p>
        </p:txBody>
      </p:sp>
      <p:sp>
        <p:nvSpPr>
          <p:cNvPr id="31" name="TextBox 30">
            <a:extLst>
              <a:ext uri="{FF2B5EF4-FFF2-40B4-BE49-F238E27FC236}">
                <a16:creationId xmlns:a16="http://schemas.microsoft.com/office/drawing/2014/main" id="{01AEAFAB-6072-4AF2-8FF5-42AA28A6A315}"/>
              </a:ext>
            </a:extLst>
          </p:cNvPr>
          <p:cNvSpPr txBox="1"/>
          <p:nvPr/>
        </p:nvSpPr>
        <p:spPr>
          <a:xfrm>
            <a:off x="1342835" y="1141127"/>
            <a:ext cx="2749637" cy="1323094"/>
          </a:xfrm>
          <a:prstGeom prst="rect">
            <a:avLst/>
          </a:prstGeom>
          <a:solidFill>
            <a:schemeClr val="bg1"/>
          </a:solidFill>
          <a:ln w="38100">
            <a:solidFill>
              <a:schemeClr val="accent1"/>
            </a:solidFill>
          </a:ln>
        </p:spPr>
        <p:txBody>
          <a:bodyPr wrap="square" rtlCol="0">
            <a:spAutoFit/>
          </a:bodyPr>
          <a:lstStyle/>
          <a:p>
            <a:pPr lvl="0" algn="ctr">
              <a:defRPr/>
            </a:pPr>
            <a:r>
              <a:rPr lang="en-US" sz="1600" b="1" dirty="0">
                <a:latin typeface="Calibri"/>
              </a:rPr>
              <a:t>Narrative Health Records</a:t>
            </a:r>
          </a:p>
          <a:p>
            <a:pPr lvl="0" algn="ctr">
              <a:defRPr/>
            </a:pPr>
            <a:r>
              <a:rPr lang="en-US" sz="1600" b="1" dirty="0">
                <a:latin typeface="Calibri"/>
              </a:rPr>
              <a:t>Structured Health Records</a:t>
            </a:r>
          </a:p>
          <a:p>
            <a:pPr lvl="0" algn="ctr">
              <a:defRPr/>
            </a:pPr>
            <a:r>
              <a:rPr lang="en-US" sz="1600" b="1" dirty="0">
                <a:latin typeface="Calibri"/>
              </a:rPr>
              <a:t>Journal Articles</a:t>
            </a:r>
          </a:p>
          <a:p>
            <a:pPr lvl="0" algn="ctr">
              <a:defRPr/>
            </a:pPr>
            <a:r>
              <a:rPr lang="en-US" sz="1600" b="1" dirty="0">
                <a:latin typeface="Calibri"/>
              </a:rPr>
              <a:t>Textbooks</a:t>
            </a:r>
          </a:p>
          <a:p>
            <a:pPr lvl="0" algn="ctr">
              <a:defRPr/>
            </a:pPr>
            <a:r>
              <a:rPr lang="en-US" sz="1600" b="1" dirty="0">
                <a:latin typeface="Calibri"/>
              </a:rPr>
              <a:t>Existing Models</a:t>
            </a:r>
          </a:p>
        </p:txBody>
      </p:sp>
      <p:grpSp>
        <p:nvGrpSpPr>
          <p:cNvPr id="178" name="Group 177">
            <a:extLst>
              <a:ext uri="{FF2B5EF4-FFF2-40B4-BE49-F238E27FC236}">
                <a16:creationId xmlns:a16="http://schemas.microsoft.com/office/drawing/2014/main" id="{549A947D-E5BC-CDD7-DD33-DC55F9B84CC6}"/>
              </a:ext>
            </a:extLst>
          </p:cNvPr>
          <p:cNvGrpSpPr/>
          <p:nvPr/>
        </p:nvGrpSpPr>
        <p:grpSpPr>
          <a:xfrm>
            <a:off x="697387" y="2468176"/>
            <a:ext cx="4143817" cy="1358607"/>
            <a:chOff x="695980" y="2467924"/>
            <a:chExt cx="4144896" cy="1358961"/>
          </a:xfrm>
        </p:grpSpPr>
        <p:grpSp>
          <p:nvGrpSpPr>
            <p:cNvPr id="166" name="Group 165">
              <a:extLst>
                <a:ext uri="{FF2B5EF4-FFF2-40B4-BE49-F238E27FC236}">
                  <a16:creationId xmlns:a16="http://schemas.microsoft.com/office/drawing/2014/main" id="{1B8D03EC-80FA-CE27-8300-BD4E898E9627}"/>
                </a:ext>
              </a:extLst>
            </p:cNvPr>
            <p:cNvGrpSpPr/>
            <p:nvPr/>
          </p:nvGrpSpPr>
          <p:grpSpPr>
            <a:xfrm>
              <a:off x="2847346" y="2468104"/>
              <a:ext cx="1993530" cy="1358781"/>
              <a:chOff x="2847346" y="2468104"/>
              <a:chExt cx="1993530" cy="1358781"/>
            </a:xfrm>
          </p:grpSpPr>
          <p:sp>
            <p:nvSpPr>
              <p:cNvPr id="29" name="Oval 28">
                <a:extLst>
                  <a:ext uri="{FF2B5EF4-FFF2-40B4-BE49-F238E27FC236}">
                    <a16:creationId xmlns:a16="http://schemas.microsoft.com/office/drawing/2014/main" id="{2ADC6074-639B-7D4E-5E42-BAEF9DB703D5}"/>
                  </a:ext>
                </a:extLst>
              </p:cNvPr>
              <p:cNvSpPr/>
              <p:nvPr/>
            </p:nvSpPr>
            <p:spPr>
              <a:xfrm>
                <a:off x="2847346" y="2822444"/>
                <a:ext cx="1993530" cy="1004441"/>
              </a:xfrm>
              <a:prstGeom prst="ellipse">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srgbClr val="000000"/>
                    </a:solidFill>
                    <a:latin typeface="Calibri"/>
                  </a:rPr>
                  <a:t>LLMs, Generative AI</a:t>
                </a:r>
                <a:endParaRPr lang="en-US" b="1" dirty="0">
                  <a:solidFill>
                    <a:srgbClr val="000000"/>
                  </a:solidFill>
                  <a:latin typeface="Calibri"/>
                </a:endParaRPr>
              </a:p>
            </p:txBody>
          </p:sp>
          <p:cxnSp>
            <p:nvCxnSpPr>
              <p:cNvPr id="118" name="Straight Arrow Connector 117">
                <a:extLst>
                  <a:ext uri="{FF2B5EF4-FFF2-40B4-BE49-F238E27FC236}">
                    <a16:creationId xmlns:a16="http://schemas.microsoft.com/office/drawing/2014/main" id="{87CCB6B2-6054-0624-459B-0568AFAD2200}"/>
                  </a:ext>
                </a:extLst>
              </p:cNvPr>
              <p:cNvCxnSpPr>
                <a:cxnSpLocks/>
              </p:cNvCxnSpPr>
              <p:nvPr/>
            </p:nvCxnSpPr>
            <p:spPr>
              <a:xfrm>
                <a:off x="2929528" y="2468104"/>
                <a:ext cx="382316" cy="427905"/>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0B1000FC-DEDA-DAE2-5848-A987D1A5B72A}"/>
                </a:ext>
              </a:extLst>
            </p:cNvPr>
            <p:cNvGrpSpPr/>
            <p:nvPr/>
          </p:nvGrpSpPr>
          <p:grpSpPr>
            <a:xfrm>
              <a:off x="695980" y="2467924"/>
              <a:ext cx="1576399" cy="1189840"/>
              <a:chOff x="695980" y="2467924"/>
              <a:chExt cx="1576399" cy="1189840"/>
            </a:xfrm>
          </p:grpSpPr>
          <p:sp>
            <p:nvSpPr>
              <p:cNvPr id="27" name="Oval 26">
                <a:extLst>
                  <a:ext uri="{FF2B5EF4-FFF2-40B4-BE49-F238E27FC236}">
                    <a16:creationId xmlns:a16="http://schemas.microsoft.com/office/drawing/2014/main" id="{780772AC-D54F-C43E-183F-79488AB871E7}"/>
                  </a:ext>
                </a:extLst>
              </p:cNvPr>
              <p:cNvSpPr/>
              <p:nvPr/>
            </p:nvSpPr>
            <p:spPr>
              <a:xfrm>
                <a:off x="695980" y="2898812"/>
                <a:ext cx="1576399" cy="758952"/>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srgbClr val="000000"/>
                    </a:solidFill>
                    <a:latin typeface="Calibri"/>
                  </a:rPr>
                  <a:t>NLP</a:t>
                </a:r>
                <a:endParaRPr lang="en-US" b="1" dirty="0">
                  <a:solidFill>
                    <a:srgbClr val="000000"/>
                  </a:solidFill>
                  <a:latin typeface="Calibri"/>
                </a:endParaRPr>
              </a:p>
            </p:txBody>
          </p:sp>
          <p:cxnSp>
            <p:nvCxnSpPr>
              <p:cNvPr id="119" name="Straight Arrow Connector 118">
                <a:extLst>
                  <a:ext uri="{FF2B5EF4-FFF2-40B4-BE49-F238E27FC236}">
                    <a16:creationId xmlns:a16="http://schemas.microsoft.com/office/drawing/2014/main" id="{0CDBF097-92C7-AC23-5D44-22E1508F508C}"/>
                  </a:ext>
                </a:extLst>
              </p:cNvPr>
              <p:cNvCxnSpPr>
                <a:cxnSpLocks/>
              </p:cNvCxnSpPr>
              <p:nvPr/>
            </p:nvCxnSpPr>
            <p:spPr>
              <a:xfrm flipH="1">
                <a:off x="1852156" y="2467924"/>
                <a:ext cx="197812" cy="481542"/>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170" name="Group 169">
            <a:extLst>
              <a:ext uri="{FF2B5EF4-FFF2-40B4-BE49-F238E27FC236}">
                <a16:creationId xmlns:a16="http://schemas.microsoft.com/office/drawing/2014/main" id="{2DAA7E9D-EC4A-65B2-4879-B5BECBA02377}"/>
              </a:ext>
            </a:extLst>
          </p:cNvPr>
          <p:cNvGrpSpPr/>
          <p:nvPr/>
        </p:nvGrpSpPr>
        <p:grpSpPr>
          <a:xfrm>
            <a:off x="7031645" y="2504973"/>
            <a:ext cx="3002990" cy="1622347"/>
            <a:chOff x="7031889" y="2504731"/>
            <a:chExt cx="3003772" cy="1622770"/>
          </a:xfrm>
        </p:grpSpPr>
        <p:sp>
          <p:nvSpPr>
            <p:cNvPr id="110" name="Oval 109">
              <a:extLst>
                <a:ext uri="{FF2B5EF4-FFF2-40B4-BE49-F238E27FC236}">
                  <a16:creationId xmlns:a16="http://schemas.microsoft.com/office/drawing/2014/main" id="{A5E81E11-143E-884F-5694-01D4AAA0C7EC}"/>
                </a:ext>
              </a:extLst>
            </p:cNvPr>
            <p:cNvSpPr/>
            <p:nvPr/>
          </p:nvSpPr>
          <p:spPr>
            <a:xfrm>
              <a:off x="8143442" y="2504731"/>
              <a:ext cx="1892219" cy="162277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srgbClr val="000000"/>
                  </a:solidFill>
                  <a:latin typeface="Calibri"/>
                </a:rPr>
                <a:t>Value Set Creation and</a:t>
              </a:r>
            </a:p>
            <a:p>
              <a:pPr algn="ctr" defTabSz="914126">
                <a:defRPr/>
              </a:pPr>
              <a:r>
                <a:rPr lang="en-US" sz="1600" b="1" dirty="0">
                  <a:solidFill>
                    <a:srgbClr val="000000"/>
                  </a:solidFill>
                  <a:latin typeface="Calibri"/>
                </a:rPr>
                <a:t>Terminology</a:t>
              </a:r>
            </a:p>
            <a:p>
              <a:pPr algn="ctr" defTabSz="914126">
                <a:defRPr/>
              </a:pPr>
              <a:r>
                <a:rPr lang="en-US" sz="1600" b="1" dirty="0">
                  <a:solidFill>
                    <a:srgbClr val="000000"/>
                  </a:solidFill>
                  <a:latin typeface="Calibri"/>
                </a:rPr>
                <a:t>Mapping</a:t>
              </a:r>
            </a:p>
          </p:txBody>
        </p:sp>
        <p:cxnSp>
          <p:nvCxnSpPr>
            <p:cNvPr id="124" name="Straight Arrow Connector 123">
              <a:extLst>
                <a:ext uri="{FF2B5EF4-FFF2-40B4-BE49-F238E27FC236}">
                  <a16:creationId xmlns:a16="http://schemas.microsoft.com/office/drawing/2014/main" id="{1F259F2C-C374-F683-B7BC-7F4CE532C921}"/>
                </a:ext>
              </a:extLst>
            </p:cNvPr>
            <p:cNvCxnSpPr>
              <a:cxnSpLocks/>
            </p:cNvCxnSpPr>
            <p:nvPr/>
          </p:nvCxnSpPr>
          <p:spPr>
            <a:xfrm>
              <a:off x="7031889" y="2667421"/>
              <a:ext cx="1111553" cy="384721"/>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71" name="Group 170">
            <a:extLst>
              <a:ext uri="{FF2B5EF4-FFF2-40B4-BE49-F238E27FC236}">
                <a16:creationId xmlns:a16="http://schemas.microsoft.com/office/drawing/2014/main" id="{173FDF75-80CD-9E8C-08A7-CDCA6001B45C}"/>
              </a:ext>
            </a:extLst>
          </p:cNvPr>
          <p:cNvGrpSpPr/>
          <p:nvPr/>
        </p:nvGrpSpPr>
        <p:grpSpPr>
          <a:xfrm>
            <a:off x="9885156" y="1407715"/>
            <a:ext cx="1679297" cy="1616793"/>
            <a:chOff x="9002637" y="778675"/>
            <a:chExt cx="1582220" cy="1617214"/>
          </a:xfrm>
        </p:grpSpPr>
        <p:sp>
          <p:nvSpPr>
            <p:cNvPr id="138" name="Rounded Rectangle 137">
              <a:extLst>
                <a:ext uri="{FF2B5EF4-FFF2-40B4-BE49-F238E27FC236}">
                  <a16:creationId xmlns:a16="http://schemas.microsoft.com/office/drawing/2014/main" id="{56EA91FF-2858-CA77-6206-ADE03C684711}"/>
                </a:ext>
              </a:extLst>
            </p:cNvPr>
            <p:cNvSpPr/>
            <p:nvPr/>
          </p:nvSpPr>
          <p:spPr>
            <a:xfrm>
              <a:off x="9002637" y="778675"/>
              <a:ext cx="1582220" cy="914400"/>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Terminology</a:t>
              </a:r>
            </a:p>
            <a:p>
              <a:pPr algn="ctr"/>
              <a:r>
                <a:rPr lang="en-US" dirty="0"/>
                <a:t>Server</a:t>
              </a:r>
            </a:p>
          </p:txBody>
        </p:sp>
        <p:cxnSp>
          <p:nvCxnSpPr>
            <p:cNvPr id="140" name="Straight Arrow Connector 139">
              <a:extLst>
                <a:ext uri="{FF2B5EF4-FFF2-40B4-BE49-F238E27FC236}">
                  <a16:creationId xmlns:a16="http://schemas.microsoft.com/office/drawing/2014/main" id="{E829C054-ADDE-265B-0FD1-4315020F8BF9}"/>
                </a:ext>
              </a:extLst>
            </p:cNvPr>
            <p:cNvCxnSpPr>
              <a:cxnSpLocks/>
            </p:cNvCxnSpPr>
            <p:nvPr/>
          </p:nvCxnSpPr>
          <p:spPr>
            <a:xfrm flipV="1">
              <a:off x="9125797" y="1693075"/>
              <a:ext cx="534993" cy="702814"/>
            </a:xfrm>
            <a:prstGeom prst="straightConnector1">
              <a:avLst/>
            </a:prstGeom>
            <a:ln w="88900">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77" name="Group 176">
            <a:extLst>
              <a:ext uri="{FF2B5EF4-FFF2-40B4-BE49-F238E27FC236}">
                <a16:creationId xmlns:a16="http://schemas.microsoft.com/office/drawing/2014/main" id="{FAF3440E-0BB8-609D-9FD9-5EC1DC8F14EC}"/>
              </a:ext>
            </a:extLst>
          </p:cNvPr>
          <p:cNvGrpSpPr/>
          <p:nvPr/>
        </p:nvGrpSpPr>
        <p:grpSpPr>
          <a:xfrm>
            <a:off x="5039933" y="3014415"/>
            <a:ext cx="4828535" cy="3060754"/>
            <a:chOff x="5039656" y="3014307"/>
            <a:chExt cx="4829793" cy="3061551"/>
          </a:xfrm>
        </p:grpSpPr>
        <p:cxnSp>
          <p:nvCxnSpPr>
            <p:cNvPr id="37" name="Straight Arrow Connector 36">
              <a:extLst>
                <a:ext uri="{FF2B5EF4-FFF2-40B4-BE49-F238E27FC236}">
                  <a16:creationId xmlns:a16="http://schemas.microsoft.com/office/drawing/2014/main" id="{A8CDC66D-BBE6-36C4-F082-1DC00FD3F8FA}"/>
                </a:ext>
              </a:extLst>
            </p:cNvPr>
            <p:cNvCxnSpPr>
              <a:cxnSpLocks/>
            </p:cNvCxnSpPr>
            <p:nvPr/>
          </p:nvCxnSpPr>
          <p:spPr>
            <a:xfrm flipH="1">
              <a:off x="7726241" y="4226083"/>
              <a:ext cx="2143208" cy="781822"/>
            </a:xfrm>
            <a:prstGeom prst="straightConnector1">
              <a:avLst/>
            </a:prstGeom>
            <a:ln w="60325">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5A3BCBD6-859F-555D-F266-5E3C812A6893}"/>
                </a:ext>
              </a:extLst>
            </p:cNvPr>
            <p:cNvGrpSpPr/>
            <p:nvPr/>
          </p:nvGrpSpPr>
          <p:grpSpPr>
            <a:xfrm>
              <a:off x="6075534" y="4758393"/>
              <a:ext cx="1576399" cy="1317465"/>
              <a:chOff x="4611599" y="4107613"/>
              <a:chExt cx="1576399" cy="1317465"/>
            </a:xfrm>
          </p:grpSpPr>
          <p:sp>
            <p:nvSpPr>
              <p:cNvPr id="28" name="Oval 27">
                <a:extLst>
                  <a:ext uri="{FF2B5EF4-FFF2-40B4-BE49-F238E27FC236}">
                    <a16:creationId xmlns:a16="http://schemas.microsoft.com/office/drawing/2014/main" id="{01053C57-2B32-496C-B3EE-177F61FE0EA0}"/>
                  </a:ext>
                </a:extLst>
              </p:cNvPr>
              <p:cNvSpPr/>
              <p:nvPr/>
            </p:nvSpPr>
            <p:spPr>
              <a:xfrm>
                <a:off x="4611599" y="4107613"/>
                <a:ext cx="1576399" cy="758952"/>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srgbClr val="000000"/>
                    </a:solidFill>
                    <a:latin typeface="Calibri"/>
                  </a:rPr>
                  <a:t>Human</a:t>
                </a:r>
              </a:p>
              <a:p>
                <a:pPr algn="ctr" defTabSz="914126">
                  <a:defRPr/>
                </a:pPr>
                <a:r>
                  <a:rPr lang="en-US" sz="1600" b="1" dirty="0">
                    <a:solidFill>
                      <a:srgbClr val="000000"/>
                    </a:solidFill>
                    <a:latin typeface="Calibri"/>
                  </a:rPr>
                  <a:t>Review</a:t>
                </a:r>
              </a:p>
            </p:txBody>
          </p:sp>
          <p:pic>
            <p:nvPicPr>
              <p:cNvPr id="97" name="Graphic 96" descr="Confused person with solid fill">
                <a:extLst>
                  <a:ext uri="{FF2B5EF4-FFF2-40B4-BE49-F238E27FC236}">
                    <a16:creationId xmlns:a16="http://schemas.microsoft.com/office/drawing/2014/main" id="{5BB256FE-EBA4-445C-AB11-D3422429C45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150499" y="4926480"/>
                <a:ext cx="498598" cy="498598"/>
              </a:xfrm>
              <a:prstGeom prst="rect">
                <a:avLst/>
              </a:prstGeom>
            </p:spPr>
          </p:pic>
        </p:grpSp>
        <p:cxnSp>
          <p:nvCxnSpPr>
            <p:cNvPr id="149" name="Straight Arrow Connector 148">
              <a:extLst>
                <a:ext uri="{FF2B5EF4-FFF2-40B4-BE49-F238E27FC236}">
                  <a16:creationId xmlns:a16="http://schemas.microsoft.com/office/drawing/2014/main" id="{EE4C3600-CFB9-F805-86C4-13C80EF2F924}"/>
                </a:ext>
              </a:extLst>
            </p:cNvPr>
            <p:cNvCxnSpPr>
              <a:cxnSpLocks/>
            </p:cNvCxnSpPr>
            <p:nvPr/>
          </p:nvCxnSpPr>
          <p:spPr>
            <a:xfrm>
              <a:off x="5039656" y="4107948"/>
              <a:ext cx="1063010" cy="720802"/>
            </a:xfrm>
            <a:prstGeom prst="straightConnector1">
              <a:avLst/>
            </a:prstGeom>
            <a:ln w="6032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35D6B8A7-DD6F-36BE-3B28-AD04ABB6598D}"/>
                </a:ext>
              </a:extLst>
            </p:cNvPr>
            <p:cNvCxnSpPr>
              <a:cxnSpLocks/>
            </p:cNvCxnSpPr>
            <p:nvPr/>
          </p:nvCxnSpPr>
          <p:spPr>
            <a:xfrm flipH="1">
              <a:off x="7127087" y="3014307"/>
              <a:ext cx="391274" cy="1663229"/>
            </a:xfrm>
            <a:prstGeom prst="straightConnector1">
              <a:avLst/>
            </a:prstGeom>
            <a:ln w="60325">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60" name="TextBox 159">
            <a:extLst>
              <a:ext uri="{FF2B5EF4-FFF2-40B4-BE49-F238E27FC236}">
                <a16:creationId xmlns:a16="http://schemas.microsoft.com/office/drawing/2014/main" id="{DF7AD935-A1F7-D9D3-6AE2-A6966F654DF0}"/>
              </a:ext>
            </a:extLst>
          </p:cNvPr>
          <p:cNvSpPr txBox="1"/>
          <p:nvPr/>
        </p:nvSpPr>
        <p:spPr>
          <a:xfrm>
            <a:off x="7289539" y="5532246"/>
            <a:ext cx="1691049" cy="461417"/>
          </a:xfrm>
          <a:prstGeom prst="rect">
            <a:avLst/>
          </a:prstGeom>
          <a:noFill/>
        </p:spPr>
        <p:txBody>
          <a:bodyPr wrap="none" rtlCol="0">
            <a:spAutoFit/>
          </a:bodyPr>
          <a:lstStyle/>
          <a:p>
            <a:r>
              <a:rPr lang="en-US" sz="2399" dirty="0">
                <a:solidFill>
                  <a:srgbClr val="FF0000"/>
                </a:solidFill>
              </a:rPr>
              <a:t>(Minimize!)</a:t>
            </a:r>
          </a:p>
        </p:txBody>
      </p:sp>
      <p:grpSp>
        <p:nvGrpSpPr>
          <p:cNvPr id="174" name="Group 173">
            <a:extLst>
              <a:ext uri="{FF2B5EF4-FFF2-40B4-BE49-F238E27FC236}">
                <a16:creationId xmlns:a16="http://schemas.microsoft.com/office/drawing/2014/main" id="{62235C08-90EE-91DC-9EE7-A922580036D2}"/>
              </a:ext>
            </a:extLst>
          </p:cNvPr>
          <p:cNvGrpSpPr/>
          <p:nvPr/>
        </p:nvGrpSpPr>
        <p:grpSpPr>
          <a:xfrm>
            <a:off x="1651805" y="3637842"/>
            <a:ext cx="2245881" cy="2633634"/>
            <a:chOff x="1650646" y="3637896"/>
            <a:chExt cx="2246466" cy="2634320"/>
          </a:xfrm>
        </p:grpSpPr>
        <p:cxnSp>
          <p:nvCxnSpPr>
            <p:cNvPr id="117" name="Straight Arrow Connector 116">
              <a:extLst>
                <a:ext uri="{FF2B5EF4-FFF2-40B4-BE49-F238E27FC236}">
                  <a16:creationId xmlns:a16="http://schemas.microsoft.com/office/drawing/2014/main" id="{A195CE65-B8A0-23D9-D287-5C2FCBB066F6}"/>
                </a:ext>
              </a:extLst>
            </p:cNvPr>
            <p:cNvCxnSpPr>
              <a:cxnSpLocks/>
            </p:cNvCxnSpPr>
            <p:nvPr/>
          </p:nvCxnSpPr>
          <p:spPr>
            <a:xfrm>
              <a:off x="1650646" y="3637896"/>
              <a:ext cx="505693" cy="505365"/>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3DD8D2FF-3FB4-694F-3742-459046E9D91A}"/>
                </a:ext>
              </a:extLst>
            </p:cNvPr>
            <p:cNvCxnSpPr>
              <a:cxnSpLocks/>
            </p:cNvCxnSpPr>
            <p:nvPr/>
          </p:nvCxnSpPr>
          <p:spPr>
            <a:xfrm flipH="1">
              <a:off x="3460527" y="3873779"/>
              <a:ext cx="231301" cy="418162"/>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73" name="Group 172">
              <a:extLst>
                <a:ext uri="{FF2B5EF4-FFF2-40B4-BE49-F238E27FC236}">
                  <a16:creationId xmlns:a16="http://schemas.microsoft.com/office/drawing/2014/main" id="{A247E925-F595-03B1-D5F3-743F484C3402}"/>
                </a:ext>
              </a:extLst>
            </p:cNvPr>
            <p:cNvGrpSpPr/>
            <p:nvPr/>
          </p:nvGrpSpPr>
          <p:grpSpPr>
            <a:xfrm>
              <a:off x="1937612" y="4143261"/>
              <a:ext cx="1959500" cy="2128955"/>
              <a:chOff x="1937612" y="4143261"/>
              <a:chExt cx="1959500" cy="2128955"/>
            </a:xfrm>
          </p:grpSpPr>
          <p:grpSp>
            <p:nvGrpSpPr>
              <p:cNvPr id="167" name="Group 166">
                <a:extLst>
                  <a:ext uri="{FF2B5EF4-FFF2-40B4-BE49-F238E27FC236}">
                    <a16:creationId xmlns:a16="http://schemas.microsoft.com/office/drawing/2014/main" id="{93490539-DB0C-60D1-E41B-CC4C55259844}"/>
                  </a:ext>
                </a:extLst>
              </p:cNvPr>
              <p:cNvGrpSpPr/>
              <p:nvPr/>
            </p:nvGrpSpPr>
            <p:grpSpPr>
              <a:xfrm>
                <a:off x="1937612" y="4143261"/>
                <a:ext cx="1959500" cy="1640460"/>
                <a:chOff x="1937612" y="4143261"/>
                <a:chExt cx="1959500" cy="1640460"/>
              </a:xfrm>
            </p:grpSpPr>
            <p:sp>
              <p:nvSpPr>
                <p:cNvPr id="84" name="Rectangle 83">
                  <a:extLst>
                    <a:ext uri="{FF2B5EF4-FFF2-40B4-BE49-F238E27FC236}">
                      <a16:creationId xmlns:a16="http://schemas.microsoft.com/office/drawing/2014/main" id="{D77D3389-CC25-495C-A79F-753D45CD284B}"/>
                    </a:ext>
                  </a:extLst>
                </p:cNvPr>
                <p:cNvSpPr/>
                <p:nvPr/>
              </p:nvSpPr>
              <p:spPr>
                <a:xfrm>
                  <a:off x="1937612" y="4143261"/>
                  <a:ext cx="1374232" cy="1102334"/>
                </a:xfrm>
                <a:prstGeom prst="rect">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endParaRPr lang="en-US" sz="1600" b="1" dirty="0">
                    <a:solidFill>
                      <a:schemeClr val="tx1"/>
                    </a:solidFill>
                    <a:latin typeface="Calibri"/>
                  </a:endParaRPr>
                </a:p>
              </p:txBody>
            </p:sp>
            <p:sp>
              <p:nvSpPr>
                <p:cNvPr id="88" name="Rectangle 87">
                  <a:extLst>
                    <a:ext uri="{FF2B5EF4-FFF2-40B4-BE49-F238E27FC236}">
                      <a16:creationId xmlns:a16="http://schemas.microsoft.com/office/drawing/2014/main" id="{1CDA7BDB-2AA5-E1C2-5DF3-1DE5D75C4743}"/>
                    </a:ext>
                  </a:extLst>
                </p:cNvPr>
                <p:cNvSpPr/>
                <p:nvPr/>
              </p:nvSpPr>
              <p:spPr>
                <a:xfrm>
                  <a:off x="2012522" y="4202673"/>
                  <a:ext cx="1374232" cy="1102334"/>
                </a:xfrm>
                <a:prstGeom prst="rect">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endParaRPr lang="en-US" sz="1600" b="1" dirty="0">
                    <a:solidFill>
                      <a:schemeClr val="tx1"/>
                    </a:solidFill>
                    <a:latin typeface="Calibri"/>
                  </a:endParaRPr>
                </a:p>
              </p:txBody>
            </p:sp>
            <p:sp>
              <p:nvSpPr>
                <p:cNvPr id="89" name="Rectangle 88">
                  <a:extLst>
                    <a:ext uri="{FF2B5EF4-FFF2-40B4-BE49-F238E27FC236}">
                      <a16:creationId xmlns:a16="http://schemas.microsoft.com/office/drawing/2014/main" id="{69606304-4B7A-9E48-06F1-304BA841F7C4}"/>
                    </a:ext>
                  </a:extLst>
                </p:cNvPr>
                <p:cNvSpPr/>
                <p:nvPr/>
              </p:nvSpPr>
              <p:spPr>
                <a:xfrm>
                  <a:off x="2102930" y="4277583"/>
                  <a:ext cx="1374232" cy="1102334"/>
                </a:xfrm>
                <a:prstGeom prst="rect">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endParaRPr lang="en-US" sz="1600" b="1" dirty="0">
                    <a:solidFill>
                      <a:schemeClr val="tx1"/>
                    </a:solidFill>
                    <a:latin typeface="Calibri"/>
                  </a:endParaRPr>
                </a:p>
              </p:txBody>
            </p:sp>
            <p:sp>
              <p:nvSpPr>
                <p:cNvPr id="90" name="Rectangle 89">
                  <a:extLst>
                    <a:ext uri="{FF2B5EF4-FFF2-40B4-BE49-F238E27FC236}">
                      <a16:creationId xmlns:a16="http://schemas.microsoft.com/office/drawing/2014/main" id="{4FDC973A-AF57-BFDF-16A3-E2A85E1F4C28}"/>
                    </a:ext>
                  </a:extLst>
                </p:cNvPr>
                <p:cNvSpPr/>
                <p:nvPr/>
              </p:nvSpPr>
              <p:spPr>
                <a:xfrm>
                  <a:off x="2208836" y="4383489"/>
                  <a:ext cx="1374232" cy="1102334"/>
                </a:xfrm>
                <a:prstGeom prst="rect">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endParaRPr lang="en-US" sz="1600" b="1" dirty="0">
                    <a:solidFill>
                      <a:schemeClr val="tx1"/>
                    </a:solidFill>
                    <a:latin typeface="Calibri"/>
                  </a:endParaRPr>
                </a:p>
              </p:txBody>
            </p:sp>
            <p:sp>
              <p:nvSpPr>
                <p:cNvPr id="91" name="Rectangle 90">
                  <a:extLst>
                    <a:ext uri="{FF2B5EF4-FFF2-40B4-BE49-F238E27FC236}">
                      <a16:creationId xmlns:a16="http://schemas.microsoft.com/office/drawing/2014/main" id="{BCC5AB0F-6E3E-133A-5E58-BDCC1800A56B}"/>
                    </a:ext>
                  </a:extLst>
                </p:cNvPr>
                <p:cNvSpPr/>
                <p:nvPr/>
              </p:nvSpPr>
              <p:spPr>
                <a:xfrm>
                  <a:off x="2361236" y="4504888"/>
                  <a:ext cx="1374232" cy="1102334"/>
                </a:xfrm>
                <a:prstGeom prst="rect">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endParaRPr lang="en-US" sz="1600" b="1" dirty="0">
                    <a:solidFill>
                      <a:schemeClr val="tx1"/>
                    </a:solidFill>
                    <a:latin typeface="Calibri"/>
                  </a:endParaRPr>
                </a:p>
              </p:txBody>
            </p:sp>
            <p:grpSp>
              <p:nvGrpSpPr>
                <p:cNvPr id="134" name="Group 133">
                  <a:extLst>
                    <a:ext uri="{FF2B5EF4-FFF2-40B4-BE49-F238E27FC236}">
                      <a16:creationId xmlns:a16="http://schemas.microsoft.com/office/drawing/2014/main" id="{5A0A6936-2A87-7BFC-7B02-2DBBBC409BA9}"/>
                    </a:ext>
                  </a:extLst>
                </p:cNvPr>
                <p:cNvGrpSpPr/>
                <p:nvPr/>
              </p:nvGrpSpPr>
              <p:grpSpPr>
                <a:xfrm>
                  <a:off x="2522880" y="4681387"/>
                  <a:ext cx="1374232" cy="1102334"/>
                  <a:chOff x="4120042" y="5245595"/>
                  <a:chExt cx="1374232" cy="1102334"/>
                </a:xfrm>
              </p:grpSpPr>
              <p:sp>
                <p:nvSpPr>
                  <p:cNvPr id="53" name="Rectangle 52">
                    <a:extLst>
                      <a:ext uri="{FF2B5EF4-FFF2-40B4-BE49-F238E27FC236}">
                        <a16:creationId xmlns:a16="http://schemas.microsoft.com/office/drawing/2014/main" id="{D64AD7FB-6CC6-E300-13D6-738ECA618377}"/>
                      </a:ext>
                    </a:extLst>
                  </p:cNvPr>
                  <p:cNvSpPr/>
                  <p:nvPr/>
                </p:nvSpPr>
                <p:spPr>
                  <a:xfrm>
                    <a:off x="4120042" y="5245595"/>
                    <a:ext cx="1374232" cy="1102334"/>
                  </a:xfrm>
                  <a:prstGeom prst="rect">
                    <a:avLst/>
                  </a:prstGeom>
                  <a:solidFill>
                    <a:srgbClr val="BFAF4A"/>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r>
                      <a:rPr lang="en-US" sz="1600" b="1" dirty="0">
                        <a:solidFill>
                          <a:schemeClr val="tx1"/>
                        </a:solidFill>
                        <a:latin typeface="Calibri"/>
                      </a:rPr>
                      <a:t>Draft Models</a:t>
                    </a:r>
                  </a:p>
                  <a:p>
                    <a:pPr algn="ctr" defTabSz="914126">
                      <a:defRPr/>
                    </a:pPr>
                    <a:endParaRPr lang="en-US" sz="1600" b="1" dirty="0">
                      <a:solidFill>
                        <a:schemeClr val="tx1"/>
                      </a:solidFill>
                      <a:latin typeface="Calibri"/>
                    </a:endParaRPr>
                  </a:p>
                </p:txBody>
              </p:sp>
              <p:grpSp>
                <p:nvGrpSpPr>
                  <p:cNvPr id="45" name="Group 44">
                    <a:extLst>
                      <a:ext uri="{FF2B5EF4-FFF2-40B4-BE49-F238E27FC236}">
                        <a16:creationId xmlns:a16="http://schemas.microsoft.com/office/drawing/2014/main" id="{B6D3DA6C-A4AD-3EFF-A3EE-F958B5226DFF}"/>
                      </a:ext>
                    </a:extLst>
                  </p:cNvPr>
                  <p:cNvGrpSpPr/>
                  <p:nvPr/>
                </p:nvGrpSpPr>
                <p:grpSpPr>
                  <a:xfrm>
                    <a:off x="4508415" y="5482564"/>
                    <a:ext cx="554888" cy="758953"/>
                    <a:chOff x="7662593" y="4422280"/>
                    <a:chExt cx="1202468" cy="1443565"/>
                  </a:xfrm>
                  <a:solidFill>
                    <a:schemeClr val="tx1"/>
                  </a:solidFill>
                </p:grpSpPr>
                <p:pic>
                  <p:nvPicPr>
                    <p:cNvPr id="40" name="Graphic 39" descr="Hierarchy with solid fill">
                      <a:extLst>
                        <a:ext uri="{FF2B5EF4-FFF2-40B4-BE49-F238E27FC236}">
                          <a16:creationId xmlns:a16="http://schemas.microsoft.com/office/drawing/2014/main" id="{BBB08D9A-F1D8-08B1-1FAF-A7800C949C5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62593" y="4422280"/>
                      <a:ext cx="914400" cy="914400"/>
                    </a:xfrm>
                    <a:prstGeom prst="rect">
                      <a:avLst/>
                    </a:prstGeom>
                  </p:spPr>
                </p:pic>
                <p:pic>
                  <p:nvPicPr>
                    <p:cNvPr id="43" name="Graphic 42" descr="Hierarchy with solid fill">
                      <a:extLst>
                        <a:ext uri="{FF2B5EF4-FFF2-40B4-BE49-F238E27FC236}">
                          <a16:creationId xmlns:a16="http://schemas.microsoft.com/office/drawing/2014/main" id="{22B6F24E-FA81-05CE-15AC-82EDCA31DC6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50661" y="4951445"/>
                      <a:ext cx="914400" cy="914400"/>
                    </a:xfrm>
                    <a:prstGeom prst="rect">
                      <a:avLst/>
                    </a:prstGeom>
                  </p:spPr>
                </p:pic>
              </p:grpSp>
            </p:grpSp>
          </p:grpSp>
          <p:sp>
            <p:nvSpPr>
              <p:cNvPr id="162" name="TextBox 161">
                <a:extLst>
                  <a:ext uri="{FF2B5EF4-FFF2-40B4-BE49-F238E27FC236}">
                    <a16:creationId xmlns:a16="http://schemas.microsoft.com/office/drawing/2014/main" id="{9A3F7934-7100-D3E8-76A8-0DE9EE4B9676}"/>
                  </a:ext>
                </a:extLst>
              </p:cNvPr>
              <p:cNvSpPr txBox="1"/>
              <p:nvPr/>
            </p:nvSpPr>
            <p:spPr>
              <a:xfrm>
                <a:off x="2751687" y="5902788"/>
                <a:ext cx="870786" cy="369428"/>
              </a:xfrm>
              <a:prstGeom prst="rect">
                <a:avLst/>
              </a:prstGeom>
              <a:noFill/>
            </p:spPr>
            <p:txBody>
              <a:bodyPr wrap="none" rtlCol="0">
                <a:spAutoFit/>
              </a:bodyPr>
              <a:lstStyle/>
              <a:p>
                <a:r>
                  <a:rPr lang="en-US" dirty="0"/>
                  <a:t>Bronze</a:t>
                </a:r>
              </a:p>
            </p:txBody>
          </p:sp>
        </p:grpSp>
      </p:grpSp>
      <p:grpSp>
        <p:nvGrpSpPr>
          <p:cNvPr id="176" name="Group 175">
            <a:extLst>
              <a:ext uri="{FF2B5EF4-FFF2-40B4-BE49-F238E27FC236}">
                <a16:creationId xmlns:a16="http://schemas.microsoft.com/office/drawing/2014/main" id="{7B39FE32-0103-201D-ED15-415FF640454E}"/>
              </a:ext>
            </a:extLst>
          </p:cNvPr>
          <p:cNvGrpSpPr/>
          <p:nvPr/>
        </p:nvGrpSpPr>
        <p:grpSpPr>
          <a:xfrm>
            <a:off x="9734930" y="3911821"/>
            <a:ext cx="1639663" cy="2301581"/>
            <a:chOff x="9735877" y="3911946"/>
            <a:chExt cx="1640090" cy="2302180"/>
          </a:xfrm>
        </p:grpSpPr>
        <p:sp>
          <p:nvSpPr>
            <p:cNvPr id="112" name="Cylinder 103">
              <a:extLst>
                <a:ext uri="{FF2B5EF4-FFF2-40B4-BE49-F238E27FC236}">
                  <a16:creationId xmlns:a16="http://schemas.microsoft.com/office/drawing/2014/main" id="{62D5D736-4F68-3516-0CE4-C0ABF14E6163}"/>
                </a:ext>
              </a:extLst>
            </p:cNvPr>
            <p:cNvSpPr/>
            <p:nvPr/>
          </p:nvSpPr>
          <p:spPr>
            <a:xfrm>
              <a:off x="9793747" y="4567703"/>
              <a:ext cx="1582220" cy="1216152"/>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Model</a:t>
              </a:r>
            </a:p>
            <a:p>
              <a:pPr algn="ctr" defTabSz="914126">
                <a:defRPr/>
              </a:pPr>
              <a:r>
                <a:rPr lang="en-US" b="1" dirty="0">
                  <a:solidFill>
                    <a:srgbClr val="000000"/>
                  </a:solidFill>
                  <a:latin typeface="Calibri"/>
                </a:rPr>
                <a:t>Library</a:t>
              </a:r>
              <a:endParaRPr lang="en-US" sz="1799" b="1" dirty="0">
                <a:solidFill>
                  <a:srgbClr val="000000"/>
                </a:solidFill>
                <a:latin typeface="Calibri"/>
              </a:endParaRPr>
            </a:p>
          </p:txBody>
        </p:sp>
        <p:cxnSp>
          <p:nvCxnSpPr>
            <p:cNvPr id="141" name="Straight Arrow Connector 140">
              <a:extLst>
                <a:ext uri="{FF2B5EF4-FFF2-40B4-BE49-F238E27FC236}">
                  <a16:creationId xmlns:a16="http://schemas.microsoft.com/office/drawing/2014/main" id="{C16A831D-B4A9-8001-4BD7-7444D9B8E29D}"/>
                </a:ext>
              </a:extLst>
            </p:cNvPr>
            <p:cNvCxnSpPr>
              <a:cxnSpLocks/>
            </p:cNvCxnSpPr>
            <p:nvPr/>
          </p:nvCxnSpPr>
          <p:spPr>
            <a:xfrm>
              <a:off x="9735877" y="3911946"/>
              <a:ext cx="694482" cy="655757"/>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9F6D0A08-4DEA-D749-8273-00A141FC68DE}"/>
                </a:ext>
              </a:extLst>
            </p:cNvPr>
            <p:cNvSpPr txBox="1"/>
            <p:nvPr/>
          </p:nvSpPr>
          <p:spPr>
            <a:xfrm>
              <a:off x="10299959" y="5844698"/>
              <a:ext cx="693780" cy="369428"/>
            </a:xfrm>
            <a:prstGeom prst="rect">
              <a:avLst/>
            </a:prstGeom>
            <a:noFill/>
          </p:spPr>
          <p:txBody>
            <a:bodyPr wrap="square" rtlCol="0">
              <a:spAutoFit/>
            </a:bodyPr>
            <a:lstStyle/>
            <a:p>
              <a:r>
                <a:rPr lang="en-US" dirty="0"/>
                <a:t>Gold</a:t>
              </a:r>
            </a:p>
          </p:txBody>
        </p:sp>
      </p:grpSp>
      <p:grpSp>
        <p:nvGrpSpPr>
          <p:cNvPr id="180" name="Group 179">
            <a:extLst>
              <a:ext uri="{FF2B5EF4-FFF2-40B4-BE49-F238E27FC236}">
                <a16:creationId xmlns:a16="http://schemas.microsoft.com/office/drawing/2014/main" id="{53849989-221F-0768-E8ED-D077131F3066}"/>
              </a:ext>
            </a:extLst>
          </p:cNvPr>
          <p:cNvGrpSpPr/>
          <p:nvPr/>
        </p:nvGrpSpPr>
        <p:grpSpPr>
          <a:xfrm>
            <a:off x="3949195" y="2308906"/>
            <a:ext cx="3022865" cy="2746726"/>
            <a:chOff x="3948635" y="2308614"/>
            <a:chExt cx="3023652" cy="2747441"/>
          </a:xfrm>
        </p:grpSpPr>
        <p:cxnSp>
          <p:nvCxnSpPr>
            <p:cNvPr id="125" name="Straight Arrow Connector 124">
              <a:extLst>
                <a:ext uri="{FF2B5EF4-FFF2-40B4-BE49-F238E27FC236}">
                  <a16:creationId xmlns:a16="http://schemas.microsoft.com/office/drawing/2014/main" id="{CBCE5F8A-D16B-E454-E26F-55FD908709E6}"/>
                </a:ext>
              </a:extLst>
            </p:cNvPr>
            <p:cNvCxnSpPr>
              <a:cxnSpLocks/>
            </p:cNvCxnSpPr>
            <p:nvPr/>
          </p:nvCxnSpPr>
          <p:spPr>
            <a:xfrm flipV="1">
              <a:off x="3948635" y="3396111"/>
              <a:ext cx="1655635" cy="1659944"/>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08CA5E25-0941-F8F5-4C7B-E328ED134A32}"/>
                </a:ext>
              </a:extLst>
            </p:cNvPr>
            <p:cNvSpPr txBox="1"/>
            <p:nvPr/>
          </p:nvSpPr>
          <p:spPr>
            <a:xfrm>
              <a:off x="5970790" y="3491527"/>
              <a:ext cx="729236" cy="369428"/>
            </a:xfrm>
            <a:prstGeom prst="rect">
              <a:avLst/>
            </a:prstGeom>
            <a:noFill/>
          </p:spPr>
          <p:txBody>
            <a:bodyPr wrap="none" rtlCol="0">
              <a:spAutoFit/>
            </a:bodyPr>
            <a:lstStyle/>
            <a:p>
              <a:r>
                <a:rPr lang="en-US" dirty="0"/>
                <a:t>Silver</a:t>
              </a:r>
            </a:p>
          </p:txBody>
        </p:sp>
        <p:grpSp>
          <p:nvGrpSpPr>
            <p:cNvPr id="179" name="Group 178">
              <a:extLst>
                <a:ext uri="{FF2B5EF4-FFF2-40B4-BE49-F238E27FC236}">
                  <a16:creationId xmlns:a16="http://schemas.microsoft.com/office/drawing/2014/main" id="{506B92B2-D45A-07BB-A40F-BDCF43DCD55A}"/>
                </a:ext>
              </a:extLst>
            </p:cNvPr>
            <p:cNvGrpSpPr/>
            <p:nvPr/>
          </p:nvGrpSpPr>
          <p:grpSpPr>
            <a:xfrm>
              <a:off x="5598055" y="2308614"/>
              <a:ext cx="1374232" cy="1102334"/>
              <a:chOff x="5598055" y="2308614"/>
              <a:chExt cx="1374232" cy="1102334"/>
            </a:xfrm>
          </p:grpSpPr>
          <p:sp>
            <p:nvSpPr>
              <p:cNvPr id="99" name="Rectangle 98">
                <a:extLst>
                  <a:ext uri="{FF2B5EF4-FFF2-40B4-BE49-F238E27FC236}">
                    <a16:creationId xmlns:a16="http://schemas.microsoft.com/office/drawing/2014/main" id="{0D702561-A4C7-3218-3CAF-9DC5F0D3755D}"/>
                  </a:ext>
                </a:extLst>
              </p:cNvPr>
              <p:cNvSpPr/>
              <p:nvPr/>
            </p:nvSpPr>
            <p:spPr>
              <a:xfrm>
                <a:off x="5598055" y="2308614"/>
                <a:ext cx="1374232" cy="1102334"/>
              </a:xfrm>
              <a:prstGeom prst="rect">
                <a:avLst/>
              </a:prstGeom>
              <a:solidFill>
                <a:schemeClr val="tx1">
                  <a:lumMod val="40000"/>
                  <a:lumOff val="60000"/>
                </a:schemeClr>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r>
                  <a:rPr lang="en-US" sz="1600" b="1" dirty="0">
                    <a:solidFill>
                      <a:schemeClr val="tx1"/>
                    </a:solidFill>
                    <a:latin typeface="Calibri"/>
                  </a:rPr>
                  <a:t>Draft 2</a:t>
                </a:r>
              </a:p>
              <a:p>
                <a:pPr algn="ctr" defTabSz="914126">
                  <a:defRPr/>
                </a:pPr>
                <a:endParaRPr lang="en-US" sz="1600" b="1" dirty="0">
                  <a:solidFill>
                    <a:schemeClr val="tx1"/>
                  </a:solidFill>
                  <a:latin typeface="Calibri"/>
                </a:endParaRPr>
              </a:p>
            </p:txBody>
          </p:sp>
          <p:grpSp>
            <p:nvGrpSpPr>
              <p:cNvPr id="100" name="Group 99">
                <a:extLst>
                  <a:ext uri="{FF2B5EF4-FFF2-40B4-BE49-F238E27FC236}">
                    <a16:creationId xmlns:a16="http://schemas.microsoft.com/office/drawing/2014/main" id="{84D57117-50CB-2E9B-20F9-E7D0423A96CD}"/>
                  </a:ext>
                </a:extLst>
              </p:cNvPr>
              <p:cNvGrpSpPr/>
              <p:nvPr/>
            </p:nvGrpSpPr>
            <p:grpSpPr>
              <a:xfrm>
                <a:off x="6012031" y="2557163"/>
                <a:ext cx="554888" cy="758953"/>
                <a:chOff x="7662593" y="4422280"/>
                <a:chExt cx="1202468" cy="1443565"/>
              </a:xfrm>
            </p:grpSpPr>
            <p:pic>
              <p:nvPicPr>
                <p:cNvPr id="101" name="Graphic 100" descr="Hierarchy with solid fill">
                  <a:extLst>
                    <a:ext uri="{FF2B5EF4-FFF2-40B4-BE49-F238E27FC236}">
                      <a16:creationId xmlns:a16="http://schemas.microsoft.com/office/drawing/2014/main" id="{06597D2C-4F8B-B006-A430-DBDD04ED391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2593" y="4422280"/>
                  <a:ext cx="914400" cy="914400"/>
                </a:xfrm>
                <a:prstGeom prst="rect">
                  <a:avLst/>
                </a:prstGeom>
              </p:spPr>
            </p:pic>
            <p:pic>
              <p:nvPicPr>
                <p:cNvPr id="102" name="Graphic 101" descr="Hierarchy with solid fill">
                  <a:extLst>
                    <a:ext uri="{FF2B5EF4-FFF2-40B4-BE49-F238E27FC236}">
                      <a16:creationId xmlns:a16="http://schemas.microsoft.com/office/drawing/2014/main" id="{C1EF9A66-E32E-A153-7C46-DBC1080FD0D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950661" y="4951445"/>
                  <a:ext cx="914400" cy="914400"/>
                </a:xfrm>
                <a:prstGeom prst="rect">
                  <a:avLst/>
                </a:prstGeom>
              </p:spPr>
            </p:pic>
          </p:grpSp>
        </p:grpSp>
      </p:grpSp>
    </p:spTree>
    <p:extLst>
      <p:ext uri="{BB962C8B-B14F-4D97-AF65-F5344CB8AC3E}">
        <p14:creationId xmlns:p14="http://schemas.microsoft.com/office/powerpoint/2010/main" val="385524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p:cTn id="7" dur="500" fill="hold"/>
                                        <p:tgtEl>
                                          <p:spTgt spid="178"/>
                                        </p:tgtEl>
                                        <p:attrNameLst>
                                          <p:attrName>ppt_x</p:attrName>
                                        </p:attrNameLst>
                                      </p:cBhvr>
                                      <p:tavLst>
                                        <p:tav tm="0">
                                          <p:val>
                                            <p:strVal val="#ppt_x"/>
                                          </p:val>
                                        </p:tav>
                                        <p:tav tm="100000">
                                          <p:val>
                                            <p:strVal val="#ppt_x"/>
                                          </p:val>
                                        </p:tav>
                                      </p:tavLst>
                                    </p:anim>
                                    <p:anim calcmode="lin" valueType="num">
                                      <p:cBhvr>
                                        <p:cTn id="8" dur="500" fill="hold"/>
                                        <p:tgtEl>
                                          <p:spTgt spid="178"/>
                                        </p:tgtEl>
                                        <p:attrNameLst>
                                          <p:attrName>ppt_y</p:attrName>
                                        </p:attrNameLst>
                                      </p:cBhvr>
                                      <p:tavLst>
                                        <p:tav tm="0">
                                          <p:val>
                                            <p:strVal val="#ppt_y-#ppt_h/2"/>
                                          </p:val>
                                        </p:tav>
                                        <p:tav tm="100000">
                                          <p:val>
                                            <p:strVal val="#ppt_y"/>
                                          </p:val>
                                        </p:tav>
                                      </p:tavLst>
                                    </p:anim>
                                    <p:anim calcmode="lin" valueType="num">
                                      <p:cBhvr>
                                        <p:cTn id="9" dur="500" fill="hold"/>
                                        <p:tgtEl>
                                          <p:spTgt spid="178"/>
                                        </p:tgtEl>
                                        <p:attrNameLst>
                                          <p:attrName>ppt_w</p:attrName>
                                        </p:attrNameLst>
                                      </p:cBhvr>
                                      <p:tavLst>
                                        <p:tav tm="0">
                                          <p:val>
                                            <p:strVal val="#ppt_w"/>
                                          </p:val>
                                        </p:tav>
                                        <p:tav tm="100000">
                                          <p:val>
                                            <p:strVal val="#ppt_w"/>
                                          </p:val>
                                        </p:tav>
                                      </p:tavLst>
                                    </p:anim>
                                    <p:anim calcmode="lin" valueType="num">
                                      <p:cBhvr>
                                        <p:cTn id="10" dur="500" fill="hold"/>
                                        <p:tgtEl>
                                          <p:spTgt spid="17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174"/>
                                        </p:tgtEl>
                                        <p:attrNameLst>
                                          <p:attrName>style.visibility</p:attrName>
                                        </p:attrNameLst>
                                      </p:cBhvr>
                                      <p:to>
                                        <p:strVal val="visible"/>
                                      </p:to>
                                    </p:set>
                                    <p:anim calcmode="lin" valueType="num">
                                      <p:cBhvr>
                                        <p:cTn id="15" dur="500" fill="hold"/>
                                        <p:tgtEl>
                                          <p:spTgt spid="174"/>
                                        </p:tgtEl>
                                        <p:attrNameLst>
                                          <p:attrName>ppt_x</p:attrName>
                                        </p:attrNameLst>
                                      </p:cBhvr>
                                      <p:tavLst>
                                        <p:tav tm="0">
                                          <p:val>
                                            <p:strVal val="#ppt_x"/>
                                          </p:val>
                                        </p:tav>
                                        <p:tav tm="100000">
                                          <p:val>
                                            <p:strVal val="#ppt_x"/>
                                          </p:val>
                                        </p:tav>
                                      </p:tavLst>
                                    </p:anim>
                                    <p:anim calcmode="lin" valueType="num">
                                      <p:cBhvr>
                                        <p:cTn id="16" dur="500" fill="hold"/>
                                        <p:tgtEl>
                                          <p:spTgt spid="174"/>
                                        </p:tgtEl>
                                        <p:attrNameLst>
                                          <p:attrName>ppt_y</p:attrName>
                                        </p:attrNameLst>
                                      </p:cBhvr>
                                      <p:tavLst>
                                        <p:tav tm="0">
                                          <p:val>
                                            <p:strVal val="#ppt_y-#ppt_h/2"/>
                                          </p:val>
                                        </p:tav>
                                        <p:tav tm="100000">
                                          <p:val>
                                            <p:strVal val="#ppt_y"/>
                                          </p:val>
                                        </p:tav>
                                      </p:tavLst>
                                    </p:anim>
                                    <p:anim calcmode="lin" valueType="num">
                                      <p:cBhvr>
                                        <p:cTn id="17" dur="500" fill="hold"/>
                                        <p:tgtEl>
                                          <p:spTgt spid="174"/>
                                        </p:tgtEl>
                                        <p:attrNameLst>
                                          <p:attrName>ppt_w</p:attrName>
                                        </p:attrNameLst>
                                      </p:cBhvr>
                                      <p:tavLst>
                                        <p:tav tm="0">
                                          <p:val>
                                            <p:strVal val="#ppt_w"/>
                                          </p:val>
                                        </p:tav>
                                        <p:tav tm="100000">
                                          <p:val>
                                            <p:strVal val="#ppt_w"/>
                                          </p:val>
                                        </p:tav>
                                      </p:tavLst>
                                    </p:anim>
                                    <p:anim calcmode="lin" valueType="num">
                                      <p:cBhvr>
                                        <p:cTn id="18" dur="500" fill="hold"/>
                                        <p:tgtEl>
                                          <p:spTgt spid="17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nodeType="clickEffect">
                                  <p:stCondLst>
                                    <p:cond delay="0"/>
                                  </p:stCondLst>
                                  <p:childTnLst>
                                    <p:set>
                                      <p:cBhvr>
                                        <p:cTn id="22" dur="1" fill="hold">
                                          <p:stCondLst>
                                            <p:cond delay="0"/>
                                          </p:stCondLst>
                                        </p:cTn>
                                        <p:tgtEl>
                                          <p:spTgt spid="180"/>
                                        </p:tgtEl>
                                        <p:attrNameLst>
                                          <p:attrName>style.visibility</p:attrName>
                                        </p:attrNameLst>
                                      </p:cBhvr>
                                      <p:to>
                                        <p:strVal val="visible"/>
                                      </p:to>
                                    </p:set>
                                    <p:anim calcmode="lin" valueType="num">
                                      <p:cBhvr>
                                        <p:cTn id="23" dur="500" fill="hold"/>
                                        <p:tgtEl>
                                          <p:spTgt spid="180"/>
                                        </p:tgtEl>
                                        <p:attrNameLst>
                                          <p:attrName>ppt_x</p:attrName>
                                        </p:attrNameLst>
                                      </p:cBhvr>
                                      <p:tavLst>
                                        <p:tav tm="0">
                                          <p:val>
                                            <p:strVal val="#ppt_x"/>
                                          </p:val>
                                        </p:tav>
                                        <p:tav tm="100000">
                                          <p:val>
                                            <p:strVal val="#ppt_x"/>
                                          </p:val>
                                        </p:tav>
                                      </p:tavLst>
                                    </p:anim>
                                    <p:anim calcmode="lin" valueType="num">
                                      <p:cBhvr>
                                        <p:cTn id="24" dur="500" fill="hold"/>
                                        <p:tgtEl>
                                          <p:spTgt spid="180"/>
                                        </p:tgtEl>
                                        <p:attrNameLst>
                                          <p:attrName>ppt_y</p:attrName>
                                        </p:attrNameLst>
                                      </p:cBhvr>
                                      <p:tavLst>
                                        <p:tav tm="0">
                                          <p:val>
                                            <p:strVal val="#ppt_y+#ppt_h/2"/>
                                          </p:val>
                                        </p:tav>
                                        <p:tav tm="100000">
                                          <p:val>
                                            <p:strVal val="#ppt_y"/>
                                          </p:val>
                                        </p:tav>
                                      </p:tavLst>
                                    </p:anim>
                                    <p:anim calcmode="lin" valueType="num">
                                      <p:cBhvr>
                                        <p:cTn id="25" dur="500" fill="hold"/>
                                        <p:tgtEl>
                                          <p:spTgt spid="180"/>
                                        </p:tgtEl>
                                        <p:attrNameLst>
                                          <p:attrName>ppt_w</p:attrName>
                                        </p:attrNameLst>
                                      </p:cBhvr>
                                      <p:tavLst>
                                        <p:tav tm="0">
                                          <p:val>
                                            <p:strVal val="#ppt_w"/>
                                          </p:val>
                                        </p:tav>
                                        <p:tav tm="100000">
                                          <p:val>
                                            <p:strVal val="#ppt_w"/>
                                          </p:val>
                                        </p:tav>
                                      </p:tavLst>
                                    </p:anim>
                                    <p:anim calcmode="lin" valueType="num">
                                      <p:cBhvr>
                                        <p:cTn id="26" dur="500" fill="hold"/>
                                        <p:tgtEl>
                                          <p:spTgt spid="18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70"/>
                                        </p:tgtEl>
                                        <p:attrNameLst>
                                          <p:attrName>style.visibility</p:attrName>
                                        </p:attrNameLst>
                                      </p:cBhvr>
                                      <p:to>
                                        <p:strVal val="visible"/>
                                      </p:to>
                                    </p:set>
                                    <p:anim calcmode="lin" valueType="num">
                                      <p:cBhvr>
                                        <p:cTn id="31" dur="500" fill="hold"/>
                                        <p:tgtEl>
                                          <p:spTgt spid="170"/>
                                        </p:tgtEl>
                                        <p:attrNameLst>
                                          <p:attrName>ppt_x</p:attrName>
                                        </p:attrNameLst>
                                      </p:cBhvr>
                                      <p:tavLst>
                                        <p:tav tm="0">
                                          <p:val>
                                            <p:strVal val="#ppt_x-#ppt_w/2"/>
                                          </p:val>
                                        </p:tav>
                                        <p:tav tm="100000">
                                          <p:val>
                                            <p:strVal val="#ppt_x"/>
                                          </p:val>
                                        </p:tav>
                                      </p:tavLst>
                                    </p:anim>
                                    <p:anim calcmode="lin" valueType="num">
                                      <p:cBhvr>
                                        <p:cTn id="32" dur="500" fill="hold"/>
                                        <p:tgtEl>
                                          <p:spTgt spid="170"/>
                                        </p:tgtEl>
                                        <p:attrNameLst>
                                          <p:attrName>ppt_y</p:attrName>
                                        </p:attrNameLst>
                                      </p:cBhvr>
                                      <p:tavLst>
                                        <p:tav tm="0">
                                          <p:val>
                                            <p:strVal val="#ppt_y"/>
                                          </p:val>
                                        </p:tav>
                                        <p:tav tm="100000">
                                          <p:val>
                                            <p:strVal val="#ppt_y"/>
                                          </p:val>
                                        </p:tav>
                                      </p:tavLst>
                                    </p:anim>
                                    <p:anim calcmode="lin" valueType="num">
                                      <p:cBhvr>
                                        <p:cTn id="33" dur="500" fill="hold"/>
                                        <p:tgtEl>
                                          <p:spTgt spid="170"/>
                                        </p:tgtEl>
                                        <p:attrNameLst>
                                          <p:attrName>ppt_w</p:attrName>
                                        </p:attrNameLst>
                                      </p:cBhvr>
                                      <p:tavLst>
                                        <p:tav tm="0">
                                          <p:val>
                                            <p:fltVal val="0"/>
                                          </p:val>
                                        </p:tav>
                                        <p:tav tm="100000">
                                          <p:val>
                                            <p:strVal val="#ppt_w"/>
                                          </p:val>
                                        </p:tav>
                                      </p:tavLst>
                                    </p:anim>
                                    <p:anim calcmode="lin" valueType="num">
                                      <p:cBhvr>
                                        <p:cTn id="34" dur="500" fill="hold"/>
                                        <p:tgtEl>
                                          <p:spTgt spid="17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nodeType="clickEffect">
                                  <p:stCondLst>
                                    <p:cond delay="0"/>
                                  </p:stCondLst>
                                  <p:childTnLst>
                                    <p:set>
                                      <p:cBhvr>
                                        <p:cTn id="38" dur="1" fill="hold">
                                          <p:stCondLst>
                                            <p:cond delay="0"/>
                                          </p:stCondLst>
                                        </p:cTn>
                                        <p:tgtEl>
                                          <p:spTgt spid="171"/>
                                        </p:tgtEl>
                                        <p:attrNameLst>
                                          <p:attrName>style.visibility</p:attrName>
                                        </p:attrNameLst>
                                      </p:cBhvr>
                                      <p:to>
                                        <p:strVal val="visible"/>
                                      </p:to>
                                    </p:set>
                                    <p:anim calcmode="lin" valueType="num">
                                      <p:cBhvr>
                                        <p:cTn id="39" dur="500" fill="hold"/>
                                        <p:tgtEl>
                                          <p:spTgt spid="171"/>
                                        </p:tgtEl>
                                        <p:attrNameLst>
                                          <p:attrName>ppt_x</p:attrName>
                                        </p:attrNameLst>
                                      </p:cBhvr>
                                      <p:tavLst>
                                        <p:tav tm="0">
                                          <p:val>
                                            <p:strVal val="#ppt_x"/>
                                          </p:val>
                                        </p:tav>
                                        <p:tav tm="100000">
                                          <p:val>
                                            <p:strVal val="#ppt_x"/>
                                          </p:val>
                                        </p:tav>
                                      </p:tavLst>
                                    </p:anim>
                                    <p:anim calcmode="lin" valueType="num">
                                      <p:cBhvr>
                                        <p:cTn id="40" dur="500" fill="hold"/>
                                        <p:tgtEl>
                                          <p:spTgt spid="171"/>
                                        </p:tgtEl>
                                        <p:attrNameLst>
                                          <p:attrName>ppt_y</p:attrName>
                                        </p:attrNameLst>
                                      </p:cBhvr>
                                      <p:tavLst>
                                        <p:tav tm="0">
                                          <p:val>
                                            <p:strVal val="#ppt_y+#ppt_h/2"/>
                                          </p:val>
                                        </p:tav>
                                        <p:tav tm="100000">
                                          <p:val>
                                            <p:strVal val="#ppt_y"/>
                                          </p:val>
                                        </p:tav>
                                      </p:tavLst>
                                    </p:anim>
                                    <p:anim calcmode="lin" valueType="num">
                                      <p:cBhvr>
                                        <p:cTn id="41" dur="500" fill="hold"/>
                                        <p:tgtEl>
                                          <p:spTgt spid="171"/>
                                        </p:tgtEl>
                                        <p:attrNameLst>
                                          <p:attrName>ppt_w</p:attrName>
                                        </p:attrNameLst>
                                      </p:cBhvr>
                                      <p:tavLst>
                                        <p:tav tm="0">
                                          <p:val>
                                            <p:strVal val="#ppt_w"/>
                                          </p:val>
                                        </p:tav>
                                        <p:tav tm="100000">
                                          <p:val>
                                            <p:strVal val="#ppt_w"/>
                                          </p:val>
                                        </p:tav>
                                      </p:tavLst>
                                    </p:anim>
                                    <p:anim calcmode="lin" valueType="num">
                                      <p:cBhvr>
                                        <p:cTn id="42" dur="500" fill="hold"/>
                                        <p:tgtEl>
                                          <p:spTgt spid="171"/>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nodeType="clickEffect">
                                  <p:stCondLst>
                                    <p:cond delay="0"/>
                                  </p:stCondLst>
                                  <p:childTnLst>
                                    <p:set>
                                      <p:cBhvr>
                                        <p:cTn id="46" dur="1" fill="hold">
                                          <p:stCondLst>
                                            <p:cond delay="0"/>
                                          </p:stCondLst>
                                        </p:cTn>
                                        <p:tgtEl>
                                          <p:spTgt spid="176"/>
                                        </p:tgtEl>
                                        <p:attrNameLst>
                                          <p:attrName>style.visibility</p:attrName>
                                        </p:attrNameLst>
                                      </p:cBhvr>
                                      <p:to>
                                        <p:strVal val="visible"/>
                                      </p:to>
                                    </p:set>
                                    <p:anim calcmode="lin" valueType="num">
                                      <p:cBhvr>
                                        <p:cTn id="47" dur="500" fill="hold"/>
                                        <p:tgtEl>
                                          <p:spTgt spid="176"/>
                                        </p:tgtEl>
                                        <p:attrNameLst>
                                          <p:attrName>ppt_x</p:attrName>
                                        </p:attrNameLst>
                                      </p:cBhvr>
                                      <p:tavLst>
                                        <p:tav tm="0">
                                          <p:val>
                                            <p:strVal val="#ppt_x"/>
                                          </p:val>
                                        </p:tav>
                                        <p:tav tm="100000">
                                          <p:val>
                                            <p:strVal val="#ppt_x"/>
                                          </p:val>
                                        </p:tav>
                                      </p:tavLst>
                                    </p:anim>
                                    <p:anim calcmode="lin" valueType="num">
                                      <p:cBhvr>
                                        <p:cTn id="48" dur="500" fill="hold"/>
                                        <p:tgtEl>
                                          <p:spTgt spid="176"/>
                                        </p:tgtEl>
                                        <p:attrNameLst>
                                          <p:attrName>ppt_y</p:attrName>
                                        </p:attrNameLst>
                                      </p:cBhvr>
                                      <p:tavLst>
                                        <p:tav tm="0">
                                          <p:val>
                                            <p:strVal val="#ppt_y-#ppt_h/2"/>
                                          </p:val>
                                        </p:tav>
                                        <p:tav tm="100000">
                                          <p:val>
                                            <p:strVal val="#ppt_y"/>
                                          </p:val>
                                        </p:tav>
                                      </p:tavLst>
                                    </p:anim>
                                    <p:anim calcmode="lin" valueType="num">
                                      <p:cBhvr>
                                        <p:cTn id="49" dur="500" fill="hold"/>
                                        <p:tgtEl>
                                          <p:spTgt spid="176"/>
                                        </p:tgtEl>
                                        <p:attrNameLst>
                                          <p:attrName>ppt_w</p:attrName>
                                        </p:attrNameLst>
                                      </p:cBhvr>
                                      <p:tavLst>
                                        <p:tav tm="0">
                                          <p:val>
                                            <p:strVal val="#ppt_w"/>
                                          </p:val>
                                        </p:tav>
                                        <p:tav tm="100000">
                                          <p:val>
                                            <p:strVal val="#ppt_w"/>
                                          </p:val>
                                        </p:tav>
                                      </p:tavLst>
                                    </p:anim>
                                    <p:anim calcmode="lin" valueType="num">
                                      <p:cBhvr>
                                        <p:cTn id="50" dur="500" fill="hold"/>
                                        <p:tgtEl>
                                          <p:spTgt spid="176"/>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4" fill="hold" nodeType="click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p:cTn id="55" dur="500" fill="hold"/>
                                        <p:tgtEl>
                                          <p:spTgt spid="177"/>
                                        </p:tgtEl>
                                        <p:attrNameLst>
                                          <p:attrName>ppt_x</p:attrName>
                                        </p:attrNameLst>
                                      </p:cBhvr>
                                      <p:tavLst>
                                        <p:tav tm="0">
                                          <p:val>
                                            <p:strVal val="#ppt_x"/>
                                          </p:val>
                                        </p:tav>
                                        <p:tav tm="100000">
                                          <p:val>
                                            <p:strVal val="#ppt_x"/>
                                          </p:val>
                                        </p:tav>
                                      </p:tavLst>
                                    </p:anim>
                                    <p:anim calcmode="lin" valueType="num">
                                      <p:cBhvr>
                                        <p:cTn id="56" dur="500" fill="hold"/>
                                        <p:tgtEl>
                                          <p:spTgt spid="177"/>
                                        </p:tgtEl>
                                        <p:attrNameLst>
                                          <p:attrName>ppt_y</p:attrName>
                                        </p:attrNameLst>
                                      </p:cBhvr>
                                      <p:tavLst>
                                        <p:tav tm="0">
                                          <p:val>
                                            <p:strVal val="#ppt_y+#ppt_h/2"/>
                                          </p:val>
                                        </p:tav>
                                        <p:tav tm="100000">
                                          <p:val>
                                            <p:strVal val="#ppt_y"/>
                                          </p:val>
                                        </p:tav>
                                      </p:tavLst>
                                    </p:anim>
                                    <p:anim calcmode="lin" valueType="num">
                                      <p:cBhvr>
                                        <p:cTn id="57" dur="500" fill="hold"/>
                                        <p:tgtEl>
                                          <p:spTgt spid="177"/>
                                        </p:tgtEl>
                                        <p:attrNameLst>
                                          <p:attrName>ppt_w</p:attrName>
                                        </p:attrNameLst>
                                      </p:cBhvr>
                                      <p:tavLst>
                                        <p:tav tm="0">
                                          <p:val>
                                            <p:strVal val="#ppt_w"/>
                                          </p:val>
                                        </p:tav>
                                        <p:tav tm="100000">
                                          <p:val>
                                            <p:strVal val="#ppt_w"/>
                                          </p:val>
                                        </p:tav>
                                      </p:tavLst>
                                    </p:anim>
                                    <p:anim calcmode="lin" valueType="num">
                                      <p:cBhvr>
                                        <p:cTn id="58" dur="500" fill="hold"/>
                                        <p:tgtEl>
                                          <p:spTgt spid="177"/>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319F-74AE-AF9B-3FA4-724F6A836A24}"/>
              </a:ext>
            </a:extLst>
          </p:cNvPr>
          <p:cNvSpPr>
            <a:spLocks noGrp="1"/>
          </p:cNvSpPr>
          <p:nvPr>
            <p:ph type="title"/>
          </p:nvPr>
        </p:nvSpPr>
        <p:spPr/>
        <p:txBody>
          <a:bodyPr>
            <a:normAutofit/>
          </a:bodyPr>
          <a:lstStyle/>
          <a:p>
            <a:r>
              <a:rPr lang="en-US" sz="4400" dirty="0"/>
              <a:t>Clinical Element Modeling Language (CEML)</a:t>
            </a:r>
          </a:p>
        </p:txBody>
      </p:sp>
      <p:sp>
        <p:nvSpPr>
          <p:cNvPr id="3" name="Text Placeholder 2">
            <a:extLst>
              <a:ext uri="{FF2B5EF4-FFF2-40B4-BE49-F238E27FC236}">
                <a16:creationId xmlns:a16="http://schemas.microsoft.com/office/drawing/2014/main" id="{C001057F-C744-FBE7-E367-BE7940534FF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3670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3" name="Rectangle 3"/>
          <p:cNvSpPr>
            <a:spLocks noGrp="1" noChangeArrowheads="1"/>
          </p:cNvSpPr>
          <p:nvPr>
            <p:ph type="body" idx="1"/>
          </p:nvPr>
        </p:nvSpPr>
        <p:spPr bwMode="auto">
          <a:xfrm>
            <a:off x="6182590" y="1825625"/>
            <a:ext cx="5171209" cy="336983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sz="2500" dirty="0"/>
              <a:t>Type - The name of a particular model</a:t>
            </a:r>
          </a:p>
          <a:p>
            <a:r>
              <a:rPr lang="en-US" sz="2500" dirty="0"/>
              <a:t>Key - Links the model to a concept in an external coded terminology. </a:t>
            </a:r>
          </a:p>
          <a:p>
            <a:r>
              <a:rPr lang="en-US" sz="2500" dirty="0"/>
              <a:t>Value Choice - Possible ways to convey the model’s value.</a:t>
            </a:r>
          </a:p>
          <a:p>
            <a:endParaRPr lang="en-US" sz="2500" dirty="0"/>
          </a:p>
        </p:txBody>
      </p:sp>
      <p:sp>
        <p:nvSpPr>
          <p:cNvPr id="68611"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dirty="0"/>
              <a:t>Basic elements of the core model</a:t>
            </a:r>
          </a:p>
        </p:txBody>
      </p:sp>
      <p:sp>
        <p:nvSpPr>
          <p:cNvPr id="68610" name="Slide Number Placeholder 4"/>
          <p:cNvSpPr>
            <a:spLocks noGrp="1"/>
          </p:cNvSpPr>
          <p:nvPr>
            <p:ph type="sldNum" sz="quarter" idx="4294967295"/>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r"/>
            <a:r>
              <a:rPr lang="en-US" sz="1200" dirty="0">
                <a:latin typeface="Aharoni" panose="02010803020104030203" pitchFamily="2" charset="-79"/>
              </a:rPr>
              <a:t>  # </a:t>
            </a:r>
            <a:fld id="{B07D51DD-F533-4F53-A0A1-BF99BEE68733}" type="slidenum">
              <a:rPr lang="en-US" sz="1200">
                <a:latin typeface="Aharoni" panose="02010803020104030203" pitchFamily="2" charset="-79"/>
              </a:rPr>
              <a:pPr algn="r"/>
              <a:t>49</a:t>
            </a:fld>
            <a:endParaRPr lang="en-US" sz="1200" dirty="0">
              <a:latin typeface="Aharoni" panose="02010803020104030203" pitchFamily="2" charset="-79"/>
            </a:endParaRPr>
          </a:p>
        </p:txBody>
      </p:sp>
      <p:pic>
        <p:nvPicPr>
          <p:cNvPr id="686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54691"/>
            <a:ext cx="4883150"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281422196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0658" name="Rectangle 2">
            <a:extLst>
              <a:ext uri="{FF2B5EF4-FFF2-40B4-BE49-F238E27FC236}">
                <a16:creationId xmlns:a16="http://schemas.microsoft.com/office/drawing/2014/main" id="{DB68B797-146B-6403-217B-966D32462818}"/>
              </a:ext>
            </a:extLst>
          </p:cNvPr>
          <p:cNvSpPr>
            <a:spLocks noGrp="1" noChangeArrowheads="1"/>
          </p:cNvSpPr>
          <p:nvPr>
            <p:ph type="title"/>
          </p:nvPr>
        </p:nvSpPr>
        <p:spPr/>
        <p:txBody>
          <a:bodyPr/>
          <a:lstStyle/>
          <a:p>
            <a:r>
              <a:rPr lang="en-US" altLang="en-US"/>
              <a:t>HELP System Summary</a:t>
            </a:r>
          </a:p>
        </p:txBody>
      </p:sp>
      <p:sp>
        <p:nvSpPr>
          <p:cNvPr id="710659" name="Rectangle 3">
            <a:extLst>
              <a:ext uri="{FF2B5EF4-FFF2-40B4-BE49-F238E27FC236}">
                <a16:creationId xmlns:a16="http://schemas.microsoft.com/office/drawing/2014/main" id="{328ADC8C-6D39-AD5B-3FB2-7CBF17FB06CC}"/>
              </a:ext>
            </a:extLst>
          </p:cNvPr>
          <p:cNvSpPr>
            <a:spLocks noGrp="1" noChangeArrowheads="1"/>
          </p:cNvSpPr>
          <p:nvPr>
            <p:ph type="body" idx="1"/>
          </p:nvPr>
        </p:nvSpPr>
        <p:spPr>
          <a:xfrm>
            <a:off x="920261" y="1542135"/>
            <a:ext cx="10515600" cy="4690696"/>
          </a:xfrm>
        </p:spPr>
        <p:txBody>
          <a:bodyPr/>
          <a:lstStyle/>
          <a:p>
            <a:pPr>
              <a:lnSpc>
                <a:spcPct val="90000"/>
              </a:lnSpc>
            </a:pPr>
            <a:r>
              <a:rPr lang="en-US" altLang="en-US" sz="2400" dirty="0"/>
              <a:t>Development period: 1967 to 2012</a:t>
            </a:r>
          </a:p>
          <a:p>
            <a:pPr>
              <a:lnSpc>
                <a:spcPct val="90000"/>
              </a:lnSpc>
            </a:pPr>
            <a:r>
              <a:rPr lang="en-US" altLang="en-US" sz="2400" dirty="0"/>
              <a:t>Platform: </a:t>
            </a:r>
            <a:r>
              <a:rPr lang="en-US" altLang="en-US" sz="2400" dirty="0" err="1"/>
              <a:t>NonStop</a:t>
            </a:r>
            <a:r>
              <a:rPr lang="en-US" altLang="en-US" sz="2400" dirty="0"/>
              <a:t> Tandem (HP)</a:t>
            </a:r>
          </a:p>
          <a:p>
            <a:pPr>
              <a:lnSpc>
                <a:spcPct val="90000"/>
              </a:lnSpc>
            </a:pPr>
            <a:r>
              <a:rPr lang="en-US" altLang="en-US" sz="2400" dirty="0"/>
              <a:t>Database: </a:t>
            </a:r>
            <a:r>
              <a:rPr lang="en-US" altLang="en-US" sz="2400" dirty="0" err="1"/>
              <a:t>Enscribe</a:t>
            </a:r>
            <a:r>
              <a:rPr lang="en-US" altLang="en-US" sz="2400" dirty="0"/>
              <a:t> files, unique to HELP</a:t>
            </a:r>
          </a:p>
          <a:p>
            <a:pPr>
              <a:lnSpc>
                <a:spcPct val="90000"/>
              </a:lnSpc>
            </a:pPr>
            <a:r>
              <a:rPr lang="en-US" altLang="en-US" sz="2400" dirty="0"/>
              <a:t>Code system: PTXT (Pointer to Text)</a:t>
            </a:r>
          </a:p>
          <a:p>
            <a:pPr lvl="1">
              <a:lnSpc>
                <a:spcPct val="90000"/>
              </a:lnSpc>
            </a:pPr>
            <a:r>
              <a:rPr lang="en-US" altLang="en-US" sz="2000" dirty="0"/>
              <a:t>ICD-9CM, SNOMED (1970’s version), First Data Bank</a:t>
            </a:r>
          </a:p>
          <a:p>
            <a:pPr>
              <a:lnSpc>
                <a:spcPct val="90000"/>
              </a:lnSpc>
            </a:pPr>
            <a:r>
              <a:rPr lang="en-US" altLang="en-US" sz="2400" dirty="0"/>
              <a:t>Primary User Environment: Inpatient</a:t>
            </a:r>
          </a:p>
          <a:p>
            <a:pPr>
              <a:lnSpc>
                <a:spcPct val="90000"/>
              </a:lnSpc>
            </a:pPr>
            <a:r>
              <a:rPr lang="en-US" altLang="en-US" sz="2400" dirty="0"/>
              <a:t>Types of users: Nurses, pharmacists, respiratory therapists, physicians</a:t>
            </a:r>
          </a:p>
          <a:p>
            <a:pPr>
              <a:lnSpc>
                <a:spcPct val="90000"/>
              </a:lnSpc>
            </a:pPr>
            <a:r>
              <a:rPr lang="en-US" altLang="en-US" sz="2400" dirty="0"/>
              <a:t>Number of commercial installations: 6</a:t>
            </a:r>
          </a:p>
          <a:p>
            <a:pPr>
              <a:lnSpc>
                <a:spcPct val="90000"/>
              </a:lnSpc>
            </a:pPr>
            <a:r>
              <a:rPr lang="en-US" altLang="en-US" sz="2400" dirty="0"/>
              <a:t>Number of Intermountain facilities: 23+</a:t>
            </a:r>
          </a:p>
          <a:p>
            <a:pPr>
              <a:lnSpc>
                <a:spcPct val="90000"/>
              </a:lnSpc>
            </a:pPr>
            <a:r>
              <a:rPr lang="en-US" altLang="en-US" sz="2400" dirty="0"/>
              <a:t>Number of Intermountain users: 13,000+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dirty="0"/>
              <a:t>Value Choice</a:t>
            </a:r>
          </a:p>
        </p:txBody>
      </p:sp>
      <p:sp>
        <p:nvSpPr>
          <p:cNvPr id="69634" name="Slide Number Placeholder 3"/>
          <p:cNvSpPr>
            <a:spLocks noGrp="1"/>
          </p:cNvSpPr>
          <p:nvPr>
            <p:ph type="sldNum" sz="quarter" idx="4294967295"/>
          </p:nvPr>
        </p:nvSpPr>
        <p:spPr>
          <a:xfrm>
            <a:off x="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EC0B06-CC15-47FC-950C-C583B66793C5}" type="datetime1">
              <a:rPr lang="en-US" smtClean="0"/>
              <a:pPr algn="r"/>
              <a:t>3/27/26</a:t>
            </a:fld>
            <a:endParaRPr lang="en-US" sz="1200" dirty="0">
              <a:latin typeface="Aharoni" panose="02010803020104030203" pitchFamily="2" charset="-79"/>
            </a:endParaRPr>
          </a:p>
        </p:txBody>
      </p:sp>
      <p:pic>
        <p:nvPicPr>
          <p:cNvPr id="6963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37205"/>
            <a:ext cx="4883150"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69636" name="Rectangle 3"/>
          <p:cNvSpPr>
            <a:spLocks noGrp="1" noChangeArrowheads="1"/>
          </p:cNvSpPr>
          <p:nvPr>
            <p:ph type="body" idx="1"/>
          </p:nvPr>
        </p:nvSpPr>
        <p:spPr bwMode="auto">
          <a:xfrm>
            <a:off x="5444836" y="1825625"/>
            <a:ext cx="5908964" cy="290223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ct val="90000"/>
              </a:lnSpc>
            </a:pPr>
            <a:r>
              <a:rPr lang="en-US" sz="3300" u="sng" dirty="0"/>
              <a:t>Data</a:t>
            </a:r>
            <a:r>
              <a:rPr lang="en-US" sz="3300" dirty="0"/>
              <a:t> - Value conveyed as an HL7 version 3 data type</a:t>
            </a:r>
            <a:endParaRPr lang="en-US" sz="3300" u="sng" dirty="0"/>
          </a:p>
          <a:p>
            <a:pPr>
              <a:lnSpc>
                <a:spcPct val="90000"/>
              </a:lnSpc>
            </a:pPr>
            <a:r>
              <a:rPr lang="en-US" sz="3300" u="sng" dirty="0"/>
              <a:t>Items</a:t>
            </a:r>
            <a:r>
              <a:rPr lang="en-US" sz="3300" dirty="0"/>
              <a:t> - Value conveyed by multiple Clinical Elements collectively</a:t>
            </a:r>
          </a:p>
        </p:txBody>
      </p:sp>
    </p:spTree>
    <p:extLst>
      <p:ext uri="{BB962C8B-B14F-4D97-AF65-F5344CB8AC3E}">
        <p14:creationId xmlns:p14="http://schemas.microsoft.com/office/powerpoint/2010/main" val="109248227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A4AEAA-9D72-DD14-8118-A62C19765ADC}"/>
              </a:ext>
            </a:extLst>
          </p:cNvPr>
          <p:cNvSpPr>
            <a:spLocks noGrp="1"/>
          </p:cNvSpPr>
          <p:nvPr>
            <p:ph type="body" idx="1"/>
          </p:nvPr>
        </p:nvSpPr>
        <p:spPr/>
        <p:txBody>
          <a:bodyPr/>
          <a:lstStyle/>
          <a:p>
            <a:endParaRPr lang="en-US"/>
          </a:p>
        </p:txBody>
      </p:sp>
      <p:sp>
        <p:nvSpPr>
          <p:cNvPr id="70659"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dirty="0"/>
              <a:t>A Simple Laboratory Observation CEM</a:t>
            </a:r>
          </a:p>
        </p:txBody>
      </p:sp>
      <p:sp>
        <p:nvSpPr>
          <p:cNvPr id="70658" name="Slide Number Placeholder 3"/>
          <p:cNvSpPr>
            <a:spLocks noGrp="1"/>
          </p:cNvSpPr>
          <p:nvPr>
            <p:ph type="sldNum" sz="quarter" idx="4294967295"/>
          </p:nvPr>
        </p:nvSpPr>
        <p:spPr>
          <a:xfrm>
            <a:off x="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EC0B06-CC15-47FC-950C-C583B66793C5}" type="datetime1">
              <a:rPr lang="en-US" smtClean="0"/>
              <a:pPr algn="r"/>
              <a:t>3/27/26</a:t>
            </a:fld>
            <a:endParaRPr lang="en-US" sz="1200" dirty="0">
              <a:latin typeface="Aharoni" panose="02010803020104030203" pitchFamily="2" charset="-79"/>
            </a:endParaRPr>
          </a:p>
        </p:txBody>
      </p:sp>
      <p:pic>
        <p:nvPicPr>
          <p:cNvPr id="706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013" y="1930400"/>
            <a:ext cx="637222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70661" name="Text Box 4"/>
          <p:cNvSpPr txBox="1">
            <a:spLocks noChangeArrowheads="1"/>
          </p:cNvSpPr>
          <p:nvPr/>
        </p:nvSpPr>
        <p:spPr bwMode="auto">
          <a:xfrm>
            <a:off x="3442689" y="2818844"/>
            <a:ext cx="4487126" cy="430887"/>
          </a:xfrm>
          <a:prstGeom prst="rect">
            <a:avLst/>
          </a:prstGeom>
          <a:solidFill>
            <a:schemeClr val="bg1"/>
          </a:solidFill>
          <a:ln>
            <a:noFill/>
          </a:ln>
        </p:spPr>
        <p:txBody>
          <a:bodyPr wrap="none">
            <a:spAutoFit/>
          </a:bodyPr>
          <a:lstStyle>
            <a:lvl1pPr algn="ctr" defTabSz="820738" eaLnBrk="0" hangingPunct="0">
              <a:defRPr sz="2200">
                <a:solidFill>
                  <a:schemeClr val="tx1"/>
                </a:solidFill>
                <a:latin typeface="Times New Roman" pitchFamily="18" charset="0"/>
              </a:defRPr>
            </a:lvl1pPr>
            <a:lvl2pPr marL="742950" indent="-285750" algn="ctr" defTabSz="820738" eaLnBrk="0" hangingPunct="0">
              <a:defRPr sz="2200">
                <a:solidFill>
                  <a:schemeClr val="tx1"/>
                </a:solidFill>
                <a:latin typeface="Times New Roman" pitchFamily="18" charset="0"/>
              </a:defRPr>
            </a:lvl2pPr>
            <a:lvl3pPr marL="1143000" indent="-228600" algn="ctr" defTabSz="820738" eaLnBrk="0" hangingPunct="0">
              <a:defRPr sz="2200">
                <a:solidFill>
                  <a:schemeClr val="tx1"/>
                </a:solidFill>
                <a:latin typeface="Times New Roman" pitchFamily="18" charset="0"/>
              </a:defRPr>
            </a:lvl3pPr>
            <a:lvl4pPr marL="1600200" indent="-228600" algn="ctr" defTabSz="820738" eaLnBrk="0" hangingPunct="0">
              <a:defRPr sz="2200">
                <a:solidFill>
                  <a:schemeClr val="tx1"/>
                </a:solidFill>
                <a:latin typeface="Times New Roman" pitchFamily="18" charset="0"/>
              </a:defRPr>
            </a:lvl4pPr>
            <a:lvl5pPr marL="2057400" indent="-228600" algn="ctr" defTabSz="820738" eaLnBrk="0" hangingPunct="0">
              <a:defRPr sz="2200">
                <a:solidFill>
                  <a:schemeClr val="tx1"/>
                </a:solidFill>
                <a:latin typeface="Times New Roman" pitchFamily="18" charset="0"/>
              </a:defRPr>
            </a:lvl5pPr>
            <a:lvl6pPr marL="2514600" indent="-228600" algn="ctr" defTabSz="820738" eaLnBrk="0" fontAlgn="base" hangingPunct="0">
              <a:spcBef>
                <a:spcPct val="0"/>
              </a:spcBef>
              <a:spcAft>
                <a:spcPct val="0"/>
              </a:spcAft>
              <a:defRPr sz="2200">
                <a:solidFill>
                  <a:schemeClr val="tx1"/>
                </a:solidFill>
                <a:latin typeface="Times New Roman" pitchFamily="18" charset="0"/>
              </a:defRPr>
            </a:lvl6pPr>
            <a:lvl7pPr marL="2971800" indent="-228600" algn="ctr" defTabSz="820738" eaLnBrk="0" fontAlgn="base" hangingPunct="0">
              <a:spcBef>
                <a:spcPct val="0"/>
              </a:spcBef>
              <a:spcAft>
                <a:spcPct val="0"/>
              </a:spcAft>
              <a:defRPr sz="2200">
                <a:solidFill>
                  <a:schemeClr val="tx1"/>
                </a:solidFill>
                <a:latin typeface="Times New Roman" pitchFamily="18" charset="0"/>
              </a:defRPr>
            </a:lvl7pPr>
            <a:lvl8pPr marL="3429000" indent="-228600" algn="ctr" defTabSz="820738" eaLnBrk="0" fontAlgn="base" hangingPunct="0">
              <a:spcBef>
                <a:spcPct val="0"/>
              </a:spcBef>
              <a:spcAft>
                <a:spcPct val="0"/>
              </a:spcAft>
              <a:defRPr sz="2200">
                <a:solidFill>
                  <a:schemeClr val="tx1"/>
                </a:solidFill>
                <a:latin typeface="Times New Roman" pitchFamily="18" charset="0"/>
              </a:defRPr>
            </a:lvl8pPr>
            <a:lvl9pPr marL="3886200" indent="-228600" algn="ctr" defTabSz="820738" eaLnBrk="0" fontAlgn="base" hangingPunct="0">
              <a:spcBef>
                <a:spcPct val="0"/>
              </a:spcBef>
              <a:spcAft>
                <a:spcPct val="0"/>
              </a:spcAft>
              <a:defRPr sz="2200">
                <a:solidFill>
                  <a:schemeClr val="tx1"/>
                </a:solidFill>
                <a:latin typeface="Times New Roman" pitchFamily="18" charset="0"/>
              </a:defRPr>
            </a:lvl9pPr>
          </a:lstStyle>
          <a:p>
            <a:r>
              <a:rPr lang="en-US" b="1" dirty="0" err="1">
                <a:solidFill>
                  <a:schemeClr val="tx1">
                    <a:lumMod val="65000"/>
                    <a:lumOff val="35000"/>
                  </a:schemeClr>
                </a:solidFill>
                <a:latin typeface="Arial Unicode MS" pitchFamily="34" charset="-128"/>
                <a:cs typeface="Aharoni" panose="02010803020104030203" pitchFamily="2" charset="-79"/>
              </a:rPr>
              <a:t>SerumSodiumMeas</a:t>
            </a:r>
            <a:r>
              <a:rPr lang="en-US" b="1" dirty="0">
                <a:solidFill>
                  <a:schemeClr val="tx1">
                    <a:lumMod val="65000"/>
                    <a:lumOff val="35000"/>
                  </a:schemeClr>
                </a:solidFill>
                <a:latin typeface="Arial Unicode MS" pitchFamily="34" charset="-128"/>
                <a:cs typeface="Aharoni" panose="02010803020104030203" pitchFamily="2" charset="-79"/>
              </a:rPr>
              <a:t> (model name)</a:t>
            </a:r>
          </a:p>
        </p:txBody>
      </p:sp>
      <p:sp>
        <p:nvSpPr>
          <p:cNvPr id="2" name="Text Box 4">
            <a:extLst>
              <a:ext uri="{FF2B5EF4-FFF2-40B4-BE49-F238E27FC236}">
                <a16:creationId xmlns:a16="http://schemas.microsoft.com/office/drawing/2014/main" id="{75EAA288-BC13-379F-D15F-B55697A6F33E}"/>
              </a:ext>
            </a:extLst>
          </p:cNvPr>
          <p:cNvSpPr txBox="1">
            <a:spLocks noChangeArrowheads="1"/>
          </p:cNvSpPr>
          <p:nvPr/>
        </p:nvSpPr>
        <p:spPr bwMode="auto">
          <a:xfrm>
            <a:off x="3448004" y="3410964"/>
            <a:ext cx="3794629" cy="430887"/>
          </a:xfrm>
          <a:prstGeom prst="rect">
            <a:avLst/>
          </a:prstGeom>
          <a:solidFill>
            <a:schemeClr val="bg1"/>
          </a:solidFill>
          <a:ln>
            <a:noFill/>
          </a:ln>
        </p:spPr>
        <p:txBody>
          <a:bodyPr wrap="none">
            <a:spAutoFit/>
          </a:bodyPr>
          <a:lstStyle>
            <a:lvl1pPr algn="ctr" defTabSz="820738" eaLnBrk="0" hangingPunct="0">
              <a:defRPr sz="2200">
                <a:solidFill>
                  <a:schemeClr val="tx1"/>
                </a:solidFill>
                <a:latin typeface="Times New Roman" pitchFamily="18" charset="0"/>
              </a:defRPr>
            </a:lvl1pPr>
            <a:lvl2pPr marL="742950" indent="-285750" algn="ctr" defTabSz="820738" eaLnBrk="0" hangingPunct="0">
              <a:defRPr sz="2200">
                <a:solidFill>
                  <a:schemeClr val="tx1"/>
                </a:solidFill>
                <a:latin typeface="Times New Roman" pitchFamily="18" charset="0"/>
              </a:defRPr>
            </a:lvl2pPr>
            <a:lvl3pPr marL="1143000" indent="-228600" algn="ctr" defTabSz="820738" eaLnBrk="0" hangingPunct="0">
              <a:defRPr sz="2200">
                <a:solidFill>
                  <a:schemeClr val="tx1"/>
                </a:solidFill>
                <a:latin typeface="Times New Roman" pitchFamily="18" charset="0"/>
              </a:defRPr>
            </a:lvl3pPr>
            <a:lvl4pPr marL="1600200" indent="-228600" algn="ctr" defTabSz="820738" eaLnBrk="0" hangingPunct="0">
              <a:defRPr sz="2200">
                <a:solidFill>
                  <a:schemeClr val="tx1"/>
                </a:solidFill>
                <a:latin typeface="Times New Roman" pitchFamily="18" charset="0"/>
              </a:defRPr>
            </a:lvl4pPr>
            <a:lvl5pPr marL="2057400" indent="-228600" algn="ctr" defTabSz="820738" eaLnBrk="0" hangingPunct="0">
              <a:defRPr sz="2200">
                <a:solidFill>
                  <a:schemeClr val="tx1"/>
                </a:solidFill>
                <a:latin typeface="Times New Roman" pitchFamily="18" charset="0"/>
              </a:defRPr>
            </a:lvl5pPr>
            <a:lvl6pPr marL="2514600" indent="-228600" algn="ctr" defTabSz="820738" eaLnBrk="0" fontAlgn="base" hangingPunct="0">
              <a:spcBef>
                <a:spcPct val="0"/>
              </a:spcBef>
              <a:spcAft>
                <a:spcPct val="0"/>
              </a:spcAft>
              <a:defRPr sz="2200">
                <a:solidFill>
                  <a:schemeClr val="tx1"/>
                </a:solidFill>
                <a:latin typeface="Times New Roman" pitchFamily="18" charset="0"/>
              </a:defRPr>
            </a:lvl6pPr>
            <a:lvl7pPr marL="2971800" indent="-228600" algn="ctr" defTabSz="820738" eaLnBrk="0" fontAlgn="base" hangingPunct="0">
              <a:spcBef>
                <a:spcPct val="0"/>
              </a:spcBef>
              <a:spcAft>
                <a:spcPct val="0"/>
              </a:spcAft>
              <a:defRPr sz="2200">
                <a:solidFill>
                  <a:schemeClr val="tx1"/>
                </a:solidFill>
                <a:latin typeface="Times New Roman" pitchFamily="18" charset="0"/>
              </a:defRPr>
            </a:lvl7pPr>
            <a:lvl8pPr marL="3429000" indent="-228600" algn="ctr" defTabSz="820738" eaLnBrk="0" fontAlgn="base" hangingPunct="0">
              <a:spcBef>
                <a:spcPct val="0"/>
              </a:spcBef>
              <a:spcAft>
                <a:spcPct val="0"/>
              </a:spcAft>
              <a:defRPr sz="2200">
                <a:solidFill>
                  <a:schemeClr val="tx1"/>
                </a:solidFill>
                <a:latin typeface="Times New Roman" pitchFamily="18" charset="0"/>
              </a:defRPr>
            </a:lvl8pPr>
            <a:lvl9pPr marL="3886200" indent="-228600" algn="ctr" defTabSz="820738" eaLnBrk="0" fontAlgn="base" hangingPunct="0">
              <a:spcBef>
                <a:spcPct val="0"/>
              </a:spcBef>
              <a:spcAft>
                <a:spcPct val="0"/>
              </a:spcAft>
              <a:defRPr sz="2200">
                <a:solidFill>
                  <a:schemeClr val="tx1"/>
                </a:solidFill>
                <a:latin typeface="Times New Roman" pitchFamily="18" charset="0"/>
              </a:defRPr>
            </a:lvl9pPr>
          </a:lstStyle>
          <a:p>
            <a:r>
              <a:rPr lang="en-US" b="1" dirty="0" err="1">
                <a:solidFill>
                  <a:schemeClr val="tx1">
                    <a:lumMod val="65000"/>
                    <a:lumOff val="35000"/>
                  </a:schemeClr>
                </a:solidFill>
                <a:latin typeface="Arial Unicode MS" pitchFamily="34" charset="-128"/>
                <a:cs typeface="Aharoni" panose="02010803020104030203" pitchFamily="2" charset="-79"/>
              </a:rPr>
              <a:t>SerumSodium</a:t>
            </a:r>
            <a:r>
              <a:rPr lang="en-US" b="1" dirty="0">
                <a:solidFill>
                  <a:schemeClr val="tx1">
                    <a:lumMod val="65000"/>
                    <a:lumOff val="35000"/>
                  </a:schemeClr>
                </a:solidFill>
                <a:latin typeface="Arial Unicode MS" pitchFamily="34" charset="-128"/>
                <a:cs typeface="Aharoni" panose="02010803020104030203" pitchFamily="2" charset="-79"/>
              </a:rPr>
              <a:t> (LOINC code)</a:t>
            </a:r>
          </a:p>
        </p:txBody>
      </p:sp>
    </p:spTree>
    <p:extLst>
      <p:ext uri="{BB962C8B-B14F-4D97-AF65-F5344CB8AC3E}">
        <p14:creationId xmlns:p14="http://schemas.microsoft.com/office/powerpoint/2010/main" val="357854615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76F33D7-539A-7A38-6F7C-A4EEBA86ED5B}"/>
              </a:ext>
            </a:extLst>
          </p:cNvPr>
          <p:cNvGrpSpPr/>
          <p:nvPr/>
        </p:nvGrpSpPr>
        <p:grpSpPr>
          <a:xfrm>
            <a:off x="1544467" y="1458353"/>
            <a:ext cx="7367447" cy="5095870"/>
            <a:chOff x="838200" y="1601058"/>
            <a:chExt cx="5600079" cy="4127713"/>
          </a:xfrm>
        </p:grpSpPr>
        <p:pic>
          <p:nvPicPr>
            <p:cNvPr id="3" name="Picture 2">
              <a:extLst>
                <a:ext uri="{FF2B5EF4-FFF2-40B4-BE49-F238E27FC236}">
                  <a16:creationId xmlns:a16="http://schemas.microsoft.com/office/drawing/2014/main" id="{4C14692B-0C71-5895-DD91-AC14E33CF7BB}"/>
                </a:ext>
              </a:extLst>
            </p:cNvPr>
            <p:cNvPicPr>
              <a:picLocks noChangeAspect="1"/>
            </p:cNvPicPr>
            <p:nvPr/>
          </p:nvPicPr>
          <p:blipFill>
            <a:blip r:embed="rId2"/>
            <a:srcRect b="39812"/>
            <a:stretch>
              <a:fillRect/>
            </a:stretch>
          </p:blipFill>
          <p:spPr>
            <a:xfrm>
              <a:off x="838200" y="1601058"/>
              <a:ext cx="5600079" cy="4127713"/>
            </a:xfrm>
            <a:prstGeom prst="rect">
              <a:avLst/>
            </a:prstGeom>
          </p:spPr>
        </p:pic>
        <p:pic>
          <p:nvPicPr>
            <p:cNvPr id="4" name="Picture 3">
              <a:extLst>
                <a:ext uri="{FF2B5EF4-FFF2-40B4-BE49-F238E27FC236}">
                  <a16:creationId xmlns:a16="http://schemas.microsoft.com/office/drawing/2014/main" id="{4331F087-E6FF-EA74-9EB2-24F6A94B4184}"/>
                </a:ext>
              </a:extLst>
            </p:cNvPr>
            <p:cNvPicPr>
              <a:picLocks noChangeAspect="1"/>
            </p:cNvPicPr>
            <p:nvPr/>
          </p:nvPicPr>
          <p:blipFill>
            <a:blip r:embed="rId2"/>
            <a:srcRect t="60188" r="48054"/>
            <a:stretch>
              <a:fillRect/>
            </a:stretch>
          </p:blipFill>
          <p:spPr>
            <a:xfrm>
              <a:off x="3529232" y="2998484"/>
              <a:ext cx="2909047" cy="2730287"/>
            </a:xfrm>
            <a:prstGeom prst="rect">
              <a:avLst/>
            </a:prstGeom>
          </p:spPr>
        </p:pic>
      </p:grpSp>
      <p:sp>
        <p:nvSpPr>
          <p:cNvPr id="2" name="Title 1">
            <a:extLst>
              <a:ext uri="{FF2B5EF4-FFF2-40B4-BE49-F238E27FC236}">
                <a16:creationId xmlns:a16="http://schemas.microsoft.com/office/drawing/2014/main" id="{992C759E-A7C7-48E2-DCB3-A29692E1D07E}"/>
              </a:ext>
            </a:extLst>
          </p:cNvPr>
          <p:cNvSpPr>
            <a:spLocks noGrp="1"/>
          </p:cNvSpPr>
          <p:nvPr>
            <p:ph type="title"/>
          </p:nvPr>
        </p:nvSpPr>
        <p:spPr/>
        <p:txBody>
          <a:bodyPr>
            <a:normAutofit/>
          </a:bodyPr>
          <a:lstStyle/>
          <a:p>
            <a:r>
              <a:rPr lang="en-US" sz="3200" dirty="0">
                <a:latin typeface="+mj-lt"/>
              </a:rPr>
              <a:t>Heart rate Information Model (a CEM/CDE)</a:t>
            </a:r>
          </a:p>
        </p:txBody>
      </p:sp>
      <p:sp>
        <p:nvSpPr>
          <p:cNvPr id="7" name="Oval 6">
            <a:extLst>
              <a:ext uri="{FF2B5EF4-FFF2-40B4-BE49-F238E27FC236}">
                <a16:creationId xmlns:a16="http://schemas.microsoft.com/office/drawing/2014/main" id="{87784371-5098-8A79-15D6-A8E078284E95}"/>
              </a:ext>
            </a:extLst>
          </p:cNvPr>
          <p:cNvSpPr/>
          <p:nvPr/>
        </p:nvSpPr>
        <p:spPr>
          <a:xfrm>
            <a:off x="2479736" y="2104568"/>
            <a:ext cx="3616264" cy="47614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1" name="Oval 10">
            <a:extLst>
              <a:ext uri="{FF2B5EF4-FFF2-40B4-BE49-F238E27FC236}">
                <a16:creationId xmlns:a16="http://schemas.microsoft.com/office/drawing/2014/main" id="{2AD1C404-F036-5D7E-8276-743EFC788632}"/>
              </a:ext>
            </a:extLst>
          </p:cNvPr>
          <p:cNvSpPr/>
          <p:nvPr/>
        </p:nvSpPr>
        <p:spPr>
          <a:xfrm>
            <a:off x="2144624" y="3733721"/>
            <a:ext cx="2319127" cy="3889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2" name="Oval 11">
            <a:extLst>
              <a:ext uri="{FF2B5EF4-FFF2-40B4-BE49-F238E27FC236}">
                <a16:creationId xmlns:a16="http://schemas.microsoft.com/office/drawing/2014/main" id="{CA43DA73-28D1-FC66-087D-0574BC5CB084}"/>
              </a:ext>
            </a:extLst>
          </p:cNvPr>
          <p:cNvSpPr/>
          <p:nvPr/>
        </p:nvSpPr>
        <p:spPr>
          <a:xfrm>
            <a:off x="1931616" y="5900260"/>
            <a:ext cx="2015562" cy="3889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3" name="Oval 12">
            <a:extLst>
              <a:ext uri="{FF2B5EF4-FFF2-40B4-BE49-F238E27FC236}">
                <a16:creationId xmlns:a16="http://schemas.microsoft.com/office/drawing/2014/main" id="{695AE40D-5663-DC35-5F9F-E873D9ACDB4B}"/>
              </a:ext>
            </a:extLst>
          </p:cNvPr>
          <p:cNvSpPr/>
          <p:nvPr/>
        </p:nvSpPr>
        <p:spPr>
          <a:xfrm>
            <a:off x="5620734" y="3159929"/>
            <a:ext cx="2015562" cy="3889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4" name="Oval 13">
            <a:extLst>
              <a:ext uri="{FF2B5EF4-FFF2-40B4-BE49-F238E27FC236}">
                <a16:creationId xmlns:a16="http://schemas.microsoft.com/office/drawing/2014/main" id="{648A6EEE-A732-1552-3F42-277DDBB34D27}"/>
              </a:ext>
            </a:extLst>
          </p:cNvPr>
          <p:cNvSpPr/>
          <p:nvPr/>
        </p:nvSpPr>
        <p:spPr>
          <a:xfrm>
            <a:off x="5620734" y="4103089"/>
            <a:ext cx="2263626" cy="3889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5" name="Oval 14">
            <a:extLst>
              <a:ext uri="{FF2B5EF4-FFF2-40B4-BE49-F238E27FC236}">
                <a16:creationId xmlns:a16="http://schemas.microsoft.com/office/drawing/2014/main" id="{E25AF5AD-F869-036D-922B-40D1422547F2}"/>
              </a:ext>
            </a:extLst>
          </p:cNvPr>
          <p:cNvSpPr/>
          <p:nvPr/>
        </p:nvSpPr>
        <p:spPr>
          <a:xfrm>
            <a:off x="5620734" y="5017678"/>
            <a:ext cx="2848091" cy="3889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6" name="Oval 15">
            <a:extLst>
              <a:ext uri="{FF2B5EF4-FFF2-40B4-BE49-F238E27FC236}">
                <a16:creationId xmlns:a16="http://schemas.microsoft.com/office/drawing/2014/main" id="{2CD80923-89B2-1BC7-5BEB-FD84E2A27BBB}"/>
              </a:ext>
            </a:extLst>
          </p:cNvPr>
          <p:cNvSpPr/>
          <p:nvPr/>
        </p:nvSpPr>
        <p:spPr>
          <a:xfrm>
            <a:off x="5601352" y="3762491"/>
            <a:ext cx="3077281" cy="3889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7" name="Oval 16">
            <a:extLst>
              <a:ext uri="{FF2B5EF4-FFF2-40B4-BE49-F238E27FC236}">
                <a16:creationId xmlns:a16="http://schemas.microsoft.com/office/drawing/2014/main" id="{9BDD0BB4-7D15-6ACA-4806-341E8405BBF9}"/>
              </a:ext>
            </a:extLst>
          </p:cNvPr>
          <p:cNvSpPr/>
          <p:nvPr/>
        </p:nvSpPr>
        <p:spPr>
          <a:xfrm>
            <a:off x="5250763" y="2789360"/>
            <a:ext cx="3077281" cy="3889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Tree>
    <p:extLst>
      <p:ext uri="{BB962C8B-B14F-4D97-AF65-F5344CB8AC3E}">
        <p14:creationId xmlns:p14="http://schemas.microsoft.com/office/powerpoint/2010/main" val="317800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ppt_x</p:attrName>
                                        </p:attrNameLst>
                                      </p:cBhvr>
                                      <p:tavLst>
                                        <p:tav tm="0">
                                          <p:val>
                                            <p:strVal val="#ppt_x-#ppt_w/2"/>
                                          </p:val>
                                        </p:tav>
                                        <p:tav tm="100000">
                                          <p:val>
                                            <p:strVal val="#ppt_x"/>
                                          </p:val>
                                        </p:tav>
                                      </p:tavLst>
                                    </p:anim>
                                    <p:anim calcmode="lin" valueType="num">
                                      <p:cBhvr>
                                        <p:cTn id="16" dur="500" fill="hold"/>
                                        <p:tgtEl>
                                          <p:spTgt spid="17"/>
                                        </p:tgtEl>
                                        <p:attrNameLst>
                                          <p:attrName>ppt_y</p:attrName>
                                        </p:attrNameLst>
                                      </p:cBhvr>
                                      <p:tavLst>
                                        <p:tav tm="0">
                                          <p:val>
                                            <p:strVal val="#ppt_y"/>
                                          </p:val>
                                        </p:tav>
                                        <p:tav tm="100000">
                                          <p:val>
                                            <p:strVal val="#ppt_y"/>
                                          </p:val>
                                        </p:tav>
                                      </p:tavLst>
                                    </p:anim>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ppt_w/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ppt_w/2"/>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ppt_x</p:attrName>
                                        </p:attrNameLst>
                                      </p:cBhvr>
                                      <p:tavLst>
                                        <p:tav tm="0">
                                          <p:val>
                                            <p:strVal val="#ppt_x-#ppt_w/2"/>
                                          </p:val>
                                        </p:tav>
                                        <p:tav tm="100000">
                                          <p:val>
                                            <p:strVal val="#ppt_x"/>
                                          </p:val>
                                        </p:tav>
                                      </p:tavLst>
                                    </p:anim>
                                    <p:anim calcmode="lin" valueType="num">
                                      <p:cBhvr>
                                        <p:cTn id="40" dur="500" fill="hold"/>
                                        <p:tgtEl>
                                          <p:spTgt spid="13"/>
                                        </p:tgtEl>
                                        <p:attrNameLst>
                                          <p:attrName>ppt_y</p:attrName>
                                        </p:attrNameLst>
                                      </p:cBhvr>
                                      <p:tavLst>
                                        <p:tav tm="0">
                                          <p:val>
                                            <p:strVal val="#ppt_y"/>
                                          </p:val>
                                        </p:tav>
                                        <p:tav tm="100000">
                                          <p:val>
                                            <p:strVal val="#ppt_y"/>
                                          </p:val>
                                        </p:tav>
                                      </p:tavLst>
                                    </p:anim>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ppt_x</p:attrName>
                                        </p:attrNameLst>
                                      </p:cBhvr>
                                      <p:tavLst>
                                        <p:tav tm="0">
                                          <p:val>
                                            <p:strVal val="#ppt_x-#ppt_w/2"/>
                                          </p:val>
                                        </p:tav>
                                        <p:tav tm="100000">
                                          <p:val>
                                            <p:strVal val="#ppt_x"/>
                                          </p:val>
                                        </p:tav>
                                      </p:tavLst>
                                    </p:anim>
                                    <p:anim calcmode="lin" valueType="num">
                                      <p:cBhvr>
                                        <p:cTn id="48" dur="500" fill="hold"/>
                                        <p:tgtEl>
                                          <p:spTgt spid="16"/>
                                        </p:tgtEl>
                                        <p:attrNameLst>
                                          <p:attrName>ppt_y</p:attrName>
                                        </p:attrNameLst>
                                      </p:cBhvr>
                                      <p:tavLst>
                                        <p:tav tm="0">
                                          <p:val>
                                            <p:strVal val="#ppt_y"/>
                                          </p:val>
                                        </p:tav>
                                        <p:tav tm="100000">
                                          <p:val>
                                            <p:strVal val="#ppt_y"/>
                                          </p:val>
                                        </p:tav>
                                      </p:tavLst>
                                    </p:anim>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ppt_x</p:attrName>
                                        </p:attrNameLst>
                                      </p:cBhvr>
                                      <p:tavLst>
                                        <p:tav tm="0">
                                          <p:val>
                                            <p:strVal val="#ppt_x-#ppt_w/2"/>
                                          </p:val>
                                        </p:tav>
                                        <p:tav tm="100000">
                                          <p:val>
                                            <p:strVal val="#ppt_x"/>
                                          </p:val>
                                        </p:tav>
                                      </p:tavLst>
                                    </p:anim>
                                    <p:anim calcmode="lin" valueType="num">
                                      <p:cBhvr>
                                        <p:cTn id="56" dur="500" fill="hold"/>
                                        <p:tgtEl>
                                          <p:spTgt spid="14"/>
                                        </p:tgtEl>
                                        <p:attrNameLst>
                                          <p:attrName>ppt_y</p:attrName>
                                        </p:attrNameLst>
                                      </p:cBhvr>
                                      <p:tavLst>
                                        <p:tav tm="0">
                                          <p:val>
                                            <p:strVal val="#ppt_y"/>
                                          </p:val>
                                        </p:tav>
                                        <p:tav tm="100000">
                                          <p:val>
                                            <p:strVal val="#ppt_y"/>
                                          </p:val>
                                        </p:tav>
                                      </p:tavLst>
                                    </p:anim>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P spid="16" grpId="0" animBg="1"/>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6FB5DF-51A5-81DA-127E-4A4007536F7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0FC85A0-BAD3-A23B-01B9-D77EBEE40162}"/>
              </a:ext>
            </a:extLst>
          </p:cNvPr>
          <p:cNvSpPr>
            <a:spLocks noGrp="1"/>
          </p:cNvSpPr>
          <p:nvPr>
            <p:ph type="body" idx="1"/>
          </p:nvPr>
        </p:nvSpPr>
        <p:spPr/>
        <p:txBody>
          <a:bodyPr/>
          <a:lstStyle/>
          <a:p>
            <a:endParaRPr lang="en-US"/>
          </a:p>
        </p:txBody>
      </p:sp>
      <p:sp>
        <p:nvSpPr>
          <p:cNvPr id="2" name="Title 1">
            <a:extLst>
              <a:ext uri="{FF2B5EF4-FFF2-40B4-BE49-F238E27FC236}">
                <a16:creationId xmlns:a16="http://schemas.microsoft.com/office/drawing/2014/main" id="{CA9CEA0E-0D13-1457-E3F2-5C20B0DE3D7F}"/>
              </a:ext>
            </a:extLst>
          </p:cNvPr>
          <p:cNvSpPr>
            <a:spLocks noGrp="1"/>
          </p:cNvSpPr>
          <p:nvPr>
            <p:ph type="title"/>
          </p:nvPr>
        </p:nvSpPr>
        <p:spPr/>
        <p:txBody>
          <a:bodyPr anchor="ctr">
            <a:normAutofit/>
          </a:bodyPr>
          <a:lstStyle/>
          <a:p>
            <a:r>
              <a:rPr lang="en-US" dirty="0"/>
              <a:t>CEML Model for Heart Rate</a:t>
            </a:r>
          </a:p>
        </p:txBody>
      </p:sp>
      <p:sp>
        <p:nvSpPr>
          <p:cNvPr id="3" name="TextBox 2">
            <a:extLst>
              <a:ext uri="{FF2B5EF4-FFF2-40B4-BE49-F238E27FC236}">
                <a16:creationId xmlns:a16="http://schemas.microsoft.com/office/drawing/2014/main" id="{DBB092E1-9B40-E4AD-F379-1C270C695718}"/>
              </a:ext>
            </a:extLst>
          </p:cNvPr>
          <p:cNvSpPr txBox="1"/>
          <p:nvPr/>
        </p:nvSpPr>
        <p:spPr>
          <a:xfrm>
            <a:off x="920261" y="1678965"/>
            <a:ext cx="9444509" cy="5693866"/>
          </a:xfrm>
          <a:prstGeom prst="rect">
            <a:avLst/>
          </a:prstGeom>
          <a:solidFill>
            <a:schemeClr val="tx1"/>
          </a:solidFill>
        </p:spPr>
        <p:txBody>
          <a:bodyPr wrap="none" rtlCol="0">
            <a:spAutoFit/>
          </a:bodyPr>
          <a:lstStyle/>
          <a:p>
            <a:r>
              <a:rPr lang="en-US" sz="2800" dirty="0">
                <a:solidFill>
                  <a:schemeClr val="bg1"/>
                </a:solidFill>
              </a:rPr>
              <a:t>cem HeartRateMeas.v1.0.0</a:t>
            </a:r>
          </a:p>
          <a:p>
            <a:r>
              <a:rPr lang="en-US" sz="2800" dirty="0">
                <a:solidFill>
                  <a:schemeClr val="bg1"/>
                </a:solidFill>
              </a:rPr>
              <a:t>	kind 		statement</a:t>
            </a:r>
          </a:p>
          <a:p>
            <a:r>
              <a:rPr lang="en-US" sz="2800" dirty="0">
                <a:solidFill>
                  <a:schemeClr val="bg1"/>
                </a:solidFill>
              </a:rPr>
              <a:t>	base 		ClinicalObs.v1</a:t>
            </a:r>
          </a:p>
          <a:p>
            <a:r>
              <a:rPr lang="en-US" sz="2800" dirty="0">
                <a:solidFill>
                  <a:schemeClr val="bg1"/>
                </a:solidFill>
              </a:rPr>
              <a:t>	key 		</a:t>
            </a:r>
            <a:r>
              <a:rPr lang="en-US" sz="2800" dirty="0" err="1">
                <a:solidFill>
                  <a:schemeClr val="bg1"/>
                </a:solidFill>
              </a:rPr>
              <a:t>HeartRate_CODE</a:t>
            </a:r>
            <a:endParaRPr lang="en-US" sz="2800" dirty="0">
              <a:solidFill>
                <a:schemeClr val="bg1"/>
              </a:solidFill>
            </a:endParaRPr>
          </a:p>
          <a:p>
            <a:r>
              <a:rPr lang="en-US" sz="2800" dirty="0">
                <a:solidFill>
                  <a:schemeClr val="bg1"/>
                </a:solidFill>
              </a:rPr>
              <a:t>	data 		Quantity</a:t>
            </a:r>
          </a:p>
          <a:p>
            <a:endParaRPr lang="en-US" sz="2800" dirty="0">
              <a:solidFill>
                <a:schemeClr val="bg1"/>
              </a:solidFill>
            </a:endParaRPr>
          </a:p>
          <a:p>
            <a:r>
              <a:rPr lang="en-US" sz="2800" dirty="0">
                <a:solidFill>
                  <a:schemeClr val="bg1"/>
                </a:solidFill>
              </a:rPr>
              <a:t>	elm </a:t>
            </a:r>
            <a:r>
              <a:rPr lang="en-US" sz="2800" dirty="0" err="1">
                <a:solidFill>
                  <a:schemeClr val="bg1"/>
                </a:solidFill>
              </a:rPr>
              <a:t>bodyLocationPrecoord</a:t>
            </a:r>
            <a:r>
              <a:rPr lang="en-US" sz="2800" dirty="0">
                <a:solidFill>
                  <a:schemeClr val="bg1"/>
                </a:solidFill>
              </a:rPr>
              <a:t>: BodyLocationPrecoord.v1</a:t>
            </a:r>
          </a:p>
          <a:p>
            <a:r>
              <a:rPr lang="en-US" sz="2800" dirty="0">
                <a:solidFill>
                  <a:schemeClr val="bg1"/>
                </a:solidFill>
              </a:rPr>
              <a:t>		use 	qualifier</a:t>
            </a:r>
          </a:p>
          <a:p>
            <a:r>
              <a:rPr lang="en-US" sz="2800" dirty="0">
                <a:solidFill>
                  <a:schemeClr val="bg1"/>
                </a:solidFill>
              </a:rPr>
              <a:t>		card	0-1</a:t>
            </a:r>
          </a:p>
          <a:p>
            <a:r>
              <a:rPr lang="en-US" sz="2800" dirty="0">
                <a:solidFill>
                  <a:schemeClr val="bg1"/>
                </a:solidFill>
              </a:rPr>
              <a:t>	elm </a:t>
            </a:r>
            <a:r>
              <a:rPr lang="en-US" sz="2800" dirty="0" err="1">
                <a:solidFill>
                  <a:schemeClr val="bg1"/>
                </a:solidFill>
              </a:rPr>
              <a:t>bodyPosition</a:t>
            </a:r>
            <a:r>
              <a:rPr lang="en-US" sz="2800" dirty="0">
                <a:solidFill>
                  <a:schemeClr val="bg1"/>
                </a:solidFill>
              </a:rPr>
              <a:t>: BodyPosition.v1</a:t>
            </a:r>
          </a:p>
          <a:p>
            <a:r>
              <a:rPr lang="en-US" sz="2800" dirty="0">
                <a:solidFill>
                  <a:schemeClr val="bg1"/>
                </a:solidFill>
              </a:rPr>
              <a:t>		use 	qualifier</a:t>
            </a:r>
          </a:p>
          <a:p>
            <a:r>
              <a:rPr lang="en-US" sz="2800" dirty="0">
                <a:solidFill>
                  <a:schemeClr val="bg1"/>
                </a:solidFill>
              </a:rPr>
              <a:t>	…</a:t>
            </a:r>
          </a:p>
          <a:p>
            <a:r>
              <a:rPr lang="en-US" sz="2800" dirty="0">
                <a:solidFill>
                  <a:schemeClr val="bg1"/>
                </a:solidFill>
              </a:rPr>
              <a:t>		</a:t>
            </a:r>
          </a:p>
        </p:txBody>
      </p:sp>
    </p:spTree>
    <p:extLst>
      <p:ext uri="{BB962C8B-B14F-4D97-AF65-F5344CB8AC3E}">
        <p14:creationId xmlns:p14="http://schemas.microsoft.com/office/powerpoint/2010/main" val="3685533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39D92E3B-CBD8-54C4-1AE6-B61F8CD193EA}"/>
              </a:ext>
            </a:extLst>
          </p:cNvPr>
          <p:cNvSpPr>
            <a:spLocks noGrp="1" noChangeArrowheads="1"/>
          </p:cNvSpPr>
          <p:nvPr>
            <p:ph type="title"/>
          </p:nvPr>
        </p:nvSpPr>
        <p:spPr>
          <a:xfrm>
            <a:off x="920261" y="192761"/>
            <a:ext cx="10515600" cy="1325563"/>
          </a:xfrm>
        </p:spPr>
        <p:txBody>
          <a:bodyPr/>
          <a:lstStyle/>
          <a:p>
            <a:r>
              <a:rPr lang="en-US" altLang="en-US" dirty="0"/>
              <a:t>HELP System Assumptions</a:t>
            </a:r>
          </a:p>
        </p:txBody>
      </p:sp>
      <p:sp>
        <p:nvSpPr>
          <p:cNvPr id="507907" name="Rectangle 3">
            <a:extLst>
              <a:ext uri="{FF2B5EF4-FFF2-40B4-BE49-F238E27FC236}">
                <a16:creationId xmlns:a16="http://schemas.microsoft.com/office/drawing/2014/main" id="{BD3549EB-172F-792B-3B12-4176A809E3E3}"/>
              </a:ext>
            </a:extLst>
          </p:cNvPr>
          <p:cNvSpPr>
            <a:spLocks noGrp="1" noChangeArrowheads="1"/>
          </p:cNvSpPr>
          <p:nvPr>
            <p:ph type="body" idx="1"/>
          </p:nvPr>
        </p:nvSpPr>
        <p:spPr>
          <a:xfrm>
            <a:off x="1012569" y="1324876"/>
            <a:ext cx="7294563" cy="4608512"/>
          </a:xfrm>
        </p:spPr>
        <p:txBody>
          <a:bodyPr/>
          <a:lstStyle/>
          <a:p>
            <a:r>
              <a:rPr lang="en-US" altLang="en-US" sz="2400" dirty="0"/>
              <a:t>Patient centered record</a:t>
            </a:r>
          </a:p>
          <a:p>
            <a:pPr lvl="1"/>
            <a:r>
              <a:rPr lang="en-US" altLang="en-US" sz="2000" dirty="0"/>
              <a:t>System optimized for patient specific data access</a:t>
            </a:r>
          </a:p>
          <a:p>
            <a:r>
              <a:rPr lang="en-US" altLang="en-US" sz="2400" dirty="0"/>
              <a:t>Decision support integrated with patient care</a:t>
            </a:r>
          </a:p>
          <a:p>
            <a:r>
              <a:rPr lang="en-US" altLang="en-US" sz="2400" dirty="0"/>
              <a:t>Encoded (computable) data</a:t>
            </a:r>
          </a:p>
          <a:p>
            <a:r>
              <a:rPr lang="en-US" altLang="en-US" sz="2400" dirty="0"/>
              <a:t>Data retrieved in classes</a:t>
            </a:r>
          </a:p>
          <a:p>
            <a:r>
              <a:rPr lang="en-US" altLang="en-US" sz="2400" dirty="0"/>
              <a:t>Most recent data is most important (on average)</a:t>
            </a:r>
          </a:p>
          <a:p>
            <a:r>
              <a:rPr lang="en-US" altLang="en-US" sz="2400" dirty="0"/>
              <a:t>Variable length data</a:t>
            </a:r>
          </a:p>
          <a:p>
            <a:r>
              <a:rPr lang="en-US" altLang="en-US" sz="2400" dirty="0"/>
              <a:t>Data retrieved more often than stored</a:t>
            </a:r>
          </a:p>
          <a:p>
            <a:r>
              <a:rPr lang="en-US" altLang="en-US" sz="2400" dirty="0"/>
              <a:t>Cost capture in real time</a:t>
            </a:r>
          </a:p>
          <a:p>
            <a:r>
              <a:rPr lang="en-US" altLang="en-US" sz="2400" dirty="0"/>
              <a:t>Storage space is expensive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8132" name="Rectangle 2052">
            <a:extLst>
              <a:ext uri="{FF2B5EF4-FFF2-40B4-BE49-F238E27FC236}">
                <a16:creationId xmlns:a16="http://schemas.microsoft.com/office/drawing/2014/main" id="{49681132-9235-2867-C271-4D955215F0B6}"/>
              </a:ext>
            </a:extLst>
          </p:cNvPr>
          <p:cNvSpPr>
            <a:spLocks noGrp="1" noChangeArrowheads="1"/>
          </p:cNvSpPr>
          <p:nvPr>
            <p:ph type="title"/>
          </p:nvPr>
        </p:nvSpPr>
        <p:spPr/>
        <p:txBody>
          <a:bodyPr/>
          <a:lstStyle/>
          <a:p>
            <a:r>
              <a:rPr lang="en-US" altLang="en-US"/>
              <a:t>Need for coded data</a:t>
            </a:r>
          </a:p>
        </p:txBody>
      </p:sp>
      <p:sp>
        <p:nvSpPr>
          <p:cNvPr id="688133" name="Rectangle 2053">
            <a:extLst>
              <a:ext uri="{FF2B5EF4-FFF2-40B4-BE49-F238E27FC236}">
                <a16:creationId xmlns:a16="http://schemas.microsoft.com/office/drawing/2014/main" id="{CE5A105A-4E93-329B-FC5C-889328DDAEAB}"/>
              </a:ext>
            </a:extLst>
          </p:cNvPr>
          <p:cNvSpPr>
            <a:spLocks noGrp="1" noChangeArrowheads="1"/>
          </p:cNvSpPr>
          <p:nvPr>
            <p:ph type="body" idx="1"/>
          </p:nvPr>
        </p:nvSpPr>
        <p:spPr/>
        <p:txBody>
          <a:bodyPr/>
          <a:lstStyle/>
          <a:p>
            <a:r>
              <a:rPr lang="en-US" altLang="en-US"/>
              <a:t>Tom East’s experience with “Oral meds”</a:t>
            </a:r>
          </a:p>
          <a:p>
            <a:pPr lvl="1"/>
            <a:r>
              <a:rPr lang="en-US" altLang="en-US"/>
              <a:t>Oral, ORAL, Oral, ORALLY, Orally, ORALY, OR, or, PO, P.O., P.O, PO., po, per os, by mouth, … (26 variants)</a:t>
            </a:r>
          </a:p>
          <a:p>
            <a:r>
              <a:rPr lang="en-US" altLang="en-US"/>
              <a:t>Observation #1: You can not anticipate all of the ways that information can be recorded in free text.  </a:t>
            </a:r>
          </a:p>
          <a:p>
            <a:r>
              <a:rPr lang="en-US" altLang="en-US"/>
              <a:t>Observation #2: You can not reliably execute real time decision logic against free text data</a:t>
            </a:r>
          </a:p>
          <a:p>
            <a:r>
              <a:rPr lang="en-US" altLang="en-US"/>
              <a:t>Conclusion #1: You need coded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813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8813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8813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8813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881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Rectangle 2050">
            <a:extLst>
              <a:ext uri="{FF2B5EF4-FFF2-40B4-BE49-F238E27FC236}">
                <a16:creationId xmlns:a16="http://schemas.microsoft.com/office/drawing/2014/main" id="{4A99C13A-5EB3-7143-90B2-750FAF56B081}"/>
              </a:ext>
            </a:extLst>
          </p:cNvPr>
          <p:cNvSpPr>
            <a:spLocks noGrp="1" noChangeArrowheads="1"/>
          </p:cNvSpPr>
          <p:nvPr>
            <p:ph type="ctrTitle"/>
          </p:nvPr>
        </p:nvSpPr>
        <p:spPr>
          <a:xfrm>
            <a:off x="1641475" y="2389189"/>
            <a:ext cx="8942388" cy="1514475"/>
          </a:xfrm>
        </p:spPr>
        <p:txBody>
          <a:bodyPr>
            <a:normAutofit/>
          </a:bodyPr>
          <a:lstStyle/>
          <a:p>
            <a:pPr>
              <a:defRPr/>
            </a:pPr>
            <a:r>
              <a:rPr lang="en-US" dirty="0">
                <a:cs typeface="Times New Roman" pitchFamily="18" charset="0"/>
              </a:rPr>
              <a:t>Lessons from HELP</a:t>
            </a:r>
            <a:r>
              <a:rPr lang="en-US" baseline="30000" dirty="0">
                <a:cs typeface="Times New Roman" pitchFamily="18" charset="0"/>
              </a:rPr>
              <a:t>2</a:t>
            </a:r>
            <a:endParaRPr lang="en-US" baseline="30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4754" name="Rectangle 1026">
            <a:extLst>
              <a:ext uri="{FF2B5EF4-FFF2-40B4-BE49-F238E27FC236}">
                <a16:creationId xmlns:a16="http://schemas.microsoft.com/office/drawing/2014/main" id="{8D806EB0-AC55-B324-6F59-0430B243B00F}"/>
              </a:ext>
            </a:extLst>
          </p:cNvPr>
          <p:cNvSpPr>
            <a:spLocks noGrp="1" noChangeArrowheads="1"/>
          </p:cNvSpPr>
          <p:nvPr>
            <p:ph type="title"/>
          </p:nvPr>
        </p:nvSpPr>
        <p:spPr/>
        <p:txBody>
          <a:bodyPr/>
          <a:lstStyle/>
          <a:p>
            <a:pPr>
              <a:defRPr/>
            </a:pPr>
            <a:r>
              <a:rPr lang="en-US" dirty="0"/>
              <a:t>3M Care Innovation (HELP</a:t>
            </a:r>
            <a:r>
              <a:rPr lang="en-US" baseline="30000" dirty="0"/>
              <a:t>2</a:t>
            </a:r>
            <a:r>
              <a:rPr lang="en-US" dirty="0"/>
              <a:t>) Summary</a:t>
            </a:r>
          </a:p>
        </p:txBody>
      </p:sp>
      <p:sp>
        <p:nvSpPr>
          <p:cNvPr id="714755" name="Rectangle 1027">
            <a:extLst>
              <a:ext uri="{FF2B5EF4-FFF2-40B4-BE49-F238E27FC236}">
                <a16:creationId xmlns:a16="http://schemas.microsoft.com/office/drawing/2014/main" id="{A4DBCF75-28D3-32FC-7708-716954828CC7}"/>
              </a:ext>
            </a:extLst>
          </p:cNvPr>
          <p:cNvSpPr>
            <a:spLocks noGrp="1" noChangeArrowheads="1"/>
          </p:cNvSpPr>
          <p:nvPr>
            <p:ph type="body" idx="1"/>
          </p:nvPr>
        </p:nvSpPr>
        <p:spPr>
          <a:xfrm>
            <a:off x="920261" y="1533347"/>
            <a:ext cx="10515600" cy="4690696"/>
          </a:xfrm>
        </p:spPr>
        <p:txBody>
          <a:bodyPr/>
          <a:lstStyle/>
          <a:p>
            <a:pPr>
              <a:defRPr/>
            </a:pPr>
            <a:r>
              <a:rPr lang="en-US" sz="2400" dirty="0"/>
              <a:t>Development period: 1994 - 2014</a:t>
            </a:r>
          </a:p>
          <a:p>
            <a:pPr>
              <a:defRPr/>
            </a:pPr>
            <a:r>
              <a:rPr lang="en-US" sz="2400" dirty="0"/>
              <a:t>Platform: UNIX on HP and IBM hardware</a:t>
            </a:r>
          </a:p>
          <a:p>
            <a:pPr>
              <a:defRPr/>
            </a:pPr>
            <a:r>
              <a:rPr lang="en-US" sz="2400" dirty="0"/>
              <a:t>Database: Oracle</a:t>
            </a:r>
          </a:p>
          <a:p>
            <a:pPr>
              <a:defRPr/>
            </a:pPr>
            <a:r>
              <a:rPr lang="en-US" sz="2400" dirty="0"/>
              <a:t>Code system: Healthcare Data Dictionary </a:t>
            </a:r>
          </a:p>
          <a:p>
            <a:pPr lvl="1">
              <a:defRPr/>
            </a:pPr>
            <a:r>
              <a:rPr lang="en-US" sz="2000" dirty="0"/>
              <a:t>LOINC, CPT, ICD-9 CM, UMLS </a:t>
            </a:r>
            <a:r>
              <a:rPr lang="en-US" sz="2000" dirty="0" err="1"/>
              <a:t>Metathesaurus</a:t>
            </a:r>
            <a:r>
              <a:rPr lang="en-US" sz="2000" dirty="0"/>
              <a:t>, First Data Bank</a:t>
            </a:r>
          </a:p>
          <a:p>
            <a:pPr>
              <a:defRPr/>
            </a:pPr>
            <a:r>
              <a:rPr lang="en-US" sz="2400" dirty="0"/>
              <a:t>Primary User Environment: Outpatient and Inpatient</a:t>
            </a:r>
          </a:p>
          <a:p>
            <a:pPr>
              <a:defRPr/>
            </a:pPr>
            <a:r>
              <a:rPr lang="en-US" sz="2400" dirty="0"/>
              <a:t>Types of users: Nurses, physicians, office staff</a:t>
            </a:r>
          </a:p>
          <a:p>
            <a:pPr>
              <a:defRPr/>
            </a:pPr>
            <a:r>
              <a:rPr lang="en-US" sz="2400" dirty="0"/>
              <a:t>Number of commercial installations: 14</a:t>
            </a:r>
          </a:p>
          <a:p>
            <a:pPr>
              <a:defRPr/>
            </a:pPr>
            <a:r>
              <a:rPr lang="en-US" sz="2400" dirty="0"/>
              <a:t>Number of Intermountain facilities: 100+</a:t>
            </a:r>
          </a:p>
          <a:p>
            <a:pPr>
              <a:defRPr/>
            </a:pPr>
            <a:r>
              <a:rPr lang="en-US" sz="2400" dirty="0"/>
              <a:t>Number of Intermountain users: 8,000+</a:t>
            </a:r>
          </a:p>
        </p:txBody>
      </p:sp>
    </p:spTree>
  </p:cSld>
  <p:clrMapOvr>
    <a:masterClrMapping/>
  </p:clrMapOvr>
</p:sld>
</file>

<file path=ppt/theme/theme1.xml><?xml version="1.0" encoding="utf-8"?>
<a:theme xmlns:a="http://schemas.openxmlformats.org/drawingml/2006/main" name="Branding">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A85DF5F3-FD7E-DD42-A97C-B93244FCC955}" vid="{607B2AC1-3FA4-A84C-9024-44DC25651824}"/>
    </a:ext>
  </a:extLst>
</a:theme>
</file>

<file path=ppt/theme/theme2.xml><?xml version="1.0" encoding="utf-8"?>
<a:theme xmlns:a="http://schemas.openxmlformats.org/drawingml/2006/main" name="2025 LOINC Conf">
  <a:themeElements>
    <a:clrScheme name="LOINC">
      <a:dk1>
        <a:srgbClr val="000000"/>
      </a:dk1>
      <a:lt1>
        <a:srgbClr val="FFFFFF"/>
      </a:lt1>
      <a:dk2>
        <a:srgbClr val="002E5D"/>
      </a:dk2>
      <a:lt2>
        <a:srgbClr val="E6E6E6"/>
      </a:lt2>
      <a:accent1>
        <a:srgbClr val="28A9E1"/>
      </a:accent1>
      <a:accent2>
        <a:srgbClr val="002E5D"/>
      </a:accent2>
      <a:accent3>
        <a:srgbClr val="7B7B7B"/>
      </a:accent3>
      <a:accent4>
        <a:srgbClr val="93D3F0"/>
      </a:accent4>
      <a:accent5>
        <a:srgbClr val="0047BA"/>
      </a:accent5>
      <a:accent6>
        <a:srgbClr val="E6E6E6"/>
      </a:accent6>
      <a:hlink>
        <a:srgbClr val="E06328"/>
      </a:hlink>
      <a:folHlink>
        <a:srgbClr val="E0632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No Branding">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47C41608-EBA2-4CA9-86CE-5471496D0FDC}" vid="{A51F1533-24DB-440D-8B22-D321E69F2008}"/>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TEMPLATE_LHDS Conf ppt_2023_FINAL</Template>
  <TotalTime>14098</TotalTime>
  <Words>2545</Words>
  <Application>Microsoft Macintosh PowerPoint</Application>
  <PresentationFormat>Widescreen</PresentationFormat>
  <Paragraphs>340</Paragraphs>
  <Slides>53</Slides>
  <Notes>9</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53</vt:i4>
      </vt:variant>
    </vt:vector>
  </HeadingPairs>
  <TitlesOfParts>
    <vt:vector size="71" baseType="lpstr">
      <vt:lpstr>Arial</vt:lpstr>
      <vt:lpstr>Times New Roman</vt:lpstr>
      <vt:lpstr>Avenir Next LT Pro</vt:lpstr>
      <vt:lpstr>Monotype Sorts</vt:lpstr>
      <vt:lpstr>Helvetica</vt:lpstr>
      <vt:lpstr>Times</vt:lpstr>
      <vt:lpstr>Arial Unicode MS</vt:lpstr>
      <vt:lpstr>Lato</vt:lpstr>
      <vt:lpstr>Archivo Light</vt:lpstr>
      <vt:lpstr>Calibri</vt:lpstr>
      <vt:lpstr>Lato Medium</vt:lpstr>
      <vt:lpstr>Courier New</vt:lpstr>
      <vt:lpstr>NTR</vt:lpstr>
      <vt:lpstr>Aharoni</vt:lpstr>
      <vt:lpstr>Helvetica Neue Medium</vt:lpstr>
      <vt:lpstr>Branding</vt:lpstr>
      <vt:lpstr>2025 LOINC Conf</vt:lpstr>
      <vt:lpstr>No Branding</vt:lpstr>
      <vt:lpstr>Building CDE Models for All: The Graphite Health Approach and a Hands-on Blueprint for Taiwan</vt:lpstr>
      <vt:lpstr>Topics</vt:lpstr>
      <vt:lpstr>Lessons from the HELP System </vt:lpstr>
      <vt:lpstr>Homer Warner and HELP</vt:lpstr>
      <vt:lpstr>HELP System Summary</vt:lpstr>
      <vt:lpstr>HELP System Assumptions</vt:lpstr>
      <vt:lpstr>Need for coded data</vt:lpstr>
      <vt:lpstr>Lessons from HELP2</vt:lpstr>
      <vt:lpstr>3M Care Innovation (HELP2) Summary</vt:lpstr>
      <vt:lpstr>Goals of the system</vt:lpstr>
      <vt:lpstr>Detailed clinical models at IHC</vt:lpstr>
      <vt:lpstr>CDR System Architecture (version 7.0)</vt:lpstr>
      <vt:lpstr>Using a detailed clinical model to create a data entry application</vt:lpstr>
      <vt:lpstr>The complete asn.1 for WeightObs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Graphite Foundry, INC.</vt:lpstr>
      <vt:lpstr>Brief History of Graphite Health and Graphite Foundry</vt:lpstr>
      <vt:lpstr>Graphite Foundry</vt:lpstr>
      <vt:lpstr>Open Interoperability Ecosystem</vt:lpstr>
      <vt:lpstr>Development of Technology Specific Artifacts</vt:lpstr>
      <vt:lpstr>A brief demonstration of the model browser</vt:lpstr>
      <vt:lpstr>Existing Model Repositories</vt:lpstr>
      <vt:lpstr>PowerPoint Presentation</vt:lpstr>
      <vt:lpstr>Reference Slides </vt:lpstr>
      <vt:lpstr>Strategic Concepts</vt:lpstr>
      <vt:lpstr>Why ASN.1 objects AND relational tables?</vt:lpstr>
      <vt:lpstr>Model Development Workflow</vt:lpstr>
      <vt:lpstr>Clinical Element Modeling Language (CEML)</vt:lpstr>
      <vt:lpstr>Basic elements of the core model</vt:lpstr>
      <vt:lpstr>Value Choice</vt:lpstr>
      <vt:lpstr>A Simple Laboratory Observation CEM</vt:lpstr>
      <vt:lpstr>Heart rate Information Model (a CEM/CDE)</vt:lpstr>
      <vt:lpstr>CEML Model for Heart Rate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Hafeza, Eza</dc:creator>
  <cp:lastModifiedBy>Stanley Huff</cp:lastModifiedBy>
  <cp:revision>100</cp:revision>
  <dcterms:created xsi:type="dcterms:W3CDTF">2023-10-01T18:52:44Z</dcterms:created>
  <dcterms:modified xsi:type="dcterms:W3CDTF">2026-03-27T15:07:01Z</dcterms:modified>
</cp:coreProperties>
</file>